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7" r:id="rId5"/>
    <p:sldId id="283" r:id="rId6"/>
    <p:sldId id="262" r:id="rId7"/>
    <p:sldId id="263" r:id="rId8"/>
    <p:sldId id="282" r:id="rId9"/>
    <p:sldId id="274" r:id="rId10"/>
    <p:sldId id="266" r:id="rId11"/>
    <p:sldId id="276" r:id="rId12"/>
    <p:sldId id="286" r:id="rId13"/>
    <p:sldId id="293" r:id="rId14"/>
    <p:sldId id="285" r:id="rId15"/>
    <p:sldId id="267" r:id="rId16"/>
    <p:sldId id="268" r:id="rId17"/>
    <p:sldId id="27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FBD17"/>
    <a:srgbClr val="054317"/>
    <a:srgbClr val="1A6613"/>
    <a:srgbClr val="FFBA03"/>
    <a:srgbClr val="ECB409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85" d="100"/>
          <a:sy n="85" d="100"/>
        </p:scale>
        <p:origin x="84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3B9F0CED-7E24-BF4C-9217-89A85EA4613D}" type="datetimeFigureOut">
              <a:rPr lang="en-US"/>
              <a:pPr>
                <a:defRPr/>
              </a:pPr>
              <a:t>7/6/2020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02E9CC9B-1844-7749-A6D1-3AF634BC8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4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8A491313-BF83-BC4F-87DA-A29417CF61EE}" type="datetimeFigureOut">
              <a:rPr lang="en-US"/>
              <a:pPr>
                <a:defRPr/>
              </a:pPr>
              <a:t>7/6/2020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42310910-2610-F946-B908-1B939B60B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8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https://www.youtube.com/watch?v=jajksuQW4mc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310910-2610-F946-B908-1B939B60B29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8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croll_GrnDuo copy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" t="8025" r="139" b="24075"/>
          <a:stretch>
            <a:fillRect/>
          </a:stretch>
        </p:blipFill>
        <p:spPr bwMode="auto">
          <a:xfrm>
            <a:off x="0" y="-7938"/>
            <a:ext cx="91440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rgbClr val="FFBA03">
              <a:alpha val="66000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284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685800" y="533400"/>
            <a:ext cx="7620000" cy="5715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00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6613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4054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FBD17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>
                    <a:lumMod val="50000"/>
                  </a:schemeClr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2765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909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Johnson-Center_Architecural_Detai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0"/>
            <a:ext cx="8875712" cy="6858000"/>
          </a:xfrm>
          <a:prstGeom prst="rect">
            <a:avLst/>
          </a:prstGeom>
          <a:solidFill>
            <a:schemeClr val="accent5"/>
          </a:solidFill>
          <a:ln w="25400" cap="rnd" cmpd="sng" algn="ctr">
            <a:noFill/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6739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89750"/>
          </a:xfrm>
          <a:prstGeom prst="rect">
            <a:avLst/>
          </a:prstGeom>
          <a:solidFill>
            <a:srgbClr val="DFBD17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1" name="Picture 10" descr="Bull Run_Architecural_Detail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33"/>
            <a:ext cx="7086600" cy="6935822"/>
          </a:xfrm>
          <a:prstGeom prst="rect">
            <a:avLst/>
          </a:prstGeom>
        </p:spPr>
      </p:pic>
      <p:sp>
        <p:nvSpPr>
          <p:cNvPr id="8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809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89750"/>
          </a:xfrm>
          <a:prstGeom prst="rect">
            <a:avLst/>
          </a:prstGeom>
          <a:solidFill>
            <a:schemeClr val="tx2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" name="Picture 1" descr="Founder's Hall_Architecural Detail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63"/>
          <a:stretch/>
        </p:blipFill>
        <p:spPr>
          <a:xfrm>
            <a:off x="3733800" y="0"/>
            <a:ext cx="5410200" cy="6890412"/>
          </a:xfrm>
          <a:prstGeom prst="rect">
            <a:avLst/>
          </a:prstGeom>
        </p:spPr>
      </p:pic>
      <p:sp>
        <p:nvSpPr>
          <p:cNvPr id="8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586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30826017.jpg"/>
          <p:cNvPicPr>
            <a:picLocks noChangeAspect="1"/>
          </p:cNvPicPr>
          <p:nvPr userDrawn="1"/>
        </p:nvPicPr>
        <p:blipFill rotWithShape="1"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13677"/>
          <a:stretch/>
        </p:blipFill>
        <p:spPr>
          <a:xfrm>
            <a:off x="0" y="0"/>
            <a:ext cx="9144000" cy="4648200"/>
          </a:xfrm>
          <a:prstGeom prst="rect">
            <a:avLst/>
          </a:prstGeom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rgbClr val="FFBA03">
              <a:alpha val="66000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506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4042450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71" b="6737"/>
          <a:stretch>
            <a:fillRect/>
          </a:stretch>
        </p:blipFill>
        <p:spPr bwMode="auto">
          <a:xfrm>
            <a:off x="0" y="0"/>
            <a:ext cx="91440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tx2">
              <a:alpha val="66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204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31108588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1" b="12827"/>
          <a:stretch>
            <a:fillRect/>
          </a:stretch>
        </p:blipFill>
        <p:spPr bwMode="auto">
          <a:xfrm>
            <a:off x="0" y="0"/>
            <a:ext cx="91440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tx1">
              <a:alpha val="66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21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3011573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0" b="3087"/>
          <a:stretch>
            <a:fillRect/>
          </a:stretch>
        </p:blipFill>
        <p:spPr bwMode="auto">
          <a:xfrm>
            <a:off x="0" y="0"/>
            <a:ext cx="9144000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79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/>
          </p:nvPr>
        </p:nvSpPr>
        <p:spPr>
          <a:xfrm>
            <a:off x="7696200" y="3810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05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/>
          </p:nvPr>
        </p:nvSpPr>
        <p:spPr>
          <a:xfrm>
            <a:off x="7696200" y="8382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/>
          </p:nvPr>
        </p:nvSpPr>
        <p:spPr>
          <a:xfrm>
            <a:off x="7696200" y="12954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/>
          </p:nvPr>
        </p:nvSpPr>
        <p:spPr>
          <a:xfrm>
            <a:off x="7696200" y="17526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endParaRPr lang="en-US" dirty="0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/>
          </p:nvPr>
        </p:nvSpPr>
        <p:spPr>
          <a:xfrm>
            <a:off x="7696200" y="22098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/>
          </p:nvPr>
        </p:nvSpPr>
        <p:spPr>
          <a:xfrm>
            <a:off x="7696200" y="26670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/>
          </p:nvPr>
        </p:nvSpPr>
        <p:spPr>
          <a:xfrm>
            <a:off x="7696200" y="31242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/>
          </p:nvPr>
        </p:nvSpPr>
        <p:spPr>
          <a:xfrm>
            <a:off x="7696200" y="35814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/>
          </p:nvPr>
        </p:nvSpPr>
        <p:spPr>
          <a:xfrm>
            <a:off x="7696200" y="40386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/>
          </p:nvPr>
        </p:nvSpPr>
        <p:spPr>
          <a:xfrm>
            <a:off x="7696200" y="44958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/>
          </p:nvPr>
        </p:nvSpPr>
        <p:spPr>
          <a:xfrm>
            <a:off x="7696200" y="49530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/>
          </p:nvPr>
        </p:nvSpPr>
        <p:spPr>
          <a:xfrm>
            <a:off x="7696200" y="54102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/>
          </p:nvPr>
        </p:nvSpPr>
        <p:spPr>
          <a:xfrm>
            <a:off x="7696200" y="58674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10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single co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80772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699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3886200" cy="5029200"/>
          </a:xfrm>
        </p:spPr>
        <p:txBody>
          <a:bodyPr spcCol="0"/>
          <a:lstStyle>
            <a:lvl1pPr>
              <a:defRPr sz="1400"/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495800" y="1066800"/>
            <a:ext cx="3886200" cy="5029200"/>
          </a:xfrm>
        </p:spPr>
        <p:txBody>
          <a:bodyPr spcCol="0"/>
          <a:lstStyle>
            <a:lvl1pPr>
              <a:defRPr sz="1400"/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8"/>
          <p:cNvSpPr>
            <a:spLocks noGrp="1"/>
          </p:cNvSpPr>
          <p:nvPr>
            <p:ph type="body" sz="quarter" idx="16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68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4800" y="4343400"/>
            <a:ext cx="8077200" cy="1981200"/>
          </a:xfrm>
        </p:spPr>
        <p:txBody>
          <a:bodyPr numCol="3"/>
          <a:lstStyle>
            <a:lvl1pPr>
              <a:defRPr baseline="0"/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304800" y="838200"/>
            <a:ext cx="8077200" cy="320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8"/>
          <p:cNvSpPr>
            <a:spLocks noGrp="1"/>
          </p:cNvSpPr>
          <p:nvPr>
            <p:ph type="body" sz="quarter" idx="15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91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1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381000" y="381000"/>
            <a:ext cx="8001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34"/>
          <p:cNvSpPr txBox="1">
            <a:spLocks/>
          </p:cNvSpPr>
          <p:nvPr/>
        </p:nvSpPr>
        <p:spPr>
          <a:xfrm>
            <a:off x="4648200" y="6477000"/>
            <a:ext cx="3733800" cy="304800"/>
          </a:xfrm>
          <a:prstGeom prst="rect">
            <a:avLst/>
          </a:prstGeom>
        </p:spPr>
        <p:txBody>
          <a:bodyPr rIns="0"/>
          <a:lstStyle>
            <a:lvl1pPr marL="0" algn="l" rtl="0" latinLnBrk="0">
              <a:defRPr sz="900" kern="1200" cap="all" spc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spc="150" dirty="0">
                <a:solidFill>
                  <a:srgbClr val="000000"/>
                </a:solidFill>
              </a:rPr>
              <a:t>GEORGE MASON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4" r:id="rId9"/>
    <p:sldLayoutId id="2147483728" r:id="rId10"/>
    <p:sldLayoutId id="2147483712" r:id="rId11"/>
    <p:sldLayoutId id="2147483725" r:id="rId12"/>
    <p:sldLayoutId id="2147483726" r:id="rId13"/>
    <p:sldLayoutId id="2147483727" r:id="rId14"/>
    <p:sldLayoutId id="2147483713" r:id="rId15"/>
    <p:sldLayoutId id="2147483717" r:id="rId16"/>
    <p:sldLayoutId id="2147483724" r:id="rId17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small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0000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DAEN 690 – Capstone – Team Autoencoders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705350"/>
            <a:ext cx="2133600" cy="4000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Summer 2020 – Section 002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BDDF41-9EB8-4030-A905-6AFB0CFF0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analytic/algorithm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A185B-B0A2-4F42-A558-F513BC019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Name: </a:t>
            </a:r>
            <a:r>
              <a:rPr lang="en-US" b="1" dirty="0"/>
              <a:t>Convolutional Autoencoder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it works: Unsupervised machine learning algorithm that takes an image as input and tries to reconstruct it back using a fewer number of bits from the latent space representation.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Encoder: Conv2D and Max pooling Layers.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Decoder:Conv2D and Upsampling 2D layers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Libraries :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OpenCV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Parameters: Width, height. Depth, Filter, </a:t>
            </a:r>
            <a:r>
              <a:rPr lang="en-US" dirty="0" err="1"/>
              <a:t>LatentDim</a:t>
            </a:r>
            <a:r>
              <a:rPr lang="en-US" dirty="0"/>
              <a:t>(Default =16)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Inputs: Image data in .Tiff format are converted to JPEG in Python using PIL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Hyperparameters: loss(</a:t>
            </a:r>
            <a:r>
              <a:rPr lang="en-US" dirty="0" err="1"/>
              <a:t>sparse_categorical_crossentropy</a:t>
            </a:r>
            <a:r>
              <a:rPr lang="en-US" dirty="0"/>
              <a:t>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Tuning: Code Size, </a:t>
            </a:r>
            <a:r>
              <a:rPr lang="en-US" dirty="0" err="1"/>
              <a:t>No.of</a:t>
            </a:r>
            <a:r>
              <a:rPr lang="en-US" dirty="0"/>
              <a:t> Layers, Loss function(Adding </a:t>
            </a:r>
            <a:r>
              <a:rPr lang="en-US" dirty="0" err="1"/>
              <a:t>penality</a:t>
            </a:r>
            <a:r>
              <a:rPr lang="en-US" dirty="0"/>
              <a:t> to weight size) , holdout to validation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Training Resources Required: </a:t>
            </a:r>
            <a:r>
              <a:rPr lang="en-US" dirty="0" err="1"/>
              <a:t>GoogleColab</a:t>
            </a:r>
            <a:r>
              <a:rPr lang="en-US" dirty="0"/>
              <a:t> (GPU)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Deployment: Trained model is used to improve the text quality  extracted from the image. </a:t>
            </a:r>
          </a:p>
        </p:txBody>
      </p:sp>
    </p:spTree>
    <p:extLst>
      <p:ext uri="{BB962C8B-B14F-4D97-AF65-F5344CB8AC3E}">
        <p14:creationId xmlns:p14="http://schemas.microsoft.com/office/powerpoint/2010/main" val="131896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D19E09-270A-42D0-8552-595E5883B4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autoencoders– analytics/algorithms - Demonstrations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BB5FB-75F6-4D0A-92E6-CD5CD10354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MIDSPRINT 3-2 GOAL[TBD]</a:t>
            </a:r>
          </a:p>
        </p:txBody>
      </p:sp>
    </p:spTree>
    <p:extLst>
      <p:ext uri="{BB962C8B-B14F-4D97-AF65-F5344CB8AC3E}">
        <p14:creationId xmlns:p14="http://schemas.microsoft.com/office/powerpoint/2010/main" val="208560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58BF4B-123C-4250-87F8-AAF4697FEF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autoencoders– Project Schedule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469207-D322-496B-BDE1-4199CD9C9F6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2" y="1295400"/>
            <a:ext cx="8032176" cy="44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89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28951F-B5ED-4048-85BD-B084371DF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</a:t>
            </a:r>
            <a:r>
              <a:rPr lang="en-US" dirty="0" err="1"/>
              <a:t>youtrack</a:t>
            </a:r>
            <a:endParaRPr lang="en-US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46CF220-3213-4AB2-8F0A-3B6B3E69456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05000"/>
            <a:ext cx="8153400" cy="340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54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241B6A-8085-47BA-AF1C-F8F2D8F4B8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Risks and Planned Mitigations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022F19C-10B4-4E3A-A01F-4436E107A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419017"/>
              </p:ext>
            </p:extLst>
          </p:nvPr>
        </p:nvGraphicFramePr>
        <p:xfrm>
          <a:off x="723900" y="1066800"/>
          <a:ext cx="7239000" cy="4937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2325851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75404935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87433168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3022793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9626685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sz="1200" dirty="0"/>
                        <a:t>Risk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Probability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4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data for project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lack of images “noisy” enough to adequately test CNN-OCR project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Promising datasets identified, composite dataset options available.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47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Unavailable computer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lack of compute resources will leave us unable to conduct CNN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Alternative resources available through university and commercial means.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1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internet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Unable to access compute or communications channels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Persistent internet outage unlikely, will seek alternate access points.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4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team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Inability to communicate with team during work 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Multiple communications channels; BB, Slack, email, phone, </a:t>
                      </a:r>
                      <a:r>
                        <a:rPr lang="en-US" sz="1200" dirty="0" err="1"/>
                        <a:t>YouTrack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78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stakeholder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Inability to get feedback / requirements from sponsors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Multiple communications channels, BB, email, phone, </a:t>
                      </a:r>
                      <a:r>
                        <a:rPr lang="en-US" sz="1200" dirty="0" err="1"/>
                        <a:t>YouTrack</a:t>
                      </a:r>
                      <a:r>
                        <a:rPr lang="en-US" sz="12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43569"/>
                  </a:ext>
                </a:extLst>
              </a:tr>
            </a:tbl>
          </a:graphicData>
        </a:graphic>
      </p:graphicFrame>
      <p:pic>
        <p:nvPicPr>
          <p:cNvPr id="4" name="Graphic 3" descr="Badge Tick1">
            <a:extLst>
              <a:ext uri="{FF2B5EF4-FFF2-40B4-BE49-F238E27FC236}">
                <a16:creationId xmlns:a16="http://schemas.microsoft.com/office/drawing/2014/main" id="{4C4FE76D-3043-41B9-9008-679855023A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2133600"/>
            <a:ext cx="228600" cy="228600"/>
          </a:xfrm>
          <a:prstGeom prst="rect">
            <a:avLst/>
          </a:prstGeom>
        </p:spPr>
      </p:pic>
      <p:pic>
        <p:nvPicPr>
          <p:cNvPr id="6" name="Graphic 5" descr="Badge Tick1">
            <a:extLst>
              <a:ext uri="{FF2B5EF4-FFF2-40B4-BE49-F238E27FC236}">
                <a16:creationId xmlns:a16="http://schemas.microsoft.com/office/drawing/2014/main" id="{7BC3E4D8-5FA9-4375-A008-FDF6CED32F5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3158447"/>
            <a:ext cx="228600" cy="228600"/>
          </a:xfrm>
          <a:prstGeom prst="rect">
            <a:avLst/>
          </a:prstGeom>
        </p:spPr>
      </p:pic>
      <p:pic>
        <p:nvPicPr>
          <p:cNvPr id="8" name="Graphic 7" descr="Badge Tick1">
            <a:extLst>
              <a:ext uri="{FF2B5EF4-FFF2-40B4-BE49-F238E27FC236}">
                <a16:creationId xmlns:a16="http://schemas.microsoft.com/office/drawing/2014/main" id="{911C7270-C660-4C59-A1B7-7494020DD23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3923015"/>
            <a:ext cx="228600" cy="228600"/>
          </a:xfrm>
          <a:prstGeom prst="rect">
            <a:avLst/>
          </a:prstGeom>
        </p:spPr>
      </p:pic>
      <p:pic>
        <p:nvPicPr>
          <p:cNvPr id="9" name="Graphic 8" descr="Badge Tick1">
            <a:extLst>
              <a:ext uri="{FF2B5EF4-FFF2-40B4-BE49-F238E27FC236}">
                <a16:creationId xmlns:a16="http://schemas.microsoft.com/office/drawing/2014/main" id="{16C43A07-4EED-4940-8909-CA5557C5A10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4963787"/>
            <a:ext cx="228600" cy="228600"/>
          </a:xfrm>
          <a:prstGeom prst="rect">
            <a:avLst/>
          </a:prstGeom>
        </p:spPr>
      </p:pic>
      <p:pic>
        <p:nvPicPr>
          <p:cNvPr id="10" name="Graphic 9" descr="Badge Tick1">
            <a:extLst>
              <a:ext uri="{FF2B5EF4-FFF2-40B4-BE49-F238E27FC236}">
                <a16:creationId xmlns:a16="http://schemas.microsoft.com/office/drawing/2014/main" id="{DE9B84E9-5FF7-491C-B989-41A04EFAF0F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574428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9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3201-1561-433E-A1E2-B60E308CE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340" y="4038600"/>
            <a:ext cx="7239000" cy="533400"/>
          </a:xfrm>
        </p:spPr>
        <p:txBody>
          <a:bodyPr/>
          <a:lstStyle/>
          <a:p>
            <a:r>
              <a:rPr lang="en-US" dirty="0"/>
              <a:t>Autoencoders - mid-Sprint -3.1 – analytic/algorithm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4C738-4BFA-4ABE-B842-FCF874046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7, 2020</a:t>
            </a:r>
          </a:p>
        </p:txBody>
      </p:sp>
    </p:spTree>
    <p:extLst>
      <p:ext uri="{BB962C8B-B14F-4D97-AF65-F5344CB8AC3E}">
        <p14:creationId xmlns:p14="http://schemas.microsoft.com/office/powerpoint/2010/main" val="38025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Team autoencoders - Members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E40BE2-6435-4320-8D98-C11D6AFB5919}"/>
              </a:ext>
            </a:extLst>
          </p:cNvPr>
          <p:cNvSpPr txBox="1"/>
          <p:nvPr/>
        </p:nvSpPr>
        <p:spPr>
          <a:xfrm>
            <a:off x="638117" y="2413952"/>
            <a:ext cx="1202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Stephen Schade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SCRUM Master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305D82-FF14-44C1-AD58-AE99D78F3167}"/>
              </a:ext>
            </a:extLst>
          </p:cNvPr>
          <p:cNvSpPr txBox="1"/>
          <p:nvPr/>
        </p:nvSpPr>
        <p:spPr>
          <a:xfrm>
            <a:off x="1103916" y="4393043"/>
            <a:ext cx="842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Jun Wang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Developer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BD9873-7C50-410C-8218-7576001B5E93}"/>
              </a:ext>
            </a:extLst>
          </p:cNvPr>
          <p:cNvSpPr txBox="1"/>
          <p:nvPr/>
        </p:nvSpPr>
        <p:spPr>
          <a:xfrm>
            <a:off x="4700872" y="2222152"/>
            <a:ext cx="1147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Matt Machado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Product Owner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C50829-C6D7-415A-AF89-E407AFB02241}"/>
              </a:ext>
            </a:extLst>
          </p:cNvPr>
          <p:cNvSpPr txBox="1"/>
          <p:nvPr/>
        </p:nvSpPr>
        <p:spPr>
          <a:xfrm>
            <a:off x="2872054" y="3231283"/>
            <a:ext cx="842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Yun Li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Developer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FC5B0-A874-4C30-8C3F-A8D22BDE73A5}"/>
              </a:ext>
            </a:extLst>
          </p:cNvPr>
          <p:cNvSpPr txBox="1"/>
          <p:nvPr/>
        </p:nvSpPr>
        <p:spPr>
          <a:xfrm>
            <a:off x="4747927" y="4623875"/>
            <a:ext cx="1253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Gauthami</a:t>
            </a:r>
            <a:r>
              <a:rPr lang="en-US" sz="1200" b="1" dirty="0">
                <a:solidFill>
                  <a:srgbClr val="00B050"/>
                </a:solidFill>
              </a:rPr>
              <a:t> </a:t>
            </a:r>
            <a:r>
              <a:rPr lang="en-US" sz="1200" b="1" dirty="0" err="1">
                <a:solidFill>
                  <a:srgbClr val="00B050"/>
                </a:solidFill>
              </a:rPr>
              <a:t>Kuravi</a:t>
            </a:r>
            <a:endParaRPr lang="en-US" sz="1200" b="1" dirty="0">
              <a:solidFill>
                <a:srgbClr val="00B050"/>
              </a:solidFill>
            </a:endParaRP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Developer</a:t>
            </a:r>
          </a:p>
        </p:txBody>
      </p:sp>
      <p:pic>
        <p:nvPicPr>
          <p:cNvPr id="5" name="Picture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72286D93-0FE3-4FAB-B9DB-F4EC548BF6B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41" y="1052636"/>
            <a:ext cx="984947" cy="1213894"/>
          </a:xfrm>
          <a:prstGeom prst="rect">
            <a:avLst/>
          </a:prstGeom>
        </p:spPr>
      </p:pic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4FA8F93-DFAC-454B-888F-58DBD5C1D1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70" y="3267542"/>
            <a:ext cx="1191414" cy="1125501"/>
          </a:xfrm>
          <a:prstGeom prst="rect">
            <a:avLst/>
          </a:prstGeom>
        </p:spPr>
      </p:pic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5A0E85E-138D-7D4A-B5DA-C43A1CD068F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19" y="2128521"/>
            <a:ext cx="1295381" cy="1072876"/>
          </a:xfrm>
          <a:prstGeom prst="rect">
            <a:avLst/>
          </a:prstGeom>
        </p:spPr>
      </p:pic>
      <p:pic>
        <p:nvPicPr>
          <p:cNvPr id="6" name="Picture 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C07D30ED-1A98-4B99-81C0-9AAF57B4883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79" y="982375"/>
            <a:ext cx="1128660" cy="1416050"/>
          </a:xfrm>
          <a:prstGeom prst="rect">
            <a:avLst/>
          </a:prstGeom>
        </p:spPr>
      </p:pic>
      <p:pic>
        <p:nvPicPr>
          <p:cNvPr id="9" name="Picture 8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359FE64-2A6D-4001-B4F0-A44C54F4F52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532" y="3267542"/>
            <a:ext cx="1109316" cy="13612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2C42BB-A307-4C54-9DE5-FA4F7C75A3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Problem Context: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Domain of problem: </a:t>
            </a:r>
            <a:r>
              <a:rPr lang="en-US" dirty="0"/>
              <a:t>OCR technology is valuable in any instance where documents or images have text, such as healthcare, banking,  manufacturing, legal, business, and other industries associated with heave paperwork or documentation. 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Importance of problem: </a:t>
            </a:r>
            <a:r>
              <a:rPr lang="en-US" dirty="0"/>
              <a:t>Image “noise” is one reason that OCR technology may have trouble reading character text. Removing noise makes OCR more reliable.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3DE14-BD21-459E-911A-F0A4F0ACA9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95800" y="1066800"/>
            <a:ext cx="3886200" cy="24384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Problem Statement: I</a:t>
            </a:r>
            <a:r>
              <a:rPr lang="en-US" dirty="0"/>
              <a:t>t is difficult to translate text images into text data without some inaccuracies or errors. This project will build a Convolutional Neural Network (CNN) auto-encoder that attempts to reduce image noise during OCR processing. We will evaluate the fidelity of our CNN by conducting OCR text extraction on a dataset before and after the implementation of our method.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4537F-92F0-4874-B3FA-4493EC272D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Team autoencoders – 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57A138-3F50-4268-A936-4C007E145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122" y="4191000"/>
            <a:ext cx="3571346" cy="17911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21F114-6E94-4470-A08D-B35D3EF22FCF}"/>
              </a:ext>
            </a:extLst>
          </p:cNvPr>
          <p:cNvSpPr txBox="1"/>
          <p:nvPr/>
        </p:nvSpPr>
        <p:spPr>
          <a:xfrm>
            <a:off x="2590800" y="5906695"/>
            <a:ext cx="3640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000000"/>
                </a:solidFill>
              </a:rPr>
              <a:t>Example: Before (top) and after (bottom) OCR denoising</a:t>
            </a:r>
          </a:p>
        </p:txBody>
      </p:sp>
    </p:spTree>
    <p:extLst>
      <p:ext uri="{BB962C8B-B14F-4D97-AF65-F5344CB8AC3E}">
        <p14:creationId xmlns:p14="http://schemas.microsoft.com/office/powerpoint/2010/main" val="252508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48604-943E-44E8-9EE7-C7C4463C36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Potential Analytics/algorithms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9044-322B-4E2B-9D99-A3728A7CE6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Autoencoder Illustration: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26D8B78-0E58-9540-A668-254EEFEEB9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583"/>
            <a:ext cx="5778500" cy="451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48604-943E-44E8-9EE7-C7C4463C36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Potential Analytics/algorithms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9044-322B-4E2B-9D99-A3728A7CE6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Denoising Process for OCR:</a:t>
            </a:r>
          </a:p>
          <a:p>
            <a:endParaRPr lang="en-US" dirty="0"/>
          </a:p>
          <a:p>
            <a:pPr>
              <a:buAutoNum type="arabicPeriod"/>
            </a:pPr>
            <a:r>
              <a:rPr lang="en-US" dirty="0"/>
              <a:t>Using </a:t>
            </a:r>
            <a:r>
              <a:rPr lang="en-US" dirty="0" err="1"/>
              <a:t>PyTesseract</a:t>
            </a:r>
            <a:r>
              <a:rPr lang="en-US" dirty="0"/>
              <a:t> to conduct OCR analysis on the chosen dataset and note the according result (such as Accuracy and performance, etc.)</a:t>
            </a:r>
          </a:p>
          <a:p>
            <a:pPr>
              <a:buAutoNum type="arabicPeriod"/>
            </a:pPr>
            <a:r>
              <a:rPr lang="en-US" dirty="0"/>
              <a:t>Create the  denoising autoencoder by developing CNN algorithms. Train, validate, and test the model until the model satisfies expectations.</a:t>
            </a:r>
          </a:p>
          <a:p>
            <a:pPr>
              <a:buAutoNum type="arabicPeriod"/>
            </a:pPr>
            <a:r>
              <a:rPr lang="en-US" dirty="0"/>
              <a:t>Using </a:t>
            </a:r>
            <a:r>
              <a:rPr lang="en-US" dirty="0" err="1"/>
              <a:t>PyTesseract</a:t>
            </a:r>
            <a:r>
              <a:rPr lang="en-US" dirty="0"/>
              <a:t> to conduct OCR analysis with denoising autoencoder created in 2. on the same dataset. Note the according result.</a:t>
            </a:r>
          </a:p>
          <a:p>
            <a:pPr>
              <a:buAutoNum type="arabicPeriod"/>
            </a:pPr>
            <a:r>
              <a:rPr lang="en-US" dirty="0"/>
              <a:t>Compare result from 1. and 4. to evaluate how effective the denoising autoencoder is.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6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5CCA42-0118-4370-B318-0F0A12EE3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Datasets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AF411-86E6-4E5C-9002-3CCC1A4B86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Datasets Planned for Project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Dataset Name: </a:t>
            </a:r>
            <a:r>
              <a:rPr lang="fr-FR" dirty="0"/>
              <a:t>Ryerson Vision Lab Complex Document Information Processing (RVL-CDIP)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Owner: Adam W. Harley, Alex </a:t>
            </a:r>
            <a:r>
              <a:rPr lang="en-US" dirty="0" err="1"/>
              <a:t>Ufkes</a:t>
            </a:r>
            <a:r>
              <a:rPr lang="en-US" dirty="0"/>
              <a:t>, and Konstantinos G. </a:t>
            </a:r>
            <a:r>
              <a:rPr lang="en-US" dirty="0" err="1"/>
              <a:t>Derpanis</a:t>
            </a:r>
            <a:r>
              <a:rPr lang="en-US" dirty="0"/>
              <a:t>, stored by Carnegie Mellon’s computer science department.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Type: Open source, academic computer vision project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Size: 37GB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License: The authors ask that users cite their paper if using this dataset.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A. W. Harley, A. </a:t>
            </a:r>
            <a:r>
              <a:rPr lang="en-US" dirty="0" err="1"/>
              <a:t>Ufkes</a:t>
            </a:r>
            <a:r>
              <a:rPr lang="en-US" dirty="0"/>
              <a:t>, K. G. </a:t>
            </a:r>
            <a:r>
              <a:rPr lang="en-US" dirty="0" err="1"/>
              <a:t>Derpanis</a:t>
            </a:r>
            <a:r>
              <a:rPr lang="en-US" dirty="0"/>
              <a:t>, "Evaluation of Deep Convolutional Nets for Document Image Classification and Retrieval," in ICDAR, 2015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Location: Web-accessible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Access: Publicly available.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Restrictions: None.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Collection Process: This dataset is a subset of the IIT-CDIP Test Collection, which was used for a 2006 conference paper on complete document information processing. The IIT-CDIP dataset is itself a subset of the Legacy Tobacco Document Library (TLDL), an archive of 14 million documents related to tobacco industry advertising, manufacturing, marketing, scientific research, and political activities.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Analytic/Algorithm that will use dataset: tesseract optical character recognition; convolutional neural network.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1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5CCA42-0118-4370-B318-0F0A12EE3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Dataset Example</a:t>
            </a:r>
          </a:p>
          <a:p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31F6A81-4AB2-4839-AC29-BD46D93F31B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60326"/>
            <a:ext cx="4419600" cy="5861538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F4D12CD-988E-46A6-9F9A-000AE95017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24095"/>
            <a:ext cx="4091178" cy="533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C2FC40-8516-4A52-9570-0A1DCE522BA1}"/>
              </a:ext>
            </a:extLst>
          </p:cNvPr>
          <p:cNvSpPr txBox="1"/>
          <p:nvPr/>
        </p:nvSpPr>
        <p:spPr>
          <a:xfrm>
            <a:off x="457200" y="762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Newspaper Clipping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9356CA-BADE-41CD-A9B9-95E160E07968}"/>
              </a:ext>
            </a:extLst>
          </p:cNvPr>
          <p:cNvSpPr txBox="1"/>
          <p:nvPr/>
        </p:nvSpPr>
        <p:spPr>
          <a:xfrm>
            <a:off x="4267200" y="825572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Invoice</a:t>
            </a:r>
          </a:p>
        </p:txBody>
      </p:sp>
    </p:spTree>
    <p:extLst>
      <p:ext uri="{BB962C8B-B14F-4D97-AF65-F5344CB8AC3E}">
        <p14:creationId xmlns:p14="http://schemas.microsoft.com/office/powerpoint/2010/main" val="168837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3F9D5-97BC-884B-B9FC-034F10D9AD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–Analytics/algorithms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57DF6-FC38-FA4D-92CB-69941B9BC3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Birds’ Eye View of the Autoencoder Structure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D14CCCE-C7E5-BC49-A51A-D4ADE06D23E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828800"/>
            <a:ext cx="8211930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7EA22F-F604-4F15-A10C-88C27DFD054B}"/>
              </a:ext>
            </a:extLst>
          </p:cNvPr>
          <p:cNvSpPr txBox="1"/>
          <p:nvPr/>
        </p:nvSpPr>
        <p:spPr>
          <a:xfrm>
            <a:off x="391778" y="5828812"/>
            <a:ext cx="810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Source:</a:t>
            </a: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towardsdatascience.com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/convolutional-autoencoders-for-image-noise-reduction-32fce9fc1763</a:t>
            </a:r>
          </a:p>
        </p:txBody>
      </p:sp>
    </p:spTree>
    <p:extLst>
      <p:ext uri="{BB962C8B-B14F-4D97-AF65-F5344CB8AC3E}">
        <p14:creationId xmlns:p14="http://schemas.microsoft.com/office/powerpoint/2010/main" val="2121028846"/>
      </p:ext>
    </p:extLst>
  </p:cSld>
  <p:clrMapOvr>
    <a:masterClrMapping/>
  </p:clrMapOvr>
</p:sld>
</file>

<file path=ppt/theme/theme1.xml><?xml version="1.0" encoding="utf-8"?>
<a:theme xmlns:a="http://schemas.openxmlformats.org/drawingml/2006/main" name="MasonBrand.pxtx">
  <a:themeElements>
    <a:clrScheme name="Custom 6">
      <a:dk1>
        <a:srgbClr val="116020"/>
      </a:dk1>
      <a:lt1>
        <a:sysClr val="window" lastClr="FFFFFF"/>
      </a:lt1>
      <a:dk2>
        <a:srgbClr val="1E6E86"/>
      </a:dk2>
      <a:lt2>
        <a:srgbClr val="C5D1D7"/>
      </a:lt2>
      <a:accent1>
        <a:srgbClr val="990B01"/>
      </a:accent1>
      <a:accent2>
        <a:srgbClr val="DFBD17"/>
      </a:accent2>
      <a:accent3>
        <a:srgbClr val="99611F"/>
      </a:accent3>
      <a:accent4>
        <a:srgbClr val="8C7B70"/>
      </a:accent4>
      <a:accent5>
        <a:srgbClr val="719920"/>
      </a:accent5>
      <a:accent6>
        <a:srgbClr val="EE6D17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88C66DD6878247934C3032C88502BD" ma:contentTypeVersion="32" ma:contentTypeDescription="Create a new document." ma:contentTypeScope="" ma:versionID="f08b4f43b962c8a943fd213a2101ca4d">
  <xsd:schema xmlns:xsd="http://www.w3.org/2001/XMLSchema" xmlns:xs="http://www.w3.org/2001/XMLSchema" xmlns:p="http://schemas.microsoft.com/office/2006/metadata/properties" xmlns:ns3="e57f6c35-541a-4073-a2f6-49dc8be0127c" xmlns:ns4="67ced3dd-177e-454b-b64a-ad68f0d994e1" targetNamespace="http://schemas.microsoft.com/office/2006/metadata/properties" ma:root="true" ma:fieldsID="47f1eebdd5e56cb7b4e512ca176752da" ns3:_="" ns4:_="">
    <xsd:import namespace="e57f6c35-541a-4073-a2f6-49dc8be0127c"/>
    <xsd:import namespace="67ced3dd-177e-454b-b64a-ad68f0d994e1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Templates" minOccurs="0"/>
                <xsd:element ref="ns3:CultureName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TeamsChannelId" minOccurs="0"/>
                <xsd:element ref="ns3:IsNotebookLocked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ath_Settings" minOccurs="0"/>
                <xsd:element ref="ns3:Distribution_Groups" minOccurs="0"/>
                <xsd:element ref="ns3:LMS_Mappin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7f6c35-541a-4073-a2f6-49dc8be0127c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2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3" nillable="true" ma:displayName="Culture Name" ma:internalName="CultureName">
      <xsd:simpleType>
        <xsd:restriction base="dms:Text"/>
      </xsd:simpleType>
    </xsd:element>
    <xsd:element name="AppVersion" ma:index="14" nillable="true" ma:displayName="App Version" ma:internalName="AppVersion">
      <xsd:simpleType>
        <xsd:restriction base="dms:Text"/>
      </xsd:simpleType>
    </xsd:element>
    <xsd:element name="Teachers" ma:index="15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6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7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8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19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0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1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2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TeamsChannelId" ma:index="29" nillable="true" ma:displayName="Teams Channel Id" ma:internalName="TeamsChannelId">
      <xsd:simpleType>
        <xsd:restriction base="dms:Text"/>
      </xsd:simpleType>
    </xsd:element>
    <xsd:element name="IsNotebookLocked" ma:index="30" nillable="true" ma:displayName="Is Notebook Locked" ma:internalName="IsNotebookLocked">
      <xsd:simpleType>
        <xsd:restriction base="dms:Boolean"/>
      </xsd:simpleType>
    </xsd:element>
    <xsd:element name="MediaServiceOCR" ma:index="3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ath_Settings" ma:index="37" nillable="true" ma:displayName="Math Settings" ma:internalName="Math_Settings">
      <xsd:simpleType>
        <xsd:restriction base="dms:Text"/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ed3dd-177e-454b-b64a-ad68f0d994e1" elementFormDefault="qualified">
    <xsd:import namespace="http://schemas.microsoft.com/office/2006/documentManagement/types"/>
    <xsd:import namespace="http://schemas.microsoft.com/office/infopath/2007/PartnerControls"/>
    <xsd:element name="SharedWithUsers" ma:index="2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5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NotebookLocked xmlns="e57f6c35-541a-4073-a2f6-49dc8be0127c" xsi:nil="true"/>
    <Owner xmlns="e57f6c35-541a-4073-a2f6-49dc8be0127c">
      <UserInfo>
        <DisplayName/>
        <AccountId xsi:nil="true"/>
        <AccountType/>
      </UserInfo>
    </Owner>
    <CultureName xmlns="e57f6c35-541a-4073-a2f6-49dc8be0127c" xsi:nil="true"/>
    <Student_Groups xmlns="e57f6c35-541a-4073-a2f6-49dc8be0127c">
      <UserInfo>
        <DisplayName/>
        <AccountId xsi:nil="true"/>
        <AccountType/>
      </UserInfo>
    </Student_Groups>
    <LMS_Mappings xmlns="e57f6c35-541a-4073-a2f6-49dc8be0127c" xsi:nil="true"/>
    <Templates xmlns="e57f6c35-541a-4073-a2f6-49dc8be0127c" xsi:nil="true"/>
    <NotebookType xmlns="e57f6c35-541a-4073-a2f6-49dc8be0127c" xsi:nil="true"/>
    <AppVersion xmlns="e57f6c35-541a-4073-a2f6-49dc8be0127c" xsi:nil="true"/>
    <TeamsChannelId xmlns="e57f6c35-541a-4073-a2f6-49dc8be0127c" xsi:nil="true"/>
    <Self_Registration_Enabled xmlns="e57f6c35-541a-4073-a2f6-49dc8be0127c" xsi:nil="true"/>
    <Has_Teacher_Only_SectionGroup xmlns="e57f6c35-541a-4073-a2f6-49dc8be0127c" xsi:nil="true"/>
    <FolderType xmlns="e57f6c35-541a-4073-a2f6-49dc8be0127c" xsi:nil="true"/>
    <Teachers xmlns="e57f6c35-541a-4073-a2f6-49dc8be0127c">
      <UserInfo>
        <DisplayName/>
        <AccountId xsi:nil="true"/>
        <AccountType/>
      </UserInfo>
    </Teachers>
    <Distribution_Groups xmlns="e57f6c35-541a-4073-a2f6-49dc8be0127c" xsi:nil="true"/>
    <Invited_Teachers xmlns="e57f6c35-541a-4073-a2f6-49dc8be0127c" xsi:nil="true"/>
    <Invited_Students xmlns="e57f6c35-541a-4073-a2f6-49dc8be0127c" xsi:nil="true"/>
    <Is_Collaboration_Space_Locked xmlns="e57f6c35-541a-4073-a2f6-49dc8be0127c" xsi:nil="true"/>
    <Math_Settings xmlns="e57f6c35-541a-4073-a2f6-49dc8be0127c" xsi:nil="true"/>
    <DefaultSectionNames xmlns="e57f6c35-541a-4073-a2f6-49dc8be0127c" xsi:nil="true"/>
    <Students xmlns="e57f6c35-541a-4073-a2f6-49dc8be0127c">
      <UserInfo>
        <DisplayName/>
        <AccountId xsi:nil="true"/>
        <AccountType/>
      </UserInfo>
    </Students>
  </documentManagement>
</p:properties>
</file>

<file path=customXml/itemProps1.xml><?xml version="1.0" encoding="utf-8"?>
<ds:datastoreItem xmlns:ds="http://schemas.openxmlformats.org/officeDocument/2006/customXml" ds:itemID="{00FE30B6-1589-4BD3-ACA4-9737C0FD89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6EF82E-DD07-4105-8E7E-720891BA8D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7f6c35-541a-4073-a2f6-49dc8be0127c"/>
    <ds:schemaRef ds:uri="67ced3dd-177e-454b-b64a-ad68f0d994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E38BD-7E03-4887-85C4-FD0C52E514EC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7ced3dd-177e-454b-b64a-ad68f0d994e1"/>
    <ds:schemaRef ds:uri="http://purl.org/dc/terms/"/>
    <ds:schemaRef ds:uri="http://schemas.openxmlformats.org/package/2006/metadata/core-properties"/>
    <ds:schemaRef ds:uri="e57f6c35-541a-4073-a2f6-49dc8be0127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894</Words>
  <Application>Microsoft Office PowerPoint</Application>
  <PresentationFormat>On-screen Show (4:3)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MasonBrand.pxtx</vt:lpstr>
      <vt:lpstr>DAEN 690 – Capstone – Team Autoencoders</vt:lpstr>
      <vt:lpstr>Autoencoders - mid-Sprint -3.1 – analytic/algorithm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2010-04-19T20:44:32Z</dcterms:created>
  <dcterms:modified xsi:type="dcterms:W3CDTF">2020-07-07T03:02:48Z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0x0101009A88C66DD6878247934C3032C88502BD</vt:lpwstr>
  </property>
</Properties>
</file>