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83" r:id="rId6"/>
    <p:sldId id="262" r:id="rId7"/>
    <p:sldId id="263" r:id="rId8"/>
    <p:sldId id="282" r:id="rId9"/>
    <p:sldId id="274" r:id="rId10"/>
    <p:sldId id="266" r:id="rId11"/>
    <p:sldId id="276" r:id="rId12"/>
    <p:sldId id="286" r:id="rId13"/>
    <p:sldId id="288" r:id="rId14"/>
    <p:sldId id="287" r:id="rId15"/>
    <p:sldId id="289" r:id="rId16"/>
    <p:sldId id="293" r:id="rId17"/>
    <p:sldId id="285" r:id="rId18"/>
    <p:sldId id="267" r:id="rId19"/>
    <p:sldId id="268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7/13/20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7/13/20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https://www.youtube.com/watch?v=jajksuQW4mc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48086-2A2B-F544-BD03-268D75EEC3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94D7-85A1-8940-82B7-8FF5D6EA6B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filter/kernel for convolution:</a:t>
            </a:r>
          </a:p>
          <a:p>
            <a:endParaRPr lang="en-US" dirty="0"/>
          </a:p>
        </p:txBody>
      </p:sp>
      <p:pic>
        <p:nvPicPr>
          <p:cNvPr id="5" name="Picture 4" descr="A picture containing text, cat, sitting&#10;&#10;Description automatically generated">
            <a:extLst>
              <a:ext uri="{FF2B5EF4-FFF2-40B4-BE49-F238E27FC236}">
                <a16:creationId xmlns:a16="http://schemas.microsoft.com/office/drawing/2014/main" id="{C9A72C0E-D5BE-EF40-9299-49FE021E4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1"/>
            <a:ext cx="7734300" cy="4190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13471-ACB4-7D42-9028-4541D768EC6D}"/>
              </a:ext>
            </a:extLst>
          </p:cNvPr>
          <p:cNvSpPr txBox="1"/>
          <p:nvPr/>
        </p:nvSpPr>
        <p:spPr>
          <a:xfrm>
            <a:off x="499241" y="6059270"/>
            <a:ext cx="4953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93385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A903D0-5156-9B40-A60A-9A180B406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D03A-FC38-854E-9579-112B9755E7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Padding:</a:t>
            </a:r>
          </a:p>
          <a:p>
            <a:endParaRPr lang="en-US" dirty="0"/>
          </a:p>
        </p:txBody>
      </p:sp>
      <p:pic>
        <p:nvPicPr>
          <p:cNvPr id="5" name="Picture 4" descr="A picture containing game, text&#10;&#10;Description automatically generated">
            <a:extLst>
              <a:ext uri="{FF2B5EF4-FFF2-40B4-BE49-F238E27FC236}">
                <a16:creationId xmlns:a16="http://schemas.microsoft.com/office/drawing/2014/main" id="{0DFCD7A8-6FB5-BA46-89D6-B4D2D311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5" y="1524000"/>
            <a:ext cx="8154798" cy="43359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A39E-7600-064A-A1CF-E10F8F268309}"/>
              </a:ext>
            </a:extLst>
          </p:cNvPr>
          <p:cNvSpPr/>
          <p:nvPr/>
        </p:nvSpPr>
        <p:spPr>
          <a:xfrm>
            <a:off x="304800" y="5994000"/>
            <a:ext cx="510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57545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0C904-AD31-AA41-AB57-477DB8C4B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0284-5DBC-F54A-B5C6-4D63D8E63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Pooling: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69DA15-B87C-5945-B604-C1A590F8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95400"/>
            <a:ext cx="5448300" cy="4575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E3FFBA-CF3D-6840-B6E4-BE73759C943F}"/>
              </a:ext>
            </a:extLst>
          </p:cNvPr>
          <p:cNvSpPr/>
          <p:nvPr/>
        </p:nvSpPr>
        <p:spPr>
          <a:xfrm>
            <a:off x="1447800" y="6015335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296374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DDF41-9EB8-4030-A905-6AFB0CF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analytic/algorithm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185B-B0A2-4F42-A558-F513BC01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b="1" dirty="0"/>
              <a:t>Convolutional Autoencoder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works: Unsupervised machine learning algorithm that takes an image as input and tries to reconstruct it back using a fewer number of bits from the latent space representation.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Encoder: Conv2D and Max pooling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Decoder:Conv2D and Upsampling 2D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Libraries 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Parameters: Width, height. Depth, Filter, </a:t>
            </a:r>
            <a:r>
              <a:rPr lang="en-US" dirty="0" err="1"/>
              <a:t>LatentDim</a:t>
            </a:r>
            <a:r>
              <a:rPr lang="en-US" dirty="0"/>
              <a:t>(Default =16)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Inputs: Image data in .Tiff format are converted to JPEG in Python using PIL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Hyperparameters: loss(</a:t>
            </a:r>
            <a:r>
              <a:rPr lang="en-US" dirty="0" err="1"/>
              <a:t>sparse_categorical_crossentropy</a:t>
            </a:r>
            <a:r>
              <a:rPr lang="en-US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Tuning: Code Size, </a:t>
            </a:r>
            <a:r>
              <a:rPr lang="en-US" dirty="0" err="1"/>
              <a:t>No.of</a:t>
            </a:r>
            <a:r>
              <a:rPr lang="en-US" dirty="0"/>
              <a:t> Layers, Loss function(Adding </a:t>
            </a:r>
            <a:r>
              <a:rPr lang="en-US" dirty="0" err="1"/>
              <a:t>penality</a:t>
            </a:r>
            <a:r>
              <a:rPr lang="en-US" dirty="0"/>
              <a:t> to weight size) , holdout to validation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 Resources Required: </a:t>
            </a:r>
            <a:r>
              <a:rPr lang="en-US" dirty="0" err="1"/>
              <a:t>GoogleColab</a:t>
            </a:r>
            <a:r>
              <a:rPr lang="en-US" dirty="0"/>
              <a:t> (GPU)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Deployment: Trained model is used to improve the text quality  extracted from the image. </a:t>
            </a:r>
          </a:p>
        </p:txBody>
      </p:sp>
    </p:spTree>
    <p:extLst>
      <p:ext uri="{BB962C8B-B14F-4D97-AF65-F5344CB8AC3E}">
        <p14:creationId xmlns:p14="http://schemas.microsoft.com/office/powerpoint/2010/main" val="131896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analytics/algorithms - Demonstrations</a:t>
            </a:r>
          </a:p>
        </p:txBody>
      </p:sp>
      <p:pic>
        <p:nvPicPr>
          <p:cNvPr id="6" name="Picture 5" descr="A picture containing many, group&#10;&#10;Description automatically generated">
            <a:extLst>
              <a:ext uri="{FF2B5EF4-FFF2-40B4-BE49-F238E27FC236}">
                <a16:creationId xmlns:a16="http://schemas.microsoft.com/office/drawing/2014/main" id="{565BED2E-7A46-4903-85C5-9F40354539A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94" y="3461208"/>
            <a:ext cx="8305800" cy="2168481"/>
          </a:xfrm>
          <a:prstGeom prst="rect">
            <a:avLst/>
          </a:prstGeom>
        </p:spPr>
      </p:pic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id="{428E3892-7B47-4AA2-BF4C-B454E390C1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9" y="1752600"/>
            <a:ext cx="3993226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CADD12-1B4C-4C51-8D3A-70AA729DC19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15" y="1219200"/>
            <a:ext cx="7955969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D4F43F5-437B-419D-8C6A-EC848C47C5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6" y="2209800"/>
            <a:ext cx="8229600" cy="27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Risks and Planned Mitigations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22F19C-10B4-4E3A-A01F-4436E107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19017"/>
              </p:ext>
            </p:extLst>
          </p:nvPr>
        </p:nvGraphicFramePr>
        <p:xfrm>
          <a:off x="723900" y="1066800"/>
          <a:ext cx="7239000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data for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images “noisy” enough to adequately test CNN-OCR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Promising datasets identified, composite dataset options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CNN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 unlikely, will seek alternate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channels;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/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4C4FE76D-3043-41B9-9008-679855023A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2133600"/>
            <a:ext cx="228600" cy="228600"/>
          </a:xfrm>
          <a:prstGeom prst="rect">
            <a:avLst/>
          </a:prstGeom>
        </p:spPr>
      </p:pic>
      <p:pic>
        <p:nvPicPr>
          <p:cNvPr id="6" name="Graphic 5" descr="Badge Tick1">
            <a:extLst>
              <a:ext uri="{FF2B5EF4-FFF2-40B4-BE49-F238E27FC236}">
                <a16:creationId xmlns:a16="http://schemas.microsoft.com/office/drawing/2014/main" id="{7BC3E4D8-5FA9-4375-A008-FDF6CED32F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158447"/>
            <a:ext cx="228600" cy="228600"/>
          </a:xfrm>
          <a:prstGeom prst="rect">
            <a:avLst/>
          </a:prstGeom>
        </p:spPr>
      </p:pic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911C7270-C660-4C59-A1B7-7494020DD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923015"/>
            <a:ext cx="228600" cy="228600"/>
          </a:xfrm>
          <a:prstGeom prst="rect">
            <a:avLst/>
          </a:prstGeom>
        </p:spPr>
      </p:pic>
      <p:pic>
        <p:nvPicPr>
          <p:cNvPr id="9" name="Graphic 8" descr="Badge Tick1">
            <a:extLst>
              <a:ext uri="{FF2B5EF4-FFF2-40B4-BE49-F238E27FC236}">
                <a16:creationId xmlns:a16="http://schemas.microsoft.com/office/drawing/2014/main" id="{16C43A07-4EED-4940-8909-CA5557C5A1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963787"/>
            <a:ext cx="228600" cy="228600"/>
          </a:xfrm>
          <a:prstGeom prst="rect">
            <a:avLst/>
          </a:prstGeom>
        </p:spPr>
      </p:pic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DE9B84E9-5FF7-491C-B989-41A04EFAF0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574428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201-1561-433E-A1E2-B60E308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40" y="4038600"/>
            <a:ext cx="7239000" cy="533400"/>
          </a:xfrm>
        </p:spPr>
        <p:txBody>
          <a:bodyPr/>
          <a:lstStyle/>
          <a:p>
            <a:r>
              <a:rPr lang="en-US" dirty="0"/>
              <a:t>Autoencoders - mid-Sprint -3.2 – analytic/algorithm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738-4BFA-4ABE-B842-FCF8740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July 14,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8025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Autoencoder Illustration: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6D8B78-0E58-9540-A668-254EEFEEB9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583"/>
            <a:ext cx="5778500" cy="4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411-86E6-4E5C-9002-3CCC1A4B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Datasets Planned for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Owner: Adam W. Harley, Alex </a:t>
            </a:r>
            <a:r>
              <a:rPr lang="en-US" dirty="0" err="1"/>
              <a:t>Ufkes</a:t>
            </a:r>
            <a:r>
              <a:rPr lang="en-US" dirty="0"/>
              <a:t>, and Konstantinos G. </a:t>
            </a:r>
            <a:r>
              <a:rPr lang="en-US" dirty="0" err="1"/>
              <a:t>Derpanis</a:t>
            </a:r>
            <a:r>
              <a:rPr lang="en-US" dirty="0"/>
              <a:t>, stored by Carnegie Mellon’s computer science department.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Type: Open source, academic computer vision project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Size: 37GB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License: The authors ask that users cite their paper if using this dataset.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A. W. Harley, A. </a:t>
            </a:r>
            <a:r>
              <a:rPr lang="en-US" dirty="0" err="1"/>
              <a:t>Ufkes</a:t>
            </a:r>
            <a:r>
              <a:rPr lang="en-US" dirty="0"/>
              <a:t>, K. G. </a:t>
            </a:r>
            <a:r>
              <a:rPr lang="en-US" dirty="0" err="1"/>
              <a:t>Derpanis</a:t>
            </a:r>
            <a:r>
              <a:rPr lang="en-US" dirty="0"/>
              <a:t>, "Evaluation of Deep Convolutional Nets for Document Image Classification and Retrieval," in ICDAR, 2015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Location: Web-accessible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Access: Publicly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Restrictions: None.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Collection Process: This dataset is a subset of the IIT-CDIP Test Collection, which was used for a 2006 conference paper on complete document information processing. The IIT-CDIP dataset is itself a subset of the Legacy Tobacco Document Library (TLDL), an archive of 14 million documents related to tobacco industry advertising, manufacturing, marketing, scientific research, and political activities.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Analytic/Algorithm that will use dataset: tesseract optical character recognition; convolutional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Example</a:t>
            </a:r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1F6A81-4AB2-4839-AC29-BD46D93F31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0326"/>
            <a:ext cx="4419600" cy="586153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4D12CD-988E-46A6-9F9A-000AE95017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4095"/>
            <a:ext cx="4091178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2FC40-8516-4A52-9570-0A1DCE522BA1}"/>
              </a:ext>
            </a:extLst>
          </p:cNvPr>
          <p:cNvSpPr txBox="1"/>
          <p:nvPr/>
        </p:nvSpPr>
        <p:spPr>
          <a:xfrm>
            <a:off x="457200" y="76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Newspaper Clipping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356CA-BADE-41CD-A9B9-95E160E07968}"/>
              </a:ext>
            </a:extLst>
          </p:cNvPr>
          <p:cNvSpPr txBox="1"/>
          <p:nvPr/>
        </p:nvSpPr>
        <p:spPr>
          <a:xfrm>
            <a:off x="4267200" y="82557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</a:t>
            </a:r>
          </a:p>
        </p:txBody>
      </p:sp>
    </p:spTree>
    <p:extLst>
      <p:ext uri="{BB962C8B-B14F-4D97-AF65-F5344CB8AC3E}">
        <p14:creationId xmlns:p14="http://schemas.microsoft.com/office/powerpoint/2010/main" val="16883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3F9D5-97BC-884B-B9FC-034F10D9A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7DF6-FC38-FA4D-92CB-69941B9BC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Birds’ Eye View of the Autoencoder Structure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14CCCE-C7E5-BC49-A51A-D4ADE06D23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28800"/>
            <a:ext cx="821193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EA22F-F604-4F15-A10C-88C27DFD054B}"/>
              </a:ext>
            </a:extLst>
          </p:cNvPr>
          <p:cNvSpPr txBox="1"/>
          <p:nvPr/>
        </p:nvSpPr>
        <p:spPr>
          <a:xfrm>
            <a:off x="391778" y="5828812"/>
            <a:ext cx="810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Source: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towardsdatascience.com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/convolutional-autoencoders-for-image-noise-reduction-32fce9fc1763</a:t>
            </a:r>
          </a:p>
        </p:txBody>
      </p:sp>
    </p:spTree>
    <p:extLst>
      <p:ext uri="{BB962C8B-B14F-4D97-AF65-F5344CB8AC3E}">
        <p14:creationId xmlns:p14="http://schemas.microsoft.com/office/powerpoint/2010/main" val="2121028846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962</Words>
  <Application>Microsoft Macintosh PowerPoint</Application>
  <PresentationFormat>On-screen Show (4:3)</PresentationFormat>
  <Paragraphs>114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MasonBrand.pxtx</vt:lpstr>
      <vt:lpstr>DAEN 690 – Capstone – Team Autoencoders</vt:lpstr>
      <vt:lpstr>Autoencoders - mid-Sprint -3.2 – analytic/algorithm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2020-07-14T01:28:54Z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