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4"/>
  </p:sldMasterIdLst>
  <p:notesMasterIdLst>
    <p:notesMasterId r:id="rId27"/>
  </p:notesMasterIdLst>
  <p:handoutMasterIdLst>
    <p:handoutMasterId r:id="rId28"/>
  </p:handoutMasterIdLst>
  <p:sldIdLst>
    <p:sldId id="257" r:id="rId5"/>
    <p:sldId id="283" r:id="rId6"/>
    <p:sldId id="262" r:id="rId7"/>
    <p:sldId id="263" r:id="rId8"/>
    <p:sldId id="297" r:id="rId9"/>
    <p:sldId id="282" r:id="rId10"/>
    <p:sldId id="266" r:id="rId11"/>
    <p:sldId id="276" r:id="rId12"/>
    <p:sldId id="286" r:id="rId13"/>
    <p:sldId id="288" r:id="rId14"/>
    <p:sldId id="287" r:id="rId15"/>
    <p:sldId id="289" r:id="rId16"/>
    <p:sldId id="293" r:id="rId17"/>
    <p:sldId id="285" r:id="rId18"/>
    <p:sldId id="296" r:id="rId19"/>
    <p:sldId id="299" r:id="rId20"/>
    <p:sldId id="294" r:id="rId21"/>
    <p:sldId id="267" r:id="rId22"/>
    <p:sldId id="268" r:id="rId23"/>
    <p:sldId id="272" r:id="rId24"/>
    <p:sldId id="298" r:id="rId25"/>
    <p:sldId id="274" r:id="rId2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DFBD17"/>
    <a:srgbClr val="054317"/>
    <a:srgbClr val="1A6613"/>
    <a:srgbClr val="FFBA03"/>
    <a:srgbClr val="ECB409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76" d="100"/>
          <a:sy n="76" d="100"/>
        </p:scale>
        <p:origin x="92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3B9F0CED-7E24-BF4C-9217-89A85EA4613D}" type="datetimeFigureOut">
              <a:rPr lang="en-US"/>
              <a:pPr>
                <a:defRPr/>
              </a:pPr>
              <a:t>8/3/2020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02E9CC9B-1844-7749-A6D1-3AF634BC8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294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8A491313-BF83-BC4F-87DA-A29417CF61EE}" type="datetimeFigureOut">
              <a:rPr lang="en-US"/>
              <a:pPr>
                <a:defRPr/>
              </a:pPr>
              <a:t>8/3/2020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anchor="ctr"/>
          <a:lstStyle/>
          <a:p>
            <a:pPr lvl="0"/>
            <a:endParaRPr lang="en-US" noProof="0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extLst/>
          </a:lstStyle>
          <a:p>
            <a:pPr>
              <a:defRPr/>
            </a:pPr>
            <a:fld id="{42310910-2610-F946-B908-1B939B60B2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788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Source:</a:t>
            </a:r>
          </a:p>
          <a:p>
            <a:r>
              <a:rPr lang="en-US" dirty="0"/>
              <a:t>https://www.youtube.com/watch?v=jajksuQW4mc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2310910-2610-F946-B908-1B939B60B29B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5855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Scroll_GrnDuo copy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9" t="8025" r="139" b="24075"/>
          <a:stretch>
            <a:fillRect/>
          </a:stretch>
        </p:blipFill>
        <p:spPr bwMode="auto">
          <a:xfrm>
            <a:off x="0" y="-7938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82842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hart Placeholder 4"/>
          <p:cNvSpPr>
            <a:spLocks noGrp="1"/>
          </p:cNvSpPr>
          <p:nvPr>
            <p:ph type="chart" sz="quarter" idx="10"/>
          </p:nvPr>
        </p:nvSpPr>
        <p:spPr>
          <a:xfrm>
            <a:off x="685800" y="533400"/>
            <a:ext cx="7620000" cy="5715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10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80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A6613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44054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>
                    <a:lumMod val="50000"/>
                  </a:schemeClr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327659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MasonMRev.png"/>
          <p:cNvPicPr>
            <a:picLocks noChangeAspect="1"/>
          </p:cNvPicPr>
          <p:nvPr userDrawn="1"/>
        </p:nvPicPr>
        <p:blipFill>
          <a:blip r:embed="rId2"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559" t="20023" r="-497" b="5925"/>
          <a:stretch>
            <a:fillRect/>
          </a:stretch>
        </p:blipFill>
        <p:spPr bwMode="auto">
          <a:xfrm>
            <a:off x="0" y="0"/>
            <a:ext cx="9994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>
                    <a:alpha val="41176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  <a:ln>
            <a:noFill/>
          </a:ln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90993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4" name="Picture 7" descr="Johnson-Center_Architecural_Detail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288" y="0"/>
            <a:ext cx="8875712" cy="6858000"/>
          </a:xfrm>
          <a:prstGeom prst="rect">
            <a:avLst/>
          </a:prstGeom>
          <a:solidFill>
            <a:schemeClr val="accent5"/>
          </a:solidFill>
          <a:ln w="25400" cap="rnd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46739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rgbClr val="DFBD17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11" name="Picture 10" descr="Bull Run_Architecural_Details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6933"/>
            <a:ext cx="7086600" cy="693582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068092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8975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2" name="Picture 1" descr="Founder's Hall_Architecural Details.png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63"/>
          <a:stretch/>
        </p:blipFill>
        <p:spPr>
          <a:xfrm>
            <a:off x="3733800" y="0"/>
            <a:ext cx="5410200" cy="6890412"/>
          </a:xfrm>
          <a:prstGeom prst="rect">
            <a:avLst/>
          </a:prstGeom>
        </p:spPr>
      </p:pic>
      <p:sp>
        <p:nvSpPr>
          <p:cNvPr id="8" name="Title 13"/>
          <p:cNvSpPr>
            <a:spLocks noGrp="1"/>
          </p:cNvSpPr>
          <p:nvPr>
            <p:ph type="ctrTitle"/>
          </p:nvPr>
        </p:nvSpPr>
        <p:spPr>
          <a:xfrm>
            <a:off x="228600" y="5334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58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4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130826017.jpg"/>
          <p:cNvPicPr>
            <a:picLocks noChangeAspect="1"/>
          </p:cNvPicPr>
          <p:nvPr userDrawn="1"/>
        </p:nvPicPr>
        <p:blipFill rotWithShape="1">
          <a:blip r:embed="rId2" cstate="email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168" b="13677"/>
          <a:stretch/>
        </p:blipFill>
        <p:spPr>
          <a:xfrm>
            <a:off x="0" y="0"/>
            <a:ext cx="9144000" cy="4648200"/>
          </a:xfrm>
          <a:prstGeom prst="rect">
            <a:avLst/>
          </a:prstGeom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rgbClr val="FFBA03">
              <a:alpha val="66000"/>
            </a:srgb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5063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40424502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171" b="6737"/>
          <a:stretch>
            <a:fillRect/>
          </a:stretch>
        </p:blipFill>
        <p:spPr bwMode="auto">
          <a:xfrm>
            <a:off x="0" y="0"/>
            <a:ext cx="9144000" cy="464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2">
              <a:alpha val="66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62041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1108588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31" b="12827"/>
          <a:stretch>
            <a:fillRect/>
          </a:stretch>
        </p:blipFill>
        <p:spPr bwMode="auto">
          <a:xfrm>
            <a:off x="0" y="0"/>
            <a:ext cx="9144000" cy="4656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tx1">
              <a:alpha val="66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121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130115733.JP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70" b="3087"/>
          <a:stretch>
            <a:fillRect/>
          </a:stretch>
        </p:blipFill>
        <p:spPr bwMode="auto">
          <a:xfrm>
            <a:off x="0" y="0"/>
            <a:ext cx="9144000" cy="4646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"/>
          <p:cNvSpPr/>
          <p:nvPr userDrawn="1"/>
        </p:nvSpPr>
        <p:spPr>
          <a:xfrm>
            <a:off x="0" y="4038600"/>
            <a:ext cx="9144000" cy="609600"/>
          </a:xfrm>
          <a:prstGeom prst="rect">
            <a:avLst/>
          </a:prstGeom>
          <a:solidFill>
            <a:schemeClr val="accent4">
              <a:lumMod val="50000"/>
              <a:alpha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dirty="0"/>
              <a:t> </a:t>
            </a:r>
          </a:p>
        </p:txBody>
      </p:sp>
      <p:pic>
        <p:nvPicPr>
          <p:cNvPr id="6" name="Picture 8" descr="GMUgreengold.eps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3238" y="5334000"/>
            <a:ext cx="2074862" cy="135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228600" y="4114800"/>
            <a:ext cx="7239000" cy="533400"/>
          </a:xfrm>
          <a:prstGeom prst="rect">
            <a:avLst/>
          </a:prstGeo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>
          <a:xfrm>
            <a:off x="228600" y="4706112"/>
            <a:ext cx="69342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3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5179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7"/>
          <p:cNvSpPr>
            <a:spLocks noGrp="1"/>
          </p:cNvSpPr>
          <p:nvPr>
            <p:ph type="body" sz="quarter" idx="13"/>
          </p:nvPr>
        </p:nvSpPr>
        <p:spPr>
          <a:xfrm>
            <a:off x="310896" y="381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/>
          </p:nvPr>
        </p:nvSpPr>
        <p:spPr>
          <a:xfrm>
            <a:off x="304800" y="838200"/>
            <a:ext cx="73914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/>
          </p:nvPr>
        </p:nvSpPr>
        <p:spPr>
          <a:xfrm>
            <a:off x="310896" y="1295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/>
          </p:nvPr>
        </p:nvSpPr>
        <p:spPr>
          <a:xfrm>
            <a:off x="310896" y="1752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/>
          </p:nvPr>
        </p:nvSpPr>
        <p:spPr>
          <a:xfrm>
            <a:off x="310896" y="2209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/>
          </p:nvPr>
        </p:nvSpPr>
        <p:spPr>
          <a:xfrm>
            <a:off x="310896" y="2667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/>
          </p:nvPr>
        </p:nvSpPr>
        <p:spPr>
          <a:xfrm>
            <a:off x="310896" y="3124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/>
          </p:nvPr>
        </p:nvSpPr>
        <p:spPr>
          <a:xfrm>
            <a:off x="310896" y="3581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/>
          </p:nvPr>
        </p:nvSpPr>
        <p:spPr>
          <a:xfrm>
            <a:off x="310896" y="40386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/>
          </p:nvPr>
        </p:nvSpPr>
        <p:spPr>
          <a:xfrm>
            <a:off x="310896" y="44958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/>
          </p:nvPr>
        </p:nvSpPr>
        <p:spPr>
          <a:xfrm>
            <a:off x="310896" y="49530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/>
          </p:nvPr>
        </p:nvSpPr>
        <p:spPr>
          <a:xfrm>
            <a:off x="310896" y="54102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/>
          </p:nvPr>
        </p:nvSpPr>
        <p:spPr>
          <a:xfrm>
            <a:off x="7696200" y="381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05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/>
          </p:nvPr>
        </p:nvSpPr>
        <p:spPr>
          <a:xfrm>
            <a:off x="7696200" y="838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/>
          </p:nvPr>
        </p:nvSpPr>
        <p:spPr>
          <a:xfrm>
            <a:off x="7696200" y="1295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/>
          </p:nvPr>
        </p:nvSpPr>
        <p:spPr>
          <a:xfrm>
            <a:off x="7696200" y="1752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endParaRPr lang="en-US" dirty="0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/>
          </p:nvPr>
        </p:nvSpPr>
        <p:spPr>
          <a:xfrm>
            <a:off x="7696200" y="2209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/>
          </p:nvPr>
        </p:nvSpPr>
        <p:spPr>
          <a:xfrm>
            <a:off x="7696200" y="2667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/>
          </p:nvPr>
        </p:nvSpPr>
        <p:spPr>
          <a:xfrm>
            <a:off x="7696200" y="3124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/>
          </p:nvPr>
        </p:nvSpPr>
        <p:spPr>
          <a:xfrm>
            <a:off x="7696200" y="3581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/>
          </p:nvPr>
        </p:nvSpPr>
        <p:spPr>
          <a:xfrm>
            <a:off x="7696200" y="40386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/>
          </p:nvPr>
        </p:nvSpPr>
        <p:spPr>
          <a:xfrm>
            <a:off x="7696200" y="44958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/>
          </p:nvPr>
        </p:nvSpPr>
        <p:spPr>
          <a:xfrm>
            <a:off x="7696200" y="49530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/>
          </p:nvPr>
        </p:nvSpPr>
        <p:spPr>
          <a:xfrm>
            <a:off x="7696200" y="54102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/>
          </p:nvPr>
        </p:nvSpPr>
        <p:spPr>
          <a:xfrm>
            <a:off x="310896" y="5867400"/>
            <a:ext cx="7385304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/>
          </p:nvPr>
        </p:nvSpPr>
        <p:spPr>
          <a:xfrm>
            <a:off x="7696200" y="5867400"/>
            <a:ext cx="685800" cy="228600"/>
          </a:xfrm>
          <a:solidFill>
            <a:schemeClr val="tx2"/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88100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single co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8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5699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ing w/2c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2"/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5029200"/>
          </a:xfrm>
        </p:spPr>
        <p:txBody>
          <a:bodyPr spcCol="0"/>
          <a:lstStyle>
            <a:lvl1pPr>
              <a:defRPr sz="1400"/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6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6848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04800" y="4343400"/>
            <a:ext cx="8077200" cy="1981200"/>
          </a:xfrm>
        </p:spPr>
        <p:txBody>
          <a:bodyPr numCol="3"/>
          <a:lstStyle>
            <a:lvl1pPr>
              <a:defRPr baseline="0"/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4"/>
          </p:nvPr>
        </p:nvSpPr>
        <p:spPr>
          <a:xfrm>
            <a:off x="304800" y="838200"/>
            <a:ext cx="8077200" cy="3200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Rectangle 8"/>
          <p:cNvSpPr>
            <a:spLocks noGrp="1"/>
          </p:cNvSpPr>
          <p:nvPr>
            <p:ph type="body" sz="quarter" idx="15"/>
          </p:nvPr>
        </p:nvSpPr>
        <p:spPr>
          <a:xfrm>
            <a:off x="304800" y="381000"/>
            <a:ext cx="8077200" cy="228600"/>
          </a:xfrm>
          <a:solidFill>
            <a:schemeClr val="accent6">
              <a:shade val="75000"/>
            </a:schemeClr>
          </a:solidFill>
        </p:spPr>
        <p:txBody>
          <a:bodyPr tIns="0" bIns="0" anchor="t" anchorCtr="0"/>
          <a:lstStyle>
            <a:lvl1pPr marL="0" indent="0">
              <a:spcBef>
                <a:spcPts val="0"/>
              </a:spcBef>
              <a:defRPr sz="1400" b="1" i="0" cap="all" spc="12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47919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8839200" y="0"/>
            <a:ext cx="304800" cy="6858000"/>
          </a:xfrm>
          <a:prstGeom prst="rect">
            <a:avLst/>
          </a:prstGeom>
          <a:solidFill>
            <a:schemeClr val="tx1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381000" y="381000"/>
            <a:ext cx="8001000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76200" cy="6858000"/>
          </a:xfrm>
          <a:prstGeom prst="rect">
            <a:avLst/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3" name="Rectangle 34"/>
          <p:cNvSpPr txBox="1">
            <a:spLocks/>
          </p:cNvSpPr>
          <p:nvPr/>
        </p:nvSpPr>
        <p:spPr>
          <a:xfrm>
            <a:off x="4648200" y="6477000"/>
            <a:ext cx="3733800" cy="304800"/>
          </a:xfrm>
          <a:prstGeom prst="rect">
            <a:avLst/>
          </a:prstGeom>
        </p:spPr>
        <p:txBody>
          <a:bodyPr rIns="0"/>
          <a:lstStyle>
            <a:lvl1pPr marL="0" algn="l" rtl="0" latinLnBrk="0">
              <a:defRPr sz="900" kern="1200" cap="all" spc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rtl="0" latinLnBrk="0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kern="0" spc="150" dirty="0">
                <a:solidFill>
                  <a:srgbClr val="000000"/>
                </a:solidFill>
              </a:rPr>
              <a:t>GEORGE MASON UNIVERSITY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4" r:id="rId9"/>
    <p:sldLayoutId id="2147483728" r:id="rId10"/>
    <p:sldLayoutId id="2147483712" r:id="rId11"/>
    <p:sldLayoutId id="2147483725" r:id="rId12"/>
    <p:sldLayoutId id="2147483726" r:id="rId13"/>
    <p:sldLayoutId id="2147483727" r:id="rId14"/>
    <p:sldLayoutId id="2147483713" r:id="rId15"/>
    <p:sldLayoutId id="2147483717" r:id="rId16"/>
    <p:sldLayoutId id="2147483724" r:id="rId17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 cap="small">
          <a:solidFill>
            <a:schemeClr val="bg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bg1"/>
          </a:solidFill>
          <a:latin typeface="Calibri" charset="0"/>
          <a:ea typeface="ＭＳ Ｐゴシック" charset="0"/>
          <a:cs typeface="ＭＳ Ｐゴシック" charset="0"/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defRPr sz="18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defRPr sz="1400">
          <a:solidFill>
            <a:srgbClr val="000000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defRPr sz="1100">
          <a:solidFill>
            <a:srgbClr val="000000"/>
          </a:solidFill>
          <a:latin typeface="+mn-lt"/>
          <a:ea typeface="ＭＳ Ｐゴシック" charset="0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sv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tmp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tif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j-ea"/>
                <a:cs typeface="+mj-cs"/>
              </a:rPr>
              <a:t>DAEN 690 – Capstone – Team Autoencoders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" y="4705350"/>
            <a:ext cx="2133600" cy="40005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Summer 2020 – Section 002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  <a:p>
            <a:pPr eaLnBrk="1" fontAlgn="auto" hangingPunct="1">
              <a:spcAft>
                <a:spcPts val="0"/>
              </a:spcAft>
              <a:defRPr/>
            </a:pPr>
            <a:endParaRPr lang="en-US" dirty="0"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C48086-2A2B-F544-BD03-268D75EEC3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E294D7-85A1-8940-82B7-8FF5D6EA6B9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Using filter/kernel for convolution:</a:t>
            </a:r>
          </a:p>
          <a:p>
            <a:endParaRPr lang="en-US" dirty="0"/>
          </a:p>
        </p:txBody>
      </p:sp>
      <p:pic>
        <p:nvPicPr>
          <p:cNvPr id="5" name="Picture 4" descr="A picture containing text, cat, sitting&#10;&#10;Description automatically generated">
            <a:extLst>
              <a:ext uri="{FF2B5EF4-FFF2-40B4-BE49-F238E27FC236}">
                <a16:creationId xmlns:a16="http://schemas.microsoft.com/office/drawing/2014/main" id="{C9A72C0E-D5BE-EF40-9299-49FE021E41D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676401"/>
            <a:ext cx="7734300" cy="419022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EF13471-ACB4-7D42-9028-4541D768EC6D}"/>
              </a:ext>
            </a:extLst>
          </p:cNvPr>
          <p:cNvSpPr txBox="1"/>
          <p:nvPr/>
        </p:nvSpPr>
        <p:spPr>
          <a:xfrm>
            <a:off x="499241" y="6059270"/>
            <a:ext cx="389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3933858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A903D0-5156-9B40-A60A-9A180B4068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1FD03A-FC38-854E-9579-112B9755E7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Padding:</a:t>
            </a:r>
          </a:p>
          <a:p>
            <a:endParaRPr lang="en-US" dirty="0"/>
          </a:p>
        </p:txBody>
      </p:sp>
      <p:pic>
        <p:nvPicPr>
          <p:cNvPr id="5" name="Picture 4" descr="A picture containing game, text&#10;&#10;Description automatically generated">
            <a:extLst>
              <a:ext uri="{FF2B5EF4-FFF2-40B4-BE49-F238E27FC236}">
                <a16:creationId xmlns:a16="http://schemas.microsoft.com/office/drawing/2014/main" id="{0DFCD7A8-6FB5-BA46-89D6-B4D2D311258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055" y="1524000"/>
            <a:ext cx="8154798" cy="433596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2F5A39E-7600-064A-A1CF-E10F8F268309}"/>
              </a:ext>
            </a:extLst>
          </p:cNvPr>
          <p:cNvSpPr/>
          <p:nvPr/>
        </p:nvSpPr>
        <p:spPr>
          <a:xfrm>
            <a:off x="304800" y="5994000"/>
            <a:ext cx="5105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35754519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70C904-AD31-AA41-AB57-477DB8C4BD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920284-5DBC-F54A-B5C6-4D63D8E63F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Pooling:</a:t>
            </a:r>
          </a:p>
          <a:p>
            <a:endParaRPr lang="en-US" dirty="0"/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9569DA15-B87C-5945-B604-C1A590F8C98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2100" y="1295400"/>
            <a:ext cx="5448300" cy="457500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6E3FFBA-CF3D-6840-B6E4-BE73759C943F}"/>
              </a:ext>
            </a:extLst>
          </p:cNvPr>
          <p:cNvSpPr/>
          <p:nvPr/>
        </p:nvSpPr>
        <p:spPr>
          <a:xfrm>
            <a:off x="1447800" y="6015335"/>
            <a:ext cx="4953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Source:</a:t>
            </a:r>
          </a:p>
          <a:p>
            <a:r>
              <a:rPr lang="en-US" sz="1400" dirty="0"/>
              <a:t>https://</a:t>
            </a:r>
            <a:r>
              <a:rPr lang="en-US" sz="1400" dirty="0" err="1"/>
              <a:t>www.youtube.com</a:t>
            </a:r>
            <a:r>
              <a:rPr lang="en-US" sz="1400" dirty="0"/>
              <a:t>/</a:t>
            </a:r>
            <a:r>
              <a:rPr lang="en-US" sz="1400" dirty="0" err="1"/>
              <a:t>watch?v</a:t>
            </a:r>
            <a:r>
              <a:rPr lang="en-US" sz="1400" dirty="0"/>
              <a:t>=jajksuQW4mc</a:t>
            </a:r>
          </a:p>
        </p:txBody>
      </p:sp>
    </p:spTree>
    <p:extLst>
      <p:ext uri="{BB962C8B-B14F-4D97-AF65-F5344CB8AC3E}">
        <p14:creationId xmlns:p14="http://schemas.microsoft.com/office/powerpoint/2010/main" val="29637416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1BDDF41-9EB8-4030-A905-6AFB0CFF01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analytic/algorithm Specification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A185B-B0A2-4F42-A558-F513BC01958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Name: </a:t>
            </a:r>
            <a:r>
              <a:rPr lang="en-US" b="1" dirty="0"/>
              <a:t>Convolutional Autoencoder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How it works: Unsupervised machine learning algorithm that takes an image as input and tries to reconstruct it back using a fewer number of bits from the latent space representation.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Encoder: Conv2D and Max pooling Layers.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800" dirty="0"/>
              <a:t>Decoder:Conv2D and Upsampling 2D layers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Libraries : </a:t>
            </a:r>
            <a:r>
              <a:rPr lang="en-US" dirty="0" err="1"/>
              <a:t>Numpy</a:t>
            </a:r>
            <a:r>
              <a:rPr lang="en-US" dirty="0"/>
              <a:t>, </a:t>
            </a:r>
            <a:r>
              <a:rPr lang="en-US" dirty="0" err="1"/>
              <a:t>Tensorflow</a:t>
            </a:r>
            <a:r>
              <a:rPr lang="en-US" dirty="0"/>
              <a:t>, </a:t>
            </a:r>
            <a:r>
              <a:rPr lang="en-US" dirty="0" err="1"/>
              <a:t>Keras</a:t>
            </a:r>
            <a:r>
              <a:rPr lang="en-US" dirty="0"/>
              <a:t>, OpenCV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Parameters: Width, height. Depth, Filter, </a:t>
            </a:r>
            <a:r>
              <a:rPr lang="en-US" dirty="0" err="1"/>
              <a:t>LatentDim</a:t>
            </a:r>
            <a:r>
              <a:rPr lang="en-US" dirty="0"/>
              <a:t>(Default =16)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 Inputs: Image data in .Tiff format are converted to JPEG in Python using PIL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Hyperparameters: loss(</a:t>
            </a:r>
            <a:r>
              <a:rPr lang="en-US" dirty="0" err="1"/>
              <a:t>sparse_categorical_crossentropy</a:t>
            </a:r>
            <a:r>
              <a:rPr lang="en-US" dirty="0"/>
              <a:t> 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Tuning: Code Size, </a:t>
            </a:r>
            <a:r>
              <a:rPr lang="en-US" dirty="0" err="1"/>
              <a:t>No.of</a:t>
            </a:r>
            <a:r>
              <a:rPr lang="en-US" dirty="0"/>
              <a:t> Layers, Loss function(Adding </a:t>
            </a:r>
            <a:r>
              <a:rPr lang="en-US" dirty="0" err="1"/>
              <a:t>penality</a:t>
            </a:r>
            <a:r>
              <a:rPr lang="en-US" dirty="0"/>
              <a:t> to weight size) , holdout to validation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Training Resources Required: </a:t>
            </a:r>
            <a:r>
              <a:rPr lang="en-US" dirty="0" err="1"/>
              <a:t>GoogleColab</a:t>
            </a:r>
            <a:r>
              <a:rPr lang="en-US" dirty="0"/>
              <a:t> (GPU)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Deployment: Trained model is used to improve the text quality  extracted from the image. </a:t>
            </a:r>
          </a:p>
        </p:txBody>
      </p:sp>
    </p:spTree>
    <p:extLst>
      <p:ext uri="{BB962C8B-B14F-4D97-AF65-F5344CB8AC3E}">
        <p14:creationId xmlns:p14="http://schemas.microsoft.com/office/powerpoint/2010/main" val="13189646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19E09-270A-42D0-8552-595E5883B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analytics/algorithms - Demonstrations</a:t>
            </a:r>
          </a:p>
        </p:txBody>
      </p:sp>
      <p:pic>
        <p:nvPicPr>
          <p:cNvPr id="5" name="Picture 4" descr="A close up of a device&#10;&#10;Description automatically generated">
            <a:extLst>
              <a:ext uri="{FF2B5EF4-FFF2-40B4-BE49-F238E27FC236}">
                <a16:creationId xmlns:a16="http://schemas.microsoft.com/office/drawing/2014/main" id="{C9728408-8FD6-445E-B5C4-62C96885A49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819400"/>
            <a:ext cx="4724664" cy="3336794"/>
          </a:xfrm>
          <a:prstGeom prst="rect">
            <a:avLst/>
          </a:prstGeom>
        </p:spPr>
      </p:pic>
      <p:pic>
        <p:nvPicPr>
          <p:cNvPr id="8" name="Picture 7" descr="A picture containing table, room, holding, computer&#10;&#10;Description automatically generated">
            <a:extLst>
              <a:ext uri="{FF2B5EF4-FFF2-40B4-BE49-F238E27FC236}">
                <a16:creationId xmlns:a16="http://schemas.microsoft.com/office/drawing/2014/main" id="{CB1CD2CF-9A92-4ACA-BF34-5B5D757E76F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371600"/>
            <a:ext cx="3429297" cy="1028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609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9BF5232-CE46-47C5-9D55-B2EBD0FF74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autoencoders- Visualizations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A2CF6E-6238-449E-8520-27C161B6CC3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1905000"/>
            <a:ext cx="7848600" cy="3489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09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5C6B668-D0FA-4CEB-AB6B-02259F97B4F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AutoEncoders</a:t>
            </a:r>
            <a:r>
              <a:rPr lang="en-US" dirty="0"/>
              <a:t> - Visualizations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A1E3A-FEB3-403E-B53B-5ADBCAED5B3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 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249275-B459-4600-B0D2-09262E632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1905000"/>
            <a:ext cx="6455978" cy="310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07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5D19E09-270A-42D0-8552-595E5883B4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analytics/algorithms - Demonstrations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DBF8C2BD-C7C6-46A2-83F3-3F189EADE7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0" y="1066800"/>
            <a:ext cx="8077200" cy="50292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Image preprocessing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Construction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Training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Model 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OCR analysis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Tuning – Symmetry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deployment – Dimension</a:t>
            </a:r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 Achieve Symmetry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Next Steps: Analysis, Findings</a:t>
            </a:r>
          </a:p>
        </p:txBody>
      </p:sp>
      <p:pic>
        <p:nvPicPr>
          <p:cNvPr id="6" name="Graphic 5" descr="Checkmark">
            <a:extLst>
              <a:ext uri="{FF2B5EF4-FFF2-40B4-BE49-F238E27FC236}">
                <a16:creationId xmlns:a16="http://schemas.microsoft.com/office/drawing/2014/main" id="{9D4A9FC8-F001-4E2C-ADA6-75DC1B3D27E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1100667"/>
            <a:ext cx="304800" cy="304800"/>
          </a:xfrm>
          <a:prstGeom prst="rect">
            <a:avLst/>
          </a:prstGeom>
        </p:spPr>
      </p:pic>
      <p:pic>
        <p:nvPicPr>
          <p:cNvPr id="9" name="Graphic 8" descr="Checkmark">
            <a:extLst>
              <a:ext uri="{FF2B5EF4-FFF2-40B4-BE49-F238E27FC236}">
                <a16:creationId xmlns:a16="http://schemas.microsoft.com/office/drawing/2014/main" id="{D4E8651D-8661-475E-B8DB-708737B7719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4418" y="1763566"/>
            <a:ext cx="304800" cy="304800"/>
          </a:xfrm>
          <a:prstGeom prst="rect">
            <a:avLst/>
          </a:prstGeom>
        </p:spPr>
      </p:pic>
      <p:pic>
        <p:nvPicPr>
          <p:cNvPr id="11" name="Graphic 10" descr="Checkmark">
            <a:extLst>
              <a:ext uri="{FF2B5EF4-FFF2-40B4-BE49-F238E27FC236}">
                <a16:creationId xmlns:a16="http://schemas.microsoft.com/office/drawing/2014/main" id="{CFE184C1-F6B4-4CA5-BF2C-06FF678D34D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2421468"/>
            <a:ext cx="304800" cy="304800"/>
          </a:xfrm>
          <a:prstGeom prst="rect">
            <a:avLst/>
          </a:prstGeom>
        </p:spPr>
      </p:pic>
      <p:pic>
        <p:nvPicPr>
          <p:cNvPr id="17" name="Graphic 16" descr="Badge Unfollow">
            <a:extLst>
              <a:ext uri="{FF2B5EF4-FFF2-40B4-BE49-F238E27FC236}">
                <a16:creationId xmlns:a16="http://schemas.microsoft.com/office/drawing/2014/main" id="{8555135E-B796-4B5C-BA22-A73CDB1F17E1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881489" y="2124812"/>
            <a:ext cx="304800" cy="304800"/>
          </a:xfrm>
          <a:prstGeom prst="rect">
            <a:avLst/>
          </a:prstGeom>
        </p:spPr>
      </p:pic>
      <p:pic>
        <p:nvPicPr>
          <p:cNvPr id="19" name="Graphic 18" descr="Checkmark">
            <a:extLst>
              <a:ext uri="{FF2B5EF4-FFF2-40B4-BE49-F238E27FC236}">
                <a16:creationId xmlns:a16="http://schemas.microsoft.com/office/drawing/2014/main" id="{19164780-A156-4D7B-BED9-A1802192294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00" y="1428046"/>
            <a:ext cx="304800" cy="3048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A94A483-B4C1-435F-8C7E-1C18C6E781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5624" y="731280"/>
            <a:ext cx="4102265" cy="570024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E84FFDB-6D0B-46A0-AC11-78B6F0C656B0}"/>
              </a:ext>
            </a:extLst>
          </p:cNvPr>
          <p:cNvSpPr/>
          <p:nvPr/>
        </p:nvSpPr>
        <p:spPr>
          <a:xfrm>
            <a:off x="6019800" y="1100667"/>
            <a:ext cx="1524000" cy="1947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F75E1-3B98-4460-8964-1DC170CF72B8}"/>
              </a:ext>
            </a:extLst>
          </p:cNvPr>
          <p:cNvSpPr/>
          <p:nvPr/>
        </p:nvSpPr>
        <p:spPr>
          <a:xfrm>
            <a:off x="5943600" y="5398911"/>
            <a:ext cx="1524000" cy="5446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31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58BF4B-123C-4250-87F8-AAF4697FEF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autoencoders– Project Schedule</a:t>
            </a:r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3F61C6BB-A48D-4E11-AED8-75F799C0E92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089457"/>
            <a:ext cx="7955969" cy="467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5893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28951F-B5ED-4048-85BD-B084371DF0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</a:t>
            </a:r>
            <a:r>
              <a:rPr lang="en-US" dirty="0" err="1"/>
              <a:t>youtrack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10AB000E-A0B7-45B6-A789-5128CB56B13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" y="1845599"/>
            <a:ext cx="8610600" cy="3166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54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303201-1561-433E-A1E2-B60E308CE4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340" y="4038600"/>
            <a:ext cx="7239000" cy="533400"/>
          </a:xfrm>
        </p:spPr>
        <p:txBody>
          <a:bodyPr/>
          <a:lstStyle/>
          <a:p>
            <a:r>
              <a:rPr lang="en-US" dirty="0"/>
              <a:t>Autoencoders – Full Sprint 3 – analytic/algorithm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4C738-4BFA-4ABE-B842-FCF874046D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July 28, 2020</a:t>
            </a:r>
          </a:p>
        </p:txBody>
      </p:sp>
    </p:spTree>
    <p:extLst>
      <p:ext uri="{BB962C8B-B14F-4D97-AF65-F5344CB8AC3E}">
        <p14:creationId xmlns:p14="http://schemas.microsoft.com/office/powerpoint/2010/main" val="380253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2241B6A-8085-47BA-AF1C-F8F2D8F4B82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Risks and Planned Mitigations</a:t>
            </a:r>
          </a:p>
        </p:txBody>
      </p: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022F19C-10B4-4E3A-A01F-4436E107A5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419017"/>
              </p:ext>
            </p:extLst>
          </p:nvPr>
        </p:nvGraphicFramePr>
        <p:xfrm>
          <a:off x="723900" y="1066800"/>
          <a:ext cx="7239000" cy="493776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422325851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1754049355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874331688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3022793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396266851"/>
                    </a:ext>
                  </a:extLst>
                </a:gridCol>
              </a:tblGrid>
              <a:tr h="142240">
                <a:tc>
                  <a:txBody>
                    <a:bodyPr/>
                    <a:lstStyle/>
                    <a:p>
                      <a:r>
                        <a:rPr lang="en-US" sz="1200" dirty="0"/>
                        <a:t>Risk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Probability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Mitigation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8545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data for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images “noisy” enough to adequately test CNN-OCR project 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Promising datasets identified, composite dataset options available.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474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Unavailable computer resources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 lack of compute resources will leave us unable to conduct CNN 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Alternative resources available through university and commercial means.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1918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internet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Unable to access compute or communications channels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Persistent internet outage unlikely, will seek alternate access points.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641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team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communicate with team during work effort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channels; BB, Slack, email, phone, </a:t>
                      </a:r>
                      <a:r>
                        <a:rPr lang="en-US" sz="1200" dirty="0" err="1"/>
                        <a:t>YouTrack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5787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dirty="0"/>
                        <a:t>Inadequate stakeholder communications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Inability to get feedback / requirements from sponsors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Multiple communications channels, BB, email, phone, </a:t>
                      </a:r>
                      <a:r>
                        <a:rPr lang="en-US" sz="1200" dirty="0" err="1"/>
                        <a:t>YouTrack</a:t>
                      </a:r>
                      <a:r>
                        <a:rPr lang="en-US" sz="12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143569"/>
                  </a:ext>
                </a:extLst>
              </a:tr>
            </a:tbl>
          </a:graphicData>
        </a:graphic>
      </p:graphicFrame>
      <p:pic>
        <p:nvPicPr>
          <p:cNvPr id="4" name="Graphic 3" descr="Badge Tick1">
            <a:extLst>
              <a:ext uri="{FF2B5EF4-FFF2-40B4-BE49-F238E27FC236}">
                <a16:creationId xmlns:a16="http://schemas.microsoft.com/office/drawing/2014/main" id="{4C4FE76D-3043-41B9-9008-679855023A88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2133600"/>
            <a:ext cx="228600" cy="228600"/>
          </a:xfrm>
          <a:prstGeom prst="rect">
            <a:avLst/>
          </a:prstGeom>
        </p:spPr>
      </p:pic>
      <p:pic>
        <p:nvPicPr>
          <p:cNvPr id="6" name="Graphic 5" descr="Badge Tick1">
            <a:extLst>
              <a:ext uri="{FF2B5EF4-FFF2-40B4-BE49-F238E27FC236}">
                <a16:creationId xmlns:a16="http://schemas.microsoft.com/office/drawing/2014/main" id="{7BC3E4D8-5FA9-4375-A008-FDF6CED32F5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158447"/>
            <a:ext cx="228600" cy="228600"/>
          </a:xfrm>
          <a:prstGeom prst="rect">
            <a:avLst/>
          </a:prstGeom>
        </p:spPr>
      </p:pic>
      <p:pic>
        <p:nvPicPr>
          <p:cNvPr id="8" name="Graphic 7" descr="Badge Tick1">
            <a:extLst>
              <a:ext uri="{FF2B5EF4-FFF2-40B4-BE49-F238E27FC236}">
                <a16:creationId xmlns:a16="http://schemas.microsoft.com/office/drawing/2014/main" id="{911C7270-C660-4C59-A1B7-7494020DD2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3923015"/>
            <a:ext cx="228600" cy="228600"/>
          </a:xfrm>
          <a:prstGeom prst="rect">
            <a:avLst/>
          </a:prstGeom>
        </p:spPr>
      </p:pic>
      <p:pic>
        <p:nvPicPr>
          <p:cNvPr id="9" name="Graphic 8" descr="Badge Tick1">
            <a:extLst>
              <a:ext uri="{FF2B5EF4-FFF2-40B4-BE49-F238E27FC236}">
                <a16:creationId xmlns:a16="http://schemas.microsoft.com/office/drawing/2014/main" id="{16C43A07-4EED-4940-8909-CA5557C5A100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4963787"/>
            <a:ext cx="228600" cy="228600"/>
          </a:xfrm>
          <a:prstGeom prst="rect">
            <a:avLst/>
          </a:prstGeom>
        </p:spPr>
      </p:pic>
      <p:pic>
        <p:nvPicPr>
          <p:cNvPr id="10" name="Graphic 9" descr="Badge Tick1">
            <a:extLst>
              <a:ext uri="{FF2B5EF4-FFF2-40B4-BE49-F238E27FC236}">
                <a16:creationId xmlns:a16="http://schemas.microsoft.com/office/drawing/2014/main" id="{DE9B84E9-5FF7-491C-B989-41A04EFAF0F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34300" y="574428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9918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28A2C1-652F-43C2-ACCE-C5184C9D148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039507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Denoising Process for OCR:</a:t>
            </a:r>
          </a:p>
          <a:p>
            <a:endParaRPr lang="en-US" dirty="0"/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on the chosen dataset and note the according result (such as Accuracy and performance, etc.)</a:t>
            </a:r>
          </a:p>
          <a:p>
            <a:pPr>
              <a:buAutoNum type="arabicPeriod"/>
            </a:pPr>
            <a:r>
              <a:rPr lang="en-US" dirty="0"/>
              <a:t>Create the  denoising autoencoder by developing CNN algorithms. Train, validate, and test the model until the model satisfies expectations.</a:t>
            </a:r>
          </a:p>
          <a:p>
            <a:pPr>
              <a:buAutoNum type="arabicPeriod"/>
            </a:pPr>
            <a:r>
              <a:rPr lang="en-US" dirty="0"/>
              <a:t>Using </a:t>
            </a:r>
            <a:r>
              <a:rPr lang="en-US" dirty="0" err="1"/>
              <a:t>PyTesseract</a:t>
            </a:r>
            <a:r>
              <a:rPr lang="en-US" dirty="0"/>
              <a:t> to conduct OCR analysis with denoising autoencoder created in 2. on the same dataset. Note the according result.</a:t>
            </a:r>
          </a:p>
          <a:p>
            <a:pPr>
              <a:buAutoNum type="arabicPeriod"/>
            </a:pPr>
            <a:r>
              <a:rPr lang="en-US" dirty="0"/>
              <a:t>Compare result from 1. and 4. to evaluate how effective the denoising autoencoder is.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6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0" indent="0" eaLnBrk="1" fontAlgn="auto" hangingPunct="1">
              <a:spcAft>
                <a:spcPts val="0"/>
              </a:spcAft>
              <a:defRPr/>
            </a:pPr>
            <a:r>
              <a:rPr lang="en-US" dirty="0">
                <a:ea typeface="+mn-ea"/>
                <a:cs typeface="+mn-cs"/>
              </a:rPr>
              <a:t>Team autoencoders - Members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CE40BE2-6435-4320-8D98-C11D6AFB5919}"/>
              </a:ext>
            </a:extLst>
          </p:cNvPr>
          <p:cNvSpPr txBox="1"/>
          <p:nvPr/>
        </p:nvSpPr>
        <p:spPr>
          <a:xfrm>
            <a:off x="638117" y="2413952"/>
            <a:ext cx="1202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Stephen Schade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SCRUM Master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305D82-FF14-44C1-AD58-AE99D78F3167}"/>
              </a:ext>
            </a:extLst>
          </p:cNvPr>
          <p:cNvSpPr txBox="1"/>
          <p:nvPr/>
        </p:nvSpPr>
        <p:spPr>
          <a:xfrm>
            <a:off x="1103916" y="439304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Jun Wang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BD9873-7C50-410C-8218-7576001B5E93}"/>
              </a:ext>
            </a:extLst>
          </p:cNvPr>
          <p:cNvSpPr txBox="1"/>
          <p:nvPr/>
        </p:nvSpPr>
        <p:spPr>
          <a:xfrm>
            <a:off x="4700872" y="2222152"/>
            <a:ext cx="11476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Matt Machado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Product Owner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5C50829-C6D7-415A-AF89-E407AFB02241}"/>
              </a:ext>
            </a:extLst>
          </p:cNvPr>
          <p:cNvSpPr txBox="1"/>
          <p:nvPr/>
        </p:nvSpPr>
        <p:spPr>
          <a:xfrm>
            <a:off x="2872054" y="3231283"/>
            <a:ext cx="842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>
                <a:solidFill>
                  <a:srgbClr val="00B050"/>
                </a:solidFill>
              </a:rPr>
              <a:t>Yun Li</a:t>
            </a: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9FC5B0-A874-4C30-8C3F-A8D22BDE73A5}"/>
              </a:ext>
            </a:extLst>
          </p:cNvPr>
          <p:cNvSpPr txBox="1"/>
          <p:nvPr/>
        </p:nvSpPr>
        <p:spPr>
          <a:xfrm>
            <a:off x="4747927" y="4623875"/>
            <a:ext cx="12530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err="1">
                <a:solidFill>
                  <a:srgbClr val="00B050"/>
                </a:solidFill>
              </a:rPr>
              <a:t>Gauthami</a:t>
            </a:r>
            <a:r>
              <a:rPr lang="en-US" sz="1200" b="1" dirty="0">
                <a:solidFill>
                  <a:srgbClr val="00B050"/>
                </a:solidFill>
              </a:rPr>
              <a:t> </a:t>
            </a:r>
            <a:r>
              <a:rPr lang="en-US" sz="1200" b="1" dirty="0" err="1">
                <a:solidFill>
                  <a:srgbClr val="00B050"/>
                </a:solidFill>
              </a:rPr>
              <a:t>Kuravi</a:t>
            </a:r>
            <a:endParaRPr lang="en-US" sz="1200" b="1" dirty="0">
              <a:solidFill>
                <a:srgbClr val="00B050"/>
              </a:solidFill>
            </a:endParaRPr>
          </a:p>
          <a:p>
            <a:pPr algn="ctr"/>
            <a:r>
              <a:rPr lang="en-US" sz="1200" b="1" dirty="0">
                <a:solidFill>
                  <a:srgbClr val="00B050"/>
                </a:solidFill>
              </a:rPr>
              <a:t>Developer</a:t>
            </a:r>
          </a:p>
        </p:txBody>
      </p:sp>
      <p:pic>
        <p:nvPicPr>
          <p:cNvPr id="5" name="Picture 4" descr="A person wearing a suit and tie smiling at the camera&#10;&#10;Description automatically generated">
            <a:extLst>
              <a:ext uri="{FF2B5EF4-FFF2-40B4-BE49-F238E27FC236}">
                <a16:creationId xmlns:a16="http://schemas.microsoft.com/office/drawing/2014/main" id="{72286D93-0FE3-4FAB-B9DB-F4EC548BF6B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2241" y="1052636"/>
            <a:ext cx="984947" cy="1213894"/>
          </a:xfrm>
          <a:prstGeom prst="rect">
            <a:avLst/>
          </a:prstGeom>
        </p:spPr>
      </p:pic>
      <p:pic>
        <p:nvPicPr>
          <p:cNvPr id="7" name="Picture 6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C4FA8F93-DFAC-454B-888F-58DBD5C1D19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70" y="3267542"/>
            <a:ext cx="1191414" cy="1125501"/>
          </a:xfrm>
          <a:prstGeom prst="rect">
            <a:avLst/>
          </a:prstGeom>
        </p:spPr>
      </p:pic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F5A0E85E-138D-7D4A-B5DA-C43A1CD068F8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19" y="2128521"/>
            <a:ext cx="1295381" cy="1072876"/>
          </a:xfrm>
          <a:prstGeom prst="rect">
            <a:avLst/>
          </a:prstGeom>
        </p:spPr>
      </p:pic>
      <p:pic>
        <p:nvPicPr>
          <p:cNvPr id="6" name="Picture 5" descr="A person wearing glasses and smiling at the camera&#10;&#10;Description automatically generated">
            <a:extLst>
              <a:ext uri="{FF2B5EF4-FFF2-40B4-BE49-F238E27FC236}">
                <a16:creationId xmlns:a16="http://schemas.microsoft.com/office/drawing/2014/main" id="{C07D30ED-1A98-4B99-81C0-9AAF57B4883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79" y="982375"/>
            <a:ext cx="1128660" cy="1416050"/>
          </a:xfrm>
          <a:prstGeom prst="rect">
            <a:avLst/>
          </a:prstGeom>
        </p:spPr>
      </p:pic>
      <p:pic>
        <p:nvPicPr>
          <p:cNvPr id="9" name="Picture 8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E359FE64-2A6D-4001-B4F0-A44C54F4F52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5532" y="3267542"/>
            <a:ext cx="1109316" cy="136124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D2C42BB-A307-4C54-9DE5-FA4F7C75A3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Problem Context: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Domain of problem: </a:t>
            </a:r>
            <a:r>
              <a:rPr lang="en-US" dirty="0"/>
              <a:t>OCR technology is valuable in any instance where documents or images have text, such as healthcare, banking,  manufacturing, legal, business, and other industries associated with heave paperwork or documentation. </a:t>
            </a:r>
          </a:p>
          <a:p>
            <a:pPr marL="0" indent="0"/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70C0"/>
                </a:solidFill>
              </a:rPr>
              <a:t>Importance of problem: </a:t>
            </a:r>
            <a:r>
              <a:rPr lang="en-US" dirty="0"/>
              <a:t>Image “noise” is one reason that OCR technology may have trouble reading character text. Removing noise makes OCR more reliable.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3DE14-BD21-459E-911A-F0A4F0ACA94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95800" y="1066800"/>
            <a:ext cx="3886200" cy="2438400"/>
          </a:xfrm>
        </p:spPr>
        <p:txBody>
          <a:bodyPr/>
          <a:lstStyle/>
          <a:p>
            <a:r>
              <a:rPr lang="en-US" b="1" dirty="0">
                <a:solidFill>
                  <a:srgbClr val="00B050"/>
                </a:solidFill>
              </a:rPr>
              <a:t>Problem Statement: I</a:t>
            </a:r>
            <a:r>
              <a:rPr lang="en-US" dirty="0"/>
              <a:t>t is difficult to translate text images into text data without some inaccuracies or errors. This project will build a Convolutional Neural Network (CNN) auto-encoder that attempts to reduce image noise during OCR processing. We will evaluate the fidelity of our CNN by conducting OCR text extraction on a dataset before and after the implementation of our method. </a:t>
            </a:r>
          </a:p>
          <a:p>
            <a:r>
              <a:rPr lang="en-US" dirty="0"/>
              <a:t>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54537F-92F0-4874-B3FA-4493EC272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Team autoencoders – problem statement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57A138-3F50-4268-A936-4C007E1458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122" y="4191000"/>
            <a:ext cx="3571346" cy="17911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21F114-6E94-4470-A08D-B35D3EF22FCF}"/>
              </a:ext>
            </a:extLst>
          </p:cNvPr>
          <p:cNvSpPr txBox="1"/>
          <p:nvPr/>
        </p:nvSpPr>
        <p:spPr>
          <a:xfrm>
            <a:off x="2590800" y="5906695"/>
            <a:ext cx="36406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i="1" dirty="0">
                <a:solidFill>
                  <a:srgbClr val="000000"/>
                </a:solidFill>
              </a:rPr>
              <a:t>Example: Before (top) and after (bottom) OCR denoising</a:t>
            </a:r>
          </a:p>
        </p:txBody>
      </p:sp>
    </p:spTree>
    <p:extLst>
      <p:ext uri="{BB962C8B-B14F-4D97-AF65-F5344CB8AC3E}">
        <p14:creationId xmlns:p14="http://schemas.microsoft.com/office/powerpoint/2010/main" val="2525081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 - Process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4CD2615-38A7-4F4A-A981-FBC769B5C5D5}"/>
              </a:ext>
            </a:extLst>
          </p:cNvPr>
          <p:cNvSpPr/>
          <p:nvPr/>
        </p:nvSpPr>
        <p:spPr>
          <a:xfrm>
            <a:off x="120292" y="1752599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5CB23-3761-49FA-847C-C4EC2AD5F8E8}"/>
              </a:ext>
            </a:extLst>
          </p:cNvPr>
          <p:cNvSpPr txBox="1"/>
          <p:nvPr/>
        </p:nvSpPr>
        <p:spPr>
          <a:xfrm>
            <a:off x="358710" y="1932264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Image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0F1644A-1B77-4E55-9896-1F8AE6EBB962}"/>
              </a:ext>
            </a:extLst>
          </p:cNvPr>
          <p:cNvSpPr/>
          <p:nvPr/>
        </p:nvSpPr>
        <p:spPr>
          <a:xfrm>
            <a:off x="4210050" y="1750241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33B460-E8B3-4552-83FB-21B722D91B61}"/>
              </a:ext>
            </a:extLst>
          </p:cNvPr>
          <p:cNvSpPr txBox="1"/>
          <p:nvPr/>
        </p:nvSpPr>
        <p:spPr>
          <a:xfrm>
            <a:off x="4418422" y="1808075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OCR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PyTesseract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8BCFA531-6A83-4289-A6B6-C9FA8A3C4337}"/>
              </a:ext>
            </a:extLst>
          </p:cNvPr>
          <p:cNvSpPr/>
          <p:nvPr/>
        </p:nvSpPr>
        <p:spPr>
          <a:xfrm>
            <a:off x="6305550" y="1752599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DDB1A96-14B3-49D1-8A03-75E08F664B7E}"/>
              </a:ext>
            </a:extLst>
          </p:cNvPr>
          <p:cNvSpPr txBox="1"/>
          <p:nvPr/>
        </p:nvSpPr>
        <p:spPr>
          <a:xfrm>
            <a:off x="6686550" y="19370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47A6A9D-BDFB-4AD9-A305-25E15811AE74}"/>
              </a:ext>
            </a:extLst>
          </p:cNvPr>
          <p:cNvSpPr/>
          <p:nvPr/>
        </p:nvSpPr>
        <p:spPr>
          <a:xfrm>
            <a:off x="111060" y="3509909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814827-B1EF-4E91-9FAC-5C4677E8F4A8}"/>
              </a:ext>
            </a:extLst>
          </p:cNvPr>
          <p:cNvSpPr txBox="1"/>
          <p:nvPr/>
        </p:nvSpPr>
        <p:spPr>
          <a:xfrm>
            <a:off x="367942" y="3689693"/>
            <a:ext cx="133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Input Image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153167D-738C-4541-9C74-5ED034832CC2}"/>
              </a:ext>
            </a:extLst>
          </p:cNvPr>
          <p:cNvSpPr/>
          <p:nvPr/>
        </p:nvSpPr>
        <p:spPr>
          <a:xfrm>
            <a:off x="4214469" y="3517636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B1E7D4-C5EE-4CE8-9792-2541A9494745}"/>
              </a:ext>
            </a:extLst>
          </p:cNvPr>
          <p:cNvSpPr txBox="1"/>
          <p:nvPr/>
        </p:nvSpPr>
        <p:spPr>
          <a:xfrm>
            <a:off x="4425001" y="3587609"/>
            <a:ext cx="1409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OCR</a:t>
            </a:r>
          </a:p>
          <a:p>
            <a:r>
              <a:rPr lang="en-US" dirty="0">
                <a:solidFill>
                  <a:schemeClr val="bg1"/>
                </a:solidFill>
              </a:rPr>
              <a:t>(</a:t>
            </a:r>
            <a:r>
              <a:rPr lang="en-US" dirty="0" err="1">
                <a:solidFill>
                  <a:schemeClr val="bg1"/>
                </a:solidFill>
              </a:rPr>
              <a:t>PyTesseract</a:t>
            </a:r>
            <a:r>
              <a:rPr lang="en-US" dirty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3227EC-BB30-4D2B-AB75-5F73D58A301B}"/>
              </a:ext>
            </a:extLst>
          </p:cNvPr>
          <p:cNvSpPr/>
          <p:nvPr/>
        </p:nvSpPr>
        <p:spPr>
          <a:xfrm>
            <a:off x="6305550" y="3505199"/>
            <a:ext cx="18288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852381A-D73D-4F11-AE5C-1E4C5CB30761}"/>
              </a:ext>
            </a:extLst>
          </p:cNvPr>
          <p:cNvSpPr txBox="1"/>
          <p:nvPr/>
        </p:nvSpPr>
        <p:spPr>
          <a:xfrm>
            <a:off x="6686550" y="3689693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Result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A353C6F1-EA33-4FE1-BB56-4BAD8EB19315}"/>
              </a:ext>
            </a:extLst>
          </p:cNvPr>
          <p:cNvSpPr/>
          <p:nvPr/>
        </p:nvSpPr>
        <p:spPr>
          <a:xfrm>
            <a:off x="2164631" y="3505199"/>
            <a:ext cx="1828800" cy="7620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95D2C95-9442-4C67-8708-3FDBDE2F4811}"/>
              </a:ext>
            </a:extLst>
          </p:cNvPr>
          <p:cNvSpPr txBox="1"/>
          <p:nvPr/>
        </p:nvSpPr>
        <p:spPr>
          <a:xfrm>
            <a:off x="2350761" y="3689693"/>
            <a:ext cx="1601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Autoencoder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FA3630B8-5674-4215-93A1-24B532E4DBF1}"/>
              </a:ext>
            </a:extLst>
          </p:cNvPr>
          <p:cNvSpPr/>
          <p:nvPr/>
        </p:nvSpPr>
        <p:spPr>
          <a:xfrm>
            <a:off x="2590800" y="1932264"/>
            <a:ext cx="1066800" cy="369332"/>
          </a:xfrm>
          <a:prstGeom prst="rightArrow">
            <a:avLst/>
          </a:prstGeom>
          <a:solidFill>
            <a:schemeClr val="bg2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546C29C-5F51-4B28-8072-1A1CCDE45EB6}"/>
              </a:ext>
            </a:extLst>
          </p:cNvPr>
          <p:cNvSpPr/>
          <p:nvPr/>
        </p:nvSpPr>
        <p:spPr>
          <a:xfrm>
            <a:off x="6146671" y="1219200"/>
            <a:ext cx="2209800" cy="3352800"/>
          </a:xfrm>
          <a:prstGeom prst="rect">
            <a:avLst/>
          </a:prstGeom>
          <a:noFill/>
          <a:ln>
            <a:solidFill>
              <a:schemeClr val="tx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55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E48604-943E-44E8-9EE7-C7C4463C368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 Potential Analytics/algorithms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49044-322B-4E2B-9D99-A3728A7CE60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Autoencoder Illustration: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326D8B78-0E58-9540-A668-254EEFEEB9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600583"/>
            <a:ext cx="5778500" cy="451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84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AF411-86E6-4E5C-9002-3CCC1A4B867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Datasets Planned for Project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Dataset Name: </a:t>
            </a:r>
            <a:r>
              <a:rPr lang="fr-FR" dirty="0"/>
              <a:t>Ryerson Vision Lab Complex Document Information Processing (RVL-CDIP)</a:t>
            </a:r>
            <a:r>
              <a:rPr lang="en-US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Owner: Adam W. Harley, Alex </a:t>
            </a:r>
            <a:r>
              <a:rPr lang="en-US" dirty="0" err="1"/>
              <a:t>Ufkes</a:t>
            </a:r>
            <a:r>
              <a:rPr lang="en-US" dirty="0"/>
              <a:t>, and Konstantinos G. </a:t>
            </a:r>
            <a:r>
              <a:rPr lang="en-US" dirty="0" err="1"/>
              <a:t>Derpanis</a:t>
            </a:r>
            <a:r>
              <a:rPr lang="en-US" dirty="0"/>
              <a:t>, stored by Carnegie Mellon’s computer science department.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Type: Open source, academic computer vision project database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Size: 37GB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License: The authors ask that users cite their paper if using this dataset. </a:t>
            </a:r>
          </a:p>
          <a:p>
            <a:pPr lvl="3">
              <a:buFont typeface="Arial" panose="020B0604020202020204" pitchFamily="34" charset="0"/>
              <a:buChar char="•"/>
            </a:pPr>
            <a:r>
              <a:rPr lang="en-US" dirty="0"/>
              <a:t>A. W. Harley, A. </a:t>
            </a:r>
            <a:r>
              <a:rPr lang="en-US" dirty="0" err="1"/>
              <a:t>Ufkes</a:t>
            </a:r>
            <a:r>
              <a:rPr lang="en-US" dirty="0"/>
              <a:t>, K. G. </a:t>
            </a:r>
            <a:r>
              <a:rPr lang="en-US" dirty="0" err="1"/>
              <a:t>Derpanis</a:t>
            </a:r>
            <a:r>
              <a:rPr lang="en-US" dirty="0"/>
              <a:t>, "Evaluation of Deep Convolutional Nets for Document Image Classification and Retrieval," in ICDAR, 2015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Location: Web-accessible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Access: Publicly available.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Restrictions: None.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Dataset Collection Process: This dataset is a subset of the IIT-CDIP Test Collection, which was used for a 2006 conference paper on complete document information processing. The IIT-CDIP dataset is itself a subset of the Legacy Tobacco Document Library (TLDL), an archive of 14 million documents related to tobacco industry advertising, manufacturing, marketing, scientific research, and political activities. 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Analytic/Algorithm that will use dataset: tesseract optical character recognition; convolutional neural network.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9114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B5CCA42-0118-4370-B318-0F0A12EE339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autoencoders – Dataset Example</a:t>
            </a:r>
          </a:p>
          <a:p>
            <a:endParaRPr lang="en-US" dirty="0"/>
          </a:p>
        </p:txBody>
      </p:sp>
      <p:pic>
        <p:nvPicPr>
          <p:cNvPr id="7" name="Picture 6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31F6A81-4AB2-4839-AC29-BD46D93F31B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673231"/>
            <a:ext cx="3026656" cy="4014132"/>
          </a:xfrm>
          <a:prstGeom prst="rect">
            <a:avLst/>
          </a:prstGeom>
        </p:spPr>
      </p:pic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44A92638-40AB-4EE9-AB2F-18D1183C1CE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5200" y="1410763"/>
            <a:ext cx="2539365" cy="3276600"/>
          </a:xfrm>
          <a:prstGeom prst="rect">
            <a:avLst/>
          </a:prstGeom>
        </p:spPr>
      </p:pic>
      <p:pic>
        <p:nvPicPr>
          <p:cNvPr id="6" name="Picture 5" descr="A close up of a newspaper&#10;&#10;Description automatically generated">
            <a:extLst>
              <a:ext uri="{FF2B5EF4-FFF2-40B4-BE49-F238E27FC236}">
                <a16:creationId xmlns:a16="http://schemas.microsoft.com/office/drawing/2014/main" id="{46E63DE5-A1F1-4124-AA5A-FC7FA55017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357134"/>
            <a:ext cx="2385254" cy="33255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203A40-6036-4D5B-9088-213A237CB29A}"/>
              </a:ext>
            </a:extLst>
          </p:cNvPr>
          <p:cNvSpPr txBox="1"/>
          <p:nvPr/>
        </p:nvSpPr>
        <p:spPr>
          <a:xfrm>
            <a:off x="609600" y="5183956"/>
            <a:ext cx="5486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Three Different Document Types</a:t>
            </a:r>
          </a:p>
          <a:p>
            <a:pPr marL="342900" indent="-342900">
              <a:buAutoNum type="arabicPeriod"/>
            </a:pPr>
            <a:r>
              <a:rPr lang="en-US" dirty="0"/>
              <a:t>News</a:t>
            </a:r>
          </a:p>
          <a:p>
            <a:pPr marL="342900" indent="-342900">
              <a:buAutoNum type="arabicPeriod"/>
            </a:pPr>
            <a:r>
              <a:rPr lang="en-US" dirty="0"/>
              <a:t>Memo</a:t>
            </a:r>
          </a:p>
          <a:p>
            <a:pPr marL="342900" indent="-342900">
              <a:buAutoNum type="arabicPeriod"/>
            </a:pPr>
            <a:r>
              <a:rPr lang="en-US" dirty="0"/>
              <a:t>Ads</a:t>
            </a:r>
          </a:p>
        </p:txBody>
      </p:sp>
    </p:spTree>
    <p:extLst>
      <p:ext uri="{BB962C8B-B14F-4D97-AF65-F5344CB8AC3E}">
        <p14:creationId xmlns:p14="http://schemas.microsoft.com/office/powerpoint/2010/main" val="16883731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E3F9D5-97BC-884B-B9FC-034F10D9AD3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Team autoencoders –Analytics/algorithms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57DF6-FC38-FA4D-92CB-69941B9BC31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Birds’ Eye View of the Autoencoder Structure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DD14CCCE-C7E5-BC49-A51A-D4ADE06D23E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0" y="1828800"/>
            <a:ext cx="8211930" cy="3352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7EA22F-F604-4F15-A10C-88C27DFD054B}"/>
              </a:ext>
            </a:extLst>
          </p:cNvPr>
          <p:cNvSpPr txBox="1"/>
          <p:nvPr/>
        </p:nvSpPr>
        <p:spPr>
          <a:xfrm>
            <a:off x="391778" y="5828812"/>
            <a:ext cx="81026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Source:</a:t>
            </a:r>
          </a:p>
          <a:p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https://</a:t>
            </a:r>
            <a:r>
              <a:rPr lang="en-US" sz="1400" dirty="0" err="1">
                <a:solidFill>
                  <a:schemeClr val="tx1">
                    <a:lumMod val="50000"/>
                  </a:schemeClr>
                </a:solidFill>
              </a:rPr>
              <a:t>towardsdatascience.com</a:t>
            </a:r>
            <a:r>
              <a:rPr lang="en-US" sz="1400" dirty="0">
                <a:solidFill>
                  <a:schemeClr val="tx1">
                    <a:lumMod val="50000"/>
                  </a:schemeClr>
                </a:solidFill>
              </a:rPr>
              <a:t>/convolutional-autoencoders-for-image-noise-reduction-32fce9fc1763</a:t>
            </a:r>
          </a:p>
        </p:txBody>
      </p:sp>
    </p:spTree>
    <p:extLst>
      <p:ext uri="{BB962C8B-B14F-4D97-AF65-F5344CB8AC3E}">
        <p14:creationId xmlns:p14="http://schemas.microsoft.com/office/powerpoint/2010/main" val="2121028846"/>
      </p:ext>
    </p:extLst>
  </p:cSld>
  <p:clrMapOvr>
    <a:masterClrMapping/>
  </p:clrMapOvr>
</p:sld>
</file>

<file path=ppt/theme/theme1.xml><?xml version="1.0" encoding="utf-8"?>
<a:theme xmlns:a="http://schemas.openxmlformats.org/drawingml/2006/main" name="MasonBrand.pxtx">
  <a:themeElements>
    <a:clrScheme name="Custom 6">
      <a:dk1>
        <a:srgbClr val="116020"/>
      </a:dk1>
      <a:lt1>
        <a:sysClr val="window" lastClr="FFFFFF"/>
      </a:lt1>
      <a:dk2>
        <a:srgbClr val="1E6E86"/>
      </a:dk2>
      <a:lt2>
        <a:srgbClr val="C5D1D7"/>
      </a:lt2>
      <a:accent1>
        <a:srgbClr val="990B01"/>
      </a:accent1>
      <a:accent2>
        <a:srgbClr val="DFBD17"/>
      </a:accent2>
      <a:accent3>
        <a:srgbClr val="99611F"/>
      </a:accent3>
      <a:accent4>
        <a:srgbClr val="8C7B70"/>
      </a:accent4>
      <a:accent5>
        <a:srgbClr val="719920"/>
      </a:accent5>
      <a:accent6>
        <a:srgbClr val="EE6D17"/>
      </a:accent6>
      <a:hlink>
        <a:srgbClr val="00A3D6"/>
      </a:hlink>
      <a:folHlink>
        <a:srgbClr val="694F0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IsNotebookLocked xmlns="e57f6c35-541a-4073-a2f6-49dc8be0127c" xsi:nil="true"/>
    <Owner xmlns="e57f6c35-541a-4073-a2f6-49dc8be0127c">
      <UserInfo>
        <DisplayName/>
        <AccountId xsi:nil="true"/>
        <AccountType/>
      </UserInfo>
    </Owner>
    <CultureName xmlns="e57f6c35-541a-4073-a2f6-49dc8be0127c" xsi:nil="true"/>
    <Student_Groups xmlns="e57f6c35-541a-4073-a2f6-49dc8be0127c">
      <UserInfo>
        <DisplayName/>
        <AccountId xsi:nil="true"/>
        <AccountType/>
      </UserInfo>
    </Student_Groups>
    <LMS_Mappings xmlns="e57f6c35-541a-4073-a2f6-49dc8be0127c" xsi:nil="true"/>
    <Templates xmlns="e57f6c35-541a-4073-a2f6-49dc8be0127c" xsi:nil="true"/>
    <NotebookType xmlns="e57f6c35-541a-4073-a2f6-49dc8be0127c" xsi:nil="true"/>
    <AppVersion xmlns="e57f6c35-541a-4073-a2f6-49dc8be0127c" xsi:nil="true"/>
    <TeamsChannelId xmlns="e57f6c35-541a-4073-a2f6-49dc8be0127c" xsi:nil="true"/>
    <Self_Registration_Enabled xmlns="e57f6c35-541a-4073-a2f6-49dc8be0127c" xsi:nil="true"/>
    <Has_Teacher_Only_SectionGroup xmlns="e57f6c35-541a-4073-a2f6-49dc8be0127c" xsi:nil="true"/>
    <FolderType xmlns="e57f6c35-541a-4073-a2f6-49dc8be0127c" xsi:nil="true"/>
    <Teachers xmlns="e57f6c35-541a-4073-a2f6-49dc8be0127c">
      <UserInfo>
        <DisplayName/>
        <AccountId xsi:nil="true"/>
        <AccountType/>
      </UserInfo>
    </Teachers>
    <Distribution_Groups xmlns="e57f6c35-541a-4073-a2f6-49dc8be0127c" xsi:nil="true"/>
    <Invited_Teachers xmlns="e57f6c35-541a-4073-a2f6-49dc8be0127c" xsi:nil="true"/>
    <Invited_Students xmlns="e57f6c35-541a-4073-a2f6-49dc8be0127c" xsi:nil="true"/>
    <Is_Collaboration_Space_Locked xmlns="e57f6c35-541a-4073-a2f6-49dc8be0127c" xsi:nil="true"/>
    <Math_Settings xmlns="e57f6c35-541a-4073-a2f6-49dc8be0127c" xsi:nil="true"/>
    <DefaultSectionNames xmlns="e57f6c35-541a-4073-a2f6-49dc8be0127c" xsi:nil="true"/>
    <Students xmlns="e57f6c35-541a-4073-a2f6-49dc8be0127c">
      <UserInfo>
        <DisplayName/>
        <AccountId xsi:nil="true"/>
        <AccountType/>
      </UserInfo>
    </Student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88C66DD6878247934C3032C88502BD" ma:contentTypeVersion="32" ma:contentTypeDescription="Create a new document." ma:contentTypeScope="" ma:versionID="f08b4f43b962c8a943fd213a2101ca4d">
  <xsd:schema xmlns:xsd="http://www.w3.org/2001/XMLSchema" xmlns:xs="http://www.w3.org/2001/XMLSchema" xmlns:p="http://schemas.microsoft.com/office/2006/metadata/properties" xmlns:ns3="e57f6c35-541a-4073-a2f6-49dc8be0127c" xmlns:ns4="67ced3dd-177e-454b-b64a-ad68f0d994e1" targetNamespace="http://schemas.microsoft.com/office/2006/metadata/properties" ma:root="true" ma:fieldsID="47f1eebdd5e56cb7b4e512ca176752da" ns3:_="" ns4:_="">
    <xsd:import namespace="e57f6c35-541a-4073-a2f6-49dc8be0127c"/>
    <xsd:import namespace="67ced3dd-177e-454b-b64a-ad68f0d994e1"/>
    <xsd:element name="properties">
      <xsd:complexType>
        <xsd:sequence>
          <xsd:element name="documentManagement">
            <xsd:complexType>
              <xsd:all>
                <xsd:element ref="ns3:NotebookType" minOccurs="0"/>
                <xsd:element ref="ns3:FolderType" minOccurs="0"/>
                <xsd:element ref="ns3:Owner" minOccurs="0"/>
                <xsd:element ref="ns3:DefaultSectionNames" minOccurs="0"/>
                <xsd:element ref="ns3:Templates" minOccurs="0"/>
                <xsd:element ref="ns3:CultureName" minOccurs="0"/>
                <xsd:element ref="ns3:AppVersion" minOccurs="0"/>
                <xsd:element ref="ns3:Teachers" minOccurs="0"/>
                <xsd:element ref="ns3:Students" minOccurs="0"/>
                <xsd:element ref="ns3:Student_Groups" minOccurs="0"/>
                <xsd:element ref="ns3:Invited_Teachers" minOccurs="0"/>
                <xsd:element ref="ns3:Invited_Students" minOccurs="0"/>
                <xsd:element ref="ns3:Self_Registration_Enabled" minOccurs="0"/>
                <xsd:element ref="ns3:Has_Teacher_Only_SectionGroup" minOccurs="0"/>
                <xsd:element ref="ns3:Is_Collaboration_Space_Locked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TeamsChannelId" minOccurs="0"/>
                <xsd:element ref="ns3:IsNotebookLocked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ath_Settings" minOccurs="0"/>
                <xsd:element ref="ns3:Distribution_Groups" minOccurs="0"/>
                <xsd:element ref="ns3:LMS_Mappin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f6c35-541a-4073-a2f6-49dc8be0127c" elementFormDefault="qualified">
    <xsd:import namespace="http://schemas.microsoft.com/office/2006/documentManagement/types"/>
    <xsd:import namespace="http://schemas.microsoft.com/office/infopath/2007/PartnerControls"/>
    <xsd:element name="NotebookType" ma:index="8" nillable="true" ma:displayName="Notebook Type" ma:internalName="NotebookType">
      <xsd:simpleType>
        <xsd:restriction base="dms:Text"/>
      </xsd:simpleType>
    </xsd:element>
    <xsd:element name="FolderType" ma:index="9" nillable="true" ma:displayName="Folder Type" ma:internalName="FolderType">
      <xsd:simpleType>
        <xsd:restriction base="dms:Text"/>
      </xsd:simpleType>
    </xsd:element>
    <xsd:element name="Owner" ma:index="10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efaultSectionNames" ma:index="11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12" nillable="true" ma:displayName="Templates" ma:internalName="Templates">
      <xsd:simpleType>
        <xsd:restriction base="dms:Note">
          <xsd:maxLength value="255"/>
        </xsd:restriction>
      </xsd:simpleType>
    </xsd:element>
    <xsd:element name="CultureName" ma:index="13" nillable="true" ma:displayName="Culture Name" ma:internalName="CultureName">
      <xsd:simpleType>
        <xsd:restriction base="dms:Text"/>
      </xsd:simpleType>
    </xsd:element>
    <xsd:element name="AppVersion" ma:index="14" nillable="true" ma:displayName="App Version" ma:internalName="AppVersion">
      <xsd:simpleType>
        <xsd:restriction base="dms:Text"/>
      </xsd:simpleType>
    </xsd:element>
    <xsd:element name="Teachers" ma:index="15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16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17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Invited_Teachers" ma:index="18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19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20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21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22" nillable="true" ma:displayName="Is Collaboration Space Locked" ma:internalName="Is_Collaboration_Space_Locked">
      <xsd:simpleType>
        <xsd:restriction base="dms:Boolean"/>
      </xsd:simpleType>
    </xsd:element>
    <xsd:element name="MediaServiceMetadata" ma:index="26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27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28" nillable="true" ma:displayName="MediaServiceAutoTags" ma:internalName="MediaServiceAutoTags" ma:readOnly="true">
      <xsd:simpleType>
        <xsd:restriction base="dms:Text"/>
      </xsd:simpleType>
    </xsd:element>
    <xsd:element name="TeamsChannelId" ma:index="29" nillable="true" ma:displayName="Teams Channel Id" ma:internalName="TeamsChannelId">
      <xsd:simpleType>
        <xsd:restriction base="dms:Text"/>
      </xsd:simpleType>
    </xsd:element>
    <xsd:element name="IsNotebookLocked" ma:index="30" nillable="true" ma:displayName="Is Notebook Locked" ma:internalName="IsNotebookLocked">
      <xsd:simpleType>
        <xsd:restriction base="dms:Boolean"/>
      </xsd:simpleType>
    </xsd:element>
    <xsd:element name="MediaServiceOCR" ma:index="3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3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3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3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3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ath_Settings" ma:index="37" nillable="true" ma:displayName="Math Settings" ma:internalName="Math_Settings">
      <xsd:simpleType>
        <xsd:restriction base="dms:Text"/>
      </xsd:simpleType>
    </xsd:element>
    <xsd:element name="Distribution_Groups" ma:index="38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9" nillable="true" ma:displayName="LMS Mappings" ma:internalName="LMS_Mapping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ed3dd-177e-454b-b64a-ad68f0d994e1" elementFormDefault="qualified">
    <xsd:import namespace="http://schemas.microsoft.com/office/2006/documentManagement/types"/>
    <xsd:import namespace="http://schemas.microsoft.com/office/infopath/2007/PartnerControls"/>
    <xsd:element name="SharedWithUsers" ma:index="23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5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0FE30B6-1589-4BD3-ACA4-9737C0FD89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57E38BD-7E03-4887-85C4-FD0C52E514EC}">
  <ds:schemaRefs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7ced3dd-177e-454b-b64a-ad68f0d994e1"/>
    <ds:schemaRef ds:uri="http://purl.org/dc/terms/"/>
    <ds:schemaRef ds:uri="http://schemas.openxmlformats.org/package/2006/metadata/core-properties"/>
    <ds:schemaRef ds:uri="e57f6c35-541a-4073-a2f6-49dc8be0127c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66EF82E-DD07-4105-8E7E-720891BA8D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7f6c35-541a-4073-a2f6-49dc8be0127c"/>
    <ds:schemaRef ds:uri="67ced3dd-177e-454b-b64a-ad68f0d994e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1037</Words>
  <Application>Microsoft Office PowerPoint</Application>
  <PresentationFormat>On-screen Show (4:3)</PresentationFormat>
  <Paragraphs>143</Paragraphs>
  <Slides>22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MasonBrand.pxtx</vt:lpstr>
      <vt:lpstr>DAEN 690 – Capstone – Team Autoencoders</vt:lpstr>
      <vt:lpstr>Autoencoders – Full Sprint 3 – analytic/algorithm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2010-04-19T20:44:32Z</dcterms:created>
  <dcterms:modified xsi:type="dcterms:W3CDTF">2020-08-04T01:44:52Z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0x0101009A88C66DD6878247934C3032C88502BD</vt:lpwstr>
  </property>
</Properties>
</file>