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2" r:id="rId7"/>
    <p:sldId id="263" r:id="rId8"/>
    <p:sldId id="264" r:id="rId9"/>
    <p:sldId id="271" r:id="rId10"/>
    <p:sldId id="270" r:id="rId11"/>
    <p:sldId id="272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6/15/2020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6/15/2020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enoising-dirty-documents/data" TargetMode="External"/><Relationship Id="rId2" Type="http://schemas.openxmlformats.org/officeDocument/2006/relationships/hyperlink" Target="https://archive.ics.uci.edu/ml/datasets.ph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omet.ml/site/app/uploads/2020/01/deeperase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48C460-862B-4870-92AB-D40491355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44678"/>
              </p:ext>
            </p:extLst>
          </p:nvPr>
        </p:nvGraphicFramePr>
        <p:xfrm>
          <a:off x="1600200" y="1143000"/>
          <a:ext cx="5486400" cy="487680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916740745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284246489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57393448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282588061"/>
                    </a:ext>
                  </a:extLst>
                </a:gridCol>
              </a:tblGrid>
              <a:tr h="3823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 marL="11430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969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TASK</a:t>
                      </a:r>
                    </a:p>
                  </a:txBody>
                  <a:tcPr marL="11430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96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969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969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10917"/>
                  </a:ext>
                </a:extLst>
              </a:tr>
              <a:tr h="390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Problem Definition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Problem Definition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6/16/20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89104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Tentative 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6/16/20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47146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Tentative Analytic/Algorithm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6/16/20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7894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Draft Project Risks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6/16/20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807015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Sprint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6/23/20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90305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Sprint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6/30/20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65864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Dataset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6/30/20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638987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Initial Data Processing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6/17/20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6/30/20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36654"/>
                  </a:ext>
                </a:extLst>
              </a:tr>
              <a:tr h="390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Analytics &amp;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Sprint 3-1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29970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Sprint 3-2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7/8/20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7/14/20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420637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Sprint 3-3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7/15/20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7/21/20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936813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Sprint 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7/28/20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470937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 Defined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7/1/20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7/7/20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268421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Algorithm Coded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7/8/20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7/28/20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428380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Visualization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Sprint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7/29/20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8/4/20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08963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 Sprint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8/5/20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8/11/20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14415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Visualization Concepts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7/29/20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8/4/20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51142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Visualization Implemented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8/5/20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8/11/20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80745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PPT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623532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Paper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755277"/>
                  </a:ext>
                </a:extLst>
              </a:tr>
              <a:tr h="1954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Presentation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8/12/20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8/20/20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A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17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Risks and Planned Mitigations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B06B46-751D-4C9E-A075-C1A7C6F8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31828"/>
              </p:ext>
            </p:extLst>
          </p:nvPr>
        </p:nvGraphicFramePr>
        <p:xfrm>
          <a:off x="762000" y="1295400"/>
          <a:ext cx="7239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our CCN construction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outages unlikely, will seek alternative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and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4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3962400"/>
            <a:ext cx="8915400" cy="533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Team Autoencoders - Sprint-1: 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6934200" cy="2286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June 9,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83F9B6-28BB-4FFE-967C-D8B2922D1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5D966-EBFC-4E58-A9A8-B793FE29B6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Proposed Datasets for Project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00000"/>
                </a:solidFill>
              </a:rPr>
              <a:t> The University of California, Irvine Machine Learning Repository hosts multiple OCR-related datasets, including handwritten digits and others. </a:t>
            </a:r>
            <a:r>
              <a:rPr lang="en-US" sz="1100" u="sng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https://archive.ics.uci.edu/ml/datasets.php</a:t>
            </a:r>
            <a:endParaRPr lang="en-US" sz="1100" u="sng" dirty="0">
              <a:solidFill>
                <a:srgbClr val="000000"/>
              </a:solidFill>
            </a:endParaRPr>
          </a:p>
          <a:p>
            <a:endParaRPr lang="en-US" sz="1100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 Kaggle hosts datasets associated with a competition on OCR denoising. </a:t>
            </a:r>
            <a:r>
              <a:rPr lang="en-US" sz="1100" u="sng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https://www.kaggle.com/c/denoising-dirty-documents/data</a:t>
            </a:r>
            <a:endParaRPr lang="en-US" sz="1100" u="sng" dirty="0">
              <a:solidFill>
                <a:srgbClr val="000000"/>
              </a:solidFill>
            </a:endParaRPr>
          </a:p>
          <a:p>
            <a:endParaRPr lang="en-US" sz="1100" u="sng" dirty="0">
              <a:solidFill>
                <a:srgbClr val="000000"/>
              </a:solidFill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The National Institute of Standards and Technology (NIST) hosts a dataset titled “Structured Forms Reference of Binary Images (SFRS).”</a:t>
            </a:r>
            <a:r>
              <a:rPr lang="en-US" sz="1100" dirty="0">
                <a:solidFill>
                  <a:srgbClr val="00A3D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https://www.comet.ml/site/app/uploads/2020/01/deeperase.pdf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0000"/>
                </a:solidFill>
              </a:rPr>
              <a:t>This dataset consists of:</a:t>
            </a:r>
          </a:p>
          <a:p>
            <a:r>
              <a:rPr lang="en-US" sz="1100" dirty="0">
                <a:solidFill>
                  <a:srgbClr val="000000"/>
                </a:solidFill>
              </a:rPr>
              <a:t>	- The database has the following features:</a:t>
            </a:r>
          </a:p>
          <a:p>
            <a:r>
              <a:rPr lang="en-US" sz="1100" dirty="0">
                <a:solidFill>
                  <a:srgbClr val="000000"/>
                </a:solidFill>
              </a:rPr>
              <a:t>	- 900 simulated tax submissions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	- 5,590 images of completed structured form faces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	- 5,590 text files containing entry field answers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 	- 20 tables of entry field types and contexts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1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83F9B6-28BB-4FFE-967C-D8B2922D1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Datasets Example</a:t>
            </a:r>
          </a:p>
        </p:txBody>
      </p:sp>
      <p:pic>
        <p:nvPicPr>
          <p:cNvPr id="5" name="Picture 4" descr="A picture containing text, newspaper, photo, black&#10;&#10;Description automatically generated">
            <a:extLst>
              <a:ext uri="{FF2B5EF4-FFF2-40B4-BE49-F238E27FC236}">
                <a16:creationId xmlns:a16="http://schemas.microsoft.com/office/drawing/2014/main" id="{FD420CD0-B2F3-471C-A572-55D766AE84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03" y="2286000"/>
            <a:ext cx="4528594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AC985-007E-44F0-A128-F694D1109BBF}"/>
              </a:ext>
            </a:extLst>
          </p:cNvPr>
          <p:cNvSpPr txBox="1"/>
          <p:nvPr/>
        </p:nvSpPr>
        <p:spPr>
          <a:xfrm>
            <a:off x="457200" y="486513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UCI </a:t>
            </a:r>
            <a:r>
              <a:rPr lang="en-US" dirty="0" err="1"/>
              <a:t>NoisyOffice</a:t>
            </a:r>
            <a:r>
              <a:rPr lang="en-US" dirty="0"/>
              <a:t> Dataset</a:t>
            </a:r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77F02F6-5D4C-4C24-A92A-01F2C2296E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28750"/>
            <a:ext cx="2438400" cy="3143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05AB8-5282-479C-BB5C-A60BA1529C9C}"/>
              </a:ext>
            </a:extLst>
          </p:cNvPr>
          <p:cNvSpPr txBox="1"/>
          <p:nvPr/>
        </p:nvSpPr>
        <p:spPr>
          <a:xfrm>
            <a:off x="5562600" y="4865132"/>
            <a:ext cx="253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NIST Special Database 2</a:t>
            </a:r>
          </a:p>
        </p:txBody>
      </p:sp>
    </p:spTree>
    <p:extLst>
      <p:ext uri="{BB962C8B-B14F-4D97-AF65-F5344CB8AC3E}">
        <p14:creationId xmlns:p14="http://schemas.microsoft.com/office/powerpoint/2010/main" val="128200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Analytic/Algorithm Name: Convolutional Neural Network; </a:t>
            </a:r>
            <a:r>
              <a:rPr lang="en-US" dirty="0" err="1"/>
              <a:t>pyTesseract</a:t>
            </a:r>
            <a:r>
              <a:rPr lang="en-US" dirty="0"/>
              <a:t> library for optical character recognition, </a:t>
            </a:r>
            <a:r>
              <a:rPr lang="en-US" dirty="0" err="1"/>
              <a:t>Keras</a:t>
            </a:r>
            <a:r>
              <a:rPr lang="en-US" dirty="0"/>
              <a:t> Machine Learning library. </a:t>
            </a:r>
          </a:p>
          <a:p>
            <a:r>
              <a:rPr lang="en-US" dirty="0"/>
              <a:t>Datasets: images of documents; preferably templated (professional forms, invoices, records.) and relatively noisy.</a:t>
            </a:r>
          </a:p>
          <a:p>
            <a:r>
              <a:rPr lang="en-US" dirty="0"/>
              <a:t>Computer Resources Required: Google </a:t>
            </a:r>
            <a:r>
              <a:rPr lang="en-US" dirty="0" err="1"/>
              <a:t>Colab</a:t>
            </a:r>
            <a:r>
              <a:rPr lang="en-US" dirty="0"/>
              <a:t>, GUI processing, web access.</a:t>
            </a:r>
          </a:p>
          <a:p>
            <a:r>
              <a:rPr lang="en-US" dirty="0"/>
              <a:t>Training: approx. 70% of identified data</a:t>
            </a:r>
          </a:p>
          <a:p>
            <a:r>
              <a:rPr lang="en-US" dirty="0"/>
              <a:t>Testing: approx. 15% </a:t>
            </a:r>
          </a:p>
          <a:p>
            <a:r>
              <a:rPr lang="en-US" dirty="0"/>
              <a:t>Validation: approx. 15%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5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59AF9-B559-414D-8BB8-D39B693EFFA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36" y="1165664"/>
            <a:ext cx="7940728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On-screen Show (4:3)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MasonBrand.pxtx</vt:lpstr>
      <vt:lpstr>DAEN 690 – Capstone – Team autoencoders</vt:lpstr>
      <vt:lpstr>Team Autoencoders - Sprint-1: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2020-06-15T23:22:02Z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