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8"/>
  </p:notesMasterIdLst>
  <p:handoutMasterIdLst>
    <p:handoutMasterId r:id="rId29"/>
  </p:handoutMasterIdLst>
  <p:sldIdLst>
    <p:sldId id="257" r:id="rId5"/>
    <p:sldId id="258" r:id="rId6"/>
    <p:sldId id="262" r:id="rId7"/>
    <p:sldId id="263" r:id="rId8"/>
    <p:sldId id="264" r:id="rId9"/>
    <p:sldId id="270" r:id="rId10"/>
    <p:sldId id="267" r:id="rId11"/>
    <p:sldId id="268" r:id="rId12"/>
    <p:sldId id="269" r:id="rId13"/>
    <p:sldId id="265" r:id="rId14"/>
    <p:sldId id="273" r:id="rId15"/>
    <p:sldId id="266" r:id="rId16"/>
    <p:sldId id="271" r:id="rId17"/>
    <p:sldId id="272" r:id="rId18"/>
    <p:sldId id="274" r:id="rId19"/>
    <p:sldId id="276" r:id="rId20"/>
    <p:sldId id="275" r:id="rId21"/>
    <p:sldId id="278" r:id="rId22"/>
    <p:sldId id="277" r:id="rId23"/>
    <p:sldId id="279" r:id="rId24"/>
    <p:sldId id="280" r:id="rId25"/>
    <p:sldId id="282" r:id="rId26"/>
    <p:sldId id="281"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FBD17"/>
    <a:srgbClr val="054317"/>
    <a:srgbClr val="1A6613"/>
    <a:srgbClr val="FFBA03"/>
    <a:srgbClr val="ECB409"/>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08" d="100"/>
          <a:sy n="108" d="100"/>
        </p:scale>
        <p:origin x="87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sz="quarter"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3B9F0CED-7E24-BF4C-9217-89A85EA4613D}" type="datetimeFigureOut">
              <a:rPr lang="en-US"/>
              <a:pPr>
                <a:defRPr/>
              </a:pPr>
              <a:t>6/8/2020</a:t>
            </a:fld>
            <a:endParaRPr lang="en-US"/>
          </a:p>
        </p:txBody>
      </p:sp>
      <p:sp>
        <p:nvSpPr>
          <p:cNvPr id="4" name="Rectangle 4"/>
          <p:cNvSpPr>
            <a:spLocks noGrp="1"/>
          </p:cNvSpPr>
          <p:nvPr>
            <p:ph type="ftr" sz="quarter" idx="2"/>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02E9CC9B-1844-7749-A6D1-3AF634BC835B}" type="slidenum">
              <a:rPr lang="en-US"/>
              <a:pPr>
                <a:defRPr/>
              </a:pPr>
              <a:t>‹#›</a:t>
            </a:fld>
            <a:endParaRPr lang="en-US"/>
          </a:p>
        </p:txBody>
      </p:sp>
    </p:spTree>
    <p:extLst>
      <p:ext uri="{BB962C8B-B14F-4D97-AF65-F5344CB8AC3E}">
        <p14:creationId xmlns:p14="http://schemas.microsoft.com/office/powerpoint/2010/main" val="632294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3" name="Rectangle 3"/>
          <p:cNvSpPr>
            <a:spLocks noGrp="1"/>
          </p:cNvSpPr>
          <p:nvPr>
            <p:ph type="dt" idx="1"/>
          </p:nvPr>
        </p:nvSpPr>
        <p:spPr>
          <a:xfrm>
            <a:off x="3884613" y="0"/>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8A491313-BF83-BC4F-87DA-A29417CF61EE}" type="datetimeFigureOut">
              <a:rPr lang="en-US"/>
              <a:pPr>
                <a:defRPr/>
              </a:pPr>
              <a:t>6/8/2020</a:t>
            </a:fld>
            <a:endParaRPr lang="en-US"/>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pPr lvl="0"/>
            <a:endParaRPr lang="en-US" noProof="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Rectangle 6"/>
          <p:cNvSpPr>
            <a:spLocks noGrp="1"/>
          </p:cNvSpPr>
          <p:nvPr>
            <p:ph type="ftr" sz="quarter" idx="4"/>
          </p:nvPr>
        </p:nvSpPr>
        <p:spPr>
          <a:xfrm>
            <a:off x="0"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endParaRPr lang="en-US"/>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lvl1pPr fontAlgn="auto">
              <a:spcBef>
                <a:spcPts val="0"/>
              </a:spcBef>
              <a:spcAft>
                <a:spcPts val="0"/>
              </a:spcAft>
              <a:defRPr>
                <a:latin typeface="+mn-lt"/>
                <a:ea typeface="+mn-ea"/>
                <a:cs typeface="+mn-cs"/>
              </a:defRPr>
            </a:lvl1pPr>
            <a:extLst/>
          </a:lstStyle>
          <a:p>
            <a:pPr>
              <a:defRPr/>
            </a:pPr>
            <a:fld id="{42310910-2610-F946-B908-1B939B60B29B}" type="slidenum">
              <a:rPr lang="en-US"/>
              <a:pPr>
                <a:defRPr/>
              </a:pPr>
              <a:t>‹#›</a:t>
            </a:fld>
            <a:endParaRPr lang="en-US"/>
          </a:p>
        </p:txBody>
      </p:sp>
    </p:spTree>
    <p:extLst>
      <p:ext uri="{BB962C8B-B14F-4D97-AF65-F5344CB8AC3E}">
        <p14:creationId xmlns:p14="http://schemas.microsoft.com/office/powerpoint/2010/main" val="237778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pic>
        <p:nvPicPr>
          <p:cNvPr id="4" name="Picture 6" descr="Scroll_GrnDuo copy.jpg"/>
          <p:cNvPicPr>
            <a:picLocks noChangeAspect="1"/>
          </p:cNvPicPr>
          <p:nvPr userDrawn="1"/>
        </p:nvPicPr>
        <p:blipFill>
          <a:blip r:embed="rId2" cstate="email">
            <a:extLst>
              <a:ext uri="{28A0092B-C50C-407E-A947-70E740481C1C}">
                <a14:useLocalDpi xmlns:a14="http://schemas.microsoft.com/office/drawing/2010/main" val="0"/>
              </a:ext>
            </a:extLst>
          </a:blip>
          <a:srcRect l="-139" t="8025" r="139" b="24075"/>
          <a:stretch>
            <a:fillRect/>
          </a:stretch>
        </p:blipFill>
        <p:spPr bwMode="auto">
          <a:xfrm>
            <a:off x="0" y="-7938"/>
            <a:ext cx="9144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2782842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Chart">
    <p:spTree>
      <p:nvGrpSpPr>
        <p:cNvPr id="1" name=""/>
        <p:cNvGrpSpPr/>
        <p:nvPr/>
      </p:nvGrpSpPr>
      <p:grpSpPr>
        <a:xfrm>
          <a:off x="0" y="0"/>
          <a:ext cx="0" cy="0"/>
          <a:chOff x="0" y="0"/>
          <a:chExt cx="0" cy="0"/>
        </a:xfrm>
      </p:grpSpPr>
      <p:sp>
        <p:nvSpPr>
          <p:cNvPr id="5" name="Chart Placeholder 4"/>
          <p:cNvSpPr>
            <a:spLocks noGrp="1"/>
          </p:cNvSpPr>
          <p:nvPr>
            <p:ph type="chart" sz="quarter" idx="10"/>
          </p:nvPr>
        </p:nvSpPr>
        <p:spPr>
          <a:xfrm>
            <a:off x="685800" y="533400"/>
            <a:ext cx="7620000" cy="5715000"/>
          </a:xfrm>
        </p:spPr>
        <p:txBody>
          <a:bodyPr/>
          <a:lstStyle/>
          <a:p>
            <a:endParaRPr lang="en-US"/>
          </a:p>
        </p:txBody>
      </p:sp>
    </p:spTree>
    <p:extLst>
      <p:ext uri="{BB962C8B-B14F-4D97-AF65-F5344CB8AC3E}">
        <p14:creationId xmlns:p14="http://schemas.microsoft.com/office/powerpoint/2010/main" val="2127810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Tree>
    <p:extLst>
      <p:ext uri="{BB962C8B-B14F-4D97-AF65-F5344CB8AC3E}">
        <p14:creationId xmlns:p14="http://schemas.microsoft.com/office/powerpoint/2010/main" val="618800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1A6613"/>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044054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2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lumMod val="50000"/>
                  </a:schemeClr>
                </a:solidFill>
              </a:defRPr>
            </a:lvl1pPr>
            <a:extLst/>
          </a:lstStyle>
          <a:p>
            <a:r>
              <a:rPr lang="en-US" dirty="0"/>
              <a:t>Click to edit Master title style</a:t>
            </a:r>
          </a:p>
        </p:txBody>
      </p:sp>
    </p:spTree>
    <p:extLst>
      <p:ext uri="{BB962C8B-B14F-4D97-AF65-F5344CB8AC3E}">
        <p14:creationId xmlns:p14="http://schemas.microsoft.com/office/powerpoint/2010/main" val="4132765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_Section Divider 1">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lumMod val="50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MasonMRev.png"/>
          <p:cNvPicPr>
            <a:picLocks noChangeAspect="1"/>
          </p:cNvPicPr>
          <p:nvPr userDrawn="1"/>
        </p:nvPicPr>
        <p:blipFill>
          <a:blip r:embed="rId2">
            <a:alphaModFix amt="41000"/>
            <a:extLst>
              <a:ext uri="{28A0092B-C50C-407E-A947-70E740481C1C}">
                <a14:useLocalDpi xmlns:a14="http://schemas.microsoft.com/office/drawing/2010/main" val="0"/>
              </a:ext>
            </a:extLst>
          </a:blip>
          <a:srcRect l="19559" t="20023" r="-497" b="5925"/>
          <a:stretch>
            <a:fillRect/>
          </a:stretch>
        </p:blipFill>
        <p:spPr bwMode="auto">
          <a:xfrm>
            <a:off x="0" y="0"/>
            <a:ext cx="9994900" cy="6858000"/>
          </a:xfrm>
          <a:prstGeom prst="rect">
            <a:avLst/>
          </a:prstGeom>
          <a:noFill/>
          <a:ln>
            <a:noFill/>
          </a:ln>
          <a:extLst>
            <a:ext uri="{909E8E84-426E-40dd-AFC4-6F175D3DCCD1}">
              <a14:hiddenFill xmlns="" xmlns:a14="http://schemas.microsoft.com/office/drawing/2010/main">
                <a:solidFill>
                  <a:srgbClr val="FFFFFF">
                    <a:alpha val="41176"/>
                  </a:srgbClr>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a:ln>
            <a:noFill/>
          </a:ln>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289099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Section Divider 2">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accent5"/>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4" name="Picture 7" descr="Johnson-Center_Architecural_Detail.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8288" y="0"/>
            <a:ext cx="8875712" cy="6858000"/>
          </a:xfrm>
          <a:prstGeom prst="rect">
            <a:avLst/>
          </a:prstGeom>
          <a:solidFill>
            <a:schemeClr val="accent5"/>
          </a:solidFill>
          <a:ln w="25400" cap="rnd" cmpd="sng" algn="ctr">
            <a:noFill/>
            <a:prstDash val="solid"/>
          </a:ln>
          <a:effectLst/>
          <a:extLst>
            <a:ext uri="{91240B29-F687-4f45-9708-019B960494DF}">
              <a14:hiddenLine xmlns="" xmlns:a14="http://schemas.microsoft.com/office/drawing/2010/main" w="9525">
                <a:solidFill>
                  <a:srgbClr val="000000"/>
                </a:solidFill>
                <a:miter lim="800000"/>
                <a:headEnd/>
                <a:tailEnd/>
              </a14:hiddenLine>
            </a:ext>
          </a:extLst>
        </p:spPr>
      </p:pic>
      <p:sp>
        <p:nvSpPr>
          <p:cNvPr id="14"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4046739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Divider 3">
    <p:spTree>
      <p:nvGrpSpPr>
        <p:cNvPr id="1" name=""/>
        <p:cNvGrpSpPr/>
        <p:nvPr/>
      </p:nvGrpSpPr>
      <p:grpSpPr>
        <a:xfrm>
          <a:off x="0" y="0"/>
          <a:ext cx="0" cy="0"/>
          <a:chOff x="0" y="0"/>
          <a:chExt cx="0" cy="0"/>
        </a:xfrm>
      </p:grpSpPr>
      <p:sp>
        <p:nvSpPr>
          <p:cNvPr id="7" name="Rectangle 6"/>
          <p:cNvSpPr/>
          <p:nvPr userDrawn="1"/>
        </p:nvSpPr>
        <p:spPr>
          <a:xfrm>
            <a:off x="0" y="0"/>
            <a:ext cx="9144000" cy="6889750"/>
          </a:xfrm>
          <a:prstGeom prst="rect">
            <a:avLst/>
          </a:prstGeom>
          <a:solidFill>
            <a:srgbClr val="DFBD17"/>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11" name="Picture 10" descr="Bull Run_Architecural_Details.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6933"/>
            <a:ext cx="7086600" cy="6935822"/>
          </a:xfrm>
          <a:prstGeom prst="rect">
            <a:avLst/>
          </a:prstGeom>
        </p:spPr>
      </p:pic>
      <p:sp>
        <p:nvSpPr>
          <p:cNvPr id="8"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8068092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Divider 4">
    <p:spTree>
      <p:nvGrpSpPr>
        <p:cNvPr id="1" name=""/>
        <p:cNvGrpSpPr/>
        <p:nvPr/>
      </p:nvGrpSpPr>
      <p:grpSpPr>
        <a:xfrm>
          <a:off x="0" y="0"/>
          <a:ext cx="0" cy="0"/>
          <a:chOff x="0" y="0"/>
          <a:chExt cx="0" cy="0"/>
        </a:xfrm>
      </p:grpSpPr>
      <p:sp>
        <p:nvSpPr>
          <p:cNvPr id="7" name="Rectangle 6"/>
          <p:cNvSpPr/>
          <p:nvPr userDrawn="1"/>
        </p:nvSpPr>
        <p:spPr>
          <a:xfrm>
            <a:off x="0" y="0"/>
            <a:ext cx="9144000" cy="6889750"/>
          </a:xfrm>
          <a:prstGeom prst="rect">
            <a:avLst/>
          </a:prstGeom>
          <a:solidFill>
            <a:schemeClr val="tx2"/>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pic>
        <p:nvPicPr>
          <p:cNvPr id="2" name="Picture 1" descr="Founder's Hall_Architecural Details.png"/>
          <p:cNvPicPr>
            <a:picLocks noChangeAspect="1"/>
          </p:cNvPicPr>
          <p:nvPr userDrawn="1"/>
        </p:nvPicPr>
        <p:blipFill rotWithShape="1">
          <a:blip r:embed="rId2">
            <a:extLst>
              <a:ext uri="{28A0092B-C50C-407E-A947-70E740481C1C}">
                <a14:useLocalDpi xmlns:a14="http://schemas.microsoft.com/office/drawing/2010/main" val="0"/>
              </a:ext>
            </a:extLst>
          </a:blip>
          <a:srcRect r="39063"/>
          <a:stretch/>
        </p:blipFill>
        <p:spPr>
          <a:xfrm>
            <a:off x="3733800" y="0"/>
            <a:ext cx="5410200" cy="6890412"/>
          </a:xfrm>
          <a:prstGeom prst="rect">
            <a:avLst/>
          </a:prstGeom>
        </p:spPr>
      </p:pic>
      <p:sp>
        <p:nvSpPr>
          <p:cNvPr id="8" name="Title 13"/>
          <p:cNvSpPr>
            <a:spLocks noGrp="1"/>
          </p:cNvSpPr>
          <p:nvPr>
            <p:ph type="ctrTitle"/>
          </p:nvPr>
        </p:nvSpPr>
        <p:spPr>
          <a:xfrm>
            <a:off x="228600" y="533400"/>
            <a:ext cx="7239000" cy="533400"/>
          </a:xfrm>
          <a:prstGeom prst="rect">
            <a:avLst/>
          </a:prstGeom>
          <a:noFill/>
        </p:spPr>
        <p:txBody>
          <a:bodyPr vert="horz"/>
          <a:lstStyle>
            <a:lvl1pPr algn="l">
              <a:defRPr sz="2000" b="0" cap="all" spc="150" baseline="0">
                <a:solidFill>
                  <a:schemeClr val="bg1"/>
                </a:solidFill>
              </a:defRPr>
            </a:lvl1pPr>
            <a:extLst/>
          </a:lstStyle>
          <a:p>
            <a:r>
              <a:rPr lang="en-US" dirty="0"/>
              <a:t>Click to edit Master title style</a:t>
            </a:r>
          </a:p>
        </p:txBody>
      </p:sp>
    </p:spTree>
    <p:extLst>
      <p:ext uri="{BB962C8B-B14F-4D97-AF65-F5344CB8AC3E}">
        <p14:creationId xmlns:p14="http://schemas.microsoft.com/office/powerpoint/2010/main" val="1725865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4_Title">
    <p:spTree>
      <p:nvGrpSpPr>
        <p:cNvPr id="1" name=""/>
        <p:cNvGrpSpPr/>
        <p:nvPr/>
      </p:nvGrpSpPr>
      <p:grpSpPr>
        <a:xfrm>
          <a:off x="0" y="0"/>
          <a:ext cx="0" cy="0"/>
          <a:chOff x="0" y="0"/>
          <a:chExt cx="0" cy="0"/>
        </a:xfrm>
      </p:grpSpPr>
      <p:pic>
        <p:nvPicPr>
          <p:cNvPr id="4" name="Picture 3" descr="130826017.jpg"/>
          <p:cNvPicPr>
            <a:picLocks noChangeAspect="1"/>
          </p:cNvPicPr>
          <p:nvPr userDrawn="1"/>
        </p:nvPicPr>
        <p:blipFill rotWithShape="1">
          <a:blip r:embed="rId2" cstate="email">
            <a:duotone>
              <a:prstClr val="black"/>
              <a:schemeClr val="tx2">
                <a:tint val="45000"/>
                <a:satMod val="400000"/>
              </a:schemeClr>
            </a:duotone>
            <a:extLst>
              <a:ext uri="{28A0092B-C50C-407E-A947-70E740481C1C}">
                <a14:useLocalDpi xmlns:a14="http://schemas.microsoft.com/office/drawing/2010/main" val="0"/>
              </a:ext>
            </a:extLst>
          </a:blip>
          <a:srcRect t="10168" b="13677"/>
          <a:stretch/>
        </p:blipFill>
        <p:spPr>
          <a:xfrm>
            <a:off x="0" y="0"/>
            <a:ext cx="9144000" cy="4648200"/>
          </a:xfrm>
          <a:prstGeom prst="rect">
            <a:avLst/>
          </a:prstGeom>
        </p:spPr>
      </p:pic>
      <p:sp>
        <p:nvSpPr>
          <p:cNvPr id="5" name="Rectangle 10"/>
          <p:cNvSpPr/>
          <p:nvPr userDrawn="1"/>
        </p:nvSpPr>
        <p:spPr>
          <a:xfrm>
            <a:off x="0" y="4038600"/>
            <a:ext cx="9144000" cy="609600"/>
          </a:xfrm>
          <a:prstGeom prst="rect">
            <a:avLst/>
          </a:prstGeom>
          <a:solidFill>
            <a:srgbClr val="FFBA03">
              <a:alpha val="66000"/>
            </a:srgb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2025063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p:spTree>
      <p:nvGrpSpPr>
        <p:cNvPr id="1" name=""/>
        <p:cNvGrpSpPr/>
        <p:nvPr/>
      </p:nvGrpSpPr>
      <p:grpSpPr>
        <a:xfrm>
          <a:off x="0" y="0"/>
          <a:ext cx="0" cy="0"/>
          <a:chOff x="0" y="0"/>
          <a:chExt cx="0" cy="0"/>
        </a:xfrm>
      </p:grpSpPr>
      <p:pic>
        <p:nvPicPr>
          <p:cNvPr id="4" name="Picture 6" descr="140424502.jpg"/>
          <p:cNvPicPr>
            <a:picLocks noChangeAspect="1"/>
          </p:cNvPicPr>
          <p:nvPr userDrawn="1"/>
        </p:nvPicPr>
        <p:blipFill>
          <a:blip r:embed="rId2" cstate="email">
            <a:extLst>
              <a:ext uri="{28A0092B-C50C-407E-A947-70E740481C1C}">
                <a14:useLocalDpi xmlns:a14="http://schemas.microsoft.com/office/drawing/2010/main" val="0"/>
              </a:ext>
            </a:extLst>
          </a:blip>
          <a:srcRect t="17171" b="6737"/>
          <a:stretch>
            <a:fillRect/>
          </a:stretch>
        </p:blipFill>
        <p:spPr bwMode="auto">
          <a:xfrm>
            <a:off x="0" y="0"/>
            <a:ext cx="9144000" cy="4645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tx2">
              <a:alpha val="66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56204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1_Title">
    <p:spTree>
      <p:nvGrpSpPr>
        <p:cNvPr id="1" name=""/>
        <p:cNvGrpSpPr/>
        <p:nvPr/>
      </p:nvGrpSpPr>
      <p:grpSpPr>
        <a:xfrm>
          <a:off x="0" y="0"/>
          <a:ext cx="0" cy="0"/>
          <a:chOff x="0" y="0"/>
          <a:chExt cx="0" cy="0"/>
        </a:xfrm>
      </p:grpSpPr>
      <p:pic>
        <p:nvPicPr>
          <p:cNvPr id="4" name="Picture 6" descr="131108588.jpg"/>
          <p:cNvPicPr>
            <a:picLocks noChangeAspect="1"/>
          </p:cNvPicPr>
          <p:nvPr userDrawn="1"/>
        </p:nvPicPr>
        <p:blipFill>
          <a:blip r:embed="rId2" cstate="email">
            <a:extLst>
              <a:ext uri="{28A0092B-C50C-407E-A947-70E740481C1C}">
                <a14:useLocalDpi xmlns:a14="http://schemas.microsoft.com/office/drawing/2010/main" val="0"/>
              </a:ext>
            </a:extLst>
          </a:blip>
          <a:srcRect t="10631" b="12827"/>
          <a:stretch>
            <a:fillRect/>
          </a:stretch>
        </p:blipFill>
        <p:spPr bwMode="auto">
          <a:xfrm>
            <a:off x="0" y="0"/>
            <a:ext cx="9144000" cy="4656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tx1">
              <a:alpha val="66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2121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3_Title">
    <p:spTree>
      <p:nvGrpSpPr>
        <p:cNvPr id="1" name=""/>
        <p:cNvGrpSpPr/>
        <p:nvPr/>
      </p:nvGrpSpPr>
      <p:grpSpPr>
        <a:xfrm>
          <a:off x="0" y="0"/>
          <a:ext cx="0" cy="0"/>
          <a:chOff x="0" y="0"/>
          <a:chExt cx="0" cy="0"/>
        </a:xfrm>
      </p:grpSpPr>
      <p:pic>
        <p:nvPicPr>
          <p:cNvPr id="4" name="Picture 6" descr="130115733.JPG"/>
          <p:cNvPicPr>
            <a:picLocks noChangeAspect="1"/>
          </p:cNvPicPr>
          <p:nvPr userDrawn="1"/>
        </p:nvPicPr>
        <p:blipFill>
          <a:blip r:embed="rId2" cstate="email">
            <a:extLst>
              <a:ext uri="{28A0092B-C50C-407E-A947-70E740481C1C}">
                <a14:useLocalDpi xmlns:a14="http://schemas.microsoft.com/office/drawing/2010/main" val="0"/>
              </a:ext>
            </a:extLst>
          </a:blip>
          <a:srcRect t="20670" b="3087"/>
          <a:stretch>
            <a:fillRect/>
          </a:stretch>
        </p:blipFill>
        <p:spPr bwMode="auto">
          <a:xfrm>
            <a:off x="0" y="0"/>
            <a:ext cx="9144000" cy="4646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p:nvPr userDrawn="1"/>
        </p:nvSpPr>
        <p:spPr>
          <a:xfrm>
            <a:off x="0" y="4038600"/>
            <a:ext cx="9144000" cy="609600"/>
          </a:xfrm>
          <a:prstGeom prst="rect">
            <a:avLst/>
          </a:prstGeom>
          <a:solidFill>
            <a:schemeClr val="accent4">
              <a:lumMod val="50000"/>
              <a:alpha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dirty="0"/>
              <a:t> </a:t>
            </a:r>
          </a:p>
        </p:txBody>
      </p:sp>
      <p:pic>
        <p:nvPicPr>
          <p:cNvPr id="6" name="Picture 8" descr="GMUgreengold.eps"/>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3238" y="5334000"/>
            <a:ext cx="2074862" cy="1358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Rectangle 2"/>
          <p:cNvSpPr>
            <a:spLocks noGrp="1"/>
          </p:cNvSpPr>
          <p:nvPr>
            <p:ph type="ctrTitle"/>
          </p:nvPr>
        </p:nvSpPr>
        <p:spPr>
          <a:xfrm>
            <a:off x="228600" y="4114800"/>
            <a:ext cx="7239000" cy="533400"/>
          </a:xfrm>
          <a:prstGeom prst="rect">
            <a:avLst/>
          </a:prstGeo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p:nvPr>
        </p:nvSpPr>
        <p:spPr>
          <a:xfrm>
            <a:off x="228600" y="4706112"/>
            <a:ext cx="6934200" cy="228600"/>
          </a:xfrm>
          <a:solidFill>
            <a:schemeClr val="bg1"/>
          </a:solidFill>
        </p:spPr>
        <p:txBody>
          <a:bodyPr/>
          <a:lstStyle>
            <a:lvl1pPr marL="0" indent="0" algn="l">
              <a:buNone/>
              <a:defRPr sz="13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edit Master subtitle style</a:t>
            </a:r>
          </a:p>
        </p:txBody>
      </p:sp>
    </p:spTree>
    <p:extLst>
      <p:ext uri="{BB962C8B-B14F-4D97-AF65-F5344CB8AC3E}">
        <p14:creationId xmlns:p14="http://schemas.microsoft.com/office/powerpoint/2010/main" val="1751790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7" name="Rectangle 37"/>
          <p:cNvSpPr>
            <a:spLocks noGrp="1"/>
          </p:cNvSpPr>
          <p:nvPr>
            <p:ph type="body" sz="quarter" idx="13"/>
          </p:nvPr>
        </p:nvSpPr>
        <p:spPr>
          <a:xfrm>
            <a:off x="310896" y="381000"/>
            <a:ext cx="7385304" cy="228600"/>
          </a:xfrm>
          <a:solidFill>
            <a:schemeClr val="tx2">
              <a:tint val="40000"/>
            </a:schemeClr>
          </a:solidFill>
        </p:spPr>
        <p:txBody>
          <a:bodyPr anchor="ctr"/>
          <a:lstStyle>
            <a:lvl1pPr>
              <a:buFontTx/>
              <a:buNone/>
              <a:defRPr sz="1100"/>
            </a:lvl1pPr>
            <a:extLst/>
          </a:lstStyle>
          <a:p>
            <a:pPr lvl="0"/>
            <a:r>
              <a:rPr lang="en-US" dirty="0"/>
              <a:t>Click to edit Master text styles</a:t>
            </a:r>
          </a:p>
        </p:txBody>
      </p:sp>
      <p:sp>
        <p:nvSpPr>
          <p:cNvPr id="43" name="Rectangle 37"/>
          <p:cNvSpPr>
            <a:spLocks noGrp="1"/>
          </p:cNvSpPr>
          <p:nvPr>
            <p:ph type="body" sz="quarter" idx="15"/>
          </p:nvPr>
        </p:nvSpPr>
        <p:spPr>
          <a:xfrm>
            <a:off x="304800" y="838200"/>
            <a:ext cx="7391400"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1" name="Rectangle 37"/>
          <p:cNvSpPr>
            <a:spLocks noGrp="1"/>
          </p:cNvSpPr>
          <p:nvPr>
            <p:ph type="body" sz="quarter" idx="17"/>
          </p:nvPr>
        </p:nvSpPr>
        <p:spPr>
          <a:xfrm>
            <a:off x="310896" y="12954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45" name="Rectangle 37"/>
          <p:cNvSpPr>
            <a:spLocks noGrp="1"/>
          </p:cNvSpPr>
          <p:nvPr>
            <p:ph type="body" sz="quarter" idx="19"/>
          </p:nvPr>
        </p:nvSpPr>
        <p:spPr>
          <a:xfrm>
            <a:off x="310896" y="17526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7" name="Rectangle 37"/>
          <p:cNvSpPr>
            <a:spLocks noGrp="1"/>
          </p:cNvSpPr>
          <p:nvPr>
            <p:ph type="body" sz="quarter" idx="21"/>
          </p:nvPr>
        </p:nvSpPr>
        <p:spPr>
          <a:xfrm>
            <a:off x="310896" y="22098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49" name="Rectangle 37"/>
          <p:cNvSpPr>
            <a:spLocks noGrp="1"/>
          </p:cNvSpPr>
          <p:nvPr>
            <p:ph type="body" sz="quarter" idx="23"/>
          </p:nvPr>
        </p:nvSpPr>
        <p:spPr>
          <a:xfrm>
            <a:off x="310896" y="2667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1" name="Rectangle 37"/>
          <p:cNvSpPr>
            <a:spLocks noGrp="1"/>
          </p:cNvSpPr>
          <p:nvPr>
            <p:ph type="body" sz="quarter" idx="25"/>
          </p:nvPr>
        </p:nvSpPr>
        <p:spPr>
          <a:xfrm>
            <a:off x="310896" y="31242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3" name="Rectangle 37"/>
          <p:cNvSpPr>
            <a:spLocks noGrp="1"/>
          </p:cNvSpPr>
          <p:nvPr>
            <p:ph type="body" sz="quarter" idx="27"/>
          </p:nvPr>
        </p:nvSpPr>
        <p:spPr>
          <a:xfrm>
            <a:off x="310896" y="35814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55" name="Rectangle 37"/>
          <p:cNvSpPr>
            <a:spLocks noGrp="1"/>
          </p:cNvSpPr>
          <p:nvPr>
            <p:ph type="body" sz="quarter" idx="29"/>
          </p:nvPr>
        </p:nvSpPr>
        <p:spPr>
          <a:xfrm>
            <a:off x="310896" y="4038600"/>
            <a:ext cx="7385304" cy="228600"/>
          </a:xfrm>
          <a:solidFill>
            <a:schemeClr val="tx2">
              <a:tint val="40000"/>
            </a:schemeClr>
          </a:solidFill>
        </p:spPr>
        <p:txBody>
          <a:bodyPr anchor="ctr"/>
          <a:lstStyle>
            <a:lvl1pPr>
              <a:buFontTx/>
              <a:buNone/>
              <a:defRPr sz="1100" baseline="0"/>
            </a:lvl1pPr>
            <a:extLst/>
          </a:lstStyle>
          <a:p>
            <a:pPr lvl="0"/>
            <a:r>
              <a:rPr lang="en-US"/>
              <a:t>Click to edit Master text styles</a:t>
            </a:r>
          </a:p>
        </p:txBody>
      </p:sp>
      <p:sp>
        <p:nvSpPr>
          <p:cNvPr id="57" name="Rectangle 37"/>
          <p:cNvSpPr>
            <a:spLocks noGrp="1"/>
          </p:cNvSpPr>
          <p:nvPr>
            <p:ph type="body" sz="quarter" idx="31"/>
          </p:nvPr>
        </p:nvSpPr>
        <p:spPr>
          <a:xfrm>
            <a:off x="310896" y="44958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6" name="Rectangle 37"/>
          <p:cNvSpPr>
            <a:spLocks noGrp="1"/>
          </p:cNvSpPr>
          <p:nvPr>
            <p:ph type="body" sz="quarter" idx="33"/>
          </p:nvPr>
        </p:nvSpPr>
        <p:spPr>
          <a:xfrm>
            <a:off x="310896" y="49530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28" name="Rectangle 37"/>
          <p:cNvSpPr>
            <a:spLocks noGrp="1"/>
          </p:cNvSpPr>
          <p:nvPr>
            <p:ph type="body" sz="quarter" idx="35"/>
          </p:nvPr>
        </p:nvSpPr>
        <p:spPr>
          <a:xfrm>
            <a:off x="310896" y="5410200"/>
            <a:ext cx="7385304" cy="228600"/>
          </a:xfrm>
          <a:solidFill>
            <a:schemeClr val="tx2">
              <a:tint val="40000"/>
            </a:schemeClr>
          </a:solidFill>
        </p:spPr>
        <p:txBody>
          <a:bodyPr anchor="ctr"/>
          <a:lstStyle>
            <a:lvl1pPr>
              <a:buFontTx/>
              <a:buNone/>
              <a:defRPr sz="1100"/>
            </a:lvl1pPr>
            <a:extLst/>
          </a:lstStyle>
          <a:p>
            <a:pPr lvl="0"/>
            <a:r>
              <a:rPr lang="en-US"/>
              <a:t>Click to edit Master text styles</a:t>
            </a:r>
          </a:p>
        </p:txBody>
      </p:sp>
      <p:sp>
        <p:nvSpPr>
          <p:cNvPr id="98" name="Rectangle 37"/>
          <p:cNvSpPr>
            <a:spLocks noGrp="1"/>
          </p:cNvSpPr>
          <p:nvPr>
            <p:ph type="body" sz="quarter" idx="14"/>
          </p:nvPr>
        </p:nvSpPr>
        <p:spPr>
          <a:xfrm>
            <a:off x="7696200" y="381000"/>
            <a:ext cx="685800" cy="228600"/>
          </a:xfrm>
          <a:solidFill>
            <a:schemeClr val="tx2"/>
          </a:solidFill>
        </p:spPr>
        <p:txBody>
          <a:bodyPr anchor="ctr"/>
          <a:lstStyle>
            <a:lvl1pPr algn="r">
              <a:buFontTx/>
              <a:buNone/>
              <a:defRPr sz="1050">
                <a:solidFill>
                  <a:schemeClr val="bg1"/>
                </a:solidFill>
              </a:defRPr>
            </a:lvl1pPr>
            <a:extLst/>
          </a:lstStyle>
          <a:p>
            <a:pPr lvl="0"/>
            <a:r>
              <a:rPr lang="en-US" dirty="0"/>
              <a:t>Click to edit Master text styles</a:t>
            </a:r>
          </a:p>
        </p:txBody>
      </p:sp>
      <p:sp>
        <p:nvSpPr>
          <p:cNvPr id="44" name="Rectangle 37"/>
          <p:cNvSpPr>
            <a:spLocks noGrp="1"/>
          </p:cNvSpPr>
          <p:nvPr>
            <p:ph type="body" sz="quarter" idx="16"/>
          </p:nvPr>
        </p:nvSpPr>
        <p:spPr>
          <a:xfrm>
            <a:off x="7696200" y="838200"/>
            <a:ext cx="6858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2" name="Rectangle 37"/>
          <p:cNvSpPr>
            <a:spLocks noGrp="1"/>
          </p:cNvSpPr>
          <p:nvPr>
            <p:ph type="body" sz="quarter" idx="18"/>
          </p:nvPr>
        </p:nvSpPr>
        <p:spPr>
          <a:xfrm>
            <a:off x="7696200" y="1295400"/>
            <a:ext cx="685800" cy="228600"/>
          </a:xfrm>
          <a:solidFill>
            <a:schemeClr val="tx2"/>
          </a:solidFill>
        </p:spPr>
        <p:txBody>
          <a:bodyPr anchor="ctr"/>
          <a:lstStyle>
            <a:lvl1pPr algn="r">
              <a:buFontTx/>
              <a:buNone/>
              <a:defRPr sz="1100">
                <a:solidFill>
                  <a:schemeClr val="bg1"/>
                </a:solidFill>
              </a:defRPr>
            </a:lvl1pPr>
            <a:extLst/>
          </a:lstStyle>
          <a:p>
            <a:pPr lvl="0"/>
            <a:r>
              <a:rPr lang="en-US" dirty="0"/>
              <a:t>Click to edit Master text styles</a:t>
            </a:r>
          </a:p>
        </p:txBody>
      </p:sp>
      <p:sp>
        <p:nvSpPr>
          <p:cNvPr id="46" name="Rectangle 37"/>
          <p:cNvSpPr>
            <a:spLocks noGrp="1"/>
          </p:cNvSpPr>
          <p:nvPr>
            <p:ph type="body" sz="quarter" idx="20"/>
          </p:nvPr>
        </p:nvSpPr>
        <p:spPr>
          <a:xfrm>
            <a:off x="7696200" y="1752600"/>
            <a:ext cx="685800" cy="228600"/>
          </a:xfrm>
          <a:solidFill>
            <a:schemeClr val="tx2"/>
          </a:solidFill>
        </p:spPr>
        <p:txBody>
          <a:bodyPr anchor="ctr"/>
          <a:lstStyle>
            <a:lvl1pPr algn="r">
              <a:buFontTx/>
              <a:buNone/>
              <a:defRPr sz="1100">
                <a:solidFill>
                  <a:schemeClr val="bg1"/>
                </a:solidFill>
              </a:defRPr>
            </a:lvl1pPr>
            <a:extLst/>
          </a:lstStyle>
          <a:p>
            <a:pPr lvl="0"/>
            <a:endParaRPr lang="en-US" dirty="0"/>
          </a:p>
        </p:txBody>
      </p:sp>
      <p:sp>
        <p:nvSpPr>
          <p:cNvPr id="48" name="Rectangle 37"/>
          <p:cNvSpPr>
            <a:spLocks noGrp="1"/>
          </p:cNvSpPr>
          <p:nvPr>
            <p:ph type="body" sz="quarter" idx="22"/>
          </p:nvPr>
        </p:nvSpPr>
        <p:spPr>
          <a:xfrm>
            <a:off x="7696200" y="22098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0" name="Rectangle 37"/>
          <p:cNvSpPr>
            <a:spLocks noGrp="1"/>
          </p:cNvSpPr>
          <p:nvPr>
            <p:ph type="body" sz="quarter" idx="24"/>
          </p:nvPr>
        </p:nvSpPr>
        <p:spPr>
          <a:xfrm>
            <a:off x="7696200" y="26670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2" name="Rectangle 37"/>
          <p:cNvSpPr>
            <a:spLocks noGrp="1"/>
          </p:cNvSpPr>
          <p:nvPr>
            <p:ph type="body" sz="quarter" idx="26"/>
          </p:nvPr>
        </p:nvSpPr>
        <p:spPr>
          <a:xfrm>
            <a:off x="7696200" y="31242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4" name="Rectangle 37"/>
          <p:cNvSpPr>
            <a:spLocks noGrp="1"/>
          </p:cNvSpPr>
          <p:nvPr>
            <p:ph type="body" sz="quarter" idx="28"/>
          </p:nvPr>
        </p:nvSpPr>
        <p:spPr>
          <a:xfrm>
            <a:off x="7696200" y="35814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6" name="Rectangle 37"/>
          <p:cNvSpPr>
            <a:spLocks noGrp="1"/>
          </p:cNvSpPr>
          <p:nvPr>
            <p:ph type="body" sz="quarter" idx="30"/>
          </p:nvPr>
        </p:nvSpPr>
        <p:spPr>
          <a:xfrm>
            <a:off x="7696200" y="40386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58" name="Rectangle 37"/>
          <p:cNvSpPr>
            <a:spLocks noGrp="1"/>
          </p:cNvSpPr>
          <p:nvPr>
            <p:ph type="body" sz="quarter" idx="32"/>
          </p:nvPr>
        </p:nvSpPr>
        <p:spPr>
          <a:xfrm>
            <a:off x="7696200" y="44958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7" name="Rectangle 37"/>
          <p:cNvSpPr>
            <a:spLocks noGrp="1"/>
          </p:cNvSpPr>
          <p:nvPr>
            <p:ph type="body" sz="quarter" idx="34"/>
          </p:nvPr>
        </p:nvSpPr>
        <p:spPr>
          <a:xfrm>
            <a:off x="7696200" y="49530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29" name="Rectangle 37"/>
          <p:cNvSpPr>
            <a:spLocks noGrp="1"/>
          </p:cNvSpPr>
          <p:nvPr>
            <p:ph type="body" sz="quarter" idx="36"/>
          </p:nvPr>
        </p:nvSpPr>
        <p:spPr>
          <a:xfrm>
            <a:off x="7696200" y="54102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
        <p:nvSpPr>
          <p:cNvPr id="30" name="Rectangle 37"/>
          <p:cNvSpPr>
            <a:spLocks noGrp="1"/>
          </p:cNvSpPr>
          <p:nvPr>
            <p:ph type="body" sz="quarter" idx="37"/>
          </p:nvPr>
        </p:nvSpPr>
        <p:spPr>
          <a:xfrm>
            <a:off x="310896" y="5867400"/>
            <a:ext cx="7385304" cy="228600"/>
          </a:xfrm>
          <a:solidFill>
            <a:schemeClr val="tx2">
              <a:tint val="40000"/>
            </a:schemeClr>
          </a:solidFill>
        </p:spPr>
        <p:txBody>
          <a:bodyPr anchor="ctr">
            <a:noAutofit/>
          </a:bodyPr>
          <a:lstStyle>
            <a:lvl1pPr>
              <a:buFontTx/>
              <a:buNone/>
              <a:defRPr sz="1100"/>
            </a:lvl1pPr>
            <a:extLst/>
          </a:lstStyle>
          <a:p>
            <a:pPr lvl="0"/>
            <a:r>
              <a:rPr lang="en-US"/>
              <a:t>Click to edit Master text styles</a:t>
            </a:r>
          </a:p>
        </p:txBody>
      </p:sp>
      <p:sp>
        <p:nvSpPr>
          <p:cNvPr id="31" name="Rectangle 37"/>
          <p:cNvSpPr>
            <a:spLocks noGrp="1"/>
          </p:cNvSpPr>
          <p:nvPr>
            <p:ph type="body" sz="quarter" idx="38"/>
          </p:nvPr>
        </p:nvSpPr>
        <p:spPr>
          <a:xfrm>
            <a:off x="7696200" y="5867400"/>
            <a:ext cx="685800" cy="228600"/>
          </a:xfrm>
          <a:solidFill>
            <a:schemeClr val="tx2"/>
          </a:solidFill>
        </p:spPr>
        <p:txBody>
          <a:bodyPr anchor="ctr"/>
          <a:lstStyle>
            <a:lvl1pPr algn="r">
              <a:buFontTx/>
              <a:buNone/>
              <a:defRPr sz="1100">
                <a:solidFill>
                  <a:schemeClr val="bg1"/>
                </a:solidFill>
              </a:defRPr>
            </a:lvl1pPr>
            <a:extLst/>
          </a:lstStyle>
          <a:p>
            <a:pPr lvl="0"/>
            <a:r>
              <a:rPr lang="en-US"/>
              <a:t>Click to edit Master text styles</a:t>
            </a:r>
          </a:p>
        </p:txBody>
      </p:sp>
    </p:spTree>
    <p:extLst>
      <p:ext uri="{BB962C8B-B14F-4D97-AF65-F5344CB8AC3E}">
        <p14:creationId xmlns:p14="http://schemas.microsoft.com/office/powerpoint/2010/main" val="3488100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ing w/single col text">
    <p:spTree>
      <p:nvGrpSpPr>
        <p:cNvPr id="1" name=""/>
        <p:cNvGrpSpPr/>
        <p:nvPr/>
      </p:nvGrpSpPr>
      <p:grpSpPr>
        <a:xfrm>
          <a:off x="0" y="0"/>
          <a:ext cx="0" cy="0"/>
          <a:chOff x="0" y="0"/>
          <a:chExt cx="0" cy="0"/>
        </a:xfrm>
      </p:grpSpPr>
      <p:sp>
        <p:nvSpPr>
          <p:cNvPr id="19" name="Rectangle 8"/>
          <p:cNvSpPr>
            <a:spLocks noGrp="1"/>
          </p:cNvSpPr>
          <p:nvPr>
            <p:ph type="body" sz="quarter" idx="13"/>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
        <p:nvSpPr>
          <p:cNvPr id="3" name="Text Placeholder 2"/>
          <p:cNvSpPr>
            <a:spLocks noGrp="1"/>
          </p:cNvSpPr>
          <p:nvPr>
            <p:ph type="body" sz="quarter" idx="14"/>
          </p:nvPr>
        </p:nvSpPr>
        <p:spPr>
          <a:xfrm>
            <a:off x="304800" y="1066800"/>
            <a:ext cx="8077200" cy="50292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656996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ing w/2col">
    <p:spTree>
      <p:nvGrpSpPr>
        <p:cNvPr id="1" name=""/>
        <p:cNvGrpSpPr/>
        <p:nvPr/>
      </p:nvGrpSpPr>
      <p:grpSpPr>
        <a:xfrm>
          <a:off x="0" y="0"/>
          <a:ext cx="0" cy="0"/>
          <a:chOff x="0" y="0"/>
          <a:chExt cx="0" cy="0"/>
        </a:xfrm>
      </p:grpSpPr>
      <p:sp>
        <p:nvSpPr>
          <p:cNvPr id="14" name="Text Placeholder 2"/>
          <p:cNvSpPr>
            <a:spLocks noGrp="1"/>
          </p:cNvSpPr>
          <p:nvPr>
            <p:ph type="body" sz="quarter" idx="14"/>
          </p:nvPr>
        </p:nvSpPr>
        <p:spPr>
          <a:xfrm>
            <a:off x="304800" y="1066800"/>
            <a:ext cx="38862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15"/>
          </p:nvPr>
        </p:nvSpPr>
        <p:spPr>
          <a:xfrm>
            <a:off x="4495800" y="1066800"/>
            <a:ext cx="3886200" cy="5029200"/>
          </a:xfrm>
        </p:spPr>
        <p:txBody>
          <a:bodyPr spcCol="0"/>
          <a:lstStyle>
            <a:lvl1pPr>
              <a:defRPr sz="1400"/>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8"/>
          <p:cNvSpPr>
            <a:spLocks noGrp="1"/>
          </p:cNvSpPr>
          <p:nvPr>
            <p:ph type="body" sz="quarter" idx="16"/>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756848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304800" y="4343400"/>
            <a:ext cx="8077200" cy="1981200"/>
          </a:xfrm>
        </p:spPr>
        <p:txBody>
          <a:bodyPr numCol="3"/>
          <a:lstStyle>
            <a:lvl1pPr>
              <a:defRPr baseline="0"/>
            </a:lvl1pPr>
            <a:lvl2pPr marL="0" indent="0">
              <a:defRPr/>
            </a:lvl2pPr>
          </a:lstStyle>
          <a:p>
            <a:pPr lvl="0"/>
            <a:r>
              <a:rPr lang="en-US" dirty="0"/>
              <a:t>Click to edit Master text styles</a:t>
            </a:r>
          </a:p>
          <a:p>
            <a:pPr lvl="1"/>
            <a:r>
              <a:rPr lang="en-US" dirty="0"/>
              <a:t>Second level</a:t>
            </a:r>
          </a:p>
        </p:txBody>
      </p:sp>
      <p:sp>
        <p:nvSpPr>
          <p:cNvPr id="12" name="Picture Placeholder 11"/>
          <p:cNvSpPr>
            <a:spLocks noGrp="1"/>
          </p:cNvSpPr>
          <p:nvPr>
            <p:ph type="pic" sz="quarter" idx="14"/>
          </p:nvPr>
        </p:nvSpPr>
        <p:spPr>
          <a:xfrm>
            <a:off x="304800" y="838200"/>
            <a:ext cx="8077200" cy="3200400"/>
          </a:xfrm>
        </p:spPr>
        <p:txBody>
          <a:bodyPr/>
          <a:lstStyle/>
          <a:p>
            <a:endParaRPr lang="en-US" dirty="0"/>
          </a:p>
        </p:txBody>
      </p:sp>
      <p:sp>
        <p:nvSpPr>
          <p:cNvPr id="5" name="Rectangle 8"/>
          <p:cNvSpPr>
            <a:spLocks noGrp="1"/>
          </p:cNvSpPr>
          <p:nvPr>
            <p:ph type="body" sz="quarter" idx="15"/>
          </p:nvPr>
        </p:nvSpPr>
        <p:spPr>
          <a:xfrm>
            <a:off x="304800" y="381000"/>
            <a:ext cx="8077200" cy="228600"/>
          </a:xfrm>
          <a:solidFill>
            <a:schemeClr val="accent6">
              <a:shade val="75000"/>
            </a:schemeClr>
          </a:solidFill>
        </p:spPr>
        <p:txBody>
          <a:bodyPr tIns="0" bIns="0" anchor="t" anchorCtr="0"/>
          <a:lstStyle>
            <a:lvl1pPr marL="0" indent="0">
              <a:spcBef>
                <a:spcPts val="0"/>
              </a:spcBef>
              <a:defRPr sz="1400" b="1" i="0" cap="all" spc="120">
                <a:solidFill>
                  <a:schemeClr val="bg1"/>
                </a:solidFill>
              </a:defRPr>
            </a:lvl1pPr>
            <a:extLst/>
          </a:lstStyle>
          <a:p>
            <a:pPr lvl="0"/>
            <a:r>
              <a:rPr lang="en-US" dirty="0"/>
              <a:t>Click to edit Master text styles</a:t>
            </a:r>
          </a:p>
        </p:txBody>
      </p:sp>
    </p:spTree>
    <p:extLst>
      <p:ext uri="{BB962C8B-B14F-4D97-AF65-F5344CB8AC3E}">
        <p14:creationId xmlns:p14="http://schemas.microsoft.com/office/powerpoint/2010/main" val="1747919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8839200" y="0"/>
            <a:ext cx="304800" cy="6858000"/>
          </a:xfrm>
          <a:prstGeom prst="rect">
            <a:avLst/>
          </a:prstGeom>
          <a:solidFill>
            <a:schemeClr val="tx1"/>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027" name="Rectangle 3"/>
          <p:cNvSpPr>
            <a:spLocks noGrp="1"/>
          </p:cNvSpPr>
          <p:nvPr>
            <p:ph type="body" idx="1"/>
          </p:nvPr>
        </p:nvSpPr>
        <p:spPr bwMode="auto">
          <a:xfrm>
            <a:off x="381000" y="381000"/>
            <a:ext cx="8001000" cy="586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
        <p:nvSpPr>
          <p:cNvPr id="11" name="Rectangle 10"/>
          <p:cNvSpPr/>
          <p:nvPr/>
        </p:nvSpPr>
        <p:spPr>
          <a:xfrm>
            <a:off x="0" y="0"/>
            <a:ext cx="76200" cy="6858000"/>
          </a:xfrm>
          <a:prstGeom prst="rect">
            <a:avLst/>
          </a:prstGeom>
          <a:solidFill>
            <a:schemeClr val="tx2"/>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endParaRPr lang="en-US" dirty="0"/>
          </a:p>
        </p:txBody>
      </p:sp>
      <p:sp>
        <p:nvSpPr>
          <p:cNvPr id="13" name="Rectangle 34"/>
          <p:cNvSpPr txBox="1">
            <a:spLocks/>
          </p:cNvSpPr>
          <p:nvPr/>
        </p:nvSpPr>
        <p:spPr>
          <a:xfrm>
            <a:off x="4648200" y="6477000"/>
            <a:ext cx="3733800" cy="304800"/>
          </a:xfrm>
          <a:prstGeom prst="rect">
            <a:avLst/>
          </a:prstGeom>
        </p:spPr>
        <p:txBody>
          <a:bodyPr rIns="0"/>
          <a:lstStyle>
            <a:lvl1pPr marL="0" algn="l" rtl="0" latinLnBrk="0">
              <a:defRPr sz="900" kern="1200" cap="all" spc="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r" fontAlgn="auto">
              <a:spcBef>
                <a:spcPts val="0"/>
              </a:spcBef>
              <a:spcAft>
                <a:spcPts val="0"/>
              </a:spcAft>
              <a:defRPr/>
            </a:pPr>
            <a:r>
              <a:rPr lang="en-US" kern="0" spc="150" dirty="0">
                <a:solidFill>
                  <a:srgbClr val="000000"/>
                </a:solidFill>
              </a:rPr>
              <a:t>GEORGE MASON UNIVERSITY</a:t>
            </a:r>
          </a:p>
        </p:txBody>
      </p:sp>
    </p:spTree>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4" r:id="rId9"/>
    <p:sldLayoutId id="2147483728" r:id="rId10"/>
    <p:sldLayoutId id="2147483712" r:id="rId11"/>
    <p:sldLayoutId id="2147483725" r:id="rId12"/>
    <p:sldLayoutId id="2147483726" r:id="rId13"/>
    <p:sldLayoutId id="2147483727" r:id="rId14"/>
    <p:sldLayoutId id="2147483713" r:id="rId15"/>
    <p:sldLayoutId id="2147483717" r:id="rId16"/>
    <p:sldLayoutId id="2147483724" r:id="rId17"/>
  </p:sldLayoutIdLst>
  <p:hf sldNum="0" hdr="0" ftr="0" dt="0"/>
  <p:txStyles>
    <p:titleStyle>
      <a:lvl1pPr algn="l" rtl="0" eaLnBrk="1" fontAlgn="base" hangingPunct="1">
        <a:spcBef>
          <a:spcPct val="0"/>
        </a:spcBef>
        <a:spcAft>
          <a:spcPct val="0"/>
        </a:spcAft>
        <a:defRPr sz="2400" cap="small">
          <a:solidFill>
            <a:schemeClr val="bg1"/>
          </a:solidFill>
          <a:latin typeface="+mj-lt"/>
          <a:ea typeface="ＭＳ Ｐゴシック" charset="0"/>
          <a:cs typeface="ＭＳ Ｐゴシック" charset="0"/>
        </a:defRPr>
      </a:lvl1pPr>
      <a:lvl2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2pPr>
      <a:lvl3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3pPr>
      <a:lvl4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4pPr>
      <a:lvl5pPr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5pPr>
      <a:lvl6pPr marL="4572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6pPr>
      <a:lvl7pPr marL="9144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7pPr>
      <a:lvl8pPr marL="13716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8pPr>
      <a:lvl9pPr marL="1828800" algn="l" rtl="0" eaLnBrk="1" fontAlgn="base" hangingPunct="1">
        <a:spcBef>
          <a:spcPct val="0"/>
        </a:spcBef>
        <a:spcAft>
          <a:spcPct val="0"/>
        </a:spcAft>
        <a:defRPr sz="2400">
          <a:solidFill>
            <a:schemeClr val="bg1"/>
          </a:solidFill>
          <a:latin typeface="Calibri" charset="0"/>
          <a:ea typeface="ＭＳ Ｐゴシック" charset="0"/>
          <a:cs typeface="ＭＳ Ｐゴシック" charset="0"/>
        </a:defRPr>
      </a:lvl9pPr>
      <a:extLst/>
    </p:titleStyle>
    <p:bodyStyle>
      <a:lvl1pPr marL="342900" indent="-342900" algn="l" rtl="0" eaLnBrk="1" fontAlgn="base" hangingPunct="1">
        <a:spcBef>
          <a:spcPct val="20000"/>
        </a:spcBef>
        <a:spcAft>
          <a:spcPct val="0"/>
        </a:spcAft>
        <a:defRPr sz="1800">
          <a:solidFill>
            <a:schemeClr val="tx1"/>
          </a:solidFill>
          <a:latin typeface="+mn-lt"/>
          <a:ea typeface="ＭＳ Ｐゴシック" charset="0"/>
          <a:cs typeface="ＭＳ Ｐゴシック" charset="0"/>
        </a:defRPr>
      </a:lvl1pPr>
      <a:lvl2pPr marL="742950" indent="-285750" algn="l" rtl="0" eaLnBrk="1" fontAlgn="base" hangingPunct="1">
        <a:spcBef>
          <a:spcPct val="20000"/>
        </a:spcBef>
        <a:spcAft>
          <a:spcPct val="0"/>
        </a:spcAft>
        <a:defRPr sz="1400">
          <a:solidFill>
            <a:srgbClr val="000000"/>
          </a:solidFill>
          <a:latin typeface="+mn-lt"/>
          <a:ea typeface="ＭＳ Ｐゴシック" charset="0"/>
          <a:cs typeface="+mn-cs"/>
        </a:defRPr>
      </a:lvl2pPr>
      <a:lvl3pPr marL="1143000" indent="-228600" algn="l" rtl="0" eaLnBrk="1" fontAlgn="base" hangingPunct="1">
        <a:spcBef>
          <a:spcPct val="20000"/>
        </a:spcBef>
        <a:spcAft>
          <a:spcPct val="0"/>
        </a:spcAft>
        <a:defRPr sz="1400">
          <a:solidFill>
            <a:srgbClr val="000000"/>
          </a:solidFill>
          <a:latin typeface="+mn-lt"/>
          <a:ea typeface="ＭＳ Ｐゴシック" charset="0"/>
          <a:cs typeface="+mn-cs"/>
        </a:defRPr>
      </a:lvl3pPr>
      <a:lvl4pPr marL="1600200" indent="-228600" algn="l" rtl="0" eaLnBrk="1" fontAlgn="base" hangingPunct="1">
        <a:spcBef>
          <a:spcPct val="20000"/>
        </a:spcBef>
        <a:spcAft>
          <a:spcPct val="0"/>
        </a:spcAft>
        <a:defRPr sz="1100">
          <a:solidFill>
            <a:srgbClr val="000000"/>
          </a:solidFill>
          <a:latin typeface="+mn-lt"/>
          <a:ea typeface="ＭＳ Ｐゴシック" charset="0"/>
          <a:cs typeface="+mn-cs"/>
        </a:defRPr>
      </a:lvl4pPr>
      <a:lvl5pPr marL="2057400" indent="-228600" algn="l" rtl="0" eaLnBrk="1" fontAlgn="base" hangingPunct="1">
        <a:spcBef>
          <a:spcPct val="20000"/>
        </a:spcBef>
        <a:spcAft>
          <a:spcPct val="0"/>
        </a:spcAft>
        <a:defRPr sz="1100">
          <a:solidFill>
            <a:srgbClr val="000000"/>
          </a:solidFill>
          <a:latin typeface="+mn-lt"/>
          <a:ea typeface="ＭＳ Ｐゴシック" charset="0"/>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c/denoising-dirty-documents/data" TargetMode="External"/><Relationship Id="rId2" Type="http://schemas.openxmlformats.org/officeDocument/2006/relationships/hyperlink" Target="https://archive.ics.uci.edu/ml/datasets.php"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eaLnBrk="1" fontAlgn="auto" hangingPunct="1">
              <a:spcAft>
                <a:spcPts val="0"/>
              </a:spcAft>
              <a:defRPr/>
            </a:pPr>
            <a:r>
              <a:rPr lang="en-US" dirty="0">
                <a:ea typeface="+mj-ea"/>
                <a:cs typeface="+mj-cs"/>
              </a:rPr>
              <a:t>DAEN 690 – Capstone – Team autoencoders</a:t>
            </a:r>
          </a:p>
        </p:txBody>
      </p:sp>
      <p:sp>
        <p:nvSpPr>
          <p:cNvPr id="3" name="Subtitle 2"/>
          <p:cNvSpPr>
            <a:spLocks noGrp="1"/>
          </p:cNvSpPr>
          <p:nvPr>
            <p:ph type="subTitle" idx="1"/>
          </p:nvPr>
        </p:nvSpPr>
        <p:spPr>
          <a:xfrm>
            <a:off x="228600" y="4705350"/>
            <a:ext cx="2133600" cy="400050"/>
          </a:xfrm>
        </p:spPr>
        <p:txBody>
          <a:bodyPr>
            <a:normAutofit/>
          </a:bodyPr>
          <a:lstStyle/>
          <a:p>
            <a:pPr eaLnBrk="1" fontAlgn="auto" hangingPunct="1">
              <a:spcAft>
                <a:spcPts val="0"/>
              </a:spcAft>
              <a:defRPr/>
            </a:pPr>
            <a:r>
              <a:rPr lang="en-US" dirty="0">
                <a:ea typeface="+mn-ea"/>
                <a:cs typeface="+mn-cs"/>
              </a:rPr>
              <a:t>Summer 2020 – Section 002</a:t>
            </a:r>
          </a:p>
          <a:p>
            <a:pPr eaLnBrk="1" fontAlgn="auto" hangingPunct="1">
              <a:spcAft>
                <a:spcPts val="0"/>
              </a:spcAft>
              <a:defRPr/>
            </a:pPr>
            <a:endParaRPr lang="en-US" dirty="0">
              <a:ea typeface="+mn-ea"/>
              <a:cs typeface="+mn-cs"/>
            </a:endParaRPr>
          </a:p>
          <a:p>
            <a:pPr eaLnBrk="1" fontAlgn="auto" hangingPunct="1">
              <a:spcAft>
                <a:spcPts val="0"/>
              </a:spcAft>
              <a:defRPr/>
            </a:pPr>
            <a:endParaRPr lang="en-US" dirty="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3201-1561-433E-A1E2-B60E308CE4BB}"/>
              </a:ext>
            </a:extLst>
          </p:cNvPr>
          <p:cNvSpPr>
            <a:spLocks noGrp="1"/>
          </p:cNvSpPr>
          <p:nvPr>
            <p:ph type="ctrTitle"/>
          </p:nvPr>
        </p:nvSpPr>
        <p:spPr>
          <a:xfrm>
            <a:off x="229340" y="4038600"/>
            <a:ext cx="7239000" cy="533400"/>
          </a:xfrm>
        </p:spPr>
        <p:txBody>
          <a:bodyPr/>
          <a:lstStyle/>
          <a:p>
            <a:r>
              <a:rPr lang="en-US" dirty="0"/>
              <a:t>[Team Name] - [Sprint Title (e.g., mid-Sprint -2, full-sprint-2)] – </a:t>
            </a:r>
            <a:r>
              <a:rPr lang="en-US" dirty="0" err="1"/>
              <a:t>DataSet</a:t>
            </a:r>
            <a:endParaRPr lang="en-US" dirty="0"/>
          </a:p>
        </p:txBody>
      </p:sp>
      <p:sp>
        <p:nvSpPr>
          <p:cNvPr id="3" name="Subtitle 2">
            <a:extLst>
              <a:ext uri="{FF2B5EF4-FFF2-40B4-BE49-F238E27FC236}">
                <a16:creationId xmlns:a16="http://schemas.microsoft.com/office/drawing/2014/main" id="{77B4C738-4BFA-4ABE-B842-FCF874046D2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9784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name]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2 this can be a work in progress</a:t>
            </a:r>
          </a:p>
        </p:txBody>
      </p:sp>
    </p:spTree>
    <p:extLst>
      <p:ext uri="{BB962C8B-B14F-4D97-AF65-F5344CB8AC3E}">
        <p14:creationId xmlns:p14="http://schemas.microsoft.com/office/powerpoint/2010/main" val="165606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5CCA42-0118-4370-B318-0F0A12EE339B}"/>
              </a:ext>
            </a:extLst>
          </p:cNvPr>
          <p:cNvSpPr>
            <a:spLocks noGrp="1"/>
          </p:cNvSpPr>
          <p:nvPr>
            <p:ph type="body" sz="quarter" idx="13"/>
          </p:nvPr>
        </p:nvSpPr>
        <p:spPr/>
        <p:txBody>
          <a:bodyPr/>
          <a:lstStyle/>
          <a:p>
            <a:r>
              <a:rPr lang="en-US" dirty="0"/>
              <a:t>[Team name] – Datasets</a:t>
            </a:r>
          </a:p>
          <a:p>
            <a:endParaRPr lang="en-US" dirty="0"/>
          </a:p>
        </p:txBody>
      </p:sp>
      <p:sp>
        <p:nvSpPr>
          <p:cNvPr id="3" name="Text Placeholder 2">
            <a:extLst>
              <a:ext uri="{FF2B5EF4-FFF2-40B4-BE49-F238E27FC236}">
                <a16:creationId xmlns:a16="http://schemas.microsoft.com/office/drawing/2014/main" id="{196AF411-86E6-4E5C-9002-3CCC1A4B8679}"/>
              </a:ext>
            </a:extLst>
          </p:cNvPr>
          <p:cNvSpPr>
            <a:spLocks noGrp="1"/>
          </p:cNvSpPr>
          <p:nvPr>
            <p:ph type="body" sz="quarter" idx="14"/>
          </p:nvPr>
        </p:nvSpPr>
        <p:spPr/>
        <p:txBody>
          <a:bodyPr/>
          <a:lstStyle/>
          <a:p>
            <a:r>
              <a:rPr lang="en-US" dirty="0"/>
              <a:t>Datasets Planned for Project [for each dataset]</a:t>
            </a:r>
          </a:p>
          <a:p>
            <a:pPr>
              <a:buFont typeface="Arial" panose="020B0604020202020204" pitchFamily="34" charset="0"/>
              <a:buChar char="•"/>
            </a:pPr>
            <a:r>
              <a:rPr lang="en-US" dirty="0"/>
              <a:t>Dataset Name:</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a:p>
            <a:pPr lvl="1">
              <a:buFont typeface="Arial" panose="020B0604020202020204" pitchFamily="34" charset="0"/>
              <a:buChar char="•"/>
            </a:pPr>
            <a:r>
              <a:rPr lang="en-US" dirty="0"/>
              <a:t>Dataset License: [e.g., creative commons licenses such as CCO; CC-BY; CC-BY-SA; PDDL; CDLA-Permissive-1.0, etc.]</a:t>
            </a:r>
          </a:p>
          <a:p>
            <a:pPr lvl="1">
              <a:buFont typeface="Arial" panose="020B0604020202020204" pitchFamily="34" charset="0"/>
              <a:buChar char="•"/>
            </a:pPr>
            <a:r>
              <a:rPr lang="en-US" dirty="0"/>
              <a:t>Dataset Location: [e.g., Internet; media/CD; ]</a:t>
            </a:r>
          </a:p>
          <a:p>
            <a:pPr lvl="1">
              <a:buFont typeface="Arial" panose="020B0604020202020204" pitchFamily="34" charset="0"/>
              <a:buChar char="•"/>
            </a:pPr>
            <a:r>
              <a:rPr lang="en-US" dirty="0"/>
              <a:t>Dataset Access: [e.g., provide URL; shipping address]</a:t>
            </a:r>
          </a:p>
          <a:p>
            <a:pPr lvl="1">
              <a:buFont typeface="Arial" panose="020B0604020202020204" pitchFamily="34" charset="0"/>
              <a:buChar char="•"/>
            </a:pPr>
            <a:r>
              <a:rPr lang="en-US" dirty="0"/>
              <a:t>Dataset Restrictions: [e.g., requires training; no restrictions; can only be used for non-profit work; etc.]</a:t>
            </a:r>
          </a:p>
          <a:p>
            <a:pPr lvl="1">
              <a:buFont typeface="Arial" panose="020B0604020202020204" pitchFamily="34" charset="0"/>
              <a:buChar char="•"/>
            </a:pPr>
            <a:r>
              <a:rPr lang="en-US" dirty="0"/>
              <a:t>Dataset Time Range: [data that has records base on timestamps, provide time range]</a:t>
            </a:r>
          </a:p>
          <a:p>
            <a:pPr lvl="1">
              <a:buFont typeface="Arial" panose="020B0604020202020204" pitchFamily="34" charset="0"/>
              <a:buChar char="•"/>
            </a:pPr>
            <a:r>
              <a:rPr lang="en-US" dirty="0"/>
              <a:t>Dataset Collection Process: [how is the data collected]</a:t>
            </a:r>
          </a:p>
          <a:p>
            <a:pPr lvl="1">
              <a:buFont typeface="Arial" panose="020B0604020202020204" pitchFamily="34" charset="0"/>
              <a:buChar char="•"/>
            </a:pPr>
            <a:r>
              <a:rPr lang="en-US" dirty="0"/>
              <a:t>Analytic/Algorithm that will use dataset: [one or more]</a:t>
            </a:r>
          </a:p>
          <a:p>
            <a:endParaRPr lang="en-US" dirty="0"/>
          </a:p>
        </p:txBody>
      </p:sp>
    </p:spTree>
    <p:extLst>
      <p:ext uri="{BB962C8B-B14F-4D97-AF65-F5344CB8AC3E}">
        <p14:creationId xmlns:p14="http://schemas.microsoft.com/office/powerpoint/2010/main" val="74911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9367FB-DFE0-4D3B-B2A4-FBC347A0DD5D}"/>
              </a:ext>
            </a:extLst>
          </p:cNvPr>
          <p:cNvSpPr>
            <a:spLocks noGrp="1"/>
          </p:cNvSpPr>
          <p:nvPr>
            <p:ph type="body" sz="quarter" idx="13"/>
          </p:nvPr>
        </p:nvSpPr>
        <p:spPr/>
        <p:txBody>
          <a:bodyPr/>
          <a:lstStyle/>
          <a:p>
            <a:r>
              <a:rPr lang="en-US" dirty="0"/>
              <a:t>[Team name] – Dataset Quality – [dataset name]</a:t>
            </a:r>
          </a:p>
        </p:txBody>
      </p:sp>
      <p:sp>
        <p:nvSpPr>
          <p:cNvPr id="3" name="Text Placeholder 2">
            <a:extLst>
              <a:ext uri="{FF2B5EF4-FFF2-40B4-BE49-F238E27FC236}">
                <a16:creationId xmlns:a16="http://schemas.microsoft.com/office/drawing/2014/main" id="{A50645DF-8C64-4634-A992-D5FAB94B7146}"/>
              </a:ext>
            </a:extLst>
          </p:cNvPr>
          <p:cNvSpPr>
            <a:spLocks noGrp="1"/>
          </p:cNvSpPr>
          <p:nvPr>
            <p:ph type="body" sz="quarter" idx="14"/>
          </p:nvPr>
        </p:nvSpPr>
        <p:spPr/>
        <p:txBody>
          <a:bodyPr/>
          <a:lstStyle/>
          <a:p>
            <a:r>
              <a:rPr lang="en-US" dirty="0"/>
              <a:t>Dataset - [Name]: [slide for each dataset]</a:t>
            </a:r>
          </a:p>
          <a:p>
            <a:pPr>
              <a:buFont typeface="Arial" panose="020B0604020202020204" pitchFamily="34" charset="0"/>
              <a:buChar char="•"/>
            </a:pPr>
            <a:r>
              <a:rPr lang="en-US" dirty="0"/>
              <a:t>Completeness–requires that a particular column, element, or class of data is populated and does not feature null values or values in place of nulls (e.g., N/A).</a:t>
            </a:r>
          </a:p>
          <a:p>
            <a:pPr>
              <a:buFont typeface="Arial" panose="020B0604020202020204" pitchFamily="34" charset="0"/>
              <a:buChar char="•"/>
            </a:pPr>
            <a:r>
              <a:rPr lang="en-US" dirty="0"/>
              <a:t>Consistency–something that tests weather one fact is consistent with another.</a:t>
            </a:r>
          </a:p>
          <a:p>
            <a:pPr>
              <a:buFont typeface="Arial" panose="020B0604020202020204" pitchFamily="34" charset="0"/>
              <a:buChar char="•"/>
            </a:pPr>
            <a:r>
              <a:rPr lang="en-US" dirty="0"/>
              <a:t>Uniqueness–are all the entities or attributes within a dataset unique?•Integrity–are all the relationships populated for a particular entity? [e.g., the inability to link related records together may introduce duplication across systems]</a:t>
            </a:r>
          </a:p>
          <a:p>
            <a:pPr>
              <a:buFont typeface="Arial" panose="020B0604020202020204" pitchFamily="34" charset="0"/>
              <a:buChar char="•"/>
            </a:pPr>
            <a:r>
              <a:rPr lang="en-US" dirty="0"/>
              <a:t>Conformity–does the data conform to right conventions and standards?</a:t>
            </a:r>
          </a:p>
          <a:p>
            <a:pPr>
              <a:buFont typeface="Arial" panose="020B0604020202020204" pitchFamily="34" charset="0"/>
              <a:buChar char="•"/>
            </a:pPr>
            <a:r>
              <a:rPr lang="en-US" dirty="0"/>
              <a:t>Accuracy–refers to whether the data values stored for an object are the correct values. To be correct, a data values must be the right value and must be represented in a consistent and unambiguous form. For example, my birth date is December 13, 1941</a:t>
            </a:r>
          </a:p>
        </p:txBody>
      </p:sp>
    </p:spTree>
    <p:extLst>
      <p:ext uri="{BB962C8B-B14F-4D97-AF65-F5344CB8AC3E}">
        <p14:creationId xmlns:p14="http://schemas.microsoft.com/office/powerpoint/2010/main" val="203180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name]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762000" y="1295400"/>
          <a:ext cx="7239000" cy="22250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[meaningful]</a:t>
                      </a:r>
                    </a:p>
                  </a:txBody>
                  <a:tcPr/>
                </a:tc>
                <a:tc>
                  <a:txBody>
                    <a:bodyPr/>
                    <a:lstStyle/>
                    <a:p>
                      <a:r>
                        <a:rPr lang="en-US" sz="1200" dirty="0"/>
                        <a:t>[brief]</a:t>
                      </a:r>
                    </a:p>
                  </a:txBody>
                  <a:tcPr/>
                </a:tc>
                <a:tc>
                  <a:txBody>
                    <a:bodyPr/>
                    <a:lstStyle/>
                    <a:p>
                      <a:r>
                        <a:rPr lang="en-US" sz="1200" dirty="0"/>
                        <a:t>[high, medium, low]</a:t>
                      </a:r>
                    </a:p>
                  </a:txBody>
                  <a:tcPr/>
                </a:tc>
                <a:tc>
                  <a:txBody>
                    <a:bodyPr/>
                    <a:lstStyle/>
                    <a:p>
                      <a:r>
                        <a:rPr lang="en-US" sz="1200" dirty="0"/>
                        <a:t>[high, medium, low]</a:t>
                      </a:r>
                    </a:p>
                  </a:txBody>
                  <a:tcPr/>
                </a:tc>
                <a:tc>
                  <a:txBody>
                    <a:bodyPr/>
                    <a:lstStyle/>
                    <a:p>
                      <a:r>
                        <a:rPr lang="en-US" sz="1200" dirty="0"/>
                        <a:t>[brief]</a:t>
                      </a:r>
                    </a:p>
                  </a:txBody>
                  <a:tcPr/>
                </a:tc>
                <a:extLst>
                  <a:ext uri="{0D108BD9-81ED-4DB2-BD59-A6C34878D82A}">
                    <a16:rowId xmlns:a16="http://schemas.microsoft.com/office/drawing/2014/main" val="4128474677"/>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431918608"/>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051641659"/>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5787757"/>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28143569"/>
                  </a:ext>
                </a:extLst>
              </a:tr>
            </a:tbl>
          </a:graphicData>
        </a:graphic>
      </p:graphicFrame>
      <p:sp>
        <p:nvSpPr>
          <p:cNvPr id="5" name="TextBox 4">
            <a:extLst>
              <a:ext uri="{FF2B5EF4-FFF2-40B4-BE49-F238E27FC236}">
                <a16:creationId xmlns:a16="http://schemas.microsoft.com/office/drawing/2014/main" id="{919DA71C-A638-4D80-9AEB-4621832166FA}"/>
              </a:ext>
            </a:extLst>
          </p:cNvPr>
          <p:cNvSpPr txBox="1"/>
          <p:nvPr/>
        </p:nvSpPr>
        <p:spPr>
          <a:xfrm>
            <a:off x="3124200" y="4114800"/>
            <a:ext cx="3657601" cy="954107"/>
          </a:xfrm>
          <a:prstGeom prst="rect">
            <a:avLst/>
          </a:prstGeom>
          <a:noFill/>
          <a:ln>
            <a:solidFill>
              <a:srgbClr val="FF0000"/>
            </a:solidFill>
          </a:ln>
        </p:spPr>
        <p:txBody>
          <a:bodyPr wrap="square" rtlCol="0">
            <a:spAutoFit/>
          </a:bodyPr>
          <a:lstStyle/>
          <a:p>
            <a:r>
              <a:rPr lang="en-US" sz="1400" b="1" dirty="0">
                <a:solidFill>
                  <a:srgbClr val="FF0000"/>
                </a:solidFill>
              </a:rPr>
              <a:t>Instructions: update for sprint</a:t>
            </a:r>
          </a:p>
          <a:p>
            <a:endParaRPr lang="en-US" sz="1400" b="1" dirty="0">
              <a:solidFill>
                <a:srgbClr val="FF0000"/>
              </a:solidFill>
            </a:endParaRPr>
          </a:p>
          <a:p>
            <a:r>
              <a:rPr lang="en-US" sz="1400" b="1" dirty="0">
                <a:solidFill>
                  <a:srgbClr val="FF0000"/>
                </a:solidFill>
              </a:rPr>
              <a:t>N.B., for mid-sprint 2 this can be a work in progress</a:t>
            </a:r>
          </a:p>
        </p:txBody>
      </p:sp>
    </p:spTree>
    <p:extLst>
      <p:ext uri="{BB962C8B-B14F-4D97-AF65-F5344CB8AC3E}">
        <p14:creationId xmlns:p14="http://schemas.microsoft.com/office/powerpoint/2010/main" val="3842991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3201-1561-433E-A1E2-B60E308CE4BB}"/>
              </a:ext>
            </a:extLst>
          </p:cNvPr>
          <p:cNvSpPr>
            <a:spLocks noGrp="1"/>
          </p:cNvSpPr>
          <p:nvPr>
            <p:ph type="ctrTitle"/>
          </p:nvPr>
        </p:nvSpPr>
        <p:spPr>
          <a:xfrm>
            <a:off x="229340" y="4038600"/>
            <a:ext cx="7239000" cy="533400"/>
          </a:xfrm>
        </p:spPr>
        <p:txBody>
          <a:bodyPr/>
          <a:lstStyle/>
          <a:p>
            <a:r>
              <a:rPr lang="en-US" dirty="0"/>
              <a:t>[team name] - [Sprint Title (e.g., mid-Sprint -3, full-sprint-3) – analytic/algorithm</a:t>
            </a:r>
          </a:p>
        </p:txBody>
      </p:sp>
      <p:sp>
        <p:nvSpPr>
          <p:cNvPr id="3" name="Subtitle 2">
            <a:extLst>
              <a:ext uri="{FF2B5EF4-FFF2-40B4-BE49-F238E27FC236}">
                <a16:creationId xmlns:a16="http://schemas.microsoft.com/office/drawing/2014/main" id="{77B4C738-4BFA-4ABE-B842-FCF874046D23}"/>
              </a:ext>
            </a:extLst>
          </p:cNvPr>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380253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name]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3 this can be a work in progress</a:t>
            </a:r>
          </a:p>
        </p:txBody>
      </p:sp>
    </p:spTree>
    <p:extLst>
      <p:ext uri="{BB962C8B-B14F-4D97-AF65-F5344CB8AC3E}">
        <p14:creationId xmlns:p14="http://schemas.microsoft.com/office/powerpoint/2010/main" val="2603739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BDDF41-9EB8-4030-A905-6AFB0CFF0172}"/>
              </a:ext>
            </a:extLst>
          </p:cNvPr>
          <p:cNvSpPr>
            <a:spLocks noGrp="1"/>
          </p:cNvSpPr>
          <p:nvPr>
            <p:ph type="body" sz="quarter" idx="13"/>
          </p:nvPr>
        </p:nvSpPr>
        <p:spPr/>
        <p:txBody>
          <a:bodyPr/>
          <a:lstStyle/>
          <a:p>
            <a:r>
              <a:rPr lang="en-US" dirty="0"/>
              <a:t>[team name] – analytic/algorithm Specification</a:t>
            </a:r>
          </a:p>
        </p:txBody>
      </p:sp>
      <p:sp>
        <p:nvSpPr>
          <p:cNvPr id="3" name="Text Placeholder 2">
            <a:extLst>
              <a:ext uri="{FF2B5EF4-FFF2-40B4-BE49-F238E27FC236}">
                <a16:creationId xmlns:a16="http://schemas.microsoft.com/office/drawing/2014/main" id="{993A185B-B0A2-4F42-A558-F513BC01958A}"/>
              </a:ext>
            </a:extLst>
          </p:cNvPr>
          <p:cNvSpPr>
            <a:spLocks noGrp="1"/>
          </p:cNvSpPr>
          <p:nvPr>
            <p:ph type="body" sz="quarter" idx="14"/>
          </p:nvPr>
        </p:nvSpPr>
        <p:spPr/>
        <p:txBody>
          <a:bodyPr/>
          <a:lstStyle/>
          <a:p>
            <a:pPr>
              <a:buFont typeface="Arial" panose="020B0604020202020204" pitchFamily="34" charset="0"/>
              <a:buChar char="•"/>
            </a:pPr>
            <a:r>
              <a:rPr lang="en-US" dirty="0"/>
              <a:t>Name:</a:t>
            </a:r>
          </a:p>
          <a:p>
            <a:pPr>
              <a:buFont typeface="Arial" panose="020B0604020202020204" pitchFamily="34" charset="0"/>
              <a:buChar char="•"/>
            </a:pPr>
            <a:r>
              <a:rPr lang="en-US" dirty="0"/>
              <a:t>How it works: [brief description on the “inner workings of algorithm”</a:t>
            </a:r>
          </a:p>
          <a:p>
            <a:pPr>
              <a:buFont typeface="Arial" panose="020B0604020202020204" pitchFamily="34" charset="0"/>
              <a:buChar char="•"/>
            </a:pPr>
            <a:r>
              <a:rPr lang="en-US" dirty="0"/>
              <a:t>Data Inputs: [include description of data input requirements and any data preparation required, size of input data, data types such as training, testing, etc.,  </a:t>
            </a:r>
            <a:r>
              <a:rPr lang="en-US" dirty="0" err="1"/>
              <a:t>e.g</a:t>
            </a:r>
            <a:r>
              <a:rPr lang="en-US" dirty="0"/>
              <a:t>, conditioning, transformation, formats, etc.)</a:t>
            </a:r>
          </a:p>
          <a:p>
            <a:pPr>
              <a:buFont typeface="Arial" panose="020B0604020202020204" pitchFamily="34" charset="0"/>
              <a:buChar char="•"/>
            </a:pPr>
            <a:r>
              <a:rPr lang="en-US" dirty="0"/>
              <a:t>Data Outputs: [include description on the data output; how will output data be used]</a:t>
            </a:r>
          </a:p>
          <a:p>
            <a:pPr>
              <a:buFont typeface="Arial" panose="020B0604020202020204" pitchFamily="34" charset="0"/>
              <a:buChar char="•"/>
            </a:pPr>
            <a:r>
              <a:rPr lang="en-US" dirty="0"/>
              <a:t>Hyperparameters:</a:t>
            </a:r>
          </a:p>
          <a:p>
            <a:pPr>
              <a:buFont typeface="Arial" panose="020B0604020202020204" pitchFamily="34" charset="0"/>
              <a:buChar char="•"/>
            </a:pPr>
            <a:r>
              <a:rPr lang="en-US" dirty="0"/>
              <a:t>Model Tuning: </a:t>
            </a:r>
          </a:p>
          <a:p>
            <a:pPr>
              <a:buFont typeface="Arial" panose="020B0604020202020204" pitchFamily="34" charset="0"/>
              <a:buChar char="•"/>
            </a:pPr>
            <a:r>
              <a:rPr lang="en-US" dirty="0"/>
              <a:t>Model Training Resources Required: [CPU, GPU, cloud based, laptop, memory, etc.]</a:t>
            </a:r>
          </a:p>
          <a:p>
            <a:pPr>
              <a:buFont typeface="Arial" panose="020B0604020202020204" pitchFamily="34" charset="0"/>
              <a:buChar char="•"/>
            </a:pPr>
            <a:r>
              <a:rPr lang="en-US" dirty="0"/>
              <a:t>Model Deployment: [how will the trained model be used]</a:t>
            </a:r>
          </a:p>
        </p:txBody>
      </p:sp>
    </p:spTree>
    <p:extLst>
      <p:ext uri="{BB962C8B-B14F-4D97-AF65-F5344CB8AC3E}">
        <p14:creationId xmlns:p14="http://schemas.microsoft.com/office/powerpoint/2010/main" val="3517503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D19E09-270A-42D0-8552-595E5883B4B7}"/>
              </a:ext>
            </a:extLst>
          </p:cNvPr>
          <p:cNvSpPr>
            <a:spLocks noGrp="1"/>
          </p:cNvSpPr>
          <p:nvPr>
            <p:ph type="body" sz="quarter" idx="13"/>
          </p:nvPr>
        </p:nvSpPr>
        <p:spPr/>
        <p:txBody>
          <a:bodyPr/>
          <a:lstStyle/>
          <a:p>
            <a:r>
              <a:rPr lang="en-US" dirty="0"/>
              <a:t>[team name] – analytics/algorithms - Demonstrations</a:t>
            </a:r>
          </a:p>
        </p:txBody>
      </p:sp>
      <p:sp>
        <p:nvSpPr>
          <p:cNvPr id="3" name="Text Placeholder 2">
            <a:extLst>
              <a:ext uri="{FF2B5EF4-FFF2-40B4-BE49-F238E27FC236}">
                <a16:creationId xmlns:a16="http://schemas.microsoft.com/office/drawing/2014/main" id="{28EBB5FB-75F6-4D0A-92E6-CD5CD1035450}"/>
              </a:ext>
            </a:extLst>
          </p:cNvPr>
          <p:cNvSpPr>
            <a:spLocks noGrp="1"/>
          </p:cNvSpPr>
          <p:nvPr>
            <p:ph type="body" sz="quarter" idx="14"/>
          </p:nvPr>
        </p:nvSpPr>
        <p:spPr/>
        <p:txBody>
          <a:bodyPr/>
          <a:lstStyle/>
          <a:p>
            <a:r>
              <a:rPr lang="en-US" dirty="0"/>
              <a:t>[provide a demo for each analytic/algorithm be considered]</a:t>
            </a:r>
          </a:p>
        </p:txBody>
      </p:sp>
    </p:spTree>
    <p:extLst>
      <p:ext uri="{BB962C8B-B14F-4D97-AF65-F5344CB8AC3E}">
        <p14:creationId xmlns:p14="http://schemas.microsoft.com/office/powerpoint/2010/main" val="2085609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name]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762000" y="1295400"/>
          <a:ext cx="7239000" cy="22250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[meaningful]</a:t>
                      </a:r>
                    </a:p>
                  </a:txBody>
                  <a:tcPr/>
                </a:tc>
                <a:tc>
                  <a:txBody>
                    <a:bodyPr/>
                    <a:lstStyle/>
                    <a:p>
                      <a:r>
                        <a:rPr lang="en-US" sz="1200" dirty="0"/>
                        <a:t>[brief]</a:t>
                      </a:r>
                    </a:p>
                  </a:txBody>
                  <a:tcPr/>
                </a:tc>
                <a:tc>
                  <a:txBody>
                    <a:bodyPr/>
                    <a:lstStyle/>
                    <a:p>
                      <a:r>
                        <a:rPr lang="en-US" sz="1200" dirty="0"/>
                        <a:t>[high, medium, low]</a:t>
                      </a:r>
                    </a:p>
                  </a:txBody>
                  <a:tcPr/>
                </a:tc>
                <a:tc>
                  <a:txBody>
                    <a:bodyPr/>
                    <a:lstStyle/>
                    <a:p>
                      <a:r>
                        <a:rPr lang="en-US" sz="1200" dirty="0"/>
                        <a:t>[high, medium, low]</a:t>
                      </a:r>
                    </a:p>
                  </a:txBody>
                  <a:tcPr/>
                </a:tc>
                <a:tc>
                  <a:txBody>
                    <a:bodyPr/>
                    <a:lstStyle/>
                    <a:p>
                      <a:r>
                        <a:rPr lang="en-US" sz="1200" dirty="0"/>
                        <a:t>[brief]</a:t>
                      </a:r>
                    </a:p>
                  </a:txBody>
                  <a:tcPr/>
                </a:tc>
                <a:extLst>
                  <a:ext uri="{0D108BD9-81ED-4DB2-BD59-A6C34878D82A}">
                    <a16:rowId xmlns:a16="http://schemas.microsoft.com/office/drawing/2014/main" val="4128474677"/>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431918608"/>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051641659"/>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5787757"/>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28143569"/>
                  </a:ext>
                </a:extLst>
              </a:tr>
            </a:tbl>
          </a:graphicData>
        </a:graphic>
      </p:graphicFrame>
      <p:sp>
        <p:nvSpPr>
          <p:cNvPr id="5" name="TextBox 4">
            <a:extLst>
              <a:ext uri="{FF2B5EF4-FFF2-40B4-BE49-F238E27FC236}">
                <a16:creationId xmlns:a16="http://schemas.microsoft.com/office/drawing/2014/main" id="{919DA71C-A638-4D80-9AEB-4621832166FA}"/>
              </a:ext>
            </a:extLst>
          </p:cNvPr>
          <p:cNvSpPr txBox="1"/>
          <p:nvPr/>
        </p:nvSpPr>
        <p:spPr>
          <a:xfrm>
            <a:off x="3124200" y="4114800"/>
            <a:ext cx="3657601" cy="954107"/>
          </a:xfrm>
          <a:prstGeom prst="rect">
            <a:avLst/>
          </a:prstGeom>
          <a:noFill/>
          <a:ln>
            <a:solidFill>
              <a:srgbClr val="FF0000"/>
            </a:solidFill>
          </a:ln>
        </p:spPr>
        <p:txBody>
          <a:bodyPr wrap="square" rtlCol="0">
            <a:spAutoFit/>
          </a:bodyPr>
          <a:lstStyle/>
          <a:p>
            <a:r>
              <a:rPr lang="en-US" sz="1400" b="1" dirty="0">
                <a:solidFill>
                  <a:srgbClr val="FF0000"/>
                </a:solidFill>
              </a:rPr>
              <a:t>Instructions: update for sprint</a:t>
            </a:r>
          </a:p>
          <a:p>
            <a:endParaRPr lang="en-US" sz="1400" b="1" dirty="0">
              <a:solidFill>
                <a:srgbClr val="FF0000"/>
              </a:solidFill>
            </a:endParaRPr>
          </a:p>
          <a:p>
            <a:r>
              <a:rPr lang="en-US" sz="1400" b="1" dirty="0">
                <a:solidFill>
                  <a:srgbClr val="FF0000"/>
                </a:solidFill>
              </a:rPr>
              <a:t>N.B., for mid-sprint 3 this can be a work in progress</a:t>
            </a:r>
          </a:p>
        </p:txBody>
      </p:sp>
    </p:spTree>
    <p:extLst>
      <p:ext uri="{BB962C8B-B14F-4D97-AF65-F5344CB8AC3E}">
        <p14:creationId xmlns:p14="http://schemas.microsoft.com/office/powerpoint/2010/main" val="38017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 y="3962400"/>
            <a:ext cx="8915400" cy="533400"/>
          </a:xfrm>
        </p:spPr>
        <p:txBody>
          <a:bodyPr/>
          <a:lstStyle/>
          <a:p>
            <a:pPr eaLnBrk="1" fontAlgn="auto" hangingPunct="1">
              <a:spcAft>
                <a:spcPts val="0"/>
              </a:spcAft>
              <a:defRPr/>
            </a:pPr>
            <a:r>
              <a:rPr lang="en-US" dirty="0">
                <a:ea typeface="+mj-ea"/>
                <a:cs typeface="+mj-cs"/>
              </a:rPr>
              <a:t>Team Autoencoders - mid-Sprint -1: Problem Statement</a:t>
            </a:r>
          </a:p>
        </p:txBody>
      </p:sp>
      <p:sp>
        <p:nvSpPr>
          <p:cNvPr id="3" name="Subtitle 2"/>
          <p:cNvSpPr>
            <a:spLocks noGrp="1"/>
          </p:cNvSpPr>
          <p:nvPr>
            <p:ph type="subTitle" idx="1"/>
          </p:nvPr>
        </p:nvSpPr>
        <p:spPr>
          <a:xfrm>
            <a:off x="228600" y="4705350"/>
            <a:ext cx="6934200" cy="228600"/>
          </a:xfrm>
        </p:spPr>
        <p:txBody>
          <a:bodyPr>
            <a:normAutofit fontScale="77500" lnSpcReduction="20000"/>
          </a:bodyPr>
          <a:lstStyle/>
          <a:p>
            <a:pPr eaLnBrk="1" fontAlgn="auto" hangingPunct="1">
              <a:spcAft>
                <a:spcPts val="0"/>
              </a:spcAft>
              <a:defRPr/>
            </a:pPr>
            <a:r>
              <a:rPr lang="en-US" dirty="0">
                <a:ea typeface="+mn-ea"/>
                <a:cs typeface="+mn-cs"/>
              </a:rPr>
              <a:t>June 9, 2020</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03201-1561-433E-A1E2-B60E308CE4BB}"/>
              </a:ext>
            </a:extLst>
          </p:cNvPr>
          <p:cNvSpPr>
            <a:spLocks noGrp="1"/>
          </p:cNvSpPr>
          <p:nvPr>
            <p:ph type="ctrTitle"/>
          </p:nvPr>
        </p:nvSpPr>
        <p:spPr>
          <a:xfrm>
            <a:off x="229340" y="4038600"/>
            <a:ext cx="7239000" cy="533400"/>
          </a:xfrm>
        </p:spPr>
        <p:txBody>
          <a:bodyPr/>
          <a:lstStyle/>
          <a:p>
            <a:r>
              <a:rPr lang="en-US" dirty="0"/>
              <a:t>[team name] - [Sprint Title (e.g., mid-Sprint -4, full-sprint-4) – Visualization</a:t>
            </a:r>
          </a:p>
        </p:txBody>
      </p:sp>
      <p:sp>
        <p:nvSpPr>
          <p:cNvPr id="3" name="Subtitle 2">
            <a:extLst>
              <a:ext uri="{FF2B5EF4-FFF2-40B4-BE49-F238E27FC236}">
                <a16:creationId xmlns:a16="http://schemas.microsoft.com/office/drawing/2014/main" id="{77B4C738-4BFA-4ABE-B842-FCF874046D23}"/>
              </a:ext>
            </a:extLst>
          </p:cNvPr>
          <p:cNvSpPr>
            <a:spLocks noGrp="1"/>
          </p:cNvSpPr>
          <p:nvPr>
            <p:ph type="subTitle" idx="1"/>
          </p:nvPr>
        </p:nvSpPr>
        <p:spPr/>
        <p:txBody>
          <a:bodyPr/>
          <a:lstStyle/>
          <a:p>
            <a:r>
              <a:rPr lang="en-US" dirty="0"/>
              <a:t>[Date]</a:t>
            </a:r>
          </a:p>
        </p:txBody>
      </p:sp>
    </p:spTree>
    <p:extLst>
      <p:ext uri="{BB962C8B-B14F-4D97-AF65-F5344CB8AC3E}">
        <p14:creationId xmlns:p14="http://schemas.microsoft.com/office/powerpoint/2010/main" val="549793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name]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4 this can be a work in progress</a:t>
            </a:r>
          </a:p>
        </p:txBody>
      </p:sp>
    </p:spTree>
    <p:extLst>
      <p:ext uri="{BB962C8B-B14F-4D97-AF65-F5344CB8AC3E}">
        <p14:creationId xmlns:p14="http://schemas.microsoft.com/office/powerpoint/2010/main" val="243270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BF5232-CE46-47C5-9D55-B2EBD0FF7496}"/>
              </a:ext>
            </a:extLst>
          </p:cNvPr>
          <p:cNvSpPr>
            <a:spLocks noGrp="1"/>
          </p:cNvSpPr>
          <p:nvPr>
            <p:ph type="body" sz="quarter" idx="13"/>
          </p:nvPr>
        </p:nvSpPr>
        <p:spPr/>
        <p:txBody>
          <a:bodyPr/>
          <a:lstStyle/>
          <a:p>
            <a:r>
              <a:rPr lang="en-US" dirty="0"/>
              <a:t>[team name] - Visualizations</a:t>
            </a:r>
          </a:p>
        </p:txBody>
      </p:sp>
      <p:sp>
        <p:nvSpPr>
          <p:cNvPr id="3" name="Text Placeholder 2">
            <a:extLst>
              <a:ext uri="{FF2B5EF4-FFF2-40B4-BE49-F238E27FC236}">
                <a16:creationId xmlns:a16="http://schemas.microsoft.com/office/drawing/2014/main" id="{2D8BC784-8A3F-4ABD-817B-9C28922A87FE}"/>
              </a:ext>
            </a:extLst>
          </p:cNvPr>
          <p:cNvSpPr>
            <a:spLocks noGrp="1"/>
          </p:cNvSpPr>
          <p:nvPr>
            <p:ph type="body" sz="quarter" idx="14"/>
          </p:nvPr>
        </p:nvSpPr>
        <p:spPr/>
        <p:txBody>
          <a:bodyPr/>
          <a:lstStyle/>
          <a:p>
            <a:r>
              <a:rPr lang="en-US" dirty="0"/>
              <a:t>[provide a series of visualizations for results based on sprint 3 work; these visualization should provide the audience with insights into your findings that will support your problem solution; it is important to discuss findings that are incorrect or not useful and findings that support the problem solution]</a:t>
            </a:r>
          </a:p>
        </p:txBody>
      </p:sp>
    </p:spTree>
    <p:extLst>
      <p:ext uri="{BB962C8B-B14F-4D97-AF65-F5344CB8AC3E}">
        <p14:creationId xmlns:p14="http://schemas.microsoft.com/office/powerpoint/2010/main" val="3653809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name]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nvGraphicFramePr>
        <p:xfrm>
          <a:off x="762000" y="1295400"/>
          <a:ext cx="7239000" cy="22250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[meaningful]</a:t>
                      </a:r>
                    </a:p>
                  </a:txBody>
                  <a:tcPr/>
                </a:tc>
                <a:tc>
                  <a:txBody>
                    <a:bodyPr/>
                    <a:lstStyle/>
                    <a:p>
                      <a:r>
                        <a:rPr lang="en-US" sz="1200" dirty="0"/>
                        <a:t>[brief]</a:t>
                      </a:r>
                    </a:p>
                  </a:txBody>
                  <a:tcPr/>
                </a:tc>
                <a:tc>
                  <a:txBody>
                    <a:bodyPr/>
                    <a:lstStyle/>
                    <a:p>
                      <a:r>
                        <a:rPr lang="en-US" sz="1200" dirty="0"/>
                        <a:t>[high, medium, low]</a:t>
                      </a:r>
                    </a:p>
                  </a:txBody>
                  <a:tcPr/>
                </a:tc>
                <a:tc>
                  <a:txBody>
                    <a:bodyPr/>
                    <a:lstStyle/>
                    <a:p>
                      <a:r>
                        <a:rPr lang="en-US" sz="1200" dirty="0"/>
                        <a:t>[high, medium, low]</a:t>
                      </a:r>
                    </a:p>
                  </a:txBody>
                  <a:tcPr/>
                </a:tc>
                <a:tc>
                  <a:txBody>
                    <a:bodyPr/>
                    <a:lstStyle/>
                    <a:p>
                      <a:r>
                        <a:rPr lang="en-US" sz="1200" dirty="0"/>
                        <a:t>[brief]</a:t>
                      </a:r>
                    </a:p>
                  </a:txBody>
                  <a:tcPr/>
                </a:tc>
                <a:extLst>
                  <a:ext uri="{0D108BD9-81ED-4DB2-BD59-A6C34878D82A}">
                    <a16:rowId xmlns:a16="http://schemas.microsoft.com/office/drawing/2014/main" val="4128474677"/>
                  </a:ext>
                </a:extLst>
              </a:tr>
              <a:tr h="370840">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1431918608"/>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051641659"/>
                  </a:ext>
                </a:extLst>
              </a:tr>
              <a:tr h="370840">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595787757"/>
                  </a:ext>
                </a:extLst>
              </a:tr>
              <a:tr h="370840">
                <a:tc>
                  <a:txBody>
                    <a:bodyPr/>
                    <a:lstStyle/>
                    <a:p>
                      <a:endParaRPr lang="en-US" sz="120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28143569"/>
                  </a:ext>
                </a:extLst>
              </a:tr>
            </a:tbl>
          </a:graphicData>
        </a:graphic>
      </p:graphicFrame>
      <p:sp>
        <p:nvSpPr>
          <p:cNvPr id="5" name="TextBox 4">
            <a:extLst>
              <a:ext uri="{FF2B5EF4-FFF2-40B4-BE49-F238E27FC236}">
                <a16:creationId xmlns:a16="http://schemas.microsoft.com/office/drawing/2014/main" id="{919DA71C-A638-4D80-9AEB-4621832166FA}"/>
              </a:ext>
            </a:extLst>
          </p:cNvPr>
          <p:cNvSpPr txBox="1"/>
          <p:nvPr/>
        </p:nvSpPr>
        <p:spPr>
          <a:xfrm>
            <a:off x="3124200" y="4114800"/>
            <a:ext cx="3657601" cy="954107"/>
          </a:xfrm>
          <a:prstGeom prst="rect">
            <a:avLst/>
          </a:prstGeom>
          <a:noFill/>
          <a:ln>
            <a:solidFill>
              <a:srgbClr val="FF0000"/>
            </a:solidFill>
          </a:ln>
        </p:spPr>
        <p:txBody>
          <a:bodyPr wrap="square" rtlCol="0">
            <a:spAutoFit/>
          </a:bodyPr>
          <a:lstStyle/>
          <a:p>
            <a:r>
              <a:rPr lang="en-US" sz="1400" b="1" dirty="0">
                <a:solidFill>
                  <a:srgbClr val="FF0000"/>
                </a:solidFill>
              </a:rPr>
              <a:t>Instructions: update for sprint</a:t>
            </a:r>
          </a:p>
          <a:p>
            <a:endParaRPr lang="en-US" sz="1400" b="1" dirty="0">
              <a:solidFill>
                <a:srgbClr val="FF0000"/>
              </a:solidFill>
            </a:endParaRPr>
          </a:p>
          <a:p>
            <a:r>
              <a:rPr lang="en-US" sz="1400" b="1" dirty="0">
                <a:solidFill>
                  <a:srgbClr val="FF0000"/>
                </a:solidFill>
              </a:rPr>
              <a:t>N.B., for mid-sprint 4 this can be a work in progress</a:t>
            </a:r>
          </a:p>
        </p:txBody>
      </p:sp>
    </p:spTree>
    <p:extLst>
      <p:ext uri="{BB962C8B-B14F-4D97-AF65-F5344CB8AC3E}">
        <p14:creationId xmlns:p14="http://schemas.microsoft.com/office/powerpoint/2010/main" val="2031113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normAutofit/>
          </a:bodyPr>
          <a:lstStyle/>
          <a:p>
            <a:pPr marL="0" indent="0" eaLnBrk="1" fontAlgn="auto" hangingPunct="1">
              <a:spcAft>
                <a:spcPts val="0"/>
              </a:spcAft>
              <a:defRPr/>
            </a:pPr>
            <a:r>
              <a:rPr lang="en-US" dirty="0">
                <a:ea typeface="+mn-ea"/>
                <a:cs typeface="+mn-cs"/>
              </a:rPr>
              <a:t>Team autoencoders - Members</a:t>
            </a:r>
          </a:p>
        </p:txBody>
      </p:sp>
      <p:sp>
        <p:nvSpPr>
          <p:cNvPr id="15" name="TextBox 14">
            <a:extLst>
              <a:ext uri="{FF2B5EF4-FFF2-40B4-BE49-F238E27FC236}">
                <a16:creationId xmlns:a16="http://schemas.microsoft.com/office/drawing/2014/main" id="{BCE40BE2-6435-4320-8D98-C11D6AFB5919}"/>
              </a:ext>
            </a:extLst>
          </p:cNvPr>
          <p:cNvSpPr txBox="1"/>
          <p:nvPr/>
        </p:nvSpPr>
        <p:spPr>
          <a:xfrm>
            <a:off x="638117" y="2413952"/>
            <a:ext cx="1202317" cy="461665"/>
          </a:xfrm>
          <a:prstGeom prst="rect">
            <a:avLst/>
          </a:prstGeom>
          <a:noFill/>
        </p:spPr>
        <p:txBody>
          <a:bodyPr wrap="none" rtlCol="0">
            <a:spAutoFit/>
          </a:bodyPr>
          <a:lstStyle/>
          <a:p>
            <a:pPr algn="ctr"/>
            <a:r>
              <a:rPr lang="en-US" sz="1200" b="1" dirty="0">
                <a:solidFill>
                  <a:srgbClr val="00B050"/>
                </a:solidFill>
              </a:rPr>
              <a:t>Stephen Schade</a:t>
            </a:r>
          </a:p>
          <a:p>
            <a:pPr algn="ctr"/>
            <a:r>
              <a:rPr lang="en-US" sz="1200" b="1" dirty="0">
                <a:solidFill>
                  <a:srgbClr val="00B050"/>
                </a:solidFill>
              </a:rPr>
              <a:t>SCRUM Master</a:t>
            </a:r>
          </a:p>
        </p:txBody>
      </p:sp>
      <p:sp>
        <p:nvSpPr>
          <p:cNvPr id="17" name="TextBox 16">
            <a:extLst>
              <a:ext uri="{FF2B5EF4-FFF2-40B4-BE49-F238E27FC236}">
                <a16:creationId xmlns:a16="http://schemas.microsoft.com/office/drawing/2014/main" id="{F8305D82-FF14-44C1-AD58-AE99D78F3167}"/>
              </a:ext>
            </a:extLst>
          </p:cNvPr>
          <p:cNvSpPr txBox="1"/>
          <p:nvPr/>
        </p:nvSpPr>
        <p:spPr>
          <a:xfrm>
            <a:off x="1103916" y="4393043"/>
            <a:ext cx="842923" cy="461665"/>
          </a:xfrm>
          <a:prstGeom prst="rect">
            <a:avLst/>
          </a:prstGeom>
          <a:noFill/>
        </p:spPr>
        <p:txBody>
          <a:bodyPr wrap="none" rtlCol="0">
            <a:spAutoFit/>
          </a:bodyPr>
          <a:lstStyle/>
          <a:p>
            <a:pPr algn="ctr"/>
            <a:r>
              <a:rPr lang="en-US" sz="1200" b="1" dirty="0">
                <a:solidFill>
                  <a:srgbClr val="00B050"/>
                </a:solidFill>
              </a:rPr>
              <a:t>Jun Wang</a:t>
            </a:r>
          </a:p>
          <a:p>
            <a:pPr algn="ctr"/>
            <a:r>
              <a:rPr lang="en-US" sz="1200" b="1" dirty="0">
                <a:solidFill>
                  <a:srgbClr val="00B050"/>
                </a:solidFill>
              </a:rPr>
              <a:t>Developer</a:t>
            </a:r>
          </a:p>
        </p:txBody>
      </p:sp>
      <p:sp>
        <p:nvSpPr>
          <p:cNvPr id="18" name="TextBox 17">
            <a:extLst>
              <a:ext uri="{FF2B5EF4-FFF2-40B4-BE49-F238E27FC236}">
                <a16:creationId xmlns:a16="http://schemas.microsoft.com/office/drawing/2014/main" id="{20BD9873-7C50-410C-8218-7576001B5E93}"/>
              </a:ext>
            </a:extLst>
          </p:cNvPr>
          <p:cNvSpPr txBox="1"/>
          <p:nvPr/>
        </p:nvSpPr>
        <p:spPr>
          <a:xfrm>
            <a:off x="4700872" y="2222152"/>
            <a:ext cx="1147686" cy="461665"/>
          </a:xfrm>
          <a:prstGeom prst="rect">
            <a:avLst/>
          </a:prstGeom>
          <a:noFill/>
        </p:spPr>
        <p:txBody>
          <a:bodyPr wrap="none" rtlCol="0">
            <a:spAutoFit/>
          </a:bodyPr>
          <a:lstStyle/>
          <a:p>
            <a:pPr algn="ctr"/>
            <a:r>
              <a:rPr lang="en-US" sz="1200" b="1" dirty="0">
                <a:solidFill>
                  <a:srgbClr val="00B050"/>
                </a:solidFill>
              </a:rPr>
              <a:t>Matt Machado</a:t>
            </a:r>
          </a:p>
          <a:p>
            <a:pPr algn="ctr"/>
            <a:r>
              <a:rPr lang="en-US" sz="1200" b="1" dirty="0">
                <a:solidFill>
                  <a:srgbClr val="00B050"/>
                </a:solidFill>
              </a:rPr>
              <a:t>Product Owner</a:t>
            </a:r>
          </a:p>
        </p:txBody>
      </p:sp>
      <p:sp>
        <p:nvSpPr>
          <p:cNvPr id="19" name="TextBox 18">
            <a:extLst>
              <a:ext uri="{FF2B5EF4-FFF2-40B4-BE49-F238E27FC236}">
                <a16:creationId xmlns:a16="http://schemas.microsoft.com/office/drawing/2014/main" id="{05C50829-C6D7-415A-AF89-E407AFB02241}"/>
              </a:ext>
            </a:extLst>
          </p:cNvPr>
          <p:cNvSpPr txBox="1"/>
          <p:nvPr/>
        </p:nvSpPr>
        <p:spPr>
          <a:xfrm>
            <a:off x="2872054" y="3231283"/>
            <a:ext cx="842923" cy="461665"/>
          </a:xfrm>
          <a:prstGeom prst="rect">
            <a:avLst/>
          </a:prstGeom>
          <a:noFill/>
        </p:spPr>
        <p:txBody>
          <a:bodyPr wrap="none" rtlCol="0">
            <a:spAutoFit/>
          </a:bodyPr>
          <a:lstStyle/>
          <a:p>
            <a:pPr algn="ctr"/>
            <a:r>
              <a:rPr lang="en-US" sz="1200" b="1" dirty="0">
                <a:solidFill>
                  <a:srgbClr val="00B050"/>
                </a:solidFill>
              </a:rPr>
              <a:t>Yun Li</a:t>
            </a:r>
          </a:p>
          <a:p>
            <a:pPr algn="ctr"/>
            <a:r>
              <a:rPr lang="en-US" sz="1200" b="1" dirty="0">
                <a:solidFill>
                  <a:srgbClr val="00B050"/>
                </a:solidFill>
              </a:rPr>
              <a:t>Developer</a:t>
            </a:r>
          </a:p>
        </p:txBody>
      </p:sp>
      <p:sp>
        <p:nvSpPr>
          <p:cNvPr id="21" name="TextBox 20">
            <a:extLst>
              <a:ext uri="{FF2B5EF4-FFF2-40B4-BE49-F238E27FC236}">
                <a16:creationId xmlns:a16="http://schemas.microsoft.com/office/drawing/2014/main" id="{669FC5B0-A874-4C30-8C3F-A8D22BDE73A5}"/>
              </a:ext>
            </a:extLst>
          </p:cNvPr>
          <p:cNvSpPr txBox="1"/>
          <p:nvPr/>
        </p:nvSpPr>
        <p:spPr>
          <a:xfrm>
            <a:off x="4747927" y="4623875"/>
            <a:ext cx="1253036" cy="461665"/>
          </a:xfrm>
          <a:prstGeom prst="rect">
            <a:avLst/>
          </a:prstGeom>
          <a:noFill/>
        </p:spPr>
        <p:txBody>
          <a:bodyPr wrap="none" rtlCol="0">
            <a:spAutoFit/>
          </a:bodyPr>
          <a:lstStyle/>
          <a:p>
            <a:pPr algn="ctr"/>
            <a:r>
              <a:rPr lang="en-US" sz="1200" b="1" dirty="0" err="1">
                <a:solidFill>
                  <a:srgbClr val="00B050"/>
                </a:solidFill>
              </a:rPr>
              <a:t>Gauthami</a:t>
            </a:r>
            <a:r>
              <a:rPr lang="en-US" sz="1200" b="1" dirty="0">
                <a:solidFill>
                  <a:srgbClr val="00B050"/>
                </a:solidFill>
              </a:rPr>
              <a:t> </a:t>
            </a:r>
            <a:r>
              <a:rPr lang="en-US" sz="1200" b="1" dirty="0" err="1">
                <a:solidFill>
                  <a:srgbClr val="00B050"/>
                </a:solidFill>
              </a:rPr>
              <a:t>Kuravi</a:t>
            </a:r>
            <a:endParaRPr lang="en-US" sz="1200" b="1" dirty="0">
              <a:solidFill>
                <a:srgbClr val="00B050"/>
              </a:solidFill>
            </a:endParaRPr>
          </a:p>
          <a:p>
            <a:pPr algn="ctr"/>
            <a:r>
              <a:rPr lang="en-US" sz="1200" b="1" dirty="0">
                <a:solidFill>
                  <a:srgbClr val="00B050"/>
                </a:solidFill>
              </a:rPr>
              <a:t>Developer</a:t>
            </a:r>
          </a:p>
        </p:txBody>
      </p:sp>
      <p:pic>
        <p:nvPicPr>
          <p:cNvPr id="5" name="Picture 4" descr="A person wearing a suit and tie smiling at the camera&#10;&#10;Description automatically generated">
            <a:extLst>
              <a:ext uri="{FF2B5EF4-FFF2-40B4-BE49-F238E27FC236}">
                <a16:creationId xmlns:a16="http://schemas.microsoft.com/office/drawing/2014/main" id="{72286D93-0FE3-4FAB-B9DB-F4EC548BF6BE}"/>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782241" y="1052636"/>
            <a:ext cx="984947" cy="1213894"/>
          </a:xfrm>
          <a:prstGeom prst="rect">
            <a:avLst/>
          </a:prstGeom>
        </p:spPr>
      </p:pic>
      <p:pic>
        <p:nvPicPr>
          <p:cNvPr id="7" name="Picture 6" descr="A person posing for the camera&#10;&#10;Description automatically generated">
            <a:extLst>
              <a:ext uri="{FF2B5EF4-FFF2-40B4-BE49-F238E27FC236}">
                <a16:creationId xmlns:a16="http://schemas.microsoft.com/office/drawing/2014/main" id="{C4FA8F93-DFAC-454B-888F-58DBD5C1D19D}"/>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29670" y="3267542"/>
            <a:ext cx="1191414" cy="1125501"/>
          </a:xfrm>
          <a:prstGeom prst="rect">
            <a:avLst/>
          </a:prstGeom>
        </p:spPr>
      </p:pic>
      <p:pic>
        <p:nvPicPr>
          <p:cNvPr id="4" name="Picture 3" descr="A person posing for the camera&#10;&#10;Description automatically generated">
            <a:extLst>
              <a:ext uri="{FF2B5EF4-FFF2-40B4-BE49-F238E27FC236}">
                <a16:creationId xmlns:a16="http://schemas.microsoft.com/office/drawing/2014/main" id="{F5A0E85E-138D-7D4A-B5DA-C43A1CD068F8}"/>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2590819" y="2128521"/>
            <a:ext cx="1295381" cy="1072876"/>
          </a:xfrm>
          <a:prstGeom prst="rect">
            <a:avLst/>
          </a:prstGeom>
        </p:spPr>
      </p:pic>
      <p:pic>
        <p:nvPicPr>
          <p:cNvPr id="6" name="Picture 5" descr="A person wearing glasses and smiling at the camera&#10;&#10;Description automatically generated">
            <a:extLst>
              <a:ext uri="{FF2B5EF4-FFF2-40B4-BE49-F238E27FC236}">
                <a16:creationId xmlns:a16="http://schemas.microsoft.com/office/drawing/2014/main" id="{C07D30ED-1A98-4B99-81C0-9AAF57B4883D}"/>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18179" y="982375"/>
            <a:ext cx="1128660" cy="1416050"/>
          </a:xfrm>
          <a:prstGeom prst="rect">
            <a:avLst/>
          </a:prstGeom>
        </p:spPr>
      </p:pic>
      <p:pic>
        <p:nvPicPr>
          <p:cNvPr id="9" name="Picture 8" descr="A person posing for the camera&#10;&#10;Description automatically generated">
            <a:extLst>
              <a:ext uri="{FF2B5EF4-FFF2-40B4-BE49-F238E27FC236}">
                <a16:creationId xmlns:a16="http://schemas.microsoft.com/office/drawing/2014/main" id="{E359FE64-2A6D-4001-B4F0-A44C54F4F528}"/>
              </a:ext>
            </a:extLst>
          </p:cNvPr>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4815532" y="3267542"/>
            <a:ext cx="1109316" cy="13612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2C42BB-A307-4C54-9DE5-FA4F7C75A30A}"/>
              </a:ext>
            </a:extLst>
          </p:cNvPr>
          <p:cNvSpPr>
            <a:spLocks noGrp="1"/>
          </p:cNvSpPr>
          <p:nvPr>
            <p:ph type="body" sz="quarter" idx="14"/>
          </p:nvPr>
        </p:nvSpPr>
        <p:spPr/>
        <p:txBody>
          <a:bodyPr/>
          <a:lstStyle/>
          <a:p>
            <a:r>
              <a:rPr lang="en-US" b="1" dirty="0">
                <a:solidFill>
                  <a:srgbClr val="0070C0"/>
                </a:solidFill>
              </a:rPr>
              <a:t>Problem Context:</a:t>
            </a:r>
          </a:p>
          <a:p>
            <a:pPr>
              <a:buFont typeface="Arial" panose="020B0604020202020204" pitchFamily="34" charset="0"/>
              <a:buChar char="•"/>
            </a:pPr>
            <a:r>
              <a:rPr lang="en-US" b="1" dirty="0">
                <a:solidFill>
                  <a:srgbClr val="0070C0"/>
                </a:solidFill>
              </a:rPr>
              <a:t>Domain of problem: </a:t>
            </a:r>
            <a:r>
              <a:rPr lang="en-US" dirty="0"/>
              <a:t>OCR technology is valuable in any instance where documents or images have text, such as healthcare, banking,  manufacturing, legal, business, and other industries associated with heave paperwork or documentation. </a:t>
            </a:r>
          </a:p>
          <a:p>
            <a:pPr marL="0" indent="0"/>
            <a:endParaRPr lang="en-US" dirty="0"/>
          </a:p>
          <a:p>
            <a:pPr>
              <a:buFont typeface="Arial" panose="020B0604020202020204" pitchFamily="34" charset="0"/>
              <a:buChar char="•"/>
            </a:pPr>
            <a:r>
              <a:rPr lang="en-US" b="1" dirty="0">
                <a:solidFill>
                  <a:srgbClr val="0070C0"/>
                </a:solidFill>
              </a:rPr>
              <a:t>Importance of problem: </a:t>
            </a:r>
            <a:r>
              <a:rPr lang="en-US" dirty="0"/>
              <a:t>Image “noise” is one reason that OCR technology may have trouble reading character text. Removing noise makes OCR more reliable.</a:t>
            </a:r>
          </a:p>
        </p:txBody>
      </p:sp>
      <p:sp>
        <p:nvSpPr>
          <p:cNvPr id="3" name="Text Placeholder 2">
            <a:extLst>
              <a:ext uri="{FF2B5EF4-FFF2-40B4-BE49-F238E27FC236}">
                <a16:creationId xmlns:a16="http://schemas.microsoft.com/office/drawing/2014/main" id="{3C03DE14-BD21-459E-911A-F0A4F0ACA948}"/>
              </a:ext>
            </a:extLst>
          </p:cNvPr>
          <p:cNvSpPr>
            <a:spLocks noGrp="1"/>
          </p:cNvSpPr>
          <p:nvPr>
            <p:ph type="body" sz="quarter" idx="15"/>
          </p:nvPr>
        </p:nvSpPr>
        <p:spPr>
          <a:xfrm>
            <a:off x="4495800" y="1066800"/>
            <a:ext cx="3886200" cy="2438400"/>
          </a:xfrm>
        </p:spPr>
        <p:txBody>
          <a:bodyPr/>
          <a:lstStyle/>
          <a:p>
            <a:r>
              <a:rPr lang="en-US" b="1" dirty="0">
                <a:solidFill>
                  <a:srgbClr val="00B050"/>
                </a:solidFill>
              </a:rPr>
              <a:t>Problem Statement: I</a:t>
            </a:r>
            <a:r>
              <a:rPr lang="en-US" dirty="0"/>
              <a:t>t is difficult to translate text images into text data without some inaccuracies or errors. This project will build a Convolutional Neural Network (CNN) auto-encoder that attempts to reduce image noise during OCR processing. We will evaluate the fidelity of our CNN by conducting OCR text extraction on a dataset before and after the implementation of our method. </a:t>
            </a:r>
          </a:p>
          <a:p>
            <a:r>
              <a:rPr lang="en-US" dirty="0"/>
              <a:t> </a:t>
            </a:r>
          </a:p>
        </p:txBody>
      </p:sp>
      <p:sp>
        <p:nvSpPr>
          <p:cNvPr id="4" name="Text Placeholder 3">
            <a:extLst>
              <a:ext uri="{FF2B5EF4-FFF2-40B4-BE49-F238E27FC236}">
                <a16:creationId xmlns:a16="http://schemas.microsoft.com/office/drawing/2014/main" id="{3954537F-92F0-4874-B3FA-4493EC272D64}"/>
              </a:ext>
            </a:extLst>
          </p:cNvPr>
          <p:cNvSpPr>
            <a:spLocks noGrp="1"/>
          </p:cNvSpPr>
          <p:nvPr>
            <p:ph type="body" sz="quarter" idx="16"/>
          </p:nvPr>
        </p:nvSpPr>
        <p:spPr/>
        <p:txBody>
          <a:bodyPr/>
          <a:lstStyle/>
          <a:p>
            <a:r>
              <a:rPr lang="en-US" dirty="0"/>
              <a:t>Team autoencoders – problem statement</a:t>
            </a:r>
          </a:p>
        </p:txBody>
      </p:sp>
      <p:pic>
        <p:nvPicPr>
          <p:cNvPr id="7" name="Picture 6">
            <a:extLst>
              <a:ext uri="{FF2B5EF4-FFF2-40B4-BE49-F238E27FC236}">
                <a16:creationId xmlns:a16="http://schemas.microsoft.com/office/drawing/2014/main" id="{1957A138-3F50-4268-A936-4C007E145832}"/>
              </a:ext>
            </a:extLst>
          </p:cNvPr>
          <p:cNvPicPr>
            <a:picLocks noChangeAspect="1"/>
          </p:cNvPicPr>
          <p:nvPr/>
        </p:nvPicPr>
        <p:blipFill>
          <a:blip r:embed="rId2"/>
          <a:stretch>
            <a:fillRect/>
          </a:stretch>
        </p:blipFill>
        <p:spPr>
          <a:xfrm>
            <a:off x="2660122" y="4191000"/>
            <a:ext cx="3571346" cy="1791167"/>
          </a:xfrm>
          <a:prstGeom prst="rect">
            <a:avLst/>
          </a:prstGeom>
        </p:spPr>
      </p:pic>
      <p:sp>
        <p:nvSpPr>
          <p:cNvPr id="8" name="TextBox 7">
            <a:extLst>
              <a:ext uri="{FF2B5EF4-FFF2-40B4-BE49-F238E27FC236}">
                <a16:creationId xmlns:a16="http://schemas.microsoft.com/office/drawing/2014/main" id="{6321F114-6E94-4470-A08D-B35D3EF22FCF}"/>
              </a:ext>
            </a:extLst>
          </p:cNvPr>
          <p:cNvSpPr txBox="1"/>
          <p:nvPr/>
        </p:nvSpPr>
        <p:spPr>
          <a:xfrm>
            <a:off x="2590800" y="5906695"/>
            <a:ext cx="3640668" cy="246221"/>
          </a:xfrm>
          <a:prstGeom prst="rect">
            <a:avLst/>
          </a:prstGeom>
          <a:noFill/>
        </p:spPr>
        <p:txBody>
          <a:bodyPr wrap="square" rtlCol="0">
            <a:spAutoFit/>
          </a:bodyPr>
          <a:lstStyle/>
          <a:p>
            <a:pPr algn="ctr"/>
            <a:r>
              <a:rPr lang="en-US" sz="1000" i="1" dirty="0">
                <a:solidFill>
                  <a:srgbClr val="000000"/>
                </a:solidFill>
              </a:rPr>
              <a:t>Example: Before (top) and after (bottom) OCR denoising</a:t>
            </a:r>
          </a:p>
        </p:txBody>
      </p:sp>
    </p:spTree>
    <p:extLst>
      <p:ext uri="{BB962C8B-B14F-4D97-AF65-F5344CB8AC3E}">
        <p14:creationId xmlns:p14="http://schemas.microsoft.com/office/powerpoint/2010/main" val="2525081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83F9B6-28BB-4FFE-967C-D8B2922D1998}"/>
              </a:ext>
            </a:extLst>
          </p:cNvPr>
          <p:cNvSpPr>
            <a:spLocks noGrp="1"/>
          </p:cNvSpPr>
          <p:nvPr>
            <p:ph type="body" sz="quarter" idx="13"/>
          </p:nvPr>
        </p:nvSpPr>
        <p:spPr/>
        <p:txBody>
          <a:bodyPr/>
          <a:lstStyle/>
          <a:p>
            <a:r>
              <a:rPr lang="en-US" dirty="0"/>
              <a:t>Team autoencoders – Datasets</a:t>
            </a:r>
          </a:p>
        </p:txBody>
      </p:sp>
      <p:sp>
        <p:nvSpPr>
          <p:cNvPr id="3" name="Text Placeholder 2">
            <a:extLst>
              <a:ext uri="{FF2B5EF4-FFF2-40B4-BE49-F238E27FC236}">
                <a16:creationId xmlns:a16="http://schemas.microsoft.com/office/drawing/2014/main" id="{90D5D966-EBFC-4E58-A9A8-B793FE29B664}"/>
              </a:ext>
            </a:extLst>
          </p:cNvPr>
          <p:cNvSpPr>
            <a:spLocks noGrp="1"/>
          </p:cNvSpPr>
          <p:nvPr>
            <p:ph type="body" sz="quarter" idx="14"/>
          </p:nvPr>
        </p:nvSpPr>
        <p:spPr/>
        <p:txBody>
          <a:bodyPr/>
          <a:lstStyle/>
          <a:p>
            <a:r>
              <a:rPr lang="en-US" dirty="0"/>
              <a:t>Proposed Datasets for Project [for each dataset]</a:t>
            </a:r>
          </a:p>
          <a:p>
            <a:endParaRPr lang="en-US" dirty="0"/>
          </a:p>
          <a:p>
            <a:r>
              <a:rPr lang="en-US" sz="1100" dirty="0">
                <a:solidFill>
                  <a:srgbClr val="000000"/>
                </a:solidFill>
              </a:rPr>
              <a:t>The University of California, Irvine Machine Learning Repository hosts multiple OCR-related datasets, including handwritten digits and others. </a:t>
            </a:r>
            <a:r>
              <a:rPr lang="en-US" sz="1100" u="sng" dirty="0">
                <a:solidFill>
                  <a:srgbClr val="000000"/>
                </a:solidFill>
                <a:hlinkClick r:id="rId2">
                  <a:extLst>
                    <a:ext uri="{A12FA001-AC4F-418D-AE19-62706E023703}">
                      <ahyp:hlinkClr xmlns:ahyp="http://schemas.microsoft.com/office/drawing/2018/hyperlinkcolor" val="tx"/>
                    </a:ext>
                  </a:extLst>
                </a:hlinkClick>
              </a:rPr>
              <a:t>https://archive.ics.uci.edu/ml/datasets.php</a:t>
            </a:r>
            <a:endParaRPr lang="en-US" sz="1100" u="sng" dirty="0">
              <a:solidFill>
                <a:srgbClr val="000000"/>
              </a:solidFill>
            </a:endParaRPr>
          </a:p>
          <a:p>
            <a:endParaRPr lang="en-US" sz="1100" dirty="0">
              <a:solidFill>
                <a:srgbClr val="000000"/>
              </a:solidFill>
            </a:endParaRPr>
          </a:p>
          <a:p>
            <a:r>
              <a:rPr lang="en-US" sz="1100" dirty="0">
                <a:solidFill>
                  <a:srgbClr val="000000"/>
                </a:solidFill>
              </a:rPr>
              <a:t>Kaggle hosts datasets associated with a competition on OCR denoising. </a:t>
            </a:r>
            <a:r>
              <a:rPr lang="en-US" sz="1100" u="sng" dirty="0">
                <a:solidFill>
                  <a:srgbClr val="000000"/>
                </a:solidFill>
                <a:hlinkClick r:id="rId3">
                  <a:extLst>
                    <a:ext uri="{A12FA001-AC4F-418D-AE19-62706E023703}">
                      <ahyp:hlinkClr xmlns:ahyp="http://schemas.microsoft.com/office/drawing/2018/hyperlinkcolor" val="tx"/>
                    </a:ext>
                  </a:extLst>
                </a:hlinkClick>
              </a:rPr>
              <a:t>https://www.kaggle.com/c/denoising-dirty-documents/data</a:t>
            </a:r>
            <a:endParaRPr lang="en-US" sz="1100" dirty="0">
              <a:solidFill>
                <a:srgbClr val="000000"/>
              </a:solidFill>
            </a:endParaRPr>
          </a:p>
          <a:p>
            <a:endParaRPr lang="en-US" dirty="0"/>
          </a:p>
          <a:p>
            <a:pPr>
              <a:buFont typeface="Arial" panose="020B0604020202020204" pitchFamily="34" charset="0"/>
              <a:buChar char="•"/>
            </a:pPr>
            <a:r>
              <a:rPr lang="en-US" dirty="0"/>
              <a:t>Dataset Name: TBD</a:t>
            </a:r>
          </a:p>
          <a:p>
            <a:pPr lvl="1">
              <a:buFont typeface="Arial" panose="020B0604020202020204" pitchFamily="34" charset="0"/>
              <a:buChar char="•"/>
            </a:pPr>
            <a:r>
              <a:rPr lang="en-US" dirty="0"/>
              <a:t>Dataset Owner:</a:t>
            </a:r>
          </a:p>
          <a:p>
            <a:pPr lvl="1">
              <a:buFont typeface="Arial" panose="020B0604020202020204" pitchFamily="34" charset="0"/>
              <a:buChar char="•"/>
            </a:pPr>
            <a:r>
              <a:rPr lang="en-US" dirty="0"/>
              <a:t>Dataset Type: [open source, proprietary]</a:t>
            </a:r>
          </a:p>
          <a:p>
            <a:pPr lvl="1">
              <a:buFont typeface="Arial" panose="020B0604020202020204" pitchFamily="34" charset="0"/>
              <a:buChar char="•"/>
            </a:pPr>
            <a:r>
              <a:rPr lang="en-US" dirty="0"/>
              <a:t>Dataset Size: [e.g., 20 GB]</a:t>
            </a:r>
          </a:p>
        </p:txBody>
      </p:sp>
      <p:sp>
        <p:nvSpPr>
          <p:cNvPr id="4" name="TextBox 3">
            <a:extLst>
              <a:ext uri="{FF2B5EF4-FFF2-40B4-BE49-F238E27FC236}">
                <a16:creationId xmlns:a16="http://schemas.microsoft.com/office/drawing/2014/main" id="{9DDC1C45-27E1-4ACA-9C96-832CB901F720}"/>
              </a:ext>
            </a:extLst>
          </p:cNvPr>
          <p:cNvSpPr txBox="1"/>
          <p:nvPr/>
        </p:nvSpPr>
        <p:spPr>
          <a:xfrm>
            <a:off x="4572000" y="3276600"/>
            <a:ext cx="3657601" cy="1600438"/>
          </a:xfrm>
          <a:prstGeom prst="rect">
            <a:avLst/>
          </a:prstGeom>
          <a:noFill/>
          <a:ln>
            <a:solidFill>
              <a:srgbClr val="FF0000"/>
            </a:solidFill>
          </a:ln>
        </p:spPr>
        <p:txBody>
          <a:bodyPr wrap="square" rtlCol="0">
            <a:spAutoFit/>
          </a:bodyPr>
          <a:lstStyle/>
          <a:p>
            <a:r>
              <a:rPr lang="en-US" sz="1400" b="1" dirty="0">
                <a:solidFill>
                  <a:srgbClr val="FF0000"/>
                </a:solidFill>
              </a:rPr>
              <a:t>Instructions: please provide a tentative set of datasets. Please note that this may change, and the team will provide detailed information for Sprint 2</a:t>
            </a:r>
          </a:p>
          <a:p>
            <a:endParaRPr lang="en-US" sz="1400" b="1" dirty="0">
              <a:solidFill>
                <a:srgbClr val="FF0000"/>
              </a:solidFill>
            </a:endParaRPr>
          </a:p>
          <a:p>
            <a:r>
              <a:rPr lang="en-US" sz="1400" b="1" dirty="0">
                <a:solidFill>
                  <a:srgbClr val="FF0000"/>
                </a:solidFill>
              </a:rPr>
              <a:t>N.B., for mid-sprint 1 this can be a work in progress</a:t>
            </a:r>
          </a:p>
        </p:txBody>
      </p:sp>
    </p:spTree>
    <p:extLst>
      <p:ext uri="{BB962C8B-B14F-4D97-AF65-F5344CB8AC3E}">
        <p14:creationId xmlns:p14="http://schemas.microsoft.com/office/powerpoint/2010/main" val="2636412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E48604-943E-44E8-9EE7-C7C4463C3687}"/>
              </a:ext>
            </a:extLst>
          </p:cNvPr>
          <p:cNvSpPr>
            <a:spLocks noGrp="1"/>
          </p:cNvSpPr>
          <p:nvPr>
            <p:ph type="body" sz="quarter" idx="13"/>
          </p:nvPr>
        </p:nvSpPr>
        <p:spPr/>
        <p:txBody>
          <a:bodyPr/>
          <a:lstStyle/>
          <a:p>
            <a:r>
              <a:rPr lang="en-US" dirty="0"/>
              <a:t>Team autoencoders – Potential Analytics/algorithms</a:t>
            </a:r>
          </a:p>
        </p:txBody>
      </p:sp>
      <p:sp>
        <p:nvSpPr>
          <p:cNvPr id="3" name="Text Placeholder 2">
            <a:extLst>
              <a:ext uri="{FF2B5EF4-FFF2-40B4-BE49-F238E27FC236}">
                <a16:creationId xmlns:a16="http://schemas.microsoft.com/office/drawing/2014/main" id="{8AD49044-322B-4E2B-9D99-A3728A7CE602}"/>
              </a:ext>
            </a:extLst>
          </p:cNvPr>
          <p:cNvSpPr>
            <a:spLocks noGrp="1"/>
          </p:cNvSpPr>
          <p:nvPr>
            <p:ph type="body" sz="quarter" idx="14"/>
          </p:nvPr>
        </p:nvSpPr>
        <p:spPr/>
        <p:txBody>
          <a:bodyPr/>
          <a:lstStyle/>
          <a:p>
            <a:r>
              <a:rPr lang="en-US" dirty="0"/>
              <a:t>[The course instructors need to assist the team in assessing the preliminary analytics and algorithms being considered for the project. This is critical to determine if the project is feasible.]</a:t>
            </a:r>
          </a:p>
          <a:p>
            <a:r>
              <a:rPr lang="en-US" dirty="0"/>
              <a:t>Analytic/Algorithm Name: Convolutional Neural Network</a:t>
            </a:r>
          </a:p>
          <a:p>
            <a:r>
              <a:rPr lang="en-US" dirty="0"/>
              <a:t>Datasets: Data required for analytic/algorithm</a:t>
            </a:r>
          </a:p>
          <a:p>
            <a:r>
              <a:rPr lang="en-US" dirty="0"/>
              <a:t>Computer Resources Required: GPU; cloud laptop.</a:t>
            </a:r>
          </a:p>
          <a:p>
            <a:r>
              <a:rPr lang="en-US" dirty="0"/>
              <a:t>Training: if applicable</a:t>
            </a:r>
          </a:p>
          <a:p>
            <a:r>
              <a:rPr lang="en-US" dirty="0"/>
              <a:t>Optimization: if applicable</a:t>
            </a:r>
          </a:p>
          <a:p>
            <a:r>
              <a:rPr lang="en-US" dirty="0"/>
              <a:t>Testing: if applicable</a:t>
            </a:r>
          </a:p>
          <a:p>
            <a:endParaRPr lang="en-US" dirty="0"/>
          </a:p>
          <a:p>
            <a:endParaRPr lang="en-US" dirty="0"/>
          </a:p>
        </p:txBody>
      </p:sp>
      <p:sp>
        <p:nvSpPr>
          <p:cNvPr id="4" name="TextBox 3">
            <a:extLst>
              <a:ext uri="{FF2B5EF4-FFF2-40B4-BE49-F238E27FC236}">
                <a16:creationId xmlns:a16="http://schemas.microsoft.com/office/drawing/2014/main" id="{D520621B-D25D-4685-9E80-D19855841B39}"/>
              </a:ext>
            </a:extLst>
          </p:cNvPr>
          <p:cNvSpPr txBox="1"/>
          <p:nvPr/>
        </p:nvSpPr>
        <p:spPr>
          <a:xfrm>
            <a:off x="4800600" y="3048000"/>
            <a:ext cx="3657601" cy="1815882"/>
          </a:xfrm>
          <a:prstGeom prst="rect">
            <a:avLst/>
          </a:prstGeom>
          <a:noFill/>
          <a:ln>
            <a:solidFill>
              <a:srgbClr val="FF0000"/>
            </a:solidFill>
          </a:ln>
        </p:spPr>
        <p:txBody>
          <a:bodyPr wrap="square" rtlCol="0">
            <a:spAutoFit/>
          </a:bodyPr>
          <a:lstStyle/>
          <a:p>
            <a:r>
              <a:rPr lang="en-US" sz="1400" b="1" dirty="0">
                <a:solidFill>
                  <a:srgbClr val="FF0000"/>
                </a:solidFill>
              </a:rPr>
              <a:t>Instructions: please provide a tentative set of analytics/algorithms you are considering for the project. Please note that this may change, and the team will provide detailed information for Sprint 3</a:t>
            </a:r>
          </a:p>
          <a:p>
            <a:endParaRPr lang="en-US" sz="1400" b="1" dirty="0">
              <a:solidFill>
                <a:srgbClr val="FF0000"/>
              </a:solidFill>
            </a:endParaRPr>
          </a:p>
          <a:p>
            <a:r>
              <a:rPr lang="en-US" sz="1400" b="1" dirty="0">
                <a:solidFill>
                  <a:srgbClr val="FF0000"/>
                </a:solidFill>
              </a:rPr>
              <a:t>N.B., for mid-sprint 1 this can be a work in progress</a:t>
            </a:r>
          </a:p>
        </p:txBody>
      </p:sp>
    </p:spTree>
    <p:extLst>
      <p:ext uri="{BB962C8B-B14F-4D97-AF65-F5344CB8AC3E}">
        <p14:creationId xmlns:p14="http://schemas.microsoft.com/office/powerpoint/2010/main" val="3894055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58BF4B-123C-4250-87F8-AAF4697FEF72}"/>
              </a:ext>
            </a:extLst>
          </p:cNvPr>
          <p:cNvSpPr>
            <a:spLocks noGrp="1"/>
          </p:cNvSpPr>
          <p:nvPr>
            <p:ph type="body" sz="quarter" idx="13"/>
          </p:nvPr>
        </p:nvSpPr>
        <p:spPr/>
        <p:txBody>
          <a:bodyPr/>
          <a:lstStyle/>
          <a:p>
            <a:r>
              <a:rPr lang="en-US" dirty="0"/>
              <a:t>Team autoencoders– Project Schedule</a:t>
            </a:r>
          </a:p>
        </p:txBody>
      </p:sp>
      <p:sp>
        <p:nvSpPr>
          <p:cNvPr id="4" name="TextBox 3">
            <a:extLst>
              <a:ext uri="{FF2B5EF4-FFF2-40B4-BE49-F238E27FC236}">
                <a16:creationId xmlns:a16="http://schemas.microsoft.com/office/drawing/2014/main" id="{A4A0A745-19B7-4532-93E8-2DE770694AE5}"/>
              </a:ext>
            </a:extLst>
          </p:cNvPr>
          <p:cNvSpPr txBox="1"/>
          <p:nvPr/>
        </p:nvSpPr>
        <p:spPr>
          <a:xfrm>
            <a:off x="4800600" y="3048000"/>
            <a:ext cx="3657601" cy="1815882"/>
          </a:xfrm>
          <a:prstGeom prst="rect">
            <a:avLst/>
          </a:prstGeom>
          <a:noFill/>
          <a:ln>
            <a:solidFill>
              <a:srgbClr val="FF0000"/>
            </a:solidFill>
          </a:ln>
        </p:spPr>
        <p:txBody>
          <a:bodyPr wrap="square" rtlCol="0">
            <a:spAutoFit/>
          </a:bodyPr>
          <a:lstStyle/>
          <a:p>
            <a:r>
              <a:rPr lang="en-US" sz="1400" b="1" dirty="0">
                <a:solidFill>
                  <a:srgbClr val="FF0000"/>
                </a:solidFill>
              </a:rPr>
              <a:t>Instructions: please provide draft schedule with dates and activities on how the team is going to produce a solution across a set of mid- and full-sprints</a:t>
            </a:r>
          </a:p>
          <a:p>
            <a:endParaRPr lang="en-US" sz="1400" b="1" dirty="0">
              <a:solidFill>
                <a:srgbClr val="FF0000"/>
              </a:solidFill>
            </a:endParaRPr>
          </a:p>
          <a:p>
            <a:endParaRPr lang="en-US" sz="1400" b="1" dirty="0">
              <a:solidFill>
                <a:srgbClr val="FF0000"/>
              </a:solidFill>
            </a:endParaRPr>
          </a:p>
          <a:p>
            <a:r>
              <a:rPr lang="en-US" sz="1400" b="1" dirty="0">
                <a:solidFill>
                  <a:srgbClr val="FF0000"/>
                </a:solidFill>
              </a:rPr>
              <a:t>N.B., for mid-sprint 1 this can be a work in progress</a:t>
            </a:r>
          </a:p>
        </p:txBody>
      </p:sp>
    </p:spTree>
    <p:extLst>
      <p:ext uri="{BB962C8B-B14F-4D97-AF65-F5344CB8AC3E}">
        <p14:creationId xmlns:p14="http://schemas.microsoft.com/office/powerpoint/2010/main" val="168958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28951F-B5ED-4048-85BD-B084371DF002}"/>
              </a:ext>
            </a:extLst>
          </p:cNvPr>
          <p:cNvSpPr>
            <a:spLocks noGrp="1"/>
          </p:cNvSpPr>
          <p:nvPr>
            <p:ph type="body" sz="quarter" idx="13"/>
          </p:nvPr>
        </p:nvSpPr>
        <p:spPr/>
        <p:txBody>
          <a:bodyPr/>
          <a:lstStyle/>
          <a:p>
            <a:r>
              <a:rPr lang="en-US" dirty="0"/>
              <a:t>Team autoencoders – </a:t>
            </a:r>
            <a:r>
              <a:rPr lang="en-US" dirty="0" err="1"/>
              <a:t>youtrack</a:t>
            </a:r>
            <a:endParaRPr lang="en-US" dirty="0"/>
          </a:p>
        </p:txBody>
      </p:sp>
      <p:sp>
        <p:nvSpPr>
          <p:cNvPr id="4" name="TextBox 3">
            <a:extLst>
              <a:ext uri="{FF2B5EF4-FFF2-40B4-BE49-F238E27FC236}">
                <a16:creationId xmlns:a16="http://schemas.microsoft.com/office/drawing/2014/main" id="{3F375539-83D4-4303-808A-82587433D77D}"/>
              </a:ext>
            </a:extLst>
          </p:cNvPr>
          <p:cNvSpPr txBox="1"/>
          <p:nvPr/>
        </p:nvSpPr>
        <p:spPr>
          <a:xfrm>
            <a:off x="1295400" y="762000"/>
            <a:ext cx="3657601" cy="5509200"/>
          </a:xfrm>
          <a:prstGeom prst="rect">
            <a:avLst/>
          </a:prstGeom>
          <a:noFill/>
          <a:ln>
            <a:solidFill>
              <a:srgbClr val="FF0000"/>
            </a:solidFill>
          </a:ln>
        </p:spPr>
        <p:txBody>
          <a:bodyPr wrap="square" rtlCol="0">
            <a:spAutoFit/>
          </a:bodyPr>
          <a:lstStyle/>
          <a:p>
            <a:r>
              <a:rPr lang="en-US" sz="1100" b="1" dirty="0">
                <a:solidFill>
                  <a:srgbClr val="FF0000"/>
                </a:solidFill>
              </a:rPr>
              <a:t>Instructions: SCRUM Master will bring up </a:t>
            </a:r>
            <a:r>
              <a:rPr lang="en-US" sz="1100" b="1" dirty="0" err="1">
                <a:solidFill>
                  <a:srgbClr val="FF0000"/>
                </a:solidFill>
              </a:rPr>
              <a:t>youTrack</a:t>
            </a:r>
            <a:r>
              <a:rPr lang="en-US" sz="1100" b="1" dirty="0">
                <a:solidFill>
                  <a:srgbClr val="FF0000"/>
                </a:solidFill>
              </a:rPr>
              <a:t> Project page and show Sprint 1 Board</a:t>
            </a:r>
          </a:p>
          <a:p>
            <a:endParaRPr lang="en-US" sz="1100" b="1" dirty="0">
              <a:solidFill>
                <a:srgbClr val="FF0000"/>
              </a:solidFill>
            </a:endParaRPr>
          </a:p>
          <a:p>
            <a:r>
              <a:rPr lang="en-US" sz="1100" b="1" dirty="0">
                <a:solidFill>
                  <a:srgbClr val="FF0000"/>
                </a:solidFill>
              </a:rPr>
              <a:t>Work with instructor prior to mid-sprint-1 presentation to define all user stories and tasks</a:t>
            </a:r>
          </a:p>
          <a:p>
            <a:endParaRPr lang="en-US" sz="1100" b="1" dirty="0">
              <a:solidFill>
                <a:srgbClr val="FF0000"/>
              </a:solidFill>
            </a:endParaRPr>
          </a:p>
          <a:p>
            <a:r>
              <a:rPr lang="en-US" sz="1100" b="1" dirty="0">
                <a:solidFill>
                  <a:srgbClr val="FF0000"/>
                </a:solidFill>
              </a:rPr>
              <a:t>All user stories must have a description, exit criteria, assigned to team member, and priority</a:t>
            </a:r>
          </a:p>
          <a:p>
            <a:endParaRPr lang="en-US" sz="1100" b="1" dirty="0">
              <a:solidFill>
                <a:srgbClr val="FF0000"/>
              </a:solidFill>
            </a:endParaRPr>
          </a:p>
          <a:p>
            <a:r>
              <a:rPr lang="en-US" sz="1100" b="1" dirty="0">
                <a:solidFill>
                  <a:srgbClr val="FF0000"/>
                </a:solidFill>
              </a:rPr>
              <a:t>All user story associated tasks must a description, exit criteria, assigned to team member, and priority</a:t>
            </a:r>
          </a:p>
          <a:p>
            <a:endParaRPr lang="en-US" sz="1100" b="1" dirty="0">
              <a:solidFill>
                <a:srgbClr val="FF0000"/>
              </a:solidFill>
            </a:endParaRPr>
          </a:p>
          <a:p>
            <a:r>
              <a:rPr lang="en-US" sz="1100" b="1" dirty="0">
                <a:solidFill>
                  <a:srgbClr val="FF0000"/>
                </a:solidFill>
              </a:rPr>
              <a:t>SCRUM Master will responsible for placing task in the “In Progress” column when ready;</a:t>
            </a:r>
          </a:p>
          <a:p>
            <a:endParaRPr lang="en-US" sz="1100" b="1" dirty="0">
              <a:solidFill>
                <a:srgbClr val="FF0000"/>
              </a:solidFill>
            </a:endParaRPr>
          </a:p>
          <a:p>
            <a:r>
              <a:rPr lang="en-US" sz="1100" b="1" dirty="0">
                <a:solidFill>
                  <a:srgbClr val="FF0000"/>
                </a:solidFill>
              </a:rPr>
              <a:t>Assigned team member to task is responsible for placing comments and attachment in the task; this will be reviewed by the team member assigned to verify the task and instructor; part of sprint grade</a:t>
            </a:r>
          </a:p>
          <a:p>
            <a:endParaRPr lang="en-US" sz="1100" b="1" dirty="0">
              <a:solidFill>
                <a:srgbClr val="FF0000"/>
              </a:solidFill>
            </a:endParaRPr>
          </a:p>
          <a:p>
            <a:r>
              <a:rPr lang="en-US" sz="1100" b="1" dirty="0">
                <a:solidFill>
                  <a:srgbClr val="FF0000"/>
                </a:solidFill>
              </a:rPr>
              <a:t>Assigned team member to task moves task to “To Verify” column with task is complete assigns team member to verify the task</a:t>
            </a:r>
          </a:p>
          <a:p>
            <a:endParaRPr lang="en-US" sz="1100" b="1" dirty="0">
              <a:solidFill>
                <a:srgbClr val="FF0000"/>
              </a:solidFill>
            </a:endParaRPr>
          </a:p>
          <a:p>
            <a:r>
              <a:rPr lang="en-US" sz="1100" b="1" dirty="0">
                <a:solidFill>
                  <a:srgbClr val="FF0000"/>
                </a:solidFill>
              </a:rPr>
              <a:t>Assigned team member to verify task will review the task and either move it to “Done” column if it satisfies exit criteria or moves it back to “In Progress” column with comments why if failed and reassigns to previous task assignee</a:t>
            </a:r>
          </a:p>
          <a:p>
            <a:endParaRPr lang="en-US" sz="1100" b="1" dirty="0">
              <a:solidFill>
                <a:srgbClr val="FF0000"/>
              </a:solidFill>
            </a:endParaRPr>
          </a:p>
          <a:p>
            <a:endParaRPr lang="en-US" sz="1100" b="1" dirty="0">
              <a:solidFill>
                <a:srgbClr val="FF0000"/>
              </a:solidFill>
            </a:endParaRPr>
          </a:p>
          <a:p>
            <a:r>
              <a:rPr lang="en-US" sz="1100" b="1" dirty="0">
                <a:solidFill>
                  <a:srgbClr val="FF0000"/>
                </a:solidFill>
              </a:rPr>
              <a:t>N.B., for mid-sprint 1 this can be a work in progress</a:t>
            </a:r>
          </a:p>
        </p:txBody>
      </p:sp>
    </p:spTree>
    <p:extLst>
      <p:ext uri="{BB962C8B-B14F-4D97-AF65-F5344CB8AC3E}">
        <p14:creationId xmlns:p14="http://schemas.microsoft.com/office/powerpoint/2010/main" val="189275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241B6A-8085-47BA-AF1C-F8F2D8F4B82F}"/>
              </a:ext>
            </a:extLst>
          </p:cNvPr>
          <p:cNvSpPr>
            <a:spLocks noGrp="1"/>
          </p:cNvSpPr>
          <p:nvPr>
            <p:ph type="body" sz="quarter" idx="13"/>
          </p:nvPr>
        </p:nvSpPr>
        <p:spPr/>
        <p:txBody>
          <a:bodyPr/>
          <a:lstStyle/>
          <a:p>
            <a:r>
              <a:rPr lang="en-US" dirty="0"/>
              <a:t>Team autoencoders – Risks and Planned Mitigations</a:t>
            </a:r>
          </a:p>
        </p:txBody>
      </p:sp>
      <p:graphicFrame>
        <p:nvGraphicFramePr>
          <p:cNvPr id="4" name="Table 4">
            <a:extLst>
              <a:ext uri="{FF2B5EF4-FFF2-40B4-BE49-F238E27FC236}">
                <a16:creationId xmlns:a16="http://schemas.microsoft.com/office/drawing/2014/main" id="{F2B06B46-751D-4C9E-A075-C1A7C6F84020}"/>
              </a:ext>
            </a:extLst>
          </p:cNvPr>
          <p:cNvGraphicFramePr>
            <a:graphicFrameLocks noGrp="1"/>
          </p:cNvGraphicFramePr>
          <p:nvPr>
            <p:extLst>
              <p:ext uri="{D42A27DB-BD31-4B8C-83A1-F6EECF244321}">
                <p14:modId xmlns:p14="http://schemas.microsoft.com/office/powerpoint/2010/main" val="3618291918"/>
              </p:ext>
            </p:extLst>
          </p:nvPr>
        </p:nvGraphicFramePr>
        <p:xfrm>
          <a:off x="762000" y="1295400"/>
          <a:ext cx="7239000" cy="4028440"/>
        </p:xfrm>
        <a:graphic>
          <a:graphicData uri="http://schemas.openxmlformats.org/drawingml/2006/table">
            <a:tbl>
              <a:tblPr firstRow="1" bandRow="1">
                <a:tableStyleId>{7DF18680-E054-41AD-8BC1-D1AEF772440D}</a:tableStyleId>
              </a:tblPr>
              <a:tblGrid>
                <a:gridCol w="1447800">
                  <a:extLst>
                    <a:ext uri="{9D8B030D-6E8A-4147-A177-3AD203B41FA5}">
                      <a16:colId xmlns:a16="http://schemas.microsoft.com/office/drawing/2014/main" val="4223258515"/>
                    </a:ext>
                  </a:extLst>
                </a:gridCol>
                <a:gridCol w="1447800">
                  <a:extLst>
                    <a:ext uri="{9D8B030D-6E8A-4147-A177-3AD203B41FA5}">
                      <a16:colId xmlns:a16="http://schemas.microsoft.com/office/drawing/2014/main" val="1754049355"/>
                    </a:ext>
                  </a:extLst>
                </a:gridCol>
                <a:gridCol w="1447800">
                  <a:extLst>
                    <a:ext uri="{9D8B030D-6E8A-4147-A177-3AD203B41FA5}">
                      <a16:colId xmlns:a16="http://schemas.microsoft.com/office/drawing/2014/main" val="3874331688"/>
                    </a:ext>
                  </a:extLst>
                </a:gridCol>
                <a:gridCol w="1447800">
                  <a:extLst>
                    <a:ext uri="{9D8B030D-6E8A-4147-A177-3AD203B41FA5}">
                      <a16:colId xmlns:a16="http://schemas.microsoft.com/office/drawing/2014/main" val="2302279300"/>
                    </a:ext>
                  </a:extLst>
                </a:gridCol>
                <a:gridCol w="1447800">
                  <a:extLst>
                    <a:ext uri="{9D8B030D-6E8A-4147-A177-3AD203B41FA5}">
                      <a16:colId xmlns:a16="http://schemas.microsoft.com/office/drawing/2014/main" val="396266851"/>
                    </a:ext>
                  </a:extLst>
                </a:gridCol>
              </a:tblGrid>
              <a:tr h="370840">
                <a:tc>
                  <a:txBody>
                    <a:bodyPr/>
                    <a:lstStyle/>
                    <a:p>
                      <a:r>
                        <a:rPr lang="en-US" sz="1200" dirty="0"/>
                        <a:t>Risk Name</a:t>
                      </a:r>
                    </a:p>
                  </a:txBody>
                  <a:tcPr/>
                </a:tc>
                <a:tc>
                  <a:txBody>
                    <a:bodyPr/>
                    <a:lstStyle/>
                    <a:p>
                      <a:r>
                        <a:rPr lang="en-US" sz="1200" dirty="0"/>
                        <a:t>Description</a:t>
                      </a:r>
                    </a:p>
                  </a:txBody>
                  <a:tcPr/>
                </a:tc>
                <a:tc>
                  <a:txBody>
                    <a:bodyPr/>
                    <a:lstStyle/>
                    <a:p>
                      <a:r>
                        <a:rPr lang="en-US" sz="1200" dirty="0"/>
                        <a:t>Probability </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3678545192"/>
                  </a:ext>
                </a:extLst>
              </a:tr>
              <a:tr h="370840">
                <a:tc>
                  <a:txBody>
                    <a:bodyPr/>
                    <a:lstStyle/>
                    <a:p>
                      <a:r>
                        <a:rPr lang="en-US" sz="1200" dirty="0"/>
                        <a:t>Unavailable Compute resource</a:t>
                      </a:r>
                    </a:p>
                  </a:txBody>
                  <a:tcPr/>
                </a:tc>
                <a:tc>
                  <a:txBody>
                    <a:bodyPr/>
                    <a:lstStyle/>
                    <a:p>
                      <a:r>
                        <a:rPr lang="en-US" sz="1200" dirty="0"/>
                        <a:t>A lack of compute resources will leave us unable to conduct our CCN construction</a:t>
                      </a:r>
                    </a:p>
                  </a:txBody>
                  <a:tcPr/>
                </a:tc>
                <a:tc>
                  <a:txBody>
                    <a:bodyPr/>
                    <a:lstStyle/>
                    <a:p>
                      <a:r>
                        <a:rPr lang="en-US" sz="1200" dirty="0"/>
                        <a:t>Low</a:t>
                      </a:r>
                    </a:p>
                  </a:txBody>
                  <a:tcPr/>
                </a:tc>
                <a:tc>
                  <a:txBody>
                    <a:bodyPr/>
                    <a:lstStyle/>
                    <a:p>
                      <a:r>
                        <a:rPr lang="en-US" sz="1200" dirty="0"/>
                        <a:t>High</a:t>
                      </a:r>
                    </a:p>
                  </a:txBody>
                  <a:tcPr/>
                </a:tc>
                <a:tc>
                  <a:txBody>
                    <a:bodyPr/>
                    <a:lstStyle/>
                    <a:p>
                      <a:r>
                        <a:rPr lang="en-US" sz="1200" dirty="0"/>
                        <a:t>Alternative resources available through university and commercial means.</a:t>
                      </a:r>
                    </a:p>
                  </a:txBody>
                  <a:tcPr/>
                </a:tc>
                <a:extLst>
                  <a:ext uri="{0D108BD9-81ED-4DB2-BD59-A6C34878D82A}">
                    <a16:rowId xmlns:a16="http://schemas.microsoft.com/office/drawing/2014/main" val="4128474677"/>
                  </a:ext>
                </a:extLst>
              </a:tr>
              <a:tr h="370840">
                <a:tc>
                  <a:txBody>
                    <a:bodyPr/>
                    <a:lstStyle/>
                    <a:p>
                      <a:r>
                        <a:rPr lang="en-US" sz="1200" dirty="0"/>
                        <a:t>Unavailable internet access</a:t>
                      </a:r>
                    </a:p>
                  </a:txBody>
                  <a:tcPr/>
                </a:tc>
                <a:tc>
                  <a:txBody>
                    <a:bodyPr/>
                    <a:lstStyle/>
                    <a:p>
                      <a:r>
                        <a:rPr lang="en-US" sz="1200" dirty="0"/>
                        <a:t>Unable to access compute or communications channels</a:t>
                      </a:r>
                    </a:p>
                  </a:txBody>
                  <a:tcPr/>
                </a:tc>
                <a:tc>
                  <a:txBody>
                    <a:bodyPr/>
                    <a:lstStyle/>
                    <a:p>
                      <a:r>
                        <a:rPr lang="en-US" sz="1200" dirty="0"/>
                        <a:t>Low</a:t>
                      </a:r>
                    </a:p>
                  </a:txBody>
                  <a:tcPr/>
                </a:tc>
                <a:tc>
                  <a:txBody>
                    <a:bodyPr/>
                    <a:lstStyle/>
                    <a:p>
                      <a:r>
                        <a:rPr lang="en-US" sz="1200" dirty="0"/>
                        <a:t>High</a:t>
                      </a:r>
                    </a:p>
                  </a:txBody>
                  <a:tcPr/>
                </a:tc>
                <a:tc>
                  <a:txBody>
                    <a:bodyPr/>
                    <a:lstStyle/>
                    <a:p>
                      <a:r>
                        <a:rPr lang="en-US" sz="1200" dirty="0"/>
                        <a:t>Persistent internet outages unlikely, will seek alternative access points.</a:t>
                      </a:r>
                    </a:p>
                  </a:txBody>
                  <a:tcPr/>
                </a:tc>
                <a:extLst>
                  <a:ext uri="{0D108BD9-81ED-4DB2-BD59-A6C34878D82A}">
                    <a16:rowId xmlns:a16="http://schemas.microsoft.com/office/drawing/2014/main" val="1431918608"/>
                  </a:ext>
                </a:extLst>
              </a:tr>
              <a:tr h="370840">
                <a:tc>
                  <a:txBody>
                    <a:bodyPr/>
                    <a:lstStyle/>
                    <a:p>
                      <a:r>
                        <a:rPr lang="en-US" sz="1200" dirty="0"/>
                        <a:t>Inadequate team communication</a:t>
                      </a:r>
                    </a:p>
                  </a:txBody>
                  <a:tcPr/>
                </a:tc>
                <a:tc>
                  <a:txBody>
                    <a:bodyPr/>
                    <a:lstStyle/>
                    <a:p>
                      <a:r>
                        <a:rPr lang="en-US" sz="1200" dirty="0"/>
                        <a:t>Inability to communicate with team during work effort</a:t>
                      </a:r>
                    </a:p>
                  </a:txBody>
                  <a:tcPr/>
                </a:tc>
                <a:tc>
                  <a:txBody>
                    <a:bodyPr/>
                    <a:lstStyle/>
                    <a:p>
                      <a:r>
                        <a:rPr lang="en-US" sz="1200" dirty="0"/>
                        <a:t>Low</a:t>
                      </a:r>
                    </a:p>
                  </a:txBody>
                  <a:tcPr/>
                </a:tc>
                <a:tc>
                  <a:txBody>
                    <a:bodyPr/>
                    <a:lstStyle/>
                    <a:p>
                      <a:r>
                        <a:rPr lang="en-US" sz="1200" dirty="0"/>
                        <a:t>Low</a:t>
                      </a:r>
                    </a:p>
                  </a:txBody>
                  <a:tcPr/>
                </a:tc>
                <a:tc>
                  <a:txBody>
                    <a:bodyPr/>
                    <a:lstStyle/>
                    <a:p>
                      <a:r>
                        <a:rPr lang="en-US" sz="1200" dirty="0"/>
                        <a:t>Multiple communications channels, BB, Slack, email, phone, </a:t>
                      </a:r>
                      <a:r>
                        <a:rPr lang="en-US" sz="1200" dirty="0" err="1"/>
                        <a:t>YouTrack</a:t>
                      </a:r>
                      <a:endParaRPr lang="en-US" sz="1200" dirty="0"/>
                    </a:p>
                  </a:txBody>
                  <a:tcPr/>
                </a:tc>
                <a:extLst>
                  <a:ext uri="{0D108BD9-81ED-4DB2-BD59-A6C34878D82A}">
                    <a16:rowId xmlns:a16="http://schemas.microsoft.com/office/drawing/2014/main" val="2051641659"/>
                  </a:ext>
                </a:extLst>
              </a:tr>
              <a:tr h="370840">
                <a:tc>
                  <a:txBody>
                    <a:bodyPr/>
                    <a:lstStyle/>
                    <a:p>
                      <a:r>
                        <a:rPr lang="en-US" sz="1200" dirty="0"/>
                        <a:t>Inadequate stakeholder communication</a:t>
                      </a:r>
                    </a:p>
                  </a:txBody>
                  <a:tcPr/>
                </a:tc>
                <a:tc>
                  <a:txBody>
                    <a:bodyPr/>
                    <a:lstStyle/>
                    <a:p>
                      <a:r>
                        <a:rPr lang="en-US" sz="1200" dirty="0"/>
                        <a:t>Inability to get feedback and requirements from sponsors</a:t>
                      </a:r>
                    </a:p>
                  </a:txBody>
                  <a:tcPr/>
                </a:tc>
                <a:tc>
                  <a:txBody>
                    <a:bodyPr/>
                    <a:lstStyle/>
                    <a:p>
                      <a:r>
                        <a:rPr lang="en-US" sz="1200" dirty="0"/>
                        <a:t>Low</a:t>
                      </a:r>
                    </a:p>
                  </a:txBody>
                  <a:tcPr/>
                </a:tc>
                <a:tc>
                  <a:txBody>
                    <a:bodyPr/>
                    <a:lstStyle/>
                    <a:p>
                      <a:r>
                        <a:rPr lang="en-US" sz="1200" dirty="0"/>
                        <a:t>Low</a:t>
                      </a:r>
                    </a:p>
                  </a:txBody>
                  <a:tcPr/>
                </a:tc>
                <a:tc>
                  <a:txBody>
                    <a:bodyPr/>
                    <a:lstStyle/>
                    <a:p>
                      <a:r>
                        <a:rPr lang="en-US" sz="1200" dirty="0"/>
                        <a:t>Multiple communications channels, BB, email, phone, </a:t>
                      </a:r>
                      <a:r>
                        <a:rPr lang="en-US" sz="1200" dirty="0" err="1"/>
                        <a:t>YouTrack</a:t>
                      </a:r>
                      <a:r>
                        <a:rPr lang="en-US" sz="1200" dirty="0"/>
                        <a:t>.</a:t>
                      </a:r>
                    </a:p>
                  </a:txBody>
                  <a:tcPr/>
                </a:tc>
                <a:extLst>
                  <a:ext uri="{0D108BD9-81ED-4DB2-BD59-A6C34878D82A}">
                    <a16:rowId xmlns:a16="http://schemas.microsoft.com/office/drawing/2014/main" val="595787757"/>
                  </a:ext>
                </a:extLst>
              </a:tr>
            </a:tbl>
          </a:graphicData>
        </a:graphic>
      </p:graphicFrame>
    </p:spTree>
    <p:extLst>
      <p:ext uri="{BB962C8B-B14F-4D97-AF65-F5344CB8AC3E}">
        <p14:creationId xmlns:p14="http://schemas.microsoft.com/office/powerpoint/2010/main" val="1503840998"/>
      </p:ext>
    </p:extLst>
  </p:cSld>
  <p:clrMapOvr>
    <a:masterClrMapping/>
  </p:clrMapOvr>
</p:sld>
</file>

<file path=ppt/theme/theme1.xml><?xml version="1.0" encoding="utf-8"?>
<a:theme xmlns:a="http://schemas.openxmlformats.org/drawingml/2006/main" name="MasonBrand.pxtx">
  <a:themeElements>
    <a:clrScheme name="Custom 6">
      <a:dk1>
        <a:srgbClr val="116020"/>
      </a:dk1>
      <a:lt1>
        <a:sysClr val="window" lastClr="FFFFFF"/>
      </a:lt1>
      <a:dk2>
        <a:srgbClr val="1E6E86"/>
      </a:dk2>
      <a:lt2>
        <a:srgbClr val="C5D1D7"/>
      </a:lt2>
      <a:accent1>
        <a:srgbClr val="990B01"/>
      </a:accent1>
      <a:accent2>
        <a:srgbClr val="DFBD17"/>
      </a:accent2>
      <a:accent3>
        <a:srgbClr val="99611F"/>
      </a:accent3>
      <a:accent4>
        <a:srgbClr val="8C7B70"/>
      </a:accent4>
      <a:accent5>
        <a:srgbClr val="719920"/>
      </a:accent5>
      <a:accent6>
        <a:srgbClr val="EE6D17"/>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A88C66DD6878247934C3032C88502BD" ma:contentTypeVersion="32" ma:contentTypeDescription="Create a new document." ma:contentTypeScope="" ma:versionID="f08b4f43b962c8a943fd213a2101ca4d">
  <xsd:schema xmlns:xsd="http://www.w3.org/2001/XMLSchema" xmlns:xs="http://www.w3.org/2001/XMLSchema" xmlns:p="http://schemas.microsoft.com/office/2006/metadata/properties" xmlns:ns3="e57f6c35-541a-4073-a2f6-49dc8be0127c" xmlns:ns4="67ced3dd-177e-454b-b64a-ad68f0d994e1" targetNamespace="http://schemas.microsoft.com/office/2006/metadata/properties" ma:root="true" ma:fieldsID="47f1eebdd5e56cb7b4e512ca176752da" ns3:_="" ns4:_="">
    <xsd:import namespace="e57f6c35-541a-4073-a2f6-49dc8be0127c"/>
    <xsd:import namespace="67ced3dd-177e-454b-b64a-ad68f0d994e1"/>
    <xsd:element name="properties">
      <xsd:complexType>
        <xsd:sequence>
          <xsd:element name="documentManagement">
            <xsd:complexType>
              <xsd:all>
                <xsd:element ref="ns3:NotebookType" minOccurs="0"/>
                <xsd:element ref="ns3:FolderType" minOccurs="0"/>
                <xsd:element ref="ns3:Owner" minOccurs="0"/>
                <xsd:element ref="ns3:DefaultSectionNames" minOccurs="0"/>
                <xsd:element ref="ns3:Templates" minOccurs="0"/>
                <xsd:element ref="ns3:CultureName" minOccurs="0"/>
                <xsd:element ref="ns3:AppVersion" minOccurs="0"/>
                <xsd:element ref="ns3:Teachers" minOccurs="0"/>
                <xsd:element ref="ns3:Students" minOccurs="0"/>
                <xsd:element ref="ns3:Student_Group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TeamsChannelId" minOccurs="0"/>
                <xsd:element ref="ns3:IsNotebookLocked" minOccurs="0"/>
                <xsd:element ref="ns3:MediaServiceOCR" minOccurs="0"/>
                <xsd:element ref="ns3:MediaServiceDateTaken" minOccurs="0"/>
                <xsd:element ref="ns3:MediaServiceGenerationTime" minOccurs="0"/>
                <xsd:element ref="ns3:MediaServiceEventHashCode" minOccurs="0"/>
                <xsd:element ref="ns3:MediaServiceAutoKeyPoints" minOccurs="0"/>
                <xsd:element ref="ns3:MediaServiceKeyPoints" minOccurs="0"/>
                <xsd:element ref="ns3:Math_Settings" minOccurs="0"/>
                <xsd:element ref="ns3:Distribution_Groups" minOccurs="0"/>
                <xsd:element ref="ns3:LMS_Mappin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7f6c35-541a-4073-a2f6-49dc8be0127c" elementFormDefault="qualified">
    <xsd:import namespace="http://schemas.microsoft.com/office/2006/documentManagement/types"/>
    <xsd:import namespace="http://schemas.microsoft.com/office/infopath/2007/PartnerControls"/>
    <xsd:element name="NotebookType" ma:index="8" nillable="true" ma:displayName="Notebook Type" ma:internalName="NotebookType">
      <xsd:simpleType>
        <xsd:restriction base="dms:Text"/>
      </xsd:simpleType>
    </xsd:element>
    <xsd:element name="FolderType" ma:index="9" nillable="true" ma:displayName="Folder Type" ma:internalName="FolderType">
      <xsd:simpleType>
        <xsd:restriction base="dms:Text"/>
      </xsd:simpleType>
    </xsd:element>
    <xsd:element name="Owner" ma:index="10"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1" nillable="true" ma:displayName="Default Section Names" ma:internalName="DefaultSectionNames">
      <xsd:simpleType>
        <xsd:restriction base="dms:Note">
          <xsd:maxLength value="255"/>
        </xsd:restriction>
      </xsd:simpleType>
    </xsd:element>
    <xsd:element name="Templates" ma:index="12" nillable="true" ma:displayName="Templates" ma:internalName="Templates">
      <xsd:simpleType>
        <xsd:restriction base="dms:Note">
          <xsd:maxLength value="255"/>
        </xsd:restriction>
      </xsd:simpleType>
    </xsd:element>
    <xsd:element name="CultureName" ma:index="13" nillable="true" ma:displayName="Culture Name" ma:internalName="CultureName">
      <xsd:simpleType>
        <xsd:restriction base="dms:Text"/>
      </xsd:simpleType>
    </xsd:element>
    <xsd:element name="AppVersion" ma:index="14" nillable="true" ma:displayName="App Version" ma:internalName="AppVersion">
      <xsd:simpleType>
        <xsd:restriction base="dms:Text"/>
      </xsd:simpleType>
    </xsd:element>
    <xsd:element name="Teachers" ma:index="15"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6"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7"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8" nillable="true" ma:displayName="Invited Teachers" ma:internalName="Invited_Teachers">
      <xsd:simpleType>
        <xsd:restriction base="dms:Note">
          <xsd:maxLength value="255"/>
        </xsd:restriction>
      </xsd:simpleType>
    </xsd:element>
    <xsd:element name="Invited_Students" ma:index="19" nillable="true" ma:displayName="Invited Students" ma:internalName="Invited_Students">
      <xsd:simpleType>
        <xsd:restriction base="dms:Note">
          <xsd:maxLength value="255"/>
        </xsd:restriction>
      </xsd:simpleType>
    </xsd:element>
    <xsd:element name="Self_Registration_Enabled" ma:index="20" nillable="true" ma:displayName="Self Registration Enabled" ma:internalName="Self_Registration_Enabled">
      <xsd:simpleType>
        <xsd:restriction base="dms:Boolean"/>
      </xsd:simpleType>
    </xsd:element>
    <xsd:element name="Has_Teacher_Only_SectionGroup" ma:index="21" nillable="true" ma:displayName="Has Teacher Only SectionGroup" ma:internalName="Has_Teacher_Only_SectionGroup">
      <xsd:simpleType>
        <xsd:restriction base="dms:Boolean"/>
      </xsd:simpleType>
    </xsd:element>
    <xsd:element name="Is_Collaboration_Space_Locked" ma:index="22" nillable="true" ma:displayName="Is Collaboration Space Locked" ma:internalName="Is_Collaboration_Space_Locked">
      <xsd:simpleType>
        <xsd:restriction base="dms:Boolean"/>
      </xsd:simpleType>
    </xsd:element>
    <xsd:element name="MediaServiceMetadata" ma:index="26" nillable="true" ma:displayName="MediaServiceMetadata" ma:description="" ma:hidden="true" ma:internalName="MediaServiceMetadata" ma:readOnly="true">
      <xsd:simpleType>
        <xsd:restriction base="dms:Note"/>
      </xsd:simpleType>
    </xsd:element>
    <xsd:element name="MediaServiceFastMetadata" ma:index="27" nillable="true" ma:displayName="MediaServiceFastMetadata" ma:description="" ma:hidden="true" ma:internalName="MediaServiceFastMetadata" ma:readOnly="true">
      <xsd:simpleType>
        <xsd:restriction base="dms:Note"/>
      </xsd:simpleType>
    </xsd:element>
    <xsd:element name="MediaServiceAutoTags" ma:index="28" nillable="true" ma:displayName="MediaServiceAutoTags" ma:internalName="MediaServiceAutoTags" ma:readOnly="true">
      <xsd:simpleType>
        <xsd:restriction base="dms:Text"/>
      </xsd:simpleType>
    </xsd:element>
    <xsd:element name="TeamsChannelId" ma:index="29" nillable="true" ma:displayName="Teams Channel Id" ma:internalName="TeamsChannelId">
      <xsd:simpleType>
        <xsd:restriction base="dms:Text"/>
      </xsd:simpleType>
    </xsd:element>
    <xsd:element name="IsNotebookLocked" ma:index="30" nillable="true" ma:displayName="Is Notebook Locked" ma:internalName="IsNotebookLocked">
      <xsd:simpleType>
        <xsd:restriction base="dms:Boolean"/>
      </xsd:simpleType>
    </xsd:element>
    <xsd:element name="MediaServiceOCR" ma:index="31" nillable="true" ma:displayName="Extracted Text" ma:internalName="MediaServiceOCR" ma:readOnly="true">
      <xsd:simpleType>
        <xsd:restriction base="dms:Note">
          <xsd:maxLength value="255"/>
        </xsd:restriction>
      </xsd:simpleType>
    </xsd:element>
    <xsd:element name="MediaServiceDateTaken" ma:index="32" nillable="true" ma:displayName="MediaServiceDateTaken" ma:hidden="true" ma:internalName="MediaServiceDateTaken" ma:readOnly="true">
      <xsd:simpleType>
        <xsd:restriction base="dms:Text"/>
      </xsd:simpleType>
    </xsd:element>
    <xsd:element name="MediaServiceGenerationTime" ma:index="33" nillable="true" ma:displayName="MediaServiceGenerationTime" ma:hidden="true" ma:internalName="MediaServiceGenerationTime" ma:readOnly="true">
      <xsd:simpleType>
        <xsd:restriction base="dms:Text"/>
      </xsd:simpleType>
    </xsd:element>
    <xsd:element name="MediaServiceEventHashCode" ma:index="34" nillable="true" ma:displayName="MediaServiceEventHashCode" ma:hidden="true" ma:internalName="MediaServiceEventHashCode" ma:readOnly="true">
      <xsd:simpleType>
        <xsd:restriction base="dms:Text"/>
      </xsd:simpleType>
    </xsd:element>
    <xsd:element name="MediaServiceAutoKeyPoints" ma:index="35" nillable="true" ma:displayName="MediaServiceAutoKeyPoints" ma:hidden="true" ma:internalName="MediaServiceAutoKeyPoints" ma:readOnly="true">
      <xsd:simpleType>
        <xsd:restriction base="dms:Note"/>
      </xsd:simpleType>
    </xsd:element>
    <xsd:element name="MediaServiceKeyPoints" ma:index="36" nillable="true" ma:displayName="KeyPoints" ma:internalName="MediaServiceKeyPoints" ma:readOnly="true">
      <xsd:simpleType>
        <xsd:restriction base="dms:Note">
          <xsd:maxLength value="255"/>
        </xsd:restriction>
      </xsd:simpleType>
    </xsd:element>
    <xsd:element name="Math_Settings" ma:index="37" nillable="true" ma:displayName="Math Settings" ma:internalName="Math_Settings">
      <xsd:simpleType>
        <xsd:restriction base="dms:Text"/>
      </xsd:simpleType>
    </xsd:element>
    <xsd:element name="Distribution_Groups" ma:index="38" nillable="true" ma:displayName="Distribution Groups" ma:internalName="Distribution_Groups">
      <xsd:simpleType>
        <xsd:restriction base="dms:Note">
          <xsd:maxLength value="255"/>
        </xsd:restriction>
      </xsd:simpleType>
    </xsd:element>
    <xsd:element name="LMS_Mappings" ma:index="39" nillable="true" ma:displayName="LMS Mappings" ma:internalName="LMS_Mapping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7ced3dd-177e-454b-b64a-ad68f0d994e1" elementFormDefault="qualified">
    <xsd:import namespace="http://schemas.microsoft.com/office/2006/documentManagement/types"/>
    <xsd:import namespace="http://schemas.microsoft.com/office/infopath/2007/PartnerControls"/>
    <xsd:element name="SharedWithUsers" ma:index="23"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description="" ma:internalName="SharedWithDetails" ma:readOnly="true">
      <xsd:simpleType>
        <xsd:restriction base="dms:Note">
          <xsd:maxLength value="255"/>
        </xsd:restriction>
      </xsd:simpleType>
    </xsd:element>
    <xsd:element name="SharingHintHash" ma:index="25"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sNotebookLocked xmlns="e57f6c35-541a-4073-a2f6-49dc8be0127c" xsi:nil="true"/>
    <Owner xmlns="e57f6c35-541a-4073-a2f6-49dc8be0127c">
      <UserInfo>
        <DisplayName/>
        <AccountId xsi:nil="true"/>
        <AccountType/>
      </UserInfo>
    </Owner>
    <CultureName xmlns="e57f6c35-541a-4073-a2f6-49dc8be0127c" xsi:nil="true"/>
    <Student_Groups xmlns="e57f6c35-541a-4073-a2f6-49dc8be0127c">
      <UserInfo>
        <DisplayName/>
        <AccountId xsi:nil="true"/>
        <AccountType/>
      </UserInfo>
    </Student_Groups>
    <LMS_Mappings xmlns="e57f6c35-541a-4073-a2f6-49dc8be0127c" xsi:nil="true"/>
    <Templates xmlns="e57f6c35-541a-4073-a2f6-49dc8be0127c" xsi:nil="true"/>
    <NotebookType xmlns="e57f6c35-541a-4073-a2f6-49dc8be0127c" xsi:nil="true"/>
    <AppVersion xmlns="e57f6c35-541a-4073-a2f6-49dc8be0127c" xsi:nil="true"/>
    <TeamsChannelId xmlns="e57f6c35-541a-4073-a2f6-49dc8be0127c" xsi:nil="true"/>
    <Self_Registration_Enabled xmlns="e57f6c35-541a-4073-a2f6-49dc8be0127c" xsi:nil="true"/>
    <Has_Teacher_Only_SectionGroup xmlns="e57f6c35-541a-4073-a2f6-49dc8be0127c" xsi:nil="true"/>
    <FolderType xmlns="e57f6c35-541a-4073-a2f6-49dc8be0127c" xsi:nil="true"/>
    <Teachers xmlns="e57f6c35-541a-4073-a2f6-49dc8be0127c">
      <UserInfo>
        <DisplayName/>
        <AccountId xsi:nil="true"/>
        <AccountType/>
      </UserInfo>
    </Teachers>
    <Distribution_Groups xmlns="e57f6c35-541a-4073-a2f6-49dc8be0127c" xsi:nil="true"/>
    <Invited_Teachers xmlns="e57f6c35-541a-4073-a2f6-49dc8be0127c" xsi:nil="true"/>
    <Invited_Students xmlns="e57f6c35-541a-4073-a2f6-49dc8be0127c" xsi:nil="true"/>
    <Is_Collaboration_Space_Locked xmlns="e57f6c35-541a-4073-a2f6-49dc8be0127c" xsi:nil="true"/>
    <Math_Settings xmlns="e57f6c35-541a-4073-a2f6-49dc8be0127c" xsi:nil="true"/>
    <DefaultSectionNames xmlns="e57f6c35-541a-4073-a2f6-49dc8be0127c" xsi:nil="true"/>
    <Students xmlns="e57f6c35-541a-4073-a2f6-49dc8be0127c">
      <UserInfo>
        <DisplayName/>
        <AccountId xsi:nil="true"/>
        <AccountType/>
      </UserInfo>
    </Students>
  </documentManagement>
</p:properties>
</file>

<file path=customXml/itemProps1.xml><?xml version="1.0" encoding="utf-8"?>
<ds:datastoreItem xmlns:ds="http://schemas.openxmlformats.org/officeDocument/2006/customXml" ds:itemID="{00FE30B6-1589-4BD3-ACA4-9737C0FD89B1}">
  <ds:schemaRefs>
    <ds:schemaRef ds:uri="http://schemas.microsoft.com/sharepoint/v3/contenttype/forms"/>
  </ds:schemaRefs>
</ds:datastoreItem>
</file>

<file path=customXml/itemProps2.xml><?xml version="1.0" encoding="utf-8"?>
<ds:datastoreItem xmlns:ds="http://schemas.openxmlformats.org/officeDocument/2006/customXml" ds:itemID="{C66EF82E-DD07-4105-8E7E-720891BA8DC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7f6c35-541a-4073-a2f6-49dc8be0127c"/>
    <ds:schemaRef ds:uri="67ced3dd-177e-454b-b64a-ad68f0d994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E38BD-7E03-4887-85C4-FD0C52E514EC}">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67ced3dd-177e-454b-b64a-ad68f0d994e1"/>
    <ds:schemaRef ds:uri="http://purl.org/dc/terms/"/>
    <ds:schemaRef ds:uri="http://schemas.openxmlformats.org/package/2006/metadata/core-properties"/>
    <ds:schemaRef ds:uri="e57f6c35-541a-4073-a2f6-49dc8be0127c"/>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2243</Words>
  <Application>Microsoft Office PowerPoint</Application>
  <PresentationFormat>On-screen Show (4:3)</PresentationFormat>
  <Paragraphs>235</Paragraphs>
  <Slides>23</Slides>
  <Notes>0</Notes>
  <HiddenSlides>14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MasonBrand.pxtx</vt:lpstr>
      <vt:lpstr>DAEN 690 – Capstone – Team autoencoders</vt:lpstr>
      <vt:lpstr>Team Autoencoders - mid-Sprint -1: 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Name] - [Sprint Title (e.g., mid-Sprint -2, full-sprint-2)] – DataSet</vt:lpstr>
      <vt:lpstr>PowerPoint Presentation</vt:lpstr>
      <vt:lpstr>PowerPoint Presentation</vt:lpstr>
      <vt:lpstr>PowerPoint Presentation</vt:lpstr>
      <vt:lpstr>PowerPoint Presentation</vt:lpstr>
      <vt:lpstr>[team name] - [Sprint Title (e.g., mid-Sprint -3, full-sprint-3) – analytic/algorithm</vt:lpstr>
      <vt:lpstr>PowerPoint Presentation</vt:lpstr>
      <vt:lpstr>PowerPoint Presentation</vt:lpstr>
      <vt:lpstr>PowerPoint Presentation</vt:lpstr>
      <vt:lpstr>PowerPoint Presentation</vt:lpstr>
      <vt:lpstr>[team name] - [Sprint Title (e.g., mid-Sprint -4, full-sprint-4) – Visualization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2010-04-19T20:44:32Z</dcterms:created>
  <dcterms:modified xsi:type="dcterms:W3CDTF">2020-06-09T01:06:13Z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0x0101009A88C66DD6878247934C3032C88502BD</vt:lpwstr>
  </property>
</Properties>
</file>