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8"/>
  </p:notesMasterIdLst>
  <p:handoutMasterIdLst>
    <p:handoutMasterId r:id="rId29"/>
  </p:handoutMasterIdLst>
  <p:sldIdLst>
    <p:sldId id="257" r:id="rId5"/>
    <p:sldId id="258" r:id="rId6"/>
    <p:sldId id="262" r:id="rId7"/>
    <p:sldId id="263" r:id="rId8"/>
    <p:sldId id="264" r:id="rId9"/>
    <p:sldId id="270" r:id="rId10"/>
    <p:sldId id="267" r:id="rId11"/>
    <p:sldId id="268" r:id="rId12"/>
    <p:sldId id="269" r:id="rId13"/>
    <p:sldId id="265" r:id="rId14"/>
    <p:sldId id="273" r:id="rId15"/>
    <p:sldId id="266" r:id="rId16"/>
    <p:sldId id="271" r:id="rId17"/>
    <p:sldId id="272" r:id="rId18"/>
    <p:sldId id="274" r:id="rId19"/>
    <p:sldId id="276" r:id="rId20"/>
    <p:sldId id="275" r:id="rId21"/>
    <p:sldId id="278" r:id="rId22"/>
    <p:sldId id="277" r:id="rId23"/>
    <p:sldId id="279" r:id="rId24"/>
    <p:sldId id="280" r:id="rId25"/>
    <p:sldId id="282" r:id="rId26"/>
    <p:sldId id="281"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FBD17"/>
    <a:srgbClr val="054317"/>
    <a:srgbClr val="1A6613"/>
    <a:srgbClr val="FFBA03"/>
    <a:srgbClr val="ECB409"/>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21" d="100"/>
          <a:sy n="121" d="100"/>
        </p:scale>
        <p:origin x="190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3B9F0CED-7E24-BF4C-9217-89A85EA4613D}" type="datetimeFigureOut">
              <a:rPr lang="en-US"/>
              <a:pPr>
                <a:defRPr/>
              </a:pPr>
              <a:t>6/8/20</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02E9CC9B-1844-7749-A6D1-3AF634BC835B}" type="slidenum">
              <a:rPr lang="en-US"/>
              <a:pPr>
                <a:defRPr/>
              </a:pPr>
              <a:t>‹#›</a:t>
            </a:fld>
            <a:endParaRPr lang="en-US"/>
          </a:p>
        </p:txBody>
      </p:sp>
    </p:spTree>
    <p:extLst>
      <p:ext uri="{BB962C8B-B14F-4D97-AF65-F5344CB8AC3E}">
        <p14:creationId xmlns:p14="http://schemas.microsoft.com/office/powerpoint/2010/main" val="632294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8A491313-BF83-BC4F-87DA-A29417CF61EE}" type="datetimeFigureOut">
              <a:rPr lang="en-US"/>
              <a:pPr>
                <a:defRPr/>
              </a:pPr>
              <a:t>6/8/20</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p>
            <a:pPr lvl="0"/>
            <a:endParaRPr lang="en-US" noProof="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42310910-2610-F946-B908-1B939B60B29B}" type="slidenum">
              <a:rPr lang="en-US"/>
              <a:pPr>
                <a:defRPr/>
              </a:pPr>
              <a:t>‹#›</a:t>
            </a:fld>
            <a:endParaRPr lang="en-US"/>
          </a:p>
        </p:txBody>
      </p:sp>
    </p:spTree>
    <p:extLst>
      <p:ext uri="{BB962C8B-B14F-4D97-AF65-F5344CB8AC3E}">
        <p14:creationId xmlns:p14="http://schemas.microsoft.com/office/powerpoint/2010/main" val="2377788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pic>
        <p:nvPicPr>
          <p:cNvPr id="4" name="Picture 6" descr="Scroll_GrnDuo copy.jpg"/>
          <p:cNvPicPr>
            <a:picLocks noChangeAspect="1"/>
          </p:cNvPicPr>
          <p:nvPr userDrawn="1"/>
        </p:nvPicPr>
        <p:blipFill>
          <a:blip r:embed="rId2" cstate="email">
            <a:extLst>
              <a:ext uri="{28A0092B-C50C-407E-A947-70E740481C1C}">
                <a14:useLocalDpi xmlns:a14="http://schemas.microsoft.com/office/drawing/2010/main" val="0"/>
              </a:ext>
            </a:extLst>
          </a:blip>
          <a:srcRect l="-139" t="8025" r="139" b="24075"/>
          <a:stretch>
            <a:fillRect/>
          </a:stretch>
        </p:blipFill>
        <p:spPr bwMode="auto">
          <a:xfrm>
            <a:off x="0" y="-7938"/>
            <a:ext cx="9144000" cy="465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9144000" cy="609600"/>
          </a:xfrm>
          <a:prstGeom prst="rect">
            <a:avLst/>
          </a:prstGeom>
          <a:solidFill>
            <a:srgbClr val="FFBA03">
              <a:alpha val="66000"/>
            </a:srgb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278284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Chart">
    <p:spTree>
      <p:nvGrpSpPr>
        <p:cNvPr id="1" name=""/>
        <p:cNvGrpSpPr/>
        <p:nvPr/>
      </p:nvGrpSpPr>
      <p:grpSpPr>
        <a:xfrm>
          <a:off x="0" y="0"/>
          <a:ext cx="0" cy="0"/>
          <a:chOff x="0" y="0"/>
          <a:chExt cx="0" cy="0"/>
        </a:xfrm>
      </p:grpSpPr>
      <p:sp>
        <p:nvSpPr>
          <p:cNvPr id="5" name="Chart Placeholder 4"/>
          <p:cNvSpPr>
            <a:spLocks noGrp="1"/>
          </p:cNvSpPr>
          <p:nvPr>
            <p:ph type="chart" sz="quarter" idx="10"/>
          </p:nvPr>
        </p:nvSpPr>
        <p:spPr>
          <a:xfrm>
            <a:off x="685800" y="533400"/>
            <a:ext cx="7620000" cy="5715000"/>
          </a:xfrm>
        </p:spPr>
        <p:txBody>
          <a:bodyPr/>
          <a:lstStyle/>
          <a:p>
            <a:endParaRPr lang="en-US"/>
          </a:p>
        </p:txBody>
      </p:sp>
    </p:spTree>
    <p:extLst>
      <p:ext uri="{BB962C8B-B14F-4D97-AF65-F5344CB8AC3E}">
        <p14:creationId xmlns:p14="http://schemas.microsoft.com/office/powerpoint/2010/main" val="212781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Divider 1">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9994900"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Tree>
    <p:extLst>
      <p:ext uri="{BB962C8B-B14F-4D97-AF65-F5344CB8AC3E}">
        <p14:creationId xmlns:p14="http://schemas.microsoft.com/office/powerpoint/2010/main" val="618800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Section Divider 1">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1A6613"/>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9994900"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a:ln>
            <a:noFill/>
          </a:ln>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044054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2_Section Divider 1">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DFBD17"/>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9994900"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a:ln>
            <a:noFill/>
          </a:ln>
        </p:spPr>
        <p:txBody>
          <a:bodyPr vert="horz"/>
          <a:lstStyle>
            <a:lvl1pPr algn="l">
              <a:defRPr sz="2000" b="0" cap="all" spc="150" baseline="0">
                <a:solidFill>
                  <a:schemeClr val="bg1">
                    <a:lumMod val="50000"/>
                  </a:schemeClr>
                </a:solidFill>
              </a:defRPr>
            </a:lvl1pPr>
            <a:extLst/>
          </a:lstStyle>
          <a:p>
            <a:r>
              <a:rPr lang="en-US" dirty="0"/>
              <a:t>Click to edit Master title style</a:t>
            </a:r>
          </a:p>
        </p:txBody>
      </p:sp>
    </p:spTree>
    <p:extLst>
      <p:ext uri="{BB962C8B-B14F-4D97-AF65-F5344CB8AC3E}">
        <p14:creationId xmlns:p14="http://schemas.microsoft.com/office/powerpoint/2010/main" val="4132765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_Section Divider 1">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lumMod val="50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9994900"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a:ln>
            <a:noFill/>
          </a:ln>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4289099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Divider 2">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5"/>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Johnson-Center_Architecural_Detail.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8288" y="0"/>
            <a:ext cx="8875712" cy="6858000"/>
          </a:xfrm>
          <a:prstGeom prst="rect">
            <a:avLst/>
          </a:prstGeom>
          <a:solidFill>
            <a:schemeClr val="accent5"/>
          </a:solidFill>
          <a:ln w="25400" cap="rnd" cmpd="sng" algn="ctr">
            <a:noFill/>
            <a:prstDash val="solid"/>
          </a:ln>
          <a:effectLst/>
          <a:extLs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4046739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3">
    <p:spTree>
      <p:nvGrpSpPr>
        <p:cNvPr id="1" name=""/>
        <p:cNvGrpSpPr/>
        <p:nvPr/>
      </p:nvGrpSpPr>
      <p:grpSpPr>
        <a:xfrm>
          <a:off x="0" y="0"/>
          <a:ext cx="0" cy="0"/>
          <a:chOff x="0" y="0"/>
          <a:chExt cx="0" cy="0"/>
        </a:xfrm>
      </p:grpSpPr>
      <p:sp>
        <p:nvSpPr>
          <p:cNvPr id="7" name="Rectangle 6"/>
          <p:cNvSpPr/>
          <p:nvPr userDrawn="1"/>
        </p:nvSpPr>
        <p:spPr>
          <a:xfrm>
            <a:off x="0" y="0"/>
            <a:ext cx="9144000" cy="6889750"/>
          </a:xfrm>
          <a:prstGeom prst="rect">
            <a:avLst/>
          </a:prstGeom>
          <a:solidFill>
            <a:srgbClr val="DFBD17"/>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11" name="Picture 10" descr="Bull Run_Architecural_Detail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933"/>
            <a:ext cx="7086600" cy="6935822"/>
          </a:xfrm>
          <a:prstGeom prst="rect">
            <a:avLst/>
          </a:prstGeom>
        </p:spPr>
      </p:pic>
      <p:sp>
        <p:nvSpPr>
          <p:cNvPr id="8" name="Title 13"/>
          <p:cNvSpPr>
            <a:spLocks noGrp="1"/>
          </p:cNvSpPr>
          <p:nvPr>
            <p:ph type="ctrTitle"/>
          </p:nvPr>
        </p:nvSpPr>
        <p:spPr>
          <a:xfrm>
            <a:off x="228600" y="533400"/>
            <a:ext cx="7239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806809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4">
    <p:spTree>
      <p:nvGrpSpPr>
        <p:cNvPr id="1" name=""/>
        <p:cNvGrpSpPr/>
        <p:nvPr/>
      </p:nvGrpSpPr>
      <p:grpSpPr>
        <a:xfrm>
          <a:off x="0" y="0"/>
          <a:ext cx="0" cy="0"/>
          <a:chOff x="0" y="0"/>
          <a:chExt cx="0" cy="0"/>
        </a:xfrm>
      </p:grpSpPr>
      <p:sp>
        <p:nvSpPr>
          <p:cNvPr id="7" name="Rectangle 6"/>
          <p:cNvSpPr/>
          <p:nvPr userDrawn="1"/>
        </p:nvSpPr>
        <p:spPr>
          <a:xfrm>
            <a:off x="0" y="0"/>
            <a:ext cx="9144000" cy="6889750"/>
          </a:xfrm>
          <a:prstGeom prst="rect">
            <a:avLst/>
          </a:prstGeom>
          <a:solidFill>
            <a:schemeClr val="tx2"/>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2" name="Picture 1" descr="Founder's Hall_Architecural Details.png"/>
          <p:cNvPicPr>
            <a:picLocks noChangeAspect="1"/>
          </p:cNvPicPr>
          <p:nvPr userDrawn="1"/>
        </p:nvPicPr>
        <p:blipFill rotWithShape="1">
          <a:blip r:embed="rId2">
            <a:extLst>
              <a:ext uri="{28A0092B-C50C-407E-A947-70E740481C1C}">
                <a14:useLocalDpi xmlns:a14="http://schemas.microsoft.com/office/drawing/2010/main" val="0"/>
              </a:ext>
            </a:extLst>
          </a:blip>
          <a:srcRect r="39063"/>
          <a:stretch/>
        </p:blipFill>
        <p:spPr>
          <a:xfrm>
            <a:off x="3733800" y="0"/>
            <a:ext cx="5410200" cy="6890412"/>
          </a:xfrm>
          <a:prstGeom prst="rect">
            <a:avLst/>
          </a:prstGeom>
        </p:spPr>
      </p:pic>
      <p:sp>
        <p:nvSpPr>
          <p:cNvPr id="8" name="Title 13"/>
          <p:cNvSpPr>
            <a:spLocks noGrp="1"/>
          </p:cNvSpPr>
          <p:nvPr>
            <p:ph type="ctrTitle"/>
          </p:nvPr>
        </p:nvSpPr>
        <p:spPr>
          <a:xfrm>
            <a:off x="228600" y="533400"/>
            <a:ext cx="7239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72586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4_Title">
    <p:spTree>
      <p:nvGrpSpPr>
        <p:cNvPr id="1" name=""/>
        <p:cNvGrpSpPr/>
        <p:nvPr/>
      </p:nvGrpSpPr>
      <p:grpSpPr>
        <a:xfrm>
          <a:off x="0" y="0"/>
          <a:ext cx="0" cy="0"/>
          <a:chOff x="0" y="0"/>
          <a:chExt cx="0" cy="0"/>
        </a:xfrm>
      </p:grpSpPr>
      <p:pic>
        <p:nvPicPr>
          <p:cNvPr id="4" name="Picture 3" descr="130826017.jpg"/>
          <p:cNvPicPr>
            <a:picLocks noChangeAspect="1"/>
          </p:cNvPicPr>
          <p:nvPr userDrawn="1"/>
        </p:nvPicPr>
        <p:blipFill rotWithShape="1">
          <a:blip r:embed="rId2" cstate="email">
            <a:duotone>
              <a:prstClr val="black"/>
              <a:schemeClr val="tx2">
                <a:tint val="45000"/>
                <a:satMod val="400000"/>
              </a:schemeClr>
            </a:duotone>
            <a:extLst>
              <a:ext uri="{28A0092B-C50C-407E-A947-70E740481C1C}">
                <a14:useLocalDpi xmlns:a14="http://schemas.microsoft.com/office/drawing/2010/main" val="0"/>
              </a:ext>
            </a:extLst>
          </a:blip>
          <a:srcRect t="10168" b="13677"/>
          <a:stretch/>
        </p:blipFill>
        <p:spPr>
          <a:xfrm>
            <a:off x="0" y="0"/>
            <a:ext cx="9144000" cy="4648200"/>
          </a:xfrm>
          <a:prstGeom prst="rect">
            <a:avLst/>
          </a:prstGeom>
        </p:spPr>
      </p:pic>
      <p:sp>
        <p:nvSpPr>
          <p:cNvPr id="5" name="Rectangle 10"/>
          <p:cNvSpPr/>
          <p:nvPr userDrawn="1"/>
        </p:nvSpPr>
        <p:spPr>
          <a:xfrm>
            <a:off x="0" y="4038600"/>
            <a:ext cx="9144000" cy="609600"/>
          </a:xfrm>
          <a:prstGeom prst="rect">
            <a:avLst/>
          </a:prstGeom>
          <a:solidFill>
            <a:srgbClr val="FFBA03">
              <a:alpha val="66000"/>
            </a:srgb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202506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p:spTree>
      <p:nvGrpSpPr>
        <p:cNvPr id="1" name=""/>
        <p:cNvGrpSpPr/>
        <p:nvPr/>
      </p:nvGrpSpPr>
      <p:grpSpPr>
        <a:xfrm>
          <a:off x="0" y="0"/>
          <a:ext cx="0" cy="0"/>
          <a:chOff x="0" y="0"/>
          <a:chExt cx="0" cy="0"/>
        </a:xfrm>
      </p:grpSpPr>
      <p:pic>
        <p:nvPicPr>
          <p:cNvPr id="4" name="Picture 6" descr="140424502.jpg"/>
          <p:cNvPicPr>
            <a:picLocks noChangeAspect="1"/>
          </p:cNvPicPr>
          <p:nvPr userDrawn="1"/>
        </p:nvPicPr>
        <p:blipFill>
          <a:blip r:embed="rId2" cstate="email">
            <a:extLst>
              <a:ext uri="{28A0092B-C50C-407E-A947-70E740481C1C}">
                <a14:useLocalDpi xmlns:a14="http://schemas.microsoft.com/office/drawing/2010/main" val="0"/>
              </a:ext>
            </a:extLst>
          </a:blip>
          <a:srcRect t="17171" b="6737"/>
          <a:stretch>
            <a:fillRect/>
          </a:stretch>
        </p:blipFill>
        <p:spPr bwMode="auto">
          <a:xfrm>
            <a:off x="0" y="0"/>
            <a:ext cx="9144000" cy="464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9144000" cy="609600"/>
          </a:xfrm>
          <a:prstGeom prst="rect">
            <a:avLst/>
          </a:prstGeom>
          <a:solidFill>
            <a:schemeClr val="tx2">
              <a:alpha val="66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156204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Title">
    <p:spTree>
      <p:nvGrpSpPr>
        <p:cNvPr id="1" name=""/>
        <p:cNvGrpSpPr/>
        <p:nvPr/>
      </p:nvGrpSpPr>
      <p:grpSpPr>
        <a:xfrm>
          <a:off x="0" y="0"/>
          <a:ext cx="0" cy="0"/>
          <a:chOff x="0" y="0"/>
          <a:chExt cx="0" cy="0"/>
        </a:xfrm>
      </p:grpSpPr>
      <p:pic>
        <p:nvPicPr>
          <p:cNvPr id="4" name="Picture 6" descr="131108588.jpg"/>
          <p:cNvPicPr>
            <a:picLocks noChangeAspect="1"/>
          </p:cNvPicPr>
          <p:nvPr userDrawn="1"/>
        </p:nvPicPr>
        <p:blipFill>
          <a:blip r:embed="rId2" cstate="email">
            <a:extLst>
              <a:ext uri="{28A0092B-C50C-407E-A947-70E740481C1C}">
                <a14:useLocalDpi xmlns:a14="http://schemas.microsoft.com/office/drawing/2010/main" val="0"/>
              </a:ext>
            </a:extLst>
          </a:blip>
          <a:srcRect t="10631" b="12827"/>
          <a:stretch>
            <a:fillRect/>
          </a:stretch>
        </p:blipFill>
        <p:spPr bwMode="auto">
          <a:xfrm>
            <a:off x="0" y="0"/>
            <a:ext cx="9144000" cy="465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9144000" cy="609600"/>
          </a:xfrm>
          <a:prstGeom prst="rect">
            <a:avLst/>
          </a:prstGeom>
          <a:solidFill>
            <a:schemeClr val="tx1">
              <a:alpha val="66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12121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3_Title">
    <p:spTree>
      <p:nvGrpSpPr>
        <p:cNvPr id="1" name=""/>
        <p:cNvGrpSpPr/>
        <p:nvPr/>
      </p:nvGrpSpPr>
      <p:grpSpPr>
        <a:xfrm>
          <a:off x="0" y="0"/>
          <a:ext cx="0" cy="0"/>
          <a:chOff x="0" y="0"/>
          <a:chExt cx="0" cy="0"/>
        </a:xfrm>
      </p:grpSpPr>
      <p:pic>
        <p:nvPicPr>
          <p:cNvPr id="4" name="Picture 6" descr="130115733.JPG"/>
          <p:cNvPicPr>
            <a:picLocks noChangeAspect="1"/>
          </p:cNvPicPr>
          <p:nvPr userDrawn="1"/>
        </p:nvPicPr>
        <p:blipFill>
          <a:blip r:embed="rId2" cstate="email">
            <a:extLst>
              <a:ext uri="{28A0092B-C50C-407E-A947-70E740481C1C}">
                <a14:useLocalDpi xmlns:a14="http://schemas.microsoft.com/office/drawing/2010/main" val="0"/>
              </a:ext>
            </a:extLst>
          </a:blip>
          <a:srcRect t="20670" b="3087"/>
          <a:stretch>
            <a:fillRect/>
          </a:stretch>
        </p:blipFill>
        <p:spPr bwMode="auto">
          <a:xfrm>
            <a:off x="0" y="0"/>
            <a:ext cx="9144000" cy="4646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9144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175179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7" name="Rectangle 37"/>
          <p:cNvSpPr>
            <a:spLocks noGrp="1"/>
          </p:cNvSpPr>
          <p:nvPr>
            <p:ph type="body" sz="quarter" idx="13"/>
          </p:nvPr>
        </p:nvSpPr>
        <p:spPr>
          <a:xfrm>
            <a:off x="310896" y="381000"/>
            <a:ext cx="7385304" cy="228600"/>
          </a:xfrm>
          <a:solidFill>
            <a:schemeClr val="tx2">
              <a:tint val="40000"/>
            </a:schemeClr>
          </a:solidFill>
        </p:spPr>
        <p:txBody>
          <a:bodyPr anchor="ctr"/>
          <a:lstStyle>
            <a:lvl1pPr>
              <a:buFontTx/>
              <a:buNone/>
              <a:defRPr sz="1100"/>
            </a:lvl1pPr>
            <a:extLst/>
          </a:lstStyle>
          <a:p>
            <a:pPr lvl="0"/>
            <a:r>
              <a:rPr lang="en-US" dirty="0"/>
              <a:t>Click to edit Master text styles</a:t>
            </a:r>
          </a:p>
        </p:txBody>
      </p:sp>
      <p:sp>
        <p:nvSpPr>
          <p:cNvPr id="43" name="Rectangle 37"/>
          <p:cNvSpPr>
            <a:spLocks noGrp="1"/>
          </p:cNvSpPr>
          <p:nvPr>
            <p:ph type="body" sz="quarter" idx="15"/>
          </p:nvPr>
        </p:nvSpPr>
        <p:spPr>
          <a:xfrm>
            <a:off x="304800" y="838200"/>
            <a:ext cx="7391400"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41" name="Rectangle 37"/>
          <p:cNvSpPr>
            <a:spLocks noGrp="1"/>
          </p:cNvSpPr>
          <p:nvPr>
            <p:ph type="body" sz="quarter" idx="17"/>
          </p:nvPr>
        </p:nvSpPr>
        <p:spPr>
          <a:xfrm>
            <a:off x="310896" y="12954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45" name="Rectangle 37"/>
          <p:cNvSpPr>
            <a:spLocks noGrp="1"/>
          </p:cNvSpPr>
          <p:nvPr>
            <p:ph type="body" sz="quarter" idx="19"/>
          </p:nvPr>
        </p:nvSpPr>
        <p:spPr>
          <a:xfrm>
            <a:off x="310896" y="1752600"/>
            <a:ext cx="7385304"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47" name="Rectangle 37"/>
          <p:cNvSpPr>
            <a:spLocks noGrp="1"/>
          </p:cNvSpPr>
          <p:nvPr>
            <p:ph type="body" sz="quarter" idx="21"/>
          </p:nvPr>
        </p:nvSpPr>
        <p:spPr>
          <a:xfrm>
            <a:off x="310896" y="2209800"/>
            <a:ext cx="7385304"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49" name="Rectangle 37"/>
          <p:cNvSpPr>
            <a:spLocks noGrp="1"/>
          </p:cNvSpPr>
          <p:nvPr>
            <p:ph type="body" sz="quarter" idx="23"/>
          </p:nvPr>
        </p:nvSpPr>
        <p:spPr>
          <a:xfrm>
            <a:off x="310896" y="26670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1" name="Rectangle 37"/>
          <p:cNvSpPr>
            <a:spLocks noGrp="1"/>
          </p:cNvSpPr>
          <p:nvPr>
            <p:ph type="body" sz="quarter" idx="25"/>
          </p:nvPr>
        </p:nvSpPr>
        <p:spPr>
          <a:xfrm>
            <a:off x="310896" y="31242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3" name="Rectangle 37"/>
          <p:cNvSpPr>
            <a:spLocks noGrp="1"/>
          </p:cNvSpPr>
          <p:nvPr>
            <p:ph type="body" sz="quarter" idx="27"/>
          </p:nvPr>
        </p:nvSpPr>
        <p:spPr>
          <a:xfrm>
            <a:off x="310896" y="35814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5" name="Rectangle 37"/>
          <p:cNvSpPr>
            <a:spLocks noGrp="1"/>
          </p:cNvSpPr>
          <p:nvPr>
            <p:ph type="body" sz="quarter" idx="29"/>
          </p:nvPr>
        </p:nvSpPr>
        <p:spPr>
          <a:xfrm>
            <a:off x="310896" y="4038600"/>
            <a:ext cx="7385304"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57" name="Rectangle 37"/>
          <p:cNvSpPr>
            <a:spLocks noGrp="1"/>
          </p:cNvSpPr>
          <p:nvPr>
            <p:ph type="body" sz="quarter" idx="31"/>
          </p:nvPr>
        </p:nvSpPr>
        <p:spPr>
          <a:xfrm>
            <a:off x="310896" y="44958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26" name="Rectangle 37"/>
          <p:cNvSpPr>
            <a:spLocks noGrp="1"/>
          </p:cNvSpPr>
          <p:nvPr>
            <p:ph type="body" sz="quarter" idx="33"/>
          </p:nvPr>
        </p:nvSpPr>
        <p:spPr>
          <a:xfrm>
            <a:off x="310896" y="49530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28" name="Rectangle 37"/>
          <p:cNvSpPr>
            <a:spLocks noGrp="1"/>
          </p:cNvSpPr>
          <p:nvPr>
            <p:ph type="body" sz="quarter" idx="35"/>
          </p:nvPr>
        </p:nvSpPr>
        <p:spPr>
          <a:xfrm>
            <a:off x="310896" y="54102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98" name="Rectangle 37"/>
          <p:cNvSpPr>
            <a:spLocks noGrp="1"/>
          </p:cNvSpPr>
          <p:nvPr>
            <p:ph type="body" sz="quarter" idx="14"/>
          </p:nvPr>
        </p:nvSpPr>
        <p:spPr>
          <a:xfrm>
            <a:off x="7696200" y="381000"/>
            <a:ext cx="685800" cy="228600"/>
          </a:xfrm>
          <a:solidFill>
            <a:schemeClr val="tx2"/>
          </a:solidFill>
        </p:spPr>
        <p:txBody>
          <a:bodyPr anchor="ctr"/>
          <a:lstStyle>
            <a:lvl1pPr algn="r">
              <a:buFontTx/>
              <a:buNone/>
              <a:defRPr sz="1050">
                <a:solidFill>
                  <a:schemeClr val="bg1"/>
                </a:solidFill>
              </a:defRPr>
            </a:lvl1pPr>
            <a:extLst/>
          </a:lstStyle>
          <a:p>
            <a:pPr lvl="0"/>
            <a:r>
              <a:rPr lang="en-US" dirty="0"/>
              <a:t>Click to edit Master text styles</a:t>
            </a:r>
          </a:p>
        </p:txBody>
      </p:sp>
      <p:sp>
        <p:nvSpPr>
          <p:cNvPr id="44" name="Rectangle 37"/>
          <p:cNvSpPr>
            <a:spLocks noGrp="1"/>
          </p:cNvSpPr>
          <p:nvPr>
            <p:ph type="body" sz="quarter" idx="16"/>
          </p:nvPr>
        </p:nvSpPr>
        <p:spPr>
          <a:xfrm>
            <a:off x="7696200" y="838200"/>
            <a:ext cx="685800" cy="228600"/>
          </a:xfrm>
          <a:solidFill>
            <a:schemeClr val="tx2"/>
          </a:solidFill>
        </p:spPr>
        <p:txBody>
          <a:bodyPr anchor="ctr"/>
          <a:lstStyle>
            <a:lvl1pPr algn="r">
              <a:buFontTx/>
              <a:buNone/>
              <a:defRPr sz="1100">
                <a:solidFill>
                  <a:schemeClr val="bg1"/>
                </a:solidFill>
              </a:defRPr>
            </a:lvl1pPr>
            <a:extLst/>
          </a:lstStyle>
          <a:p>
            <a:pPr lvl="0"/>
            <a:r>
              <a:rPr lang="en-US" dirty="0"/>
              <a:t>Click to edit Master text styles</a:t>
            </a:r>
          </a:p>
        </p:txBody>
      </p:sp>
      <p:sp>
        <p:nvSpPr>
          <p:cNvPr id="42" name="Rectangle 37"/>
          <p:cNvSpPr>
            <a:spLocks noGrp="1"/>
          </p:cNvSpPr>
          <p:nvPr>
            <p:ph type="body" sz="quarter" idx="18"/>
          </p:nvPr>
        </p:nvSpPr>
        <p:spPr>
          <a:xfrm>
            <a:off x="7696200" y="1295400"/>
            <a:ext cx="685800" cy="228600"/>
          </a:xfrm>
          <a:solidFill>
            <a:schemeClr val="tx2"/>
          </a:solidFill>
        </p:spPr>
        <p:txBody>
          <a:bodyPr anchor="ctr"/>
          <a:lstStyle>
            <a:lvl1pPr algn="r">
              <a:buFontTx/>
              <a:buNone/>
              <a:defRPr sz="1100">
                <a:solidFill>
                  <a:schemeClr val="bg1"/>
                </a:solidFill>
              </a:defRPr>
            </a:lvl1pPr>
            <a:extLst/>
          </a:lstStyle>
          <a:p>
            <a:pPr lvl="0"/>
            <a:r>
              <a:rPr lang="en-US" dirty="0"/>
              <a:t>Click to edit Master text styles</a:t>
            </a:r>
          </a:p>
        </p:txBody>
      </p:sp>
      <p:sp>
        <p:nvSpPr>
          <p:cNvPr id="46" name="Rectangle 37"/>
          <p:cNvSpPr>
            <a:spLocks noGrp="1"/>
          </p:cNvSpPr>
          <p:nvPr>
            <p:ph type="body" sz="quarter" idx="20"/>
          </p:nvPr>
        </p:nvSpPr>
        <p:spPr>
          <a:xfrm>
            <a:off x="7696200" y="1752600"/>
            <a:ext cx="685800" cy="228600"/>
          </a:xfrm>
          <a:solidFill>
            <a:schemeClr val="tx2"/>
          </a:solidFill>
        </p:spPr>
        <p:txBody>
          <a:bodyPr anchor="ctr"/>
          <a:lstStyle>
            <a:lvl1pPr algn="r">
              <a:buFontTx/>
              <a:buNone/>
              <a:defRPr sz="1100">
                <a:solidFill>
                  <a:schemeClr val="bg1"/>
                </a:solidFill>
              </a:defRPr>
            </a:lvl1pPr>
            <a:extLst/>
          </a:lstStyle>
          <a:p>
            <a:pPr lvl="0"/>
            <a:endParaRPr lang="en-US" dirty="0"/>
          </a:p>
        </p:txBody>
      </p:sp>
      <p:sp>
        <p:nvSpPr>
          <p:cNvPr id="48" name="Rectangle 37"/>
          <p:cNvSpPr>
            <a:spLocks noGrp="1"/>
          </p:cNvSpPr>
          <p:nvPr>
            <p:ph type="body" sz="quarter" idx="22"/>
          </p:nvPr>
        </p:nvSpPr>
        <p:spPr>
          <a:xfrm>
            <a:off x="7696200" y="22098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0" name="Rectangle 37"/>
          <p:cNvSpPr>
            <a:spLocks noGrp="1"/>
          </p:cNvSpPr>
          <p:nvPr>
            <p:ph type="body" sz="quarter" idx="24"/>
          </p:nvPr>
        </p:nvSpPr>
        <p:spPr>
          <a:xfrm>
            <a:off x="7696200" y="26670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2" name="Rectangle 37"/>
          <p:cNvSpPr>
            <a:spLocks noGrp="1"/>
          </p:cNvSpPr>
          <p:nvPr>
            <p:ph type="body" sz="quarter" idx="26"/>
          </p:nvPr>
        </p:nvSpPr>
        <p:spPr>
          <a:xfrm>
            <a:off x="7696200" y="31242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4" name="Rectangle 37"/>
          <p:cNvSpPr>
            <a:spLocks noGrp="1"/>
          </p:cNvSpPr>
          <p:nvPr>
            <p:ph type="body" sz="quarter" idx="28"/>
          </p:nvPr>
        </p:nvSpPr>
        <p:spPr>
          <a:xfrm>
            <a:off x="7696200" y="35814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6" name="Rectangle 37"/>
          <p:cNvSpPr>
            <a:spLocks noGrp="1"/>
          </p:cNvSpPr>
          <p:nvPr>
            <p:ph type="body" sz="quarter" idx="30"/>
          </p:nvPr>
        </p:nvSpPr>
        <p:spPr>
          <a:xfrm>
            <a:off x="7696200" y="40386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8" name="Rectangle 37"/>
          <p:cNvSpPr>
            <a:spLocks noGrp="1"/>
          </p:cNvSpPr>
          <p:nvPr>
            <p:ph type="body" sz="quarter" idx="32"/>
          </p:nvPr>
        </p:nvSpPr>
        <p:spPr>
          <a:xfrm>
            <a:off x="7696200" y="44958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27" name="Rectangle 37"/>
          <p:cNvSpPr>
            <a:spLocks noGrp="1"/>
          </p:cNvSpPr>
          <p:nvPr>
            <p:ph type="body" sz="quarter" idx="34"/>
          </p:nvPr>
        </p:nvSpPr>
        <p:spPr>
          <a:xfrm>
            <a:off x="7696200" y="49530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29" name="Rectangle 37"/>
          <p:cNvSpPr>
            <a:spLocks noGrp="1"/>
          </p:cNvSpPr>
          <p:nvPr>
            <p:ph type="body" sz="quarter" idx="36"/>
          </p:nvPr>
        </p:nvSpPr>
        <p:spPr>
          <a:xfrm>
            <a:off x="7696200" y="54102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30" name="Rectangle 37"/>
          <p:cNvSpPr>
            <a:spLocks noGrp="1"/>
          </p:cNvSpPr>
          <p:nvPr>
            <p:ph type="body" sz="quarter" idx="37"/>
          </p:nvPr>
        </p:nvSpPr>
        <p:spPr>
          <a:xfrm>
            <a:off x="310896" y="5867400"/>
            <a:ext cx="7385304" cy="228600"/>
          </a:xfrm>
          <a:solidFill>
            <a:schemeClr val="tx2">
              <a:tint val="40000"/>
            </a:schemeClr>
          </a:solidFill>
        </p:spPr>
        <p:txBody>
          <a:bodyPr anchor="ctr">
            <a:noAutofit/>
          </a:bodyPr>
          <a:lstStyle>
            <a:lvl1pPr>
              <a:buFontTx/>
              <a:buNone/>
              <a:defRPr sz="1100"/>
            </a:lvl1pPr>
            <a:extLst/>
          </a:lstStyle>
          <a:p>
            <a:pPr lvl="0"/>
            <a:r>
              <a:rPr lang="en-US"/>
              <a:t>Click to edit Master text styles</a:t>
            </a:r>
          </a:p>
        </p:txBody>
      </p:sp>
      <p:sp>
        <p:nvSpPr>
          <p:cNvPr id="31" name="Rectangle 37"/>
          <p:cNvSpPr>
            <a:spLocks noGrp="1"/>
          </p:cNvSpPr>
          <p:nvPr>
            <p:ph type="body" sz="quarter" idx="38"/>
          </p:nvPr>
        </p:nvSpPr>
        <p:spPr>
          <a:xfrm>
            <a:off x="7696200" y="58674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Tree>
    <p:extLst>
      <p:ext uri="{BB962C8B-B14F-4D97-AF65-F5344CB8AC3E}">
        <p14:creationId xmlns:p14="http://schemas.microsoft.com/office/powerpoint/2010/main" val="348810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ing w/single col text">
    <p:spTree>
      <p:nvGrpSpPr>
        <p:cNvPr id="1" name=""/>
        <p:cNvGrpSpPr/>
        <p:nvPr/>
      </p:nvGrpSpPr>
      <p:grpSpPr>
        <a:xfrm>
          <a:off x="0" y="0"/>
          <a:ext cx="0" cy="0"/>
          <a:chOff x="0" y="0"/>
          <a:chExt cx="0" cy="0"/>
        </a:xfrm>
      </p:grpSpPr>
      <p:sp>
        <p:nvSpPr>
          <p:cNvPr id="19" name="Rectangle 8"/>
          <p:cNvSpPr>
            <a:spLocks noGrp="1"/>
          </p:cNvSpPr>
          <p:nvPr>
            <p:ph type="body" sz="quarter" idx="13"/>
          </p:nvPr>
        </p:nvSpPr>
        <p:spPr>
          <a:xfrm>
            <a:off x="304800" y="381000"/>
            <a:ext cx="80772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
        <p:nvSpPr>
          <p:cNvPr id="3" name="Text Placeholder 2"/>
          <p:cNvSpPr>
            <a:spLocks noGrp="1"/>
          </p:cNvSpPr>
          <p:nvPr>
            <p:ph type="body" sz="quarter" idx="14"/>
          </p:nvPr>
        </p:nvSpPr>
        <p:spPr>
          <a:xfrm>
            <a:off x="304800" y="1066800"/>
            <a:ext cx="8077200" cy="5029200"/>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65699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ing w/2col">
    <p:spTree>
      <p:nvGrpSpPr>
        <p:cNvPr id="1" name=""/>
        <p:cNvGrpSpPr/>
        <p:nvPr/>
      </p:nvGrpSpPr>
      <p:grpSpPr>
        <a:xfrm>
          <a:off x="0" y="0"/>
          <a:ext cx="0" cy="0"/>
          <a:chOff x="0" y="0"/>
          <a:chExt cx="0" cy="0"/>
        </a:xfrm>
      </p:grpSpPr>
      <p:sp>
        <p:nvSpPr>
          <p:cNvPr id="14" name="Text Placeholder 2"/>
          <p:cNvSpPr>
            <a:spLocks noGrp="1"/>
          </p:cNvSpPr>
          <p:nvPr>
            <p:ph type="body" sz="quarter" idx="14"/>
          </p:nvPr>
        </p:nvSpPr>
        <p:spPr>
          <a:xfrm>
            <a:off x="304800" y="1066800"/>
            <a:ext cx="3886200" cy="5029200"/>
          </a:xfrm>
        </p:spPr>
        <p:txBody>
          <a:bodyPr spcCol="0"/>
          <a:lstStyle>
            <a:lvl1pPr>
              <a:defRPr sz="1400"/>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p:cNvSpPr>
            <a:spLocks noGrp="1"/>
          </p:cNvSpPr>
          <p:nvPr>
            <p:ph type="body" sz="quarter" idx="15"/>
          </p:nvPr>
        </p:nvSpPr>
        <p:spPr>
          <a:xfrm>
            <a:off x="4495800" y="1066800"/>
            <a:ext cx="3886200" cy="5029200"/>
          </a:xfrm>
        </p:spPr>
        <p:txBody>
          <a:bodyPr spcCol="0"/>
          <a:lstStyle>
            <a:lvl1pPr>
              <a:defRPr sz="1400"/>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8"/>
          <p:cNvSpPr>
            <a:spLocks noGrp="1"/>
          </p:cNvSpPr>
          <p:nvPr>
            <p:ph type="body" sz="quarter" idx="16"/>
          </p:nvPr>
        </p:nvSpPr>
        <p:spPr>
          <a:xfrm>
            <a:off x="304800" y="381000"/>
            <a:ext cx="80772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Tree>
    <p:extLst>
      <p:ext uri="{BB962C8B-B14F-4D97-AF65-F5344CB8AC3E}">
        <p14:creationId xmlns:p14="http://schemas.microsoft.com/office/powerpoint/2010/main" val="756848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04800" y="4343400"/>
            <a:ext cx="8077200" cy="1981200"/>
          </a:xfrm>
        </p:spPr>
        <p:txBody>
          <a:bodyPr numCol="3"/>
          <a:lstStyle>
            <a:lvl1pPr>
              <a:defRPr baseline="0"/>
            </a:lvl1pPr>
            <a:lvl2pPr marL="0" indent="0">
              <a:defRPr/>
            </a:lvl2pPr>
          </a:lstStyle>
          <a:p>
            <a:pPr lvl="0"/>
            <a:r>
              <a:rPr lang="en-US" dirty="0"/>
              <a:t>Click to edit Master text styles</a:t>
            </a:r>
          </a:p>
          <a:p>
            <a:pPr lvl="1"/>
            <a:r>
              <a:rPr lang="en-US" dirty="0"/>
              <a:t>Second level</a:t>
            </a:r>
          </a:p>
        </p:txBody>
      </p:sp>
      <p:sp>
        <p:nvSpPr>
          <p:cNvPr id="12" name="Picture Placeholder 11"/>
          <p:cNvSpPr>
            <a:spLocks noGrp="1"/>
          </p:cNvSpPr>
          <p:nvPr>
            <p:ph type="pic" sz="quarter" idx="14"/>
          </p:nvPr>
        </p:nvSpPr>
        <p:spPr>
          <a:xfrm>
            <a:off x="304800" y="838200"/>
            <a:ext cx="8077200" cy="3200400"/>
          </a:xfrm>
        </p:spPr>
        <p:txBody>
          <a:bodyPr/>
          <a:lstStyle/>
          <a:p>
            <a:endParaRPr lang="en-US" dirty="0"/>
          </a:p>
        </p:txBody>
      </p:sp>
      <p:sp>
        <p:nvSpPr>
          <p:cNvPr id="5" name="Rectangle 8"/>
          <p:cNvSpPr>
            <a:spLocks noGrp="1"/>
          </p:cNvSpPr>
          <p:nvPr>
            <p:ph type="body" sz="quarter" idx="15"/>
          </p:nvPr>
        </p:nvSpPr>
        <p:spPr>
          <a:xfrm>
            <a:off x="304800" y="381000"/>
            <a:ext cx="80772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Tree>
    <p:extLst>
      <p:ext uri="{BB962C8B-B14F-4D97-AF65-F5344CB8AC3E}">
        <p14:creationId xmlns:p14="http://schemas.microsoft.com/office/powerpoint/2010/main" val="174791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839200" y="0"/>
            <a:ext cx="304800" cy="6858000"/>
          </a:xfrm>
          <a:prstGeom prst="rect">
            <a:avLst/>
          </a:prstGeom>
          <a:solidFill>
            <a:schemeClr val="tx1"/>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1027" name="Rectangle 3"/>
          <p:cNvSpPr>
            <a:spLocks noGrp="1"/>
          </p:cNvSpPr>
          <p:nvPr>
            <p:ph type="body" idx="1"/>
          </p:nvPr>
        </p:nvSpPr>
        <p:spPr bwMode="auto">
          <a:xfrm>
            <a:off x="381000" y="381000"/>
            <a:ext cx="80010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1" name="Rectangle 10"/>
          <p:cNvSpPr/>
          <p:nvPr/>
        </p:nvSpPr>
        <p:spPr>
          <a:xfrm>
            <a:off x="0" y="0"/>
            <a:ext cx="76200" cy="6858000"/>
          </a:xfrm>
          <a:prstGeom prst="rect">
            <a:avLst/>
          </a:prstGeom>
          <a:solidFill>
            <a:schemeClr val="tx2"/>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13" name="Rectangle 34"/>
          <p:cNvSpPr txBox="1">
            <a:spLocks/>
          </p:cNvSpPr>
          <p:nvPr/>
        </p:nvSpPr>
        <p:spPr>
          <a:xfrm>
            <a:off x="4648200" y="6477000"/>
            <a:ext cx="3733800" cy="304800"/>
          </a:xfrm>
          <a:prstGeom prst="rect">
            <a:avLst/>
          </a:prstGeom>
        </p:spPr>
        <p:txBody>
          <a:bodyPr rIns="0"/>
          <a:lstStyle>
            <a:lvl1pPr marL="0" algn="l" rtl="0" latinLnBrk="0">
              <a:defRPr sz="900" kern="1200" cap="all" spc="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r" fontAlgn="auto">
              <a:spcBef>
                <a:spcPts val="0"/>
              </a:spcBef>
              <a:spcAft>
                <a:spcPts val="0"/>
              </a:spcAft>
              <a:defRPr/>
            </a:pPr>
            <a:r>
              <a:rPr lang="en-US" kern="0" spc="150" dirty="0">
                <a:solidFill>
                  <a:srgbClr val="000000"/>
                </a:solidFill>
              </a:rPr>
              <a:t>GEORGE MASON UNIVERSITY</a:t>
            </a: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4" r:id="rId9"/>
    <p:sldLayoutId id="2147483728" r:id="rId10"/>
    <p:sldLayoutId id="2147483712" r:id="rId11"/>
    <p:sldLayoutId id="2147483725" r:id="rId12"/>
    <p:sldLayoutId id="2147483726" r:id="rId13"/>
    <p:sldLayoutId id="2147483727" r:id="rId14"/>
    <p:sldLayoutId id="2147483713" r:id="rId15"/>
    <p:sldLayoutId id="2147483717" r:id="rId16"/>
    <p:sldLayoutId id="2147483724" r:id="rId17"/>
  </p:sldLayoutIdLst>
  <p:hf sldNum="0" hdr="0" ftr="0" dt="0"/>
  <p:txStyles>
    <p:titleStyle>
      <a:lvl1pPr algn="l" rtl="0" eaLnBrk="1" fontAlgn="base" hangingPunct="1">
        <a:spcBef>
          <a:spcPct val="0"/>
        </a:spcBef>
        <a:spcAft>
          <a:spcPct val="0"/>
        </a:spcAft>
        <a:defRPr sz="2400" cap="small">
          <a:solidFill>
            <a:schemeClr val="bg1"/>
          </a:solidFill>
          <a:latin typeface="+mj-lt"/>
          <a:ea typeface="ＭＳ Ｐゴシック" charset="0"/>
          <a:cs typeface="ＭＳ Ｐゴシック" charset="0"/>
        </a:defRPr>
      </a:lvl1pPr>
      <a:lvl2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2pPr>
      <a:lvl3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3pPr>
      <a:lvl4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4pPr>
      <a:lvl5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9pPr>
      <a:extLst/>
    </p:titleStyle>
    <p:bodyStyle>
      <a:lvl1pPr marL="342900" indent="-342900" algn="l" rtl="0" eaLnBrk="1" fontAlgn="base" hangingPunct="1">
        <a:spcBef>
          <a:spcPct val="20000"/>
        </a:spcBef>
        <a:spcAft>
          <a:spcPct val="0"/>
        </a:spcAft>
        <a:defRPr sz="18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defRPr sz="1400">
          <a:solidFill>
            <a:srgbClr val="000000"/>
          </a:solidFill>
          <a:latin typeface="+mn-lt"/>
          <a:ea typeface="ＭＳ Ｐゴシック" charset="0"/>
          <a:cs typeface="+mn-cs"/>
        </a:defRPr>
      </a:lvl2pPr>
      <a:lvl3pPr marL="1143000" indent="-228600" algn="l" rtl="0" eaLnBrk="1" fontAlgn="base" hangingPunct="1">
        <a:spcBef>
          <a:spcPct val="20000"/>
        </a:spcBef>
        <a:spcAft>
          <a:spcPct val="0"/>
        </a:spcAft>
        <a:defRPr sz="1400">
          <a:solidFill>
            <a:srgbClr val="000000"/>
          </a:solidFill>
          <a:latin typeface="+mn-lt"/>
          <a:ea typeface="ＭＳ Ｐゴシック" charset="0"/>
          <a:cs typeface="+mn-cs"/>
        </a:defRPr>
      </a:lvl3pPr>
      <a:lvl4pPr marL="1600200" indent="-228600" algn="l" rtl="0" eaLnBrk="1" fontAlgn="base" hangingPunct="1">
        <a:spcBef>
          <a:spcPct val="20000"/>
        </a:spcBef>
        <a:spcAft>
          <a:spcPct val="0"/>
        </a:spcAft>
        <a:defRPr sz="1100">
          <a:solidFill>
            <a:srgbClr val="000000"/>
          </a:solidFill>
          <a:latin typeface="+mn-lt"/>
          <a:ea typeface="ＭＳ Ｐゴシック" charset="0"/>
          <a:cs typeface="+mn-cs"/>
        </a:defRPr>
      </a:lvl4pPr>
      <a:lvl5pPr marL="2057400" indent="-228600" algn="l" rtl="0" eaLnBrk="1" fontAlgn="base" hangingPunct="1">
        <a:spcBef>
          <a:spcPct val="20000"/>
        </a:spcBef>
        <a:spcAft>
          <a:spcPct val="0"/>
        </a:spcAft>
        <a:defRPr sz="1100">
          <a:solidFill>
            <a:srgbClr val="000000"/>
          </a:solidFill>
          <a:latin typeface="+mn-lt"/>
          <a:ea typeface="ＭＳ Ｐゴシック" charset="0"/>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JPG"/><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denoising-dirty-documents/data" TargetMode="External"/><Relationship Id="rId2" Type="http://schemas.openxmlformats.org/officeDocument/2006/relationships/hyperlink" Target="https://archive.ics.uci.edu/ml/datasets.php"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ea typeface="+mj-ea"/>
                <a:cs typeface="+mj-cs"/>
              </a:rPr>
              <a:t>DAEN 690 – Capstone – Team autoencoders</a:t>
            </a:r>
          </a:p>
        </p:txBody>
      </p:sp>
      <p:sp>
        <p:nvSpPr>
          <p:cNvPr id="3" name="Subtitle 2"/>
          <p:cNvSpPr>
            <a:spLocks noGrp="1"/>
          </p:cNvSpPr>
          <p:nvPr>
            <p:ph type="subTitle" idx="1"/>
          </p:nvPr>
        </p:nvSpPr>
        <p:spPr>
          <a:xfrm>
            <a:off x="228600" y="4705350"/>
            <a:ext cx="2133600" cy="400050"/>
          </a:xfrm>
        </p:spPr>
        <p:txBody>
          <a:bodyPr>
            <a:normAutofit/>
          </a:bodyPr>
          <a:lstStyle/>
          <a:p>
            <a:pPr eaLnBrk="1" fontAlgn="auto" hangingPunct="1">
              <a:spcAft>
                <a:spcPts val="0"/>
              </a:spcAft>
              <a:defRPr/>
            </a:pPr>
            <a:r>
              <a:rPr lang="en-US" dirty="0">
                <a:ea typeface="+mn-ea"/>
                <a:cs typeface="+mn-cs"/>
              </a:rPr>
              <a:t>Summer 2020 – Section 002</a:t>
            </a:r>
          </a:p>
          <a:p>
            <a:pPr eaLnBrk="1" fontAlgn="auto" hangingPunct="1">
              <a:spcAft>
                <a:spcPts val="0"/>
              </a:spcAft>
              <a:defRPr/>
            </a:pPr>
            <a:endParaRPr lang="en-US" dirty="0">
              <a:ea typeface="+mn-ea"/>
              <a:cs typeface="+mn-cs"/>
            </a:endParaRPr>
          </a:p>
          <a:p>
            <a:pPr eaLnBrk="1" fontAlgn="auto" hangingPunct="1">
              <a:spcAft>
                <a:spcPts val="0"/>
              </a:spcAft>
              <a:defRPr/>
            </a:pPr>
            <a:endParaRPr lang="en-US" dirty="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3201-1561-433E-A1E2-B60E308CE4BB}"/>
              </a:ext>
            </a:extLst>
          </p:cNvPr>
          <p:cNvSpPr>
            <a:spLocks noGrp="1"/>
          </p:cNvSpPr>
          <p:nvPr>
            <p:ph type="ctrTitle"/>
          </p:nvPr>
        </p:nvSpPr>
        <p:spPr>
          <a:xfrm>
            <a:off x="229340" y="4038600"/>
            <a:ext cx="7239000" cy="533400"/>
          </a:xfrm>
        </p:spPr>
        <p:txBody>
          <a:bodyPr/>
          <a:lstStyle/>
          <a:p>
            <a:r>
              <a:rPr lang="en-US" dirty="0"/>
              <a:t>[Team Name] - [Sprint Title (e.g., mid-Sprint -2, full-sprint-2)] – </a:t>
            </a:r>
            <a:r>
              <a:rPr lang="en-US" dirty="0" err="1"/>
              <a:t>DataSet</a:t>
            </a:r>
            <a:endParaRPr lang="en-US" dirty="0"/>
          </a:p>
        </p:txBody>
      </p:sp>
      <p:sp>
        <p:nvSpPr>
          <p:cNvPr id="3" name="Subtitle 2">
            <a:extLst>
              <a:ext uri="{FF2B5EF4-FFF2-40B4-BE49-F238E27FC236}">
                <a16:creationId xmlns:a16="http://schemas.microsoft.com/office/drawing/2014/main" id="{77B4C738-4BFA-4ABE-B842-FCF874046D2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9784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28951F-B5ED-4048-85BD-B084371DF002}"/>
              </a:ext>
            </a:extLst>
          </p:cNvPr>
          <p:cNvSpPr>
            <a:spLocks noGrp="1"/>
          </p:cNvSpPr>
          <p:nvPr>
            <p:ph type="body" sz="quarter" idx="13"/>
          </p:nvPr>
        </p:nvSpPr>
        <p:spPr/>
        <p:txBody>
          <a:bodyPr/>
          <a:lstStyle/>
          <a:p>
            <a:r>
              <a:rPr lang="en-US" dirty="0"/>
              <a:t>[Team name] – </a:t>
            </a:r>
            <a:r>
              <a:rPr lang="en-US" dirty="0" err="1"/>
              <a:t>youtrack</a:t>
            </a:r>
            <a:endParaRPr lang="en-US" dirty="0"/>
          </a:p>
        </p:txBody>
      </p:sp>
      <p:sp>
        <p:nvSpPr>
          <p:cNvPr id="4" name="TextBox 3">
            <a:extLst>
              <a:ext uri="{FF2B5EF4-FFF2-40B4-BE49-F238E27FC236}">
                <a16:creationId xmlns:a16="http://schemas.microsoft.com/office/drawing/2014/main" id="{3F375539-83D4-4303-808A-82587433D77D}"/>
              </a:ext>
            </a:extLst>
          </p:cNvPr>
          <p:cNvSpPr txBox="1"/>
          <p:nvPr/>
        </p:nvSpPr>
        <p:spPr>
          <a:xfrm>
            <a:off x="1295400" y="762000"/>
            <a:ext cx="3657601" cy="5509200"/>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a:t>
            </a:r>
            <a:r>
              <a:rPr lang="en-US" sz="1100" b="1" dirty="0" err="1">
                <a:solidFill>
                  <a:srgbClr val="FF0000"/>
                </a:solidFill>
              </a:rPr>
              <a:t>youTrack</a:t>
            </a:r>
            <a:r>
              <a:rPr lang="en-US" sz="1100" b="1" dirty="0">
                <a:solidFill>
                  <a:srgbClr val="FF0000"/>
                </a:solidFill>
              </a:rPr>
              <a:t> Project page and show Sprint 1 Board</a:t>
            </a:r>
          </a:p>
          <a:p>
            <a:endParaRPr lang="en-US" sz="1100" b="1" dirty="0">
              <a:solidFill>
                <a:srgbClr val="FF0000"/>
              </a:solidFill>
            </a:endParaRPr>
          </a:p>
          <a:p>
            <a:r>
              <a:rPr lang="en-US" sz="1100" b="1" dirty="0">
                <a:solidFill>
                  <a:srgbClr val="FF0000"/>
                </a:solidFill>
              </a:rPr>
              <a:t>Work with instructor prior to mid-sprint-1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a:p>
            <a:endParaRPr lang="en-US" sz="1100" b="1" dirty="0">
              <a:solidFill>
                <a:srgbClr val="FF0000"/>
              </a:solidFill>
            </a:endParaRPr>
          </a:p>
          <a:p>
            <a:endParaRPr lang="en-US" sz="1100" b="1" dirty="0">
              <a:solidFill>
                <a:srgbClr val="FF0000"/>
              </a:solidFill>
            </a:endParaRPr>
          </a:p>
          <a:p>
            <a:r>
              <a:rPr lang="en-US" sz="1100" b="1" dirty="0">
                <a:solidFill>
                  <a:srgbClr val="FF0000"/>
                </a:solidFill>
              </a:rPr>
              <a:t>N.B., for mid-sprint 2 this can be a work in progress</a:t>
            </a:r>
          </a:p>
        </p:txBody>
      </p:sp>
    </p:spTree>
    <p:extLst>
      <p:ext uri="{BB962C8B-B14F-4D97-AF65-F5344CB8AC3E}">
        <p14:creationId xmlns:p14="http://schemas.microsoft.com/office/powerpoint/2010/main" val="165606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5CCA42-0118-4370-B318-0F0A12EE339B}"/>
              </a:ext>
            </a:extLst>
          </p:cNvPr>
          <p:cNvSpPr>
            <a:spLocks noGrp="1"/>
          </p:cNvSpPr>
          <p:nvPr>
            <p:ph type="body" sz="quarter" idx="13"/>
          </p:nvPr>
        </p:nvSpPr>
        <p:spPr/>
        <p:txBody>
          <a:bodyPr/>
          <a:lstStyle/>
          <a:p>
            <a:r>
              <a:rPr lang="en-US" dirty="0"/>
              <a:t>[Team name] – Datasets</a:t>
            </a:r>
          </a:p>
          <a:p>
            <a:endParaRPr lang="en-US" dirty="0"/>
          </a:p>
        </p:txBody>
      </p:sp>
      <p:sp>
        <p:nvSpPr>
          <p:cNvPr id="3" name="Text Placeholder 2">
            <a:extLst>
              <a:ext uri="{FF2B5EF4-FFF2-40B4-BE49-F238E27FC236}">
                <a16:creationId xmlns:a16="http://schemas.microsoft.com/office/drawing/2014/main" id="{196AF411-86E6-4E5C-9002-3CCC1A4B8679}"/>
              </a:ext>
            </a:extLst>
          </p:cNvPr>
          <p:cNvSpPr>
            <a:spLocks noGrp="1"/>
          </p:cNvSpPr>
          <p:nvPr>
            <p:ph type="body" sz="quarter" idx="14"/>
          </p:nvPr>
        </p:nvSpPr>
        <p:spPr/>
        <p:txBody>
          <a:bodyPr/>
          <a:lstStyle/>
          <a:p>
            <a:r>
              <a:rPr lang="en-US" dirty="0"/>
              <a:t>Datasets Planned for Project [for each dataset]</a:t>
            </a:r>
          </a:p>
          <a:p>
            <a:pPr>
              <a:buFont typeface="Arial" panose="020B0604020202020204" pitchFamily="34" charset="0"/>
              <a:buChar char="•"/>
            </a:pPr>
            <a:r>
              <a:rPr lang="en-US" dirty="0"/>
              <a:t>Dataset Name:</a:t>
            </a:r>
          </a:p>
          <a:p>
            <a:pPr lvl="1">
              <a:buFont typeface="Arial" panose="020B0604020202020204" pitchFamily="34" charset="0"/>
              <a:buChar char="•"/>
            </a:pPr>
            <a:r>
              <a:rPr lang="en-US" dirty="0"/>
              <a:t>Dataset Owner:</a:t>
            </a:r>
          </a:p>
          <a:p>
            <a:pPr lvl="1">
              <a:buFont typeface="Arial" panose="020B0604020202020204" pitchFamily="34" charset="0"/>
              <a:buChar char="•"/>
            </a:pPr>
            <a:r>
              <a:rPr lang="en-US" dirty="0"/>
              <a:t>Dataset Type: [open source, proprietary]</a:t>
            </a:r>
          </a:p>
          <a:p>
            <a:pPr lvl="1">
              <a:buFont typeface="Arial" panose="020B0604020202020204" pitchFamily="34" charset="0"/>
              <a:buChar char="•"/>
            </a:pPr>
            <a:r>
              <a:rPr lang="en-US" dirty="0"/>
              <a:t>Dataset Size: [e.g., 20 GB]</a:t>
            </a:r>
          </a:p>
          <a:p>
            <a:pPr lvl="1">
              <a:buFont typeface="Arial" panose="020B0604020202020204" pitchFamily="34" charset="0"/>
              <a:buChar char="•"/>
            </a:pPr>
            <a:r>
              <a:rPr lang="en-US" dirty="0"/>
              <a:t>Dataset License: [e.g., creative commons licenses such as CCO; CC-BY; CC-BY-SA; PDDL; CDLA-Permissive-1.0, etc.]</a:t>
            </a:r>
          </a:p>
          <a:p>
            <a:pPr lvl="1">
              <a:buFont typeface="Arial" panose="020B0604020202020204" pitchFamily="34" charset="0"/>
              <a:buChar char="•"/>
            </a:pPr>
            <a:r>
              <a:rPr lang="en-US" dirty="0"/>
              <a:t>Dataset Location: [e.g., Internet; media/CD; ]</a:t>
            </a:r>
          </a:p>
          <a:p>
            <a:pPr lvl="1">
              <a:buFont typeface="Arial" panose="020B0604020202020204" pitchFamily="34" charset="0"/>
              <a:buChar char="•"/>
            </a:pPr>
            <a:r>
              <a:rPr lang="en-US" dirty="0"/>
              <a:t>Dataset Access: [e.g., provide URL; shipping address]</a:t>
            </a:r>
          </a:p>
          <a:p>
            <a:pPr lvl="1">
              <a:buFont typeface="Arial" panose="020B0604020202020204" pitchFamily="34" charset="0"/>
              <a:buChar char="•"/>
            </a:pPr>
            <a:r>
              <a:rPr lang="en-US" dirty="0"/>
              <a:t>Dataset Restrictions: [e.g., requires training; no restrictions; can only be used for non-profit work; etc.]</a:t>
            </a:r>
          </a:p>
          <a:p>
            <a:pPr lvl="1">
              <a:buFont typeface="Arial" panose="020B0604020202020204" pitchFamily="34" charset="0"/>
              <a:buChar char="•"/>
            </a:pPr>
            <a:r>
              <a:rPr lang="en-US" dirty="0"/>
              <a:t>Dataset Time Range: [data that has records base on timestamps, provide time range]</a:t>
            </a:r>
          </a:p>
          <a:p>
            <a:pPr lvl="1">
              <a:buFont typeface="Arial" panose="020B0604020202020204" pitchFamily="34" charset="0"/>
              <a:buChar char="•"/>
            </a:pPr>
            <a:r>
              <a:rPr lang="en-US" dirty="0"/>
              <a:t>Dataset Collection Process: [how is the data collected]</a:t>
            </a:r>
          </a:p>
          <a:p>
            <a:pPr lvl="1">
              <a:buFont typeface="Arial" panose="020B0604020202020204" pitchFamily="34" charset="0"/>
              <a:buChar char="•"/>
            </a:pPr>
            <a:r>
              <a:rPr lang="en-US" dirty="0"/>
              <a:t>Analytic/Algorithm that will use dataset: [one or more]</a:t>
            </a:r>
          </a:p>
          <a:p>
            <a:endParaRPr lang="en-US" dirty="0"/>
          </a:p>
        </p:txBody>
      </p:sp>
    </p:spTree>
    <p:extLst>
      <p:ext uri="{BB962C8B-B14F-4D97-AF65-F5344CB8AC3E}">
        <p14:creationId xmlns:p14="http://schemas.microsoft.com/office/powerpoint/2010/main" val="74911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9367FB-DFE0-4D3B-B2A4-FBC347A0DD5D}"/>
              </a:ext>
            </a:extLst>
          </p:cNvPr>
          <p:cNvSpPr>
            <a:spLocks noGrp="1"/>
          </p:cNvSpPr>
          <p:nvPr>
            <p:ph type="body" sz="quarter" idx="13"/>
          </p:nvPr>
        </p:nvSpPr>
        <p:spPr/>
        <p:txBody>
          <a:bodyPr/>
          <a:lstStyle/>
          <a:p>
            <a:r>
              <a:rPr lang="en-US" dirty="0"/>
              <a:t>[Team name] – Dataset Quality – [dataset name]</a:t>
            </a:r>
          </a:p>
        </p:txBody>
      </p:sp>
      <p:sp>
        <p:nvSpPr>
          <p:cNvPr id="3" name="Text Placeholder 2">
            <a:extLst>
              <a:ext uri="{FF2B5EF4-FFF2-40B4-BE49-F238E27FC236}">
                <a16:creationId xmlns:a16="http://schemas.microsoft.com/office/drawing/2014/main" id="{A50645DF-8C64-4634-A992-D5FAB94B7146}"/>
              </a:ext>
            </a:extLst>
          </p:cNvPr>
          <p:cNvSpPr>
            <a:spLocks noGrp="1"/>
          </p:cNvSpPr>
          <p:nvPr>
            <p:ph type="body" sz="quarter" idx="14"/>
          </p:nvPr>
        </p:nvSpPr>
        <p:spPr/>
        <p:txBody>
          <a:bodyPr/>
          <a:lstStyle/>
          <a:p>
            <a:r>
              <a:rPr lang="en-US" dirty="0"/>
              <a:t>Dataset - [Name]: [slide for each dataset]</a:t>
            </a:r>
          </a:p>
          <a:p>
            <a:pPr>
              <a:buFont typeface="Arial" panose="020B0604020202020204" pitchFamily="34" charset="0"/>
              <a:buChar char="•"/>
            </a:pPr>
            <a:r>
              <a:rPr lang="en-US" dirty="0"/>
              <a:t>Completeness–requires that a particular column, element, or class of data is populated and does not feature null values or values in place of nulls (e.g., N/A).</a:t>
            </a:r>
          </a:p>
          <a:p>
            <a:pPr>
              <a:buFont typeface="Arial" panose="020B0604020202020204" pitchFamily="34" charset="0"/>
              <a:buChar char="•"/>
            </a:pPr>
            <a:r>
              <a:rPr lang="en-US" dirty="0"/>
              <a:t>Consistency–something that tests weather one fact is consistent with another.</a:t>
            </a:r>
          </a:p>
          <a:p>
            <a:pPr>
              <a:buFont typeface="Arial" panose="020B0604020202020204" pitchFamily="34" charset="0"/>
              <a:buChar char="•"/>
            </a:pPr>
            <a:r>
              <a:rPr lang="en-US" dirty="0"/>
              <a:t>Uniqueness–are all the entities or attributes within a dataset unique?•Integrity–are all the relationships populated for a particular entity? [e.g., the inability to link related records together may introduce duplication across systems]</a:t>
            </a:r>
          </a:p>
          <a:p>
            <a:pPr>
              <a:buFont typeface="Arial" panose="020B0604020202020204" pitchFamily="34" charset="0"/>
              <a:buChar char="•"/>
            </a:pPr>
            <a:r>
              <a:rPr lang="en-US" dirty="0"/>
              <a:t>Conformity–does the data conform to right conventions and standards?</a:t>
            </a:r>
          </a:p>
          <a:p>
            <a:pPr>
              <a:buFont typeface="Arial" panose="020B0604020202020204" pitchFamily="34" charset="0"/>
              <a:buChar char="•"/>
            </a:pPr>
            <a:r>
              <a:rPr lang="en-US" dirty="0"/>
              <a:t>Accuracy–refers to whether the data values stored for an object are the correct values. To be correct, a data values must be the right value and must be represented in a consistent and unambiguous form. For example, my birth date is December 13, 1941</a:t>
            </a:r>
          </a:p>
        </p:txBody>
      </p:sp>
    </p:spTree>
    <p:extLst>
      <p:ext uri="{BB962C8B-B14F-4D97-AF65-F5344CB8AC3E}">
        <p14:creationId xmlns:p14="http://schemas.microsoft.com/office/powerpoint/2010/main" val="203180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[Team name] – 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762000" y="1295400"/>
          <a:ext cx="7239000" cy="2225040"/>
        </p:xfrm>
        <a:graphic>
          <a:graphicData uri="http://schemas.openxmlformats.org/drawingml/2006/table">
            <a:tbl>
              <a:tblPr firstRow="1" bandRow="1">
                <a:tableStyleId>{7DF18680-E054-41AD-8BC1-D1AEF772440D}</a:tableStyleId>
              </a:tblPr>
              <a:tblGrid>
                <a:gridCol w="1447800">
                  <a:extLst>
                    <a:ext uri="{9D8B030D-6E8A-4147-A177-3AD203B41FA5}">
                      <a16:colId xmlns:a16="http://schemas.microsoft.com/office/drawing/2014/main" val="4223258515"/>
                    </a:ext>
                  </a:extLst>
                </a:gridCol>
                <a:gridCol w="1447800">
                  <a:extLst>
                    <a:ext uri="{9D8B030D-6E8A-4147-A177-3AD203B41FA5}">
                      <a16:colId xmlns:a16="http://schemas.microsoft.com/office/drawing/2014/main" val="1754049355"/>
                    </a:ext>
                  </a:extLst>
                </a:gridCol>
                <a:gridCol w="1447800">
                  <a:extLst>
                    <a:ext uri="{9D8B030D-6E8A-4147-A177-3AD203B41FA5}">
                      <a16:colId xmlns:a16="http://schemas.microsoft.com/office/drawing/2014/main" val="3874331688"/>
                    </a:ext>
                  </a:extLst>
                </a:gridCol>
                <a:gridCol w="1447800">
                  <a:extLst>
                    <a:ext uri="{9D8B030D-6E8A-4147-A177-3AD203B41FA5}">
                      <a16:colId xmlns:a16="http://schemas.microsoft.com/office/drawing/2014/main" val="2302279300"/>
                    </a:ext>
                  </a:extLst>
                </a:gridCol>
                <a:gridCol w="1447800">
                  <a:extLst>
                    <a:ext uri="{9D8B030D-6E8A-4147-A177-3AD203B41FA5}">
                      <a16:colId xmlns:a16="http://schemas.microsoft.com/office/drawing/2014/main" val="396266851"/>
                    </a:ext>
                  </a:extLst>
                </a:gridCol>
              </a:tblGrid>
              <a:tr h="370840">
                <a:tc>
                  <a:txBody>
                    <a:bodyPr/>
                    <a:lstStyle/>
                    <a:p>
                      <a:r>
                        <a:rPr lang="en-US" sz="1200" dirty="0"/>
                        <a:t>Risk Name</a:t>
                      </a:r>
                    </a:p>
                  </a:txBody>
                  <a:tcPr/>
                </a:tc>
                <a:tc>
                  <a:txBody>
                    <a:bodyPr/>
                    <a:lstStyle/>
                    <a:p>
                      <a:r>
                        <a:rPr lang="en-US" sz="1200" dirty="0"/>
                        <a:t>Description</a:t>
                      </a:r>
                    </a:p>
                  </a:txBody>
                  <a:tcPr/>
                </a:tc>
                <a:tc>
                  <a:txBody>
                    <a:bodyPr/>
                    <a:lstStyle/>
                    <a:p>
                      <a:r>
                        <a:rPr lang="en-US" sz="1200" dirty="0"/>
                        <a:t>Probability </a:t>
                      </a:r>
                    </a:p>
                  </a:txBody>
                  <a:tcPr/>
                </a:tc>
                <a:tc>
                  <a:txBody>
                    <a:bodyPr/>
                    <a:lstStyle/>
                    <a:p>
                      <a:r>
                        <a:rPr lang="en-US" sz="1200" dirty="0"/>
                        <a:t>Impact</a:t>
                      </a:r>
                    </a:p>
                  </a:txBody>
                  <a:tcPr/>
                </a:tc>
                <a:tc>
                  <a:txBody>
                    <a:bodyPr/>
                    <a:lstStyle/>
                    <a:p>
                      <a:r>
                        <a:rPr lang="en-US" sz="1200" dirty="0"/>
                        <a:t>Mitigation</a:t>
                      </a:r>
                    </a:p>
                  </a:txBody>
                  <a:tcPr/>
                </a:tc>
                <a:extLst>
                  <a:ext uri="{0D108BD9-81ED-4DB2-BD59-A6C34878D82A}">
                    <a16:rowId xmlns:a16="http://schemas.microsoft.com/office/drawing/2014/main" val="3678545192"/>
                  </a:ext>
                </a:extLst>
              </a:tr>
              <a:tr h="370840">
                <a:tc>
                  <a:txBody>
                    <a:bodyPr/>
                    <a:lstStyle/>
                    <a:p>
                      <a:r>
                        <a:rPr lang="en-US" sz="1200" dirty="0"/>
                        <a:t>[meaningful]</a:t>
                      </a:r>
                    </a:p>
                  </a:txBody>
                  <a:tcPr/>
                </a:tc>
                <a:tc>
                  <a:txBody>
                    <a:bodyPr/>
                    <a:lstStyle/>
                    <a:p>
                      <a:r>
                        <a:rPr lang="en-US" sz="1200" dirty="0"/>
                        <a:t>[brief]</a:t>
                      </a:r>
                    </a:p>
                  </a:txBody>
                  <a:tcPr/>
                </a:tc>
                <a:tc>
                  <a:txBody>
                    <a:bodyPr/>
                    <a:lstStyle/>
                    <a:p>
                      <a:r>
                        <a:rPr lang="en-US" sz="1200" dirty="0"/>
                        <a:t>[high, medium, low]</a:t>
                      </a:r>
                    </a:p>
                  </a:txBody>
                  <a:tcPr/>
                </a:tc>
                <a:tc>
                  <a:txBody>
                    <a:bodyPr/>
                    <a:lstStyle/>
                    <a:p>
                      <a:r>
                        <a:rPr lang="en-US" sz="1200" dirty="0"/>
                        <a:t>[high, medium, low]</a:t>
                      </a:r>
                    </a:p>
                  </a:txBody>
                  <a:tcPr/>
                </a:tc>
                <a:tc>
                  <a:txBody>
                    <a:bodyPr/>
                    <a:lstStyle/>
                    <a:p>
                      <a:r>
                        <a:rPr lang="en-US" sz="1200" dirty="0"/>
                        <a:t>[brief]</a:t>
                      </a:r>
                    </a:p>
                  </a:txBody>
                  <a:tcPr/>
                </a:tc>
                <a:extLst>
                  <a:ext uri="{0D108BD9-81ED-4DB2-BD59-A6C34878D82A}">
                    <a16:rowId xmlns:a16="http://schemas.microsoft.com/office/drawing/2014/main" val="4128474677"/>
                  </a:ext>
                </a:extLst>
              </a:tr>
              <a:tr h="370840">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431918608"/>
                  </a:ext>
                </a:extLst>
              </a:tr>
              <a:tr h="370840">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051641659"/>
                  </a:ext>
                </a:extLst>
              </a:tr>
              <a:tr h="370840">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95787757"/>
                  </a:ext>
                </a:extLst>
              </a:tr>
              <a:tr h="37084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28143569"/>
                  </a:ext>
                </a:extLst>
              </a:tr>
            </a:tbl>
          </a:graphicData>
        </a:graphic>
      </p:graphicFrame>
      <p:sp>
        <p:nvSpPr>
          <p:cNvPr id="5" name="TextBox 4">
            <a:extLst>
              <a:ext uri="{FF2B5EF4-FFF2-40B4-BE49-F238E27FC236}">
                <a16:creationId xmlns:a16="http://schemas.microsoft.com/office/drawing/2014/main" id="{919DA71C-A638-4D80-9AEB-4621832166FA}"/>
              </a:ext>
            </a:extLst>
          </p:cNvPr>
          <p:cNvSpPr txBox="1"/>
          <p:nvPr/>
        </p:nvSpPr>
        <p:spPr>
          <a:xfrm>
            <a:off x="3124200" y="4114800"/>
            <a:ext cx="3657601" cy="954107"/>
          </a:xfrm>
          <a:prstGeom prst="rect">
            <a:avLst/>
          </a:prstGeom>
          <a:noFill/>
          <a:ln>
            <a:solidFill>
              <a:srgbClr val="FF0000"/>
            </a:solidFill>
          </a:ln>
        </p:spPr>
        <p:txBody>
          <a:bodyPr wrap="square" rtlCol="0">
            <a:spAutoFit/>
          </a:bodyPr>
          <a:lstStyle/>
          <a:p>
            <a:r>
              <a:rPr lang="en-US" sz="1400" b="1" dirty="0">
                <a:solidFill>
                  <a:srgbClr val="FF0000"/>
                </a:solidFill>
              </a:rPr>
              <a:t>Instructions: update for sprint</a:t>
            </a:r>
          </a:p>
          <a:p>
            <a:endParaRPr lang="en-US" sz="1400" b="1" dirty="0">
              <a:solidFill>
                <a:srgbClr val="FF0000"/>
              </a:solidFill>
            </a:endParaRPr>
          </a:p>
          <a:p>
            <a:r>
              <a:rPr lang="en-US" sz="1400" b="1" dirty="0">
                <a:solidFill>
                  <a:srgbClr val="FF0000"/>
                </a:solidFill>
              </a:rPr>
              <a:t>N.B., for mid-sprint 2 this can be a work in progress</a:t>
            </a:r>
          </a:p>
        </p:txBody>
      </p:sp>
    </p:spTree>
    <p:extLst>
      <p:ext uri="{BB962C8B-B14F-4D97-AF65-F5344CB8AC3E}">
        <p14:creationId xmlns:p14="http://schemas.microsoft.com/office/powerpoint/2010/main" val="3842991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3201-1561-433E-A1E2-B60E308CE4BB}"/>
              </a:ext>
            </a:extLst>
          </p:cNvPr>
          <p:cNvSpPr>
            <a:spLocks noGrp="1"/>
          </p:cNvSpPr>
          <p:nvPr>
            <p:ph type="ctrTitle"/>
          </p:nvPr>
        </p:nvSpPr>
        <p:spPr>
          <a:xfrm>
            <a:off x="229340" y="4038600"/>
            <a:ext cx="7239000" cy="533400"/>
          </a:xfrm>
        </p:spPr>
        <p:txBody>
          <a:bodyPr/>
          <a:lstStyle/>
          <a:p>
            <a:r>
              <a:rPr lang="en-US" dirty="0"/>
              <a:t>[team name] - [Sprint Title (e.g., mid-Sprint -3, full-sprint-3) – analytic/algorithm</a:t>
            </a:r>
          </a:p>
        </p:txBody>
      </p:sp>
      <p:sp>
        <p:nvSpPr>
          <p:cNvPr id="3" name="Subtitle 2">
            <a:extLst>
              <a:ext uri="{FF2B5EF4-FFF2-40B4-BE49-F238E27FC236}">
                <a16:creationId xmlns:a16="http://schemas.microsoft.com/office/drawing/2014/main" id="{77B4C738-4BFA-4ABE-B842-FCF874046D23}"/>
              </a:ext>
            </a:extLst>
          </p:cNvPr>
          <p:cNvSpPr>
            <a:spLocks noGrp="1"/>
          </p:cNvSpPr>
          <p:nvPr>
            <p:ph type="subTitle" idx="1"/>
          </p:nvPr>
        </p:nvSpPr>
        <p:spPr/>
        <p:txBody>
          <a:bodyPr/>
          <a:lstStyle/>
          <a:p>
            <a:r>
              <a:rPr lang="en-US" dirty="0"/>
              <a:t>[Date]</a:t>
            </a:r>
          </a:p>
        </p:txBody>
      </p:sp>
    </p:spTree>
    <p:extLst>
      <p:ext uri="{BB962C8B-B14F-4D97-AF65-F5344CB8AC3E}">
        <p14:creationId xmlns:p14="http://schemas.microsoft.com/office/powerpoint/2010/main" val="380253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28951F-B5ED-4048-85BD-B084371DF002}"/>
              </a:ext>
            </a:extLst>
          </p:cNvPr>
          <p:cNvSpPr>
            <a:spLocks noGrp="1"/>
          </p:cNvSpPr>
          <p:nvPr>
            <p:ph type="body" sz="quarter" idx="13"/>
          </p:nvPr>
        </p:nvSpPr>
        <p:spPr/>
        <p:txBody>
          <a:bodyPr/>
          <a:lstStyle/>
          <a:p>
            <a:r>
              <a:rPr lang="en-US" dirty="0"/>
              <a:t>[Team name] – </a:t>
            </a:r>
            <a:r>
              <a:rPr lang="en-US" dirty="0" err="1"/>
              <a:t>youtrack</a:t>
            </a:r>
            <a:endParaRPr lang="en-US" dirty="0"/>
          </a:p>
        </p:txBody>
      </p:sp>
      <p:sp>
        <p:nvSpPr>
          <p:cNvPr id="4" name="TextBox 3">
            <a:extLst>
              <a:ext uri="{FF2B5EF4-FFF2-40B4-BE49-F238E27FC236}">
                <a16:creationId xmlns:a16="http://schemas.microsoft.com/office/drawing/2014/main" id="{3F375539-83D4-4303-808A-82587433D77D}"/>
              </a:ext>
            </a:extLst>
          </p:cNvPr>
          <p:cNvSpPr txBox="1"/>
          <p:nvPr/>
        </p:nvSpPr>
        <p:spPr>
          <a:xfrm>
            <a:off x="1295400" y="762000"/>
            <a:ext cx="3657601" cy="5509200"/>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a:t>
            </a:r>
            <a:r>
              <a:rPr lang="en-US" sz="1100" b="1" dirty="0" err="1">
                <a:solidFill>
                  <a:srgbClr val="FF0000"/>
                </a:solidFill>
              </a:rPr>
              <a:t>youTrack</a:t>
            </a:r>
            <a:r>
              <a:rPr lang="en-US" sz="1100" b="1" dirty="0">
                <a:solidFill>
                  <a:srgbClr val="FF0000"/>
                </a:solidFill>
              </a:rPr>
              <a:t> Project page and show Sprint 1 Board</a:t>
            </a:r>
          </a:p>
          <a:p>
            <a:endParaRPr lang="en-US" sz="1100" b="1" dirty="0">
              <a:solidFill>
                <a:srgbClr val="FF0000"/>
              </a:solidFill>
            </a:endParaRPr>
          </a:p>
          <a:p>
            <a:r>
              <a:rPr lang="en-US" sz="1100" b="1" dirty="0">
                <a:solidFill>
                  <a:srgbClr val="FF0000"/>
                </a:solidFill>
              </a:rPr>
              <a:t>Work with instructor prior to mid-sprint-1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a:p>
            <a:endParaRPr lang="en-US" sz="1100" b="1" dirty="0">
              <a:solidFill>
                <a:srgbClr val="FF0000"/>
              </a:solidFill>
            </a:endParaRPr>
          </a:p>
          <a:p>
            <a:endParaRPr lang="en-US" sz="1100" b="1" dirty="0">
              <a:solidFill>
                <a:srgbClr val="FF0000"/>
              </a:solidFill>
            </a:endParaRPr>
          </a:p>
          <a:p>
            <a:r>
              <a:rPr lang="en-US" sz="1100" b="1" dirty="0">
                <a:solidFill>
                  <a:srgbClr val="FF0000"/>
                </a:solidFill>
              </a:rPr>
              <a:t>N.B., for mid-sprint 3 this can be a work in progress</a:t>
            </a:r>
          </a:p>
        </p:txBody>
      </p:sp>
    </p:spTree>
    <p:extLst>
      <p:ext uri="{BB962C8B-B14F-4D97-AF65-F5344CB8AC3E}">
        <p14:creationId xmlns:p14="http://schemas.microsoft.com/office/powerpoint/2010/main" val="2603739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BDDF41-9EB8-4030-A905-6AFB0CFF0172}"/>
              </a:ext>
            </a:extLst>
          </p:cNvPr>
          <p:cNvSpPr>
            <a:spLocks noGrp="1"/>
          </p:cNvSpPr>
          <p:nvPr>
            <p:ph type="body" sz="quarter" idx="13"/>
          </p:nvPr>
        </p:nvSpPr>
        <p:spPr/>
        <p:txBody>
          <a:bodyPr/>
          <a:lstStyle/>
          <a:p>
            <a:r>
              <a:rPr lang="en-US" dirty="0"/>
              <a:t>[team name] – analytic/algorithm Specification</a:t>
            </a:r>
          </a:p>
        </p:txBody>
      </p:sp>
      <p:sp>
        <p:nvSpPr>
          <p:cNvPr id="3" name="Text Placeholder 2">
            <a:extLst>
              <a:ext uri="{FF2B5EF4-FFF2-40B4-BE49-F238E27FC236}">
                <a16:creationId xmlns:a16="http://schemas.microsoft.com/office/drawing/2014/main" id="{993A185B-B0A2-4F42-A558-F513BC01958A}"/>
              </a:ext>
            </a:extLst>
          </p:cNvPr>
          <p:cNvSpPr>
            <a:spLocks noGrp="1"/>
          </p:cNvSpPr>
          <p:nvPr>
            <p:ph type="body" sz="quarter" idx="14"/>
          </p:nvPr>
        </p:nvSpPr>
        <p:spPr/>
        <p:txBody>
          <a:bodyPr/>
          <a:lstStyle/>
          <a:p>
            <a:pPr>
              <a:buFont typeface="Arial" panose="020B0604020202020204" pitchFamily="34" charset="0"/>
              <a:buChar char="•"/>
            </a:pPr>
            <a:r>
              <a:rPr lang="en-US" dirty="0"/>
              <a:t>Name:</a:t>
            </a:r>
          </a:p>
          <a:p>
            <a:pPr>
              <a:buFont typeface="Arial" panose="020B0604020202020204" pitchFamily="34" charset="0"/>
              <a:buChar char="•"/>
            </a:pPr>
            <a:r>
              <a:rPr lang="en-US" dirty="0"/>
              <a:t>How it works: [brief description on the “inner workings of algorithm”</a:t>
            </a:r>
          </a:p>
          <a:p>
            <a:pPr>
              <a:buFont typeface="Arial" panose="020B0604020202020204" pitchFamily="34" charset="0"/>
              <a:buChar char="•"/>
            </a:pPr>
            <a:r>
              <a:rPr lang="en-US" dirty="0"/>
              <a:t>Data Inputs: [include description of data input requirements and any data preparation required, size of input data, data types such as training, testing, etc.,  </a:t>
            </a:r>
            <a:r>
              <a:rPr lang="en-US" dirty="0" err="1"/>
              <a:t>e.g</a:t>
            </a:r>
            <a:r>
              <a:rPr lang="en-US" dirty="0"/>
              <a:t>, conditioning, transformation, formats, etc.)</a:t>
            </a:r>
          </a:p>
          <a:p>
            <a:pPr>
              <a:buFont typeface="Arial" panose="020B0604020202020204" pitchFamily="34" charset="0"/>
              <a:buChar char="•"/>
            </a:pPr>
            <a:r>
              <a:rPr lang="en-US" dirty="0"/>
              <a:t>Data Outputs: [include description on the data output; how will output data be used]</a:t>
            </a:r>
          </a:p>
          <a:p>
            <a:pPr>
              <a:buFont typeface="Arial" panose="020B0604020202020204" pitchFamily="34" charset="0"/>
              <a:buChar char="•"/>
            </a:pPr>
            <a:r>
              <a:rPr lang="en-US" dirty="0"/>
              <a:t>Hyperparameters:</a:t>
            </a:r>
          </a:p>
          <a:p>
            <a:pPr>
              <a:buFont typeface="Arial" panose="020B0604020202020204" pitchFamily="34" charset="0"/>
              <a:buChar char="•"/>
            </a:pPr>
            <a:r>
              <a:rPr lang="en-US" dirty="0"/>
              <a:t>Model Tuning: </a:t>
            </a:r>
          </a:p>
          <a:p>
            <a:pPr>
              <a:buFont typeface="Arial" panose="020B0604020202020204" pitchFamily="34" charset="0"/>
              <a:buChar char="•"/>
            </a:pPr>
            <a:r>
              <a:rPr lang="en-US" dirty="0"/>
              <a:t>Model Training Resources Required: [CPU, GPU, cloud based, laptop, memory, etc.]</a:t>
            </a:r>
          </a:p>
          <a:p>
            <a:pPr>
              <a:buFont typeface="Arial" panose="020B0604020202020204" pitchFamily="34" charset="0"/>
              <a:buChar char="•"/>
            </a:pPr>
            <a:r>
              <a:rPr lang="en-US" dirty="0"/>
              <a:t>Model Deployment: [how will the trained model be used]</a:t>
            </a:r>
          </a:p>
        </p:txBody>
      </p:sp>
    </p:spTree>
    <p:extLst>
      <p:ext uri="{BB962C8B-B14F-4D97-AF65-F5344CB8AC3E}">
        <p14:creationId xmlns:p14="http://schemas.microsoft.com/office/powerpoint/2010/main" val="3517503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D19E09-270A-42D0-8552-595E5883B4B7}"/>
              </a:ext>
            </a:extLst>
          </p:cNvPr>
          <p:cNvSpPr>
            <a:spLocks noGrp="1"/>
          </p:cNvSpPr>
          <p:nvPr>
            <p:ph type="body" sz="quarter" idx="13"/>
          </p:nvPr>
        </p:nvSpPr>
        <p:spPr/>
        <p:txBody>
          <a:bodyPr/>
          <a:lstStyle/>
          <a:p>
            <a:r>
              <a:rPr lang="en-US" dirty="0"/>
              <a:t>[team name] – analytics/algorithms - Demonstrations</a:t>
            </a:r>
          </a:p>
        </p:txBody>
      </p:sp>
      <p:sp>
        <p:nvSpPr>
          <p:cNvPr id="3" name="Text Placeholder 2">
            <a:extLst>
              <a:ext uri="{FF2B5EF4-FFF2-40B4-BE49-F238E27FC236}">
                <a16:creationId xmlns:a16="http://schemas.microsoft.com/office/drawing/2014/main" id="{28EBB5FB-75F6-4D0A-92E6-CD5CD1035450}"/>
              </a:ext>
            </a:extLst>
          </p:cNvPr>
          <p:cNvSpPr>
            <a:spLocks noGrp="1"/>
          </p:cNvSpPr>
          <p:nvPr>
            <p:ph type="body" sz="quarter" idx="14"/>
          </p:nvPr>
        </p:nvSpPr>
        <p:spPr/>
        <p:txBody>
          <a:bodyPr/>
          <a:lstStyle/>
          <a:p>
            <a:r>
              <a:rPr lang="en-US" dirty="0"/>
              <a:t>[provide a demo for each analytic/algorithm be considered]</a:t>
            </a:r>
          </a:p>
        </p:txBody>
      </p:sp>
    </p:spTree>
    <p:extLst>
      <p:ext uri="{BB962C8B-B14F-4D97-AF65-F5344CB8AC3E}">
        <p14:creationId xmlns:p14="http://schemas.microsoft.com/office/powerpoint/2010/main" val="2085609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[Team name] – 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762000" y="1295400"/>
          <a:ext cx="7239000" cy="2225040"/>
        </p:xfrm>
        <a:graphic>
          <a:graphicData uri="http://schemas.openxmlformats.org/drawingml/2006/table">
            <a:tbl>
              <a:tblPr firstRow="1" bandRow="1">
                <a:tableStyleId>{7DF18680-E054-41AD-8BC1-D1AEF772440D}</a:tableStyleId>
              </a:tblPr>
              <a:tblGrid>
                <a:gridCol w="1447800">
                  <a:extLst>
                    <a:ext uri="{9D8B030D-6E8A-4147-A177-3AD203B41FA5}">
                      <a16:colId xmlns:a16="http://schemas.microsoft.com/office/drawing/2014/main" val="4223258515"/>
                    </a:ext>
                  </a:extLst>
                </a:gridCol>
                <a:gridCol w="1447800">
                  <a:extLst>
                    <a:ext uri="{9D8B030D-6E8A-4147-A177-3AD203B41FA5}">
                      <a16:colId xmlns:a16="http://schemas.microsoft.com/office/drawing/2014/main" val="1754049355"/>
                    </a:ext>
                  </a:extLst>
                </a:gridCol>
                <a:gridCol w="1447800">
                  <a:extLst>
                    <a:ext uri="{9D8B030D-6E8A-4147-A177-3AD203B41FA5}">
                      <a16:colId xmlns:a16="http://schemas.microsoft.com/office/drawing/2014/main" val="3874331688"/>
                    </a:ext>
                  </a:extLst>
                </a:gridCol>
                <a:gridCol w="1447800">
                  <a:extLst>
                    <a:ext uri="{9D8B030D-6E8A-4147-A177-3AD203B41FA5}">
                      <a16:colId xmlns:a16="http://schemas.microsoft.com/office/drawing/2014/main" val="2302279300"/>
                    </a:ext>
                  </a:extLst>
                </a:gridCol>
                <a:gridCol w="1447800">
                  <a:extLst>
                    <a:ext uri="{9D8B030D-6E8A-4147-A177-3AD203B41FA5}">
                      <a16:colId xmlns:a16="http://schemas.microsoft.com/office/drawing/2014/main" val="396266851"/>
                    </a:ext>
                  </a:extLst>
                </a:gridCol>
              </a:tblGrid>
              <a:tr h="370840">
                <a:tc>
                  <a:txBody>
                    <a:bodyPr/>
                    <a:lstStyle/>
                    <a:p>
                      <a:r>
                        <a:rPr lang="en-US" sz="1200" dirty="0"/>
                        <a:t>Risk Name</a:t>
                      </a:r>
                    </a:p>
                  </a:txBody>
                  <a:tcPr/>
                </a:tc>
                <a:tc>
                  <a:txBody>
                    <a:bodyPr/>
                    <a:lstStyle/>
                    <a:p>
                      <a:r>
                        <a:rPr lang="en-US" sz="1200" dirty="0"/>
                        <a:t>Description</a:t>
                      </a:r>
                    </a:p>
                  </a:txBody>
                  <a:tcPr/>
                </a:tc>
                <a:tc>
                  <a:txBody>
                    <a:bodyPr/>
                    <a:lstStyle/>
                    <a:p>
                      <a:r>
                        <a:rPr lang="en-US" sz="1200" dirty="0"/>
                        <a:t>Probability </a:t>
                      </a:r>
                    </a:p>
                  </a:txBody>
                  <a:tcPr/>
                </a:tc>
                <a:tc>
                  <a:txBody>
                    <a:bodyPr/>
                    <a:lstStyle/>
                    <a:p>
                      <a:r>
                        <a:rPr lang="en-US" sz="1200" dirty="0"/>
                        <a:t>Impact</a:t>
                      </a:r>
                    </a:p>
                  </a:txBody>
                  <a:tcPr/>
                </a:tc>
                <a:tc>
                  <a:txBody>
                    <a:bodyPr/>
                    <a:lstStyle/>
                    <a:p>
                      <a:r>
                        <a:rPr lang="en-US" sz="1200" dirty="0"/>
                        <a:t>Mitigation</a:t>
                      </a:r>
                    </a:p>
                  </a:txBody>
                  <a:tcPr/>
                </a:tc>
                <a:extLst>
                  <a:ext uri="{0D108BD9-81ED-4DB2-BD59-A6C34878D82A}">
                    <a16:rowId xmlns:a16="http://schemas.microsoft.com/office/drawing/2014/main" val="3678545192"/>
                  </a:ext>
                </a:extLst>
              </a:tr>
              <a:tr h="370840">
                <a:tc>
                  <a:txBody>
                    <a:bodyPr/>
                    <a:lstStyle/>
                    <a:p>
                      <a:r>
                        <a:rPr lang="en-US" sz="1200" dirty="0"/>
                        <a:t>[meaningful]</a:t>
                      </a:r>
                    </a:p>
                  </a:txBody>
                  <a:tcPr/>
                </a:tc>
                <a:tc>
                  <a:txBody>
                    <a:bodyPr/>
                    <a:lstStyle/>
                    <a:p>
                      <a:r>
                        <a:rPr lang="en-US" sz="1200" dirty="0"/>
                        <a:t>[brief]</a:t>
                      </a:r>
                    </a:p>
                  </a:txBody>
                  <a:tcPr/>
                </a:tc>
                <a:tc>
                  <a:txBody>
                    <a:bodyPr/>
                    <a:lstStyle/>
                    <a:p>
                      <a:r>
                        <a:rPr lang="en-US" sz="1200" dirty="0"/>
                        <a:t>[high, medium, low]</a:t>
                      </a:r>
                    </a:p>
                  </a:txBody>
                  <a:tcPr/>
                </a:tc>
                <a:tc>
                  <a:txBody>
                    <a:bodyPr/>
                    <a:lstStyle/>
                    <a:p>
                      <a:r>
                        <a:rPr lang="en-US" sz="1200" dirty="0"/>
                        <a:t>[high, medium, low]</a:t>
                      </a:r>
                    </a:p>
                  </a:txBody>
                  <a:tcPr/>
                </a:tc>
                <a:tc>
                  <a:txBody>
                    <a:bodyPr/>
                    <a:lstStyle/>
                    <a:p>
                      <a:r>
                        <a:rPr lang="en-US" sz="1200" dirty="0"/>
                        <a:t>[brief]</a:t>
                      </a:r>
                    </a:p>
                  </a:txBody>
                  <a:tcPr/>
                </a:tc>
                <a:extLst>
                  <a:ext uri="{0D108BD9-81ED-4DB2-BD59-A6C34878D82A}">
                    <a16:rowId xmlns:a16="http://schemas.microsoft.com/office/drawing/2014/main" val="4128474677"/>
                  </a:ext>
                </a:extLst>
              </a:tr>
              <a:tr h="370840">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431918608"/>
                  </a:ext>
                </a:extLst>
              </a:tr>
              <a:tr h="370840">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051641659"/>
                  </a:ext>
                </a:extLst>
              </a:tr>
              <a:tr h="370840">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95787757"/>
                  </a:ext>
                </a:extLst>
              </a:tr>
              <a:tr h="37084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28143569"/>
                  </a:ext>
                </a:extLst>
              </a:tr>
            </a:tbl>
          </a:graphicData>
        </a:graphic>
      </p:graphicFrame>
      <p:sp>
        <p:nvSpPr>
          <p:cNvPr id="5" name="TextBox 4">
            <a:extLst>
              <a:ext uri="{FF2B5EF4-FFF2-40B4-BE49-F238E27FC236}">
                <a16:creationId xmlns:a16="http://schemas.microsoft.com/office/drawing/2014/main" id="{919DA71C-A638-4D80-9AEB-4621832166FA}"/>
              </a:ext>
            </a:extLst>
          </p:cNvPr>
          <p:cNvSpPr txBox="1"/>
          <p:nvPr/>
        </p:nvSpPr>
        <p:spPr>
          <a:xfrm>
            <a:off x="3124200" y="4114800"/>
            <a:ext cx="3657601" cy="954107"/>
          </a:xfrm>
          <a:prstGeom prst="rect">
            <a:avLst/>
          </a:prstGeom>
          <a:noFill/>
          <a:ln>
            <a:solidFill>
              <a:srgbClr val="FF0000"/>
            </a:solidFill>
          </a:ln>
        </p:spPr>
        <p:txBody>
          <a:bodyPr wrap="square" rtlCol="0">
            <a:spAutoFit/>
          </a:bodyPr>
          <a:lstStyle/>
          <a:p>
            <a:r>
              <a:rPr lang="en-US" sz="1400" b="1" dirty="0">
                <a:solidFill>
                  <a:srgbClr val="FF0000"/>
                </a:solidFill>
              </a:rPr>
              <a:t>Instructions: update for sprint</a:t>
            </a:r>
          </a:p>
          <a:p>
            <a:endParaRPr lang="en-US" sz="1400" b="1" dirty="0">
              <a:solidFill>
                <a:srgbClr val="FF0000"/>
              </a:solidFill>
            </a:endParaRPr>
          </a:p>
          <a:p>
            <a:r>
              <a:rPr lang="en-US" sz="1400" b="1" dirty="0">
                <a:solidFill>
                  <a:srgbClr val="FF0000"/>
                </a:solidFill>
              </a:rPr>
              <a:t>N.B., for mid-sprint 3 this can be a work in progress</a:t>
            </a:r>
          </a:p>
        </p:txBody>
      </p:sp>
    </p:spTree>
    <p:extLst>
      <p:ext uri="{BB962C8B-B14F-4D97-AF65-F5344CB8AC3E}">
        <p14:creationId xmlns:p14="http://schemas.microsoft.com/office/powerpoint/2010/main" val="38017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 y="3962400"/>
            <a:ext cx="8915400" cy="533400"/>
          </a:xfrm>
        </p:spPr>
        <p:txBody>
          <a:bodyPr/>
          <a:lstStyle/>
          <a:p>
            <a:pPr eaLnBrk="1" fontAlgn="auto" hangingPunct="1">
              <a:spcAft>
                <a:spcPts val="0"/>
              </a:spcAft>
              <a:defRPr/>
            </a:pPr>
            <a:r>
              <a:rPr lang="en-US" dirty="0">
                <a:ea typeface="+mj-ea"/>
                <a:cs typeface="+mj-cs"/>
              </a:rPr>
              <a:t>Team Autoencoders - mid-Sprint -1: Problem Statement</a:t>
            </a:r>
          </a:p>
        </p:txBody>
      </p:sp>
      <p:sp>
        <p:nvSpPr>
          <p:cNvPr id="3" name="Subtitle 2"/>
          <p:cNvSpPr>
            <a:spLocks noGrp="1"/>
          </p:cNvSpPr>
          <p:nvPr>
            <p:ph type="subTitle" idx="1"/>
          </p:nvPr>
        </p:nvSpPr>
        <p:spPr>
          <a:xfrm>
            <a:off x="228600" y="4705350"/>
            <a:ext cx="6934200" cy="228600"/>
          </a:xfrm>
        </p:spPr>
        <p:txBody>
          <a:bodyPr>
            <a:normAutofit fontScale="77500" lnSpcReduction="20000"/>
          </a:bodyPr>
          <a:lstStyle/>
          <a:p>
            <a:pPr eaLnBrk="1" fontAlgn="auto" hangingPunct="1">
              <a:spcAft>
                <a:spcPts val="0"/>
              </a:spcAft>
              <a:defRPr/>
            </a:pPr>
            <a:r>
              <a:rPr lang="en-US" dirty="0">
                <a:ea typeface="+mn-ea"/>
                <a:cs typeface="+mn-cs"/>
              </a:rPr>
              <a:t>June 9, 2020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3201-1561-433E-A1E2-B60E308CE4BB}"/>
              </a:ext>
            </a:extLst>
          </p:cNvPr>
          <p:cNvSpPr>
            <a:spLocks noGrp="1"/>
          </p:cNvSpPr>
          <p:nvPr>
            <p:ph type="ctrTitle"/>
          </p:nvPr>
        </p:nvSpPr>
        <p:spPr>
          <a:xfrm>
            <a:off x="229340" y="4038600"/>
            <a:ext cx="7239000" cy="533400"/>
          </a:xfrm>
        </p:spPr>
        <p:txBody>
          <a:bodyPr/>
          <a:lstStyle/>
          <a:p>
            <a:r>
              <a:rPr lang="en-US" dirty="0"/>
              <a:t>[team name] - [Sprint Title (e.g., mid-Sprint -4, full-sprint-4) – Visualization</a:t>
            </a:r>
          </a:p>
        </p:txBody>
      </p:sp>
      <p:sp>
        <p:nvSpPr>
          <p:cNvPr id="3" name="Subtitle 2">
            <a:extLst>
              <a:ext uri="{FF2B5EF4-FFF2-40B4-BE49-F238E27FC236}">
                <a16:creationId xmlns:a16="http://schemas.microsoft.com/office/drawing/2014/main" id="{77B4C738-4BFA-4ABE-B842-FCF874046D23}"/>
              </a:ext>
            </a:extLst>
          </p:cNvPr>
          <p:cNvSpPr>
            <a:spLocks noGrp="1"/>
          </p:cNvSpPr>
          <p:nvPr>
            <p:ph type="subTitle" idx="1"/>
          </p:nvPr>
        </p:nvSpPr>
        <p:spPr/>
        <p:txBody>
          <a:bodyPr/>
          <a:lstStyle/>
          <a:p>
            <a:r>
              <a:rPr lang="en-US" dirty="0"/>
              <a:t>[Date]</a:t>
            </a:r>
          </a:p>
        </p:txBody>
      </p:sp>
    </p:spTree>
    <p:extLst>
      <p:ext uri="{BB962C8B-B14F-4D97-AF65-F5344CB8AC3E}">
        <p14:creationId xmlns:p14="http://schemas.microsoft.com/office/powerpoint/2010/main" val="549793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28951F-B5ED-4048-85BD-B084371DF002}"/>
              </a:ext>
            </a:extLst>
          </p:cNvPr>
          <p:cNvSpPr>
            <a:spLocks noGrp="1"/>
          </p:cNvSpPr>
          <p:nvPr>
            <p:ph type="body" sz="quarter" idx="13"/>
          </p:nvPr>
        </p:nvSpPr>
        <p:spPr/>
        <p:txBody>
          <a:bodyPr/>
          <a:lstStyle/>
          <a:p>
            <a:r>
              <a:rPr lang="en-US" dirty="0"/>
              <a:t>[Team name] – </a:t>
            </a:r>
            <a:r>
              <a:rPr lang="en-US" dirty="0" err="1"/>
              <a:t>youtrack</a:t>
            </a:r>
            <a:endParaRPr lang="en-US" dirty="0"/>
          </a:p>
        </p:txBody>
      </p:sp>
      <p:sp>
        <p:nvSpPr>
          <p:cNvPr id="4" name="TextBox 3">
            <a:extLst>
              <a:ext uri="{FF2B5EF4-FFF2-40B4-BE49-F238E27FC236}">
                <a16:creationId xmlns:a16="http://schemas.microsoft.com/office/drawing/2014/main" id="{3F375539-83D4-4303-808A-82587433D77D}"/>
              </a:ext>
            </a:extLst>
          </p:cNvPr>
          <p:cNvSpPr txBox="1"/>
          <p:nvPr/>
        </p:nvSpPr>
        <p:spPr>
          <a:xfrm>
            <a:off x="1295400" y="762000"/>
            <a:ext cx="3657601" cy="5509200"/>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a:t>
            </a:r>
            <a:r>
              <a:rPr lang="en-US" sz="1100" b="1" dirty="0" err="1">
                <a:solidFill>
                  <a:srgbClr val="FF0000"/>
                </a:solidFill>
              </a:rPr>
              <a:t>youTrack</a:t>
            </a:r>
            <a:r>
              <a:rPr lang="en-US" sz="1100" b="1" dirty="0">
                <a:solidFill>
                  <a:srgbClr val="FF0000"/>
                </a:solidFill>
              </a:rPr>
              <a:t> Project page and show Sprint 1 Board</a:t>
            </a:r>
          </a:p>
          <a:p>
            <a:endParaRPr lang="en-US" sz="1100" b="1" dirty="0">
              <a:solidFill>
                <a:srgbClr val="FF0000"/>
              </a:solidFill>
            </a:endParaRPr>
          </a:p>
          <a:p>
            <a:r>
              <a:rPr lang="en-US" sz="1100" b="1" dirty="0">
                <a:solidFill>
                  <a:srgbClr val="FF0000"/>
                </a:solidFill>
              </a:rPr>
              <a:t>Work with instructor prior to mid-sprint-1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a:p>
            <a:endParaRPr lang="en-US" sz="1100" b="1" dirty="0">
              <a:solidFill>
                <a:srgbClr val="FF0000"/>
              </a:solidFill>
            </a:endParaRPr>
          </a:p>
          <a:p>
            <a:endParaRPr lang="en-US" sz="1100" b="1" dirty="0">
              <a:solidFill>
                <a:srgbClr val="FF0000"/>
              </a:solidFill>
            </a:endParaRPr>
          </a:p>
          <a:p>
            <a:r>
              <a:rPr lang="en-US" sz="1100" b="1" dirty="0">
                <a:solidFill>
                  <a:srgbClr val="FF0000"/>
                </a:solidFill>
              </a:rPr>
              <a:t>N.B., for mid-sprint 4 this can be a work in progress</a:t>
            </a:r>
          </a:p>
        </p:txBody>
      </p:sp>
    </p:spTree>
    <p:extLst>
      <p:ext uri="{BB962C8B-B14F-4D97-AF65-F5344CB8AC3E}">
        <p14:creationId xmlns:p14="http://schemas.microsoft.com/office/powerpoint/2010/main" val="2432702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BF5232-CE46-47C5-9D55-B2EBD0FF7496}"/>
              </a:ext>
            </a:extLst>
          </p:cNvPr>
          <p:cNvSpPr>
            <a:spLocks noGrp="1"/>
          </p:cNvSpPr>
          <p:nvPr>
            <p:ph type="body" sz="quarter" idx="13"/>
          </p:nvPr>
        </p:nvSpPr>
        <p:spPr/>
        <p:txBody>
          <a:bodyPr/>
          <a:lstStyle/>
          <a:p>
            <a:r>
              <a:rPr lang="en-US" dirty="0"/>
              <a:t>[team name] - Visualizations</a:t>
            </a:r>
          </a:p>
        </p:txBody>
      </p:sp>
      <p:sp>
        <p:nvSpPr>
          <p:cNvPr id="3" name="Text Placeholder 2">
            <a:extLst>
              <a:ext uri="{FF2B5EF4-FFF2-40B4-BE49-F238E27FC236}">
                <a16:creationId xmlns:a16="http://schemas.microsoft.com/office/drawing/2014/main" id="{2D8BC784-8A3F-4ABD-817B-9C28922A87FE}"/>
              </a:ext>
            </a:extLst>
          </p:cNvPr>
          <p:cNvSpPr>
            <a:spLocks noGrp="1"/>
          </p:cNvSpPr>
          <p:nvPr>
            <p:ph type="body" sz="quarter" idx="14"/>
          </p:nvPr>
        </p:nvSpPr>
        <p:spPr/>
        <p:txBody>
          <a:bodyPr/>
          <a:lstStyle/>
          <a:p>
            <a:r>
              <a:rPr lang="en-US" dirty="0"/>
              <a:t>[provide a series of visualizations for results based on sprint 3 work; these visualization should provide the audience with insights into your findings that will support your problem solution; it is important to discuss findings that are incorrect or not useful and findings that support the problem solution]</a:t>
            </a:r>
          </a:p>
        </p:txBody>
      </p:sp>
    </p:spTree>
    <p:extLst>
      <p:ext uri="{BB962C8B-B14F-4D97-AF65-F5344CB8AC3E}">
        <p14:creationId xmlns:p14="http://schemas.microsoft.com/office/powerpoint/2010/main" val="3653809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[Team name] – 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762000" y="1295400"/>
          <a:ext cx="7239000" cy="2225040"/>
        </p:xfrm>
        <a:graphic>
          <a:graphicData uri="http://schemas.openxmlformats.org/drawingml/2006/table">
            <a:tbl>
              <a:tblPr firstRow="1" bandRow="1">
                <a:tableStyleId>{7DF18680-E054-41AD-8BC1-D1AEF772440D}</a:tableStyleId>
              </a:tblPr>
              <a:tblGrid>
                <a:gridCol w="1447800">
                  <a:extLst>
                    <a:ext uri="{9D8B030D-6E8A-4147-A177-3AD203B41FA5}">
                      <a16:colId xmlns:a16="http://schemas.microsoft.com/office/drawing/2014/main" val="4223258515"/>
                    </a:ext>
                  </a:extLst>
                </a:gridCol>
                <a:gridCol w="1447800">
                  <a:extLst>
                    <a:ext uri="{9D8B030D-6E8A-4147-A177-3AD203B41FA5}">
                      <a16:colId xmlns:a16="http://schemas.microsoft.com/office/drawing/2014/main" val="1754049355"/>
                    </a:ext>
                  </a:extLst>
                </a:gridCol>
                <a:gridCol w="1447800">
                  <a:extLst>
                    <a:ext uri="{9D8B030D-6E8A-4147-A177-3AD203B41FA5}">
                      <a16:colId xmlns:a16="http://schemas.microsoft.com/office/drawing/2014/main" val="3874331688"/>
                    </a:ext>
                  </a:extLst>
                </a:gridCol>
                <a:gridCol w="1447800">
                  <a:extLst>
                    <a:ext uri="{9D8B030D-6E8A-4147-A177-3AD203B41FA5}">
                      <a16:colId xmlns:a16="http://schemas.microsoft.com/office/drawing/2014/main" val="2302279300"/>
                    </a:ext>
                  </a:extLst>
                </a:gridCol>
                <a:gridCol w="1447800">
                  <a:extLst>
                    <a:ext uri="{9D8B030D-6E8A-4147-A177-3AD203B41FA5}">
                      <a16:colId xmlns:a16="http://schemas.microsoft.com/office/drawing/2014/main" val="396266851"/>
                    </a:ext>
                  </a:extLst>
                </a:gridCol>
              </a:tblGrid>
              <a:tr h="370840">
                <a:tc>
                  <a:txBody>
                    <a:bodyPr/>
                    <a:lstStyle/>
                    <a:p>
                      <a:r>
                        <a:rPr lang="en-US" sz="1200" dirty="0"/>
                        <a:t>Risk Name</a:t>
                      </a:r>
                    </a:p>
                  </a:txBody>
                  <a:tcPr/>
                </a:tc>
                <a:tc>
                  <a:txBody>
                    <a:bodyPr/>
                    <a:lstStyle/>
                    <a:p>
                      <a:r>
                        <a:rPr lang="en-US" sz="1200" dirty="0"/>
                        <a:t>Description</a:t>
                      </a:r>
                    </a:p>
                  </a:txBody>
                  <a:tcPr/>
                </a:tc>
                <a:tc>
                  <a:txBody>
                    <a:bodyPr/>
                    <a:lstStyle/>
                    <a:p>
                      <a:r>
                        <a:rPr lang="en-US" sz="1200" dirty="0"/>
                        <a:t>Probability </a:t>
                      </a:r>
                    </a:p>
                  </a:txBody>
                  <a:tcPr/>
                </a:tc>
                <a:tc>
                  <a:txBody>
                    <a:bodyPr/>
                    <a:lstStyle/>
                    <a:p>
                      <a:r>
                        <a:rPr lang="en-US" sz="1200" dirty="0"/>
                        <a:t>Impact</a:t>
                      </a:r>
                    </a:p>
                  </a:txBody>
                  <a:tcPr/>
                </a:tc>
                <a:tc>
                  <a:txBody>
                    <a:bodyPr/>
                    <a:lstStyle/>
                    <a:p>
                      <a:r>
                        <a:rPr lang="en-US" sz="1200" dirty="0"/>
                        <a:t>Mitigation</a:t>
                      </a:r>
                    </a:p>
                  </a:txBody>
                  <a:tcPr/>
                </a:tc>
                <a:extLst>
                  <a:ext uri="{0D108BD9-81ED-4DB2-BD59-A6C34878D82A}">
                    <a16:rowId xmlns:a16="http://schemas.microsoft.com/office/drawing/2014/main" val="3678545192"/>
                  </a:ext>
                </a:extLst>
              </a:tr>
              <a:tr h="370840">
                <a:tc>
                  <a:txBody>
                    <a:bodyPr/>
                    <a:lstStyle/>
                    <a:p>
                      <a:r>
                        <a:rPr lang="en-US" sz="1200" dirty="0"/>
                        <a:t>[meaningful]</a:t>
                      </a:r>
                    </a:p>
                  </a:txBody>
                  <a:tcPr/>
                </a:tc>
                <a:tc>
                  <a:txBody>
                    <a:bodyPr/>
                    <a:lstStyle/>
                    <a:p>
                      <a:r>
                        <a:rPr lang="en-US" sz="1200" dirty="0"/>
                        <a:t>[brief]</a:t>
                      </a:r>
                    </a:p>
                  </a:txBody>
                  <a:tcPr/>
                </a:tc>
                <a:tc>
                  <a:txBody>
                    <a:bodyPr/>
                    <a:lstStyle/>
                    <a:p>
                      <a:r>
                        <a:rPr lang="en-US" sz="1200" dirty="0"/>
                        <a:t>[high, medium, low]</a:t>
                      </a:r>
                    </a:p>
                  </a:txBody>
                  <a:tcPr/>
                </a:tc>
                <a:tc>
                  <a:txBody>
                    <a:bodyPr/>
                    <a:lstStyle/>
                    <a:p>
                      <a:r>
                        <a:rPr lang="en-US" sz="1200" dirty="0"/>
                        <a:t>[high, medium, low]</a:t>
                      </a:r>
                    </a:p>
                  </a:txBody>
                  <a:tcPr/>
                </a:tc>
                <a:tc>
                  <a:txBody>
                    <a:bodyPr/>
                    <a:lstStyle/>
                    <a:p>
                      <a:r>
                        <a:rPr lang="en-US" sz="1200" dirty="0"/>
                        <a:t>[brief]</a:t>
                      </a:r>
                    </a:p>
                  </a:txBody>
                  <a:tcPr/>
                </a:tc>
                <a:extLst>
                  <a:ext uri="{0D108BD9-81ED-4DB2-BD59-A6C34878D82A}">
                    <a16:rowId xmlns:a16="http://schemas.microsoft.com/office/drawing/2014/main" val="4128474677"/>
                  </a:ext>
                </a:extLst>
              </a:tr>
              <a:tr h="370840">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431918608"/>
                  </a:ext>
                </a:extLst>
              </a:tr>
              <a:tr h="370840">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051641659"/>
                  </a:ext>
                </a:extLst>
              </a:tr>
              <a:tr h="370840">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95787757"/>
                  </a:ext>
                </a:extLst>
              </a:tr>
              <a:tr h="37084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28143569"/>
                  </a:ext>
                </a:extLst>
              </a:tr>
            </a:tbl>
          </a:graphicData>
        </a:graphic>
      </p:graphicFrame>
      <p:sp>
        <p:nvSpPr>
          <p:cNvPr id="5" name="TextBox 4">
            <a:extLst>
              <a:ext uri="{FF2B5EF4-FFF2-40B4-BE49-F238E27FC236}">
                <a16:creationId xmlns:a16="http://schemas.microsoft.com/office/drawing/2014/main" id="{919DA71C-A638-4D80-9AEB-4621832166FA}"/>
              </a:ext>
            </a:extLst>
          </p:cNvPr>
          <p:cNvSpPr txBox="1"/>
          <p:nvPr/>
        </p:nvSpPr>
        <p:spPr>
          <a:xfrm>
            <a:off x="3124200" y="4114800"/>
            <a:ext cx="3657601" cy="954107"/>
          </a:xfrm>
          <a:prstGeom prst="rect">
            <a:avLst/>
          </a:prstGeom>
          <a:noFill/>
          <a:ln>
            <a:solidFill>
              <a:srgbClr val="FF0000"/>
            </a:solidFill>
          </a:ln>
        </p:spPr>
        <p:txBody>
          <a:bodyPr wrap="square" rtlCol="0">
            <a:spAutoFit/>
          </a:bodyPr>
          <a:lstStyle/>
          <a:p>
            <a:r>
              <a:rPr lang="en-US" sz="1400" b="1" dirty="0">
                <a:solidFill>
                  <a:srgbClr val="FF0000"/>
                </a:solidFill>
              </a:rPr>
              <a:t>Instructions: update for sprint</a:t>
            </a:r>
          </a:p>
          <a:p>
            <a:endParaRPr lang="en-US" sz="1400" b="1" dirty="0">
              <a:solidFill>
                <a:srgbClr val="FF0000"/>
              </a:solidFill>
            </a:endParaRPr>
          </a:p>
          <a:p>
            <a:r>
              <a:rPr lang="en-US" sz="1400" b="1" dirty="0">
                <a:solidFill>
                  <a:srgbClr val="FF0000"/>
                </a:solidFill>
              </a:rPr>
              <a:t>N.B., for mid-sprint 4 this can be a work in progress</a:t>
            </a:r>
          </a:p>
        </p:txBody>
      </p:sp>
    </p:spTree>
    <p:extLst>
      <p:ext uri="{BB962C8B-B14F-4D97-AF65-F5344CB8AC3E}">
        <p14:creationId xmlns:p14="http://schemas.microsoft.com/office/powerpoint/2010/main" val="2031113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pPr marL="0" indent="0" eaLnBrk="1" fontAlgn="auto" hangingPunct="1">
              <a:spcAft>
                <a:spcPts val="0"/>
              </a:spcAft>
              <a:defRPr/>
            </a:pPr>
            <a:r>
              <a:rPr lang="en-US" dirty="0">
                <a:ea typeface="+mn-ea"/>
                <a:cs typeface="+mn-cs"/>
              </a:rPr>
              <a:t>Team autoencoders - Members</a:t>
            </a:r>
          </a:p>
        </p:txBody>
      </p:sp>
      <p:pic>
        <p:nvPicPr>
          <p:cNvPr id="8" name="Picture 7" descr="Young man on the streets of a city">
            <a:extLst>
              <a:ext uri="{FF2B5EF4-FFF2-40B4-BE49-F238E27FC236}">
                <a16:creationId xmlns:a16="http://schemas.microsoft.com/office/drawing/2014/main" id="{6AD1151B-ED34-4859-B397-661D693E409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24400" y="3733800"/>
            <a:ext cx="1124158" cy="749256"/>
          </a:xfrm>
          <a:prstGeom prst="rect">
            <a:avLst/>
          </a:prstGeom>
        </p:spPr>
      </p:pic>
      <p:pic>
        <p:nvPicPr>
          <p:cNvPr id="14" name="Picture 13" descr="Smiling male doctor talking in clinic corridor">
            <a:extLst>
              <a:ext uri="{FF2B5EF4-FFF2-40B4-BE49-F238E27FC236}">
                <a16:creationId xmlns:a16="http://schemas.microsoft.com/office/drawing/2014/main" id="{5159BBBC-6488-41D3-8003-1EC33525E193}"/>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51376" y="1606251"/>
            <a:ext cx="1124158" cy="749256"/>
          </a:xfrm>
          <a:prstGeom prst="rect">
            <a:avLst/>
          </a:prstGeom>
        </p:spPr>
      </p:pic>
      <p:sp>
        <p:nvSpPr>
          <p:cNvPr id="15" name="TextBox 14">
            <a:extLst>
              <a:ext uri="{FF2B5EF4-FFF2-40B4-BE49-F238E27FC236}">
                <a16:creationId xmlns:a16="http://schemas.microsoft.com/office/drawing/2014/main" id="{BCE40BE2-6435-4320-8D98-C11D6AFB5919}"/>
              </a:ext>
            </a:extLst>
          </p:cNvPr>
          <p:cNvSpPr txBox="1"/>
          <p:nvPr/>
        </p:nvSpPr>
        <p:spPr>
          <a:xfrm>
            <a:off x="638117" y="2413952"/>
            <a:ext cx="1202317" cy="461665"/>
          </a:xfrm>
          <a:prstGeom prst="rect">
            <a:avLst/>
          </a:prstGeom>
          <a:noFill/>
        </p:spPr>
        <p:txBody>
          <a:bodyPr wrap="none" rtlCol="0">
            <a:spAutoFit/>
          </a:bodyPr>
          <a:lstStyle/>
          <a:p>
            <a:pPr algn="ctr"/>
            <a:r>
              <a:rPr lang="en-US" sz="1200" b="1" dirty="0">
                <a:solidFill>
                  <a:srgbClr val="00B050"/>
                </a:solidFill>
              </a:rPr>
              <a:t>Stephen Schade</a:t>
            </a:r>
          </a:p>
          <a:p>
            <a:pPr algn="ctr"/>
            <a:r>
              <a:rPr lang="en-US" sz="1200" b="1" dirty="0">
                <a:solidFill>
                  <a:srgbClr val="00B050"/>
                </a:solidFill>
              </a:rPr>
              <a:t>SCRUM Master</a:t>
            </a:r>
          </a:p>
        </p:txBody>
      </p:sp>
      <p:sp>
        <p:nvSpPr>
          <p:cNvPr id="17" name="TextBox 16">
            <a:extLst>
              <a:ext uri="{FF2B5EF4-FFF2-40B4-BE49-F238E27FC236}">
                <a16:creationId xmlns:a16="http://schemas.microsoft.com/office/drawing/2014/main" id="{F8305D82-FF14-44C1-AD58-AE99D78F3167}"/>
              </a:ext>
            </a:extLst>
          </p:cNvPr>
          <p:cNvSpPr txBox="1"/>
          <p:nvPr/>
        </p:nvSpPr>
        <p:spPr>
          <a:xfrm>
            <a:off x="1103916" y="4393043"/>
            <a:ext cx="842923" cy="461665"/>
          </a:xfrm>
          <a:prstGeom prst="rect">
            <a:avLst/>
          </a:prstGeom>
          <a:noFill/>
        </p:spPr>
        <p:txBody>
          <a:bodyPr wrap="none" rtlCol="0">
            <a:spAutoFit/>
          </a:bodyPr>
          <a:lstStyle/>
          <a:p>
            <a:pPr algn="ctr"/>
            <a:r>
              <a:rPr lang="en-US" sz="1200" b="1" dirty="0">
                <a:solidFill>
                  <a:srgbClr val="00B050"/>
                </a:solidFill>
              </a:rPr>
              <a:t>Jun Wang</a:t>
            </a:r>
          </a:p>
          <a:p>
            <a:pPr algn="ctr"/>
            <a:r>
              <a:rPr lang="en-US" sz="1200" b="1" dirty="0">
                <a:solidFill>
                  <a:srgbClr val="00B050"/>
                </a:solidFill>
              </a:rPr>
              <a:t>Developer</a:t>
            </a:r>
          </a:p>
        </p:txBody>
      </p:sp>
      <p:sp>
        <p:nvSpPr>
          <p:cNvPr id="18" name="TextBox 17">
            <a:extLst>
              <a:ext uri="{FF2B5EF4-FFF2-40B4-BE49-F238E27FC236}">
                <a16:creationId xmlns:a16="http://schemas.microsoft.com/office/drawing/2014/main" id="{20BD9873-7C50-410C-8218-7576001B5E93}"/>
              </a:ext>
            </a:extLst>
          </p:cNvPr>
          <p:cNvSpPr txBox="1"/>
          <p:nvPr/>
        </p:nvSpPr>
        <p:spPr>
          <a:xfrm>
            <a:off x="4700872" y="2222152"/>
            <a:ext cx="1147686" cy="461665"/>
          </a:xfrm>
          <a:prstGeom prst="rect">
            <a:avLst/>
          </a:prstGeom>
          <a:noFill/>
        </p:spPr>
        <p:txBody>
          <a:bodyPr wrap="none" rtlCol="0">
            <a:spAutoFit/>
          </a:bodyPr>
          <a:lstStyle/>
          <a:p>
            <a:pPr algn="ctr"/>
            <a:r>
              <a:rPr lang="en-US" sz="1200" b="1" dirty="0">
                <a:solidFill>
                  <a:srgbClr val="00B050"/>
                </a:solidFill>
              </a:rPr>
              <a:t>Matt Machado</a:t>
            </a:r>
          </a:p>
          <a:p>
            <a:pPr algn="ctr"/>
            <a:r>
              <a:rPr lang="en-US" sz="1200" b="1" dirty="0">
                <a:solidFill>
                  <a:srgbClr val="00B050"/>
                </a:solidFill>
              </a:rPr>
              <a:t>Product Owner</a:t>
            </a:r>
          </a:p>
        </p:txBody>
      </p:sp>
      <p:sp>
        <p:nvSpPr>
          <p:cNvPr id="19" name="TextBox 18">
            <a:extLst>
              <a:ext uri="{FF2B5EF4-FFF2-40B4-BE49-F238E27FC236}">
                <a16:creationId xmlns:a16="http://schemas.microsoft.com/office/drawing/2014/main" id="{05C50829-C6D7-415A-AF89-E407AFB02241}"/>
              </a:ext>
            </a:extLst>
          </p:cNvPr>
          <p:cNvSpPr txBox="1"/>
          <p:nvPr/>
        </p:nvSpPr>
        <p:spPr>
          <a:xfrm>
            <a:off x="2872054" y="3231283"/>
            <a:ext cx="842923" cy="461665"/>
          </a:xfrm>
          <a:prstGeom prst="rect">
            <a:avLst/>
          </a:prstGeom>
          <a:noFill/>
        </p:spPr>
        <p:txBody>
          <a:bodyPr wrap="none" rtlCol="0">
            <a:spAutoFit/>
          </a:bodyPr>
          <a:lstStyle/>
          <a:p>
            <a:pPr algn="ctr"/>
            <a:r>
              <a:rPr lang="en-US" sz="1200" b="1" dirty="0">
                <a:solidFill>
                  <a:srgbClr val="00B050"/>
                </a:solidFill>
              </a:rPr>
              <a:t>Yun Li</a:t>
            </a:r>
          </a:p>
          <a:p>
            <a:pPr algn="ctr"/>
            <a:r>
              <a:rPr lang="en-US" sz="1200" b="1" dirty="0">
                <a:solidFill>
                  <a:srgbClr val="00B050"/>
                </a:solidFill>
              </a:rPr>
              <a:t>Developer</a:t>
            </a:r>
          </a:p>
        </p:txBody>
      </p:sp>
      <p:sp>
        <p:nvSpPr>
          <p:cNvPr id="21" name="TextBox 20">
            <a:extLst>
              <a:ext uri="{FF2B5EF4-FFF2-40B4-BE49-F238E27FC236}">
                <a16:creationId xmlns:a16="http://schemas.microsoft.com/office/drawing/2014/main" id="{669FC5B0-A874-4C30-8C3F-A8D22BDE73A5}"/>
              </a:ext>
            </a:extLst>
          </p:cNvPr>
          <p:cNvSpPr txBox="1"/>
          <p:nvPr/>
        </p:nvSpPr>
        <p:spPr>
          <a:xfrm>
            <a:off x="4747927" y="4623875"/>
            <a:ext cx="1253036" cy="461665"/>
          </a:xfrm>
          <a:prstGeom prst="rect">
            <a:avLst/>
          </a:prstGeom>
          <a:noFill/>
        </p:spPr>
        <p:txBody>
          <a:bodyPr wrap="none" rtlCol="0">
            <a:spAutoFit/>
          </a:bodyPr>
          <a:lstStyle/>
          <a:p>
            <a:pPr algn="ctr"/>
            <a:r>
              <a:rPr lang="en-US" sz="1200" b="1" dirty="0" err="1">
                <a:solidFill>
                  <a:srgbClr val="00B050"/>
                </a:solidFill>
              </a:rPr>
              <a:t>Gauthami</a:t>
            </a:r>
            <a:r>
              <a:rPr lang="en-US" sz="1200" b="1" dirty="0">
                <a:solidFill>
                  <a:srgbClr val="00B050"/>
                </a:solidFill>
              </a:rPr>
              <a:t> </a:t>
            </a:r>
            <a:r>
              <a:rPr lang="en-US" sz="1200" b="1" dirty="0" err="1">
                <a:solidFill>
                  <a:srgbClr val="00B050"/>
                </a:solidFill>
              </a:rPr>
              <a:t>Kuravi</a:t>
            </a:r>
            <a:endParaRPr lang="en-US" sz="1200" b="1" dirty="0">
              <a:solidFill>
                <a:srgbClr val="00B050"/>
              </a:solidFill>
            </a:endParaRPr>
          </a:p>
          <a:p>
            <a:pPr algn="ctr"/>
            <a:r>
              <a:rPr lang="en-US" sz="1200" b="1" dirty="0">
                <a:solidFill>
                  <a:srgbClr val="00B050"/>
                </a:solidFill>
              </a:rPr>
              <a:t>Developer</a:t>
            </a:r>
          </a:p>
        </p:txBody>
      </p:sp>
      <p:pic>
        <p:nvPicPr>
          <p:cNvPr id="5" name="Picture 4" descr="A person wearing a suit and tie smiling at the camera&#10;&#10;Description automatically generated">
            <a:extLst>
              <a:ext uri="{FF2B5EF4-FFF2-40B4-BE49-F238E27FC236}">
                <a16:creationId xmlns:a16="http://schemas.microsoft.com/office/drawing/2014/main" id="{72286D93-0FE3-4FAB-B9DB-F4EC548BF6BE}"/>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782241" y="1052636"/>
            <a:ext cx="984947" cy="1213894"/>
          </a:xfrm>
          <a:prstGeom prst="rect">
            <a:avLst/>
          </a:prstGeom>
        </p:spPr>
      </p:pic>
      <p:pic>
        <p:nvPicPr>
          <p:cNvPr id="7" name="Picture 6" descr="A person posing for the camera&#10;&#10;Description automatically generated">
            <a:extLst>
              <a:ext uri="{FF2B5EF4-FFF2-40B4-BE49-F238E27FC236}">
                <a16:creationId xmlns:a16="http://schemas.microsoft.com/office/drawing/2014/main" id="{C4FA8F93-DFAC-454B-888F-58DBD5C1D19D}"/>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929670" y="3267542"/>
            <a:ext cx="1191414" cy="1125501"/>
          </a:xfrm>
          <a:prstGeom prst="rect">
            <a:avLst/>
          </a:prstGeom>
        </p:spPr>
      </p:pic>
      <p:pic>
        <p:nvPicPr>
          <p:cNvPr id="4" name="Picture 3" descr="A person posing for the camera&#10;&#10;Description automatically generated">
            <a:extLst>
              <a:ext uri="{FF2B5EF4-FFF2-40B4-BE49-F238E27FC236}">
                <a16:creationId xmlns:a16="http://schemas.microsoft.com/office/drawing/2014/main" id="{F5A0E85E-138D-7D4A-B5DA-C43A1CD068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90819" y="2128521"/>
            <a:ext cx="1295381" cy="10728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2C42BB-A307-4C54-9DE5-FA4F7C75A30A}"/>
              </a:ext>
            </a:extLst>
          </p:cNvPr>
          <p:cNvSpPr>
            <a:spLocks noGrp="1"/>
          </p:cNvSpPr>
          <p:nvPr>
            <p:ph type="body" sz="quarter" idx="14"/>
          </p:nvPr>
        </p:nvSpPr>
        <p:spPr/>
        <p:txBody>
          <a:bodyPr/>
          <a:lstStyle/>
          <a:p>
            <a:r>
              <a:rPr lang="en-US" b="1" dirty="0">
                <a:solidFill>
                  <a:srgbClr val="0070C0"/>
                </a:solidFill>
              </a:rPr>
              <a:t>Problem Context:</a:t>
            </a:r>
          </a:p>
          <a:p>
            <a:pPr>
              <a:buFont typeface="Arial" panose="020B0604020202020204" pitchFamily="34" charset="0"/>
              <a:buChar char="•"/>
            </a:pPr>
            <a:r>
              <a:rPr lang="en-US" b="1" dirty="0">
                <a:solidFill>
                  <a:srgbClr val="0070C0"/>
                </a:solidFill>
              </a:rPr>
              <a:t>Domain of problem: </a:t>
            </a:r>
            <a:r>
              <a:rPr lang="en-US" dirty="0"/>
              <a:t>OCR technology is valuable in any instance where documents or images have text, such as healthcare, banking,  manufacturing, legal, business, and other industries associated with heave paperwork or documentation. </a:t>
            </a:r>
          </a:p>
          <a:p>
            <a:pPr marL="0" indent="0"/>
            <a:endParaRPr lang="en-US" dirty="0"/>
          </a:p>
          <a:p>
            <a:pPr>
              <a:buFont typeface="Arial" panose="020B0604020202020204" pitchFamily="34" charset="0"/>
              <a:buChar char="•"/>
            </a:pPr>
            <a:r>
              <a:rPr lang="en-US" b="1" dirty="0">
                <a:solidFill>
                  <a:srgbClr val="0070C0"/>
                </a:solidFill>
              </a:rPr>
              <a:t>Importance of problem: </a:t>
            </a:r>
            <a:r>
              <a:rPr lang="en-US" dirty="0"/>
              <a:t>Image “noise” is one reason that OCR technology may have trouble reading character text. Removing noise makes OCR more reliable.</a:t>
            </a:r>
          </a:p>
        </p:txBody>
      </p:sp>
      <p:sp>
        <p:nvSpPr>
          <p:cNvPr id="3" name="Text Placeholder 2">
            <a:extLst>
              <a:ext uri="{FF2B5EF4-FFF2-40B4-BE49-F238E27FC236}">
                <a16:creationId xmlns:a16="http://schemas.microsoft.com/office/drawing/2014/main" id="{3C03DE14-BD21-459E-911A-F0A4F0ACA948}"/>
              </a:ext>
            </a:extLst>
          </p:cNvPr>
          <p:cNvSpPr>
            <a:spLocks noGrp="1"/>
          </p:cNvSpPr>
          <p:nvPr>
            <p:ph type="body" sz="quarter" idx="15"/>
          </p:nvPr>
        </p:nvSpPr>
        <p:spPr>
          <a:xfrm>
            <a:off x="4495800" y="1066800"/>
            <a:ext cx="3886200" cy="2438400"/>
          </a:xfrm>
        </p:spPr>
        <p:txBody>
          <a:bodyPr/>
          <a:lstStyle/>
          <a:p>
            <a:r>
              <a:rPr lang="en-US" b="1" dirty="0">
                <a:solidFill>
                  <a:srgbClr val="00B050"/>
                </a:solidFill>
              </a:rPr>
              <a:t>Problem Statement: I</a:t>
            </a:r>
            <a:r>
              <a:rPr lang="en-US" dirty="0"/>
              <a:t>t is difficult to translate text images into text data without some inaccuracies or errors. This project will build a Convolutional Neural Network (CNN) auto-encoder that attempts to reduce image noise during OCR processing. We will evaluate the fidelity of our CNN by conducting OCR text extraction on a dataset before and after the implementation of our method. </a:t>
            </a:r>
          </a:p>
          <a:p>
            <a:r>
              <a:rPr lang="en-US" dirty="0"/>
              <a:t> </a:t>
            </a:r>
          </a:p>
        </p:txBody>
      </p:sp>
      <p:sp>
        <p:nvSpPr>
          <p:cNvPr id="4" name="Text Placeholder 3">
            <a:extLst>
              <a:ext uri="{FF2B5EF4-FFF2-40B4-BE49-F238E27FC236}">
                <a16:creationId xmlns:a16="http://schemas.microsoft.com/office/drawing/2014/main" id="{3954537F-92F0-4874-B3FA-4493EC272D64}"/>
              </a:ext>
            </a:extLst>
          </p:cNvPr>
          <p:cNvSpPr>
            <a:spLocks noGrp="1"/>
          </p:cNvSpPr>
          <p:nvPr>
            <p:ph type="body" sz="quarter" idx="16"/>
          </p:nvPr>
        </p:nvSpPr>
        <p:spPr/>
        <p:txBody>
          <a:bodyPr/>
          <a:lstStyle/>
          <a:p>
            <a:r>
              <a:rPr lang="en-US" dirty="0"/>
              <a:t>Team autoencoders – problem statement</a:t>
            </a:r>
          </a:p>
        </p:txBody>
      </p:sp>
      <p:pic>
        <p:nvPicPr>
          <p:cNvPr id="7" name="Picture 6">
            <a:extLst>
              <a:ext uri="{FF2B5EF4-FFF2-40B4-BE49-F238E27FC236}">
                <a16:creationId xmlns:a16="http://schemas.microsoft.com/office/drawing/2014/main" id="{1957A138-3F50-4268-A936-4C007E145832}"/>
              </a:ext>
            </a:extLst>
          </p:cNvPr>
          <p:cNvPicPr>
            <a:picLocks noChangeAspect="1"/>
          </p:cNvPicPr>
          <p:nvPr/>
        </p:nvPicPr>
        <p:blipFill>
          <a:blip r:embed="rId2"/>
          <a:stretch>
            <a:fillRect/>
          </a:stretch>
        </p:blipFill>
        <p:spPr>
          <a:xfrm>
            <a:off x="2660122" y="4191000"/>
            <a:ext cx="3571346" cy="1791167"/>
          </a:xfrm>
          <a:prstGeom prst="rect">
            <a:avLst/>
          </a:prstGeom>
        </p:spPr>
      </p:pic>
      <p:sp>
        <p:nvSpPr>
          <p:cNvPr id="8" name="TextBox 7">
            <a:extLst>
              <a:ext uri="{FF2B5EF4-FFF2-40B4-BE49-F238E27FC236}">
                <a16:creationId xmlns:a16="http://schemas.microsoft.com/office/drawing/2014/main" id="{6321F114-6E94-4470-A08D-B35D3EF22FCF}"/>
              </a:ext>
            </a:extLst>
          </p:cNvPr>
          <p:cNvSpPr txBox="1"/>
          <p:nvPr/>
        </p:nvSpPr>
        <p:spPr>
          <a:xfrm>
            <a:off x="2590800" y="5906695"/>
            <a:ext cx="3640668" cy="246221"/>
          </a:xfrm>
          <a:prstGeom prst="rect">
            <a:avLst/>
          </a:prstGeom>
          <a:noFill/>
        </p:spPr>
        <p:txBody>
          <a:bodyPr wrap="square" rtlCol="0">
            <a:spAutoFit/>
          </a:bodyPr>
          <a:lstStyle/>
          <a:p>
            <a:pPr algn="ctr"/>
            <a:r>
              <a:rPr lang="en-US" sz="1000" i="1" dirty="0">
                <a:solidFill>
                  <a:srgbClr val="000000"/>
                </a:solidFill>
              </a:rPr>
              <a:t>Example: Before (top) and after (bottom) OCR denoising</a:t>
            </a:r>
          </a:p>
        </p:txBody>
      </p:sp>
    </p:spTree>
    <p:extLst>
      <p:ext uri="{BB962C8B-B14F-4D97-AF65-F5344CB8AC3E}">
        <p14:creationId xmlns:p14="http://schemas.microsoft.com/office/powerpoint/2010/main" val="252508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83F9B6-28BB-4FFE-967C-D8B2922D1998}"/>
              </a:ext>
            </a:extLst>
          </p:cNvPr>
          <p:cNvSpPr>
            <a:spLocks noGrp="1"/>
          </p:cNvSpPr>
          <p:nvPr>
            <p:ph type="body" sz="quarter" idx="13"/>
          </p:nvPr>
        </p:nvSpPr>
        <p:spPr/>
        <p:txBody>
          <a:bodyPr/>
          <a:lstStyle/>
          <a:p>
            <a:r>
              <a:rPr lang="en-US" dirty="0"/>
              <a:t>Team autoencoders – Datasets</a:t>
            </a:r>
          </a:p>
        </p:txBody>
      </p:sp>
      <p:sp>
        <p:nvSpPr>
          <p:cNvPr id="3" name="Text Placeholder 2">
            <a:extLst>
              <a:ext uri="{FF2B5EF4-FFF2-40B4-BE49-F238E27FC236}">
                <a16:creationId xmlns:a16="http://schemas.microsoft.com/office/drawing/2014/main" id="{90D5D966-EBFC-4E58-A9A8-B793FE29B664}"/>
              </a:ext>
            </a:extLst>
          </p:cNvPr>
          <p:cNvSpPr>
            <a:spLocks noGrp="1"/>
          </p:cNvSpPr>
          <p:nvPr>
            <p:ph type="body" sz="quarter" idx="14"/>
          </p:nvPr>
        </p:nvSpPr>
        <p:spPr/>
        <p:txBody>
          <a:bodyPr/>
          <a:lstStyle/>
          <a:p>
            <a:r>
              <a:rPr lang="en-US" dirty="0"/>
              <a:t>Proposed Datasets for Project [for each dataset]</a:t>
            </a:r>
          </a:p>
          <a:p>
            <a:endParaRPr lang="en-US" dirty="0"/>
          </a:p>
          <a:p>
            <a:r>
              <a:rPr lang="en-US" sz="1100" dirty="0">
                <a:solidFill>
                  <a:srgbClr val="000000"/>
                </a:solidFill>
              </a:rPr>
              <a:t>The University of California, Irvine Machine Learning Repository hosts multiple OCR-related datasets, including handwritten digits and others. </a:t>
            </a:r>
            <a:r>
              <a:rPr lang="en-US" sz="1100" u="sng" dirty="0">
                <a:solidFill>
                  <a:srgbClr val="000000"/>
                </a:solidFill>
                <a:hlinkClick r:id="rId2">
                  <a:extLst>
                    <a:ext uri="{A12FA001-AC4F-418D-AE19-62706E023703}">
                      <ahyp:hlinkClr xmlns:ahyp="http://schemas.microsoft.com/office/drawing/2018/hyperlinkcolor" val="tx"/>
                    </a:ext>
                  </a:extLst>
                </a:hlinkClick>
              </a:rPr>
              <a:t>https://archive.ics.uci.edu/ml/datasets.php</a:t>
            </a:r>
            <a:endParaRPr lang="en-US" sz="1100" u="sng" dirty="0">
              <a:solidFill>
                <a:srgbClr val="000000"/>
              </a:solidFill>
            </a:endParaRPr>
          </a:p>
          <a:p>
            <a:endParaRPr lang="en-US" sz="1100" dirty="0">
              <a:solidFill>
                <a:srgbClr val="000000"/>
              </a:solidFill>
            </a:endParaRPr>
          </a:p>
          <a:p>
            <a:r>
              <a:rPr lang="en-US" sz="1100" dirty="0">
                <a:solidFill>
                  <a:srgbClr val="000000"/>
                </a:solidFill>
              </a:rPr>
              <a:t>Kaggle hosts datasets associated with a competition on OCR denoising. </a:t>
            </a:r>
            <a:r>
              <a:rPr lang="en-US" sz="1100" u="sng" dirty="0">
                <a:solidFill>
                  <a:srgbClr val="000000"/>
                </a:solidFill>
                <a:hlinkClick r:id="rId3">
                  <a:extLst>
                    <a:ext uri="{A12FA001-AC4F-418D-AE19-62706E023703}">
                      <ahyp:hlinkClr xmlns:ahyp="http://schemas.microsoft.com/office/drawing/2018/hyperlinkcolor" val="tx"/>
                    </a:ext>
                  </a:extLst>
                </a:hlinkClick>
              </a:rPr>
              <a:t>https://www.kaggle.com/c/denoising-dirty-documents/data</a:t>
            </a:r>
            <a:endParaRPr lang="en-US" sz="1100" dirty="0">
              <a:solidFill>
                <a:srgbClr val="000000"/>
              </a:solidFill>
            </a:endParaRPr>
          </a:p>
          <a:p>
            <a:endParaRPr lang="en-US" dirty="0"/>
          </a:p>
          <a:p>
            <a:pPr>
              <a:buFont typeface="Arial" panose="020B0604020202020204" pitchFamily="34" charset="0"/>
              <a:buChar char="•"/>
            </a:pPr>
            <a:r>
              <a:rPr lang="en-US" dirty="0"/>
              <a:t>Dataset Name: TBD</a:t>
            </a:r>
          </a:p>
          <a:p>
            <a:pPr lvl="1">
              <a:buFont typeface="Arial" panose="020B0604020202020204" pitchFamily="34" charset="0"/>
              <a:buChar char="•"/>
            </a:pPr>
            <a:r>
              <a:rPr lang="en-US" dirty="0"/>
              <a:t>Dataset Owner:</a:t>
            </a:r>
          </a:p>
          <a:p>
            <a:pPr lvl="1">
              <a:buFont typeface="Arial" panose="020B0604020202020204" pitchFamily="34" charset="0"/>
              <a:buChar char="•"/>
            </a:pPr>
            <a:r>
              <a:rPr lang="en-US" dirty="0"/>
              <a:t>Dataset Type: [open source, proprietary]</a:t>
            </a:r>
          </a:p>
          <a:p>
            <a:pPr lvl="1">
              <a:buFont typeface="Arial" panose="020B0604020202020204" pitchFamily="34" charset="0"/>
              <a:buChar char="•"/>
            </a:pPr>
            <a:r>
              <a:rPr lang="en-US" dirty="0"/>
              <a:t>Dataset Size: [e.g., 20 GB]</a:t>
            </a:r>
          </a:p>
        </p:txBody>
      </p:sp>
      <p:sp>
        <p:nvSpPr>
          <p:cNvPr id="4" name="TextBox 3">
            <a:extLst>
              <a:ext uri="{FF2B5EF4-FFF2-40B4-BE49-F238E27FC236}">
                <a16:creationId xmlns:a16="http://schemas.microsoft.com/office/drawing/2014/main" id="{9DDC1C45-27E1-4ACA-9C96-832CB901F720}"/>
              </a:ext>
            </a:extLst>
          </p:cNvPr>
          <p:cNvSpPr txBox="1"/>
          <p:nvPr/>
        </p:nvSpPr>
        <p:spPr>
          <a:xfrm>
            <a:off x="4572000" y="3276600"/>
            <a:ext cx="3657601" cy="1600438"/>
          </a:xfrm>
          <a:prstGeom prst="rect">
            <a:avLst/>
          </a:prstGeom>
          <a:noFill/>
          <a:ln>
            <a:solidFill>
              <a:srgbClr val="FF0000"/>
            </a:solidFill>
          </a:ln>
        </p:spPr>
        <p:txBody>
          <a:bodyPr wrap="square" rtlCol="0">
            <a:spAutoFit/>
          </a:bodyPr>
          <a:lstStyle/>
          <a:p>
            <a:r>
              <a:rPr lang="en-US" sz="1400" b="1" dirty="0">
                <a:solidFill>
                  <a:srgbClr val="FF0000"/>
                </a:solidFill>
              </a:rPr>
              <a:t>Instructions: please provide a tentative set of datasets. Please note that this may change, and the team will provide detailed information for Sprint 2</a:t>
            </a:r>
          </a:p>
          <a:p>
            <a:endParaRPr lang="en-US" sz="1400" b="1" dirty="0">
              <a:solidFill>
                <a:srgbClr val="FF0000"/>
              </a:solidFill>
            </a:endParaRPr>
          </a:p>
          <a:p>
            <a:r>
              <a:rPr lang="en-US" sz="1400" b="1" dirty="0">
                <a:solidFill>
                  <a:srgbClr val="FF0000"/>
                </a:solidFill>
              </a:rPr>
              <a:t>N.B., for mid-sprint 1 this can be a work in progress</a:t>
            </a:r>
          </a:p>
        </p:txBody>
      </p:sp>
    </p:spTree>
    <p:extLst>
      <p:ext uri="{BB962C8B-B14F-4D97-AF65-F5344CB8AC3E}">
        <p14:creationId xmlns:p14="http://schemas.microsoft.com/office/powerpoint/2010/main" val="263641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E48604-943E-44E8-9EE7-C7C4463C3687}"/>
              </a:ext>
            </a:extLst>
          </p:cNvPr>
          <p:cNvSpPr>
            <a:spLocks noGrp="1"/>
          </p:cNvSpPr>
          <p:nvPr>
            <p:ph type="body" sz="quarter" idx="13"/>
          </p:nvPr>
        </p:nvSpPr>
        <p:spPr/>
        <p:txBody>
          <a:bodyPr/>
          <a:lstStyle/>
          <a:p>
            <a:r>
              <a:rPr lang="en-US" dirty="0"/>
              <a:t>Team autoencoders – Potential Analytics/algorithms</a:t>
            </a:r>
          </a:p>
        </p:txBody>
      </p:sp>
      <p:sp>
        <p:nvSpPr>
          <p:cNvPr id="3" name="Text Placeholder 2">
            <a:extLst>
              <a:ext uri="{FF2B5EF4-FFF2-40B4-BE49-F238E27FC236}">
                <a16:creationId xmlns:a16="http://schemas.microsoft.com/office/drawing/2014/main" id="{8AD49044-322B-4E2B-9D99-A3728A7CE602}"/>
              </a:ext>
            </a:extLst>
          </p:cNvPr>
          <p:cNvSpPr>
            <a:spLocks noGrp="1"/>
          </p:cNvSpPr>
          <p:nvPr>
            <p:ph type="body" sz="quarter" idx="14"/>
          </p:nvPr>
        </p:nvSpPr>
        <p:spPr/>
        <p:txBody>
          <a:bodyPr/>
          <a:lstStyle/>
          <a:p>
            <a:r>
              <a:rPr lang="en-US" dirty="0"/>
              <a:t>[The course instructors need to assist the team in assessing the preliminary analytics and algorithms being considered for the project. This is critical to determine if the project is feasible.]</a:t>
            </a:r>
          </a:p>
          <a:p>
            <a:r>
              <a:rPr lang="en-US" dirty="0"/>
              <a:t>Analytic/Algorithm Name: Convolutional Neural Network</a:t>
            </a:r>
          </a:p>
          <a:p>
            <a:r>
              <a:rPr lang="en-US" dirty="0"/>
              <a:t>Datasets: Data required for analytic/algorithm</a:t>
            </a:r>
          </a:p>
          <a:p>
            <a:r>
              <a:rPr lang="en-US" dirty="0"/>
              <a:t>Computer Resources Required: GPU; cloud laptop.</a:t>
            </a:r>
          </a:p>
          <a:p>
            <a:r>
              <a:rPr lang="en-US" dirty="0"/>
              <a:t>Training: if applicable</a:t>
            </a:r>
          </a:p>
          <a:p>
            <a:r>
              <a:rPr lang="en-US" dirty="0"/>
              <a:t>Optimization: if applicable</a:t>
            </a:r>
          </a:p>
          <a:p>
            <a:r>
              <a:rPr lang="en-US" dirty="0"/>
              <a:t>Testing: if applicable</a:t>
            </a:r>
          </a:p>
          <a:p>
            <a:endParaRPr lang="en-US" dirty="0"/>
          </a:p>
          <a:p>
            <a:endParaRPr lang="en-US" dirty="0"/>
          </a:p>
        </p:txBody>
      </p:sp>
      <p:sp>
        <p:nvSpPr>
          <p:cNvPr id="4" name="TextBox 3">
            <a:extLst>
              <a:ext uri="{FF2B5EF4-FFF2-40B4-BE49-F238E27FC236}">
                <a16:creationId xmlns:a16="http://schemas.microsoft.com/office/drawing/2014/main" id="{D520621B-D25D-4685-9E80-D19855841B39}"/>
              </a:ext>
            </a:extLst>
          </p:cNvPr>
          <p:cNvSpPr txBox="1"/>
          <p:nvPr/>
        </p:nvSpPr>
        <p:spPr>
          <a:xfrm>
            <a:off x="4800600" y="3048000"/>
            <a:ext cx="3657601" cy="1815882"/>
          </a:xfrm>
          <a:prstGeom prst="rect">
            <a:avLst/>
          </a:prstGeom>
          <a:noFill/>
          <a:ln>
            <a:solidFill>
              <a:srgbClr val="FF0000"/>
            </a:solidFill>
          </a:ln>
        </p:spPr>
        <p:txBody>
          <a:bodyPr wrap="square" rtlCol="0">
            <a:spAutoFit/>
          </a:bodyPr>
          <a:lstStyle/>
          <a:p>
            <a:r>
              <a:rPr lang="en-US" sz="1400" b="1" dirty="0">
                <a:solidFill>
                  <a:srgbClr val="FF0000"/>
                </a:solidFill>
              </a:rPr>
              <a:t>Instructions: please provide a tentative set of analytics/algorithms you are considering for the project. Please note that this may change, and the team will provide detailed information for Sprint 3</a:t>
            </a:r>
          </a:p>
          <a:p>
            <a:endParaRPr lang="en-US" sz="1400" b="1" dirty="0">
              <a:solidFill>
                <a:srgbClr val="FF0000"/>
              </a:solidFill>
            </a:endParaRPr>
          </a:p>
          <a:p>
            <a:r>
              <a:rPr lang="en-US" sz="1400" b="1" dirty="0">
                <a:solidFill>
                  <a:srgbClr val="FF0000"/>
                </a:solidFill>
              </a:rPr>
              <a:t>N.B., for mid-sprint 1 this can be a work in progress</a:t>
            </a:r>
          </a:p>
        </p:txBody>
      </p:sp>
    </p:spTree>
    <p:extLst>
      <p:ext uri="{BB962C8B-B14F-4D97-AF65-F5344CB8AC3E}">
        <p14:creationId xmlns:p14="http://schemas.microsoft.com/office/powerpoint/2010/main" val="389405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58BF4B-123C-4250-87F8-AAF4697FEF72}"/>
              </a:ext>
            </a:extLst>
          </p:cNvPr>
          <p:cNvSpPr>
            <a:spLocks noGrp="1"/>
          </p:cNvSpPr>
          <p:nvPr>
            <p:ph type="body" sz="quarter" idx="13"/>
          </p:nvPr>
        </p:nvSpPr>
        <p:spPr/>
        <p:txBody>
          <a:bodyPr/>
          <a:lstStyle/>
          <a:p>
            <a:r>
              <a:rPr lang="en-US" dirty="0"/>
              <a:t>Team autoencoders– Project Schedule</a:t>
            </a:r>
          </a:p>
        </p:txBody>
      </p:sp>
      <p:sp>
        <p:nvSpPr>
          <p:cNvPr id="4" name="TextBox 3">
            <a:extLst>
              <a:ext uri="{FF2B5EF4-FFF2-40B4-BE49-F238E27FC236}">
                <a16:creationId xmlns:a16="http://schemas.microsoft.com/office/drawing/2014/main" id="{A4A0A745-19B7-4532-93E8-2DE770694AE5}"/>
              </a:ext>
            </a:extLst>
          </p:cNvPr>
          <p:cNvSpPr txBox="1"/>
          <p:nvPr/>
        </p:nvSpPr>
        <p:spPr>
          <a:xfrm>
            <a:off x="4800600" y="3048000"/>
            <a:ext cx="3657601" cy="1815882"/>
          </a:xfrm>
          <a:prstGeom prst="rect">
            <a:avLst/>
          </a:prstGeom>
          <a:noFill/>
          <a:ln>
            <a:solidFill>
              <a:srgbClr val="FF0000"/>
            </a:solidFill>
          </a:ln>
        </p:spPr>
        <p:txBody>
          <a:bodyPr wrap="square" rtlCol="0">
            <a:spAutoFit/>
          </a:bodyPr>
          <a:lstStyle/>
          <a:p>
            <a:r>
              <a:rPr lang="en-US" sz="1400" b="1" dirty="0">
                <a:solidFill>
                  <a:srgbClr val="FF0000"/>
                </a:solidFill>
              </a:rPr>
              <a:t>Instructions: please provide draft schedule with dates and activities on how the team is going to produce a solution across a set of mid- and full-sprints</a:t>
            </a:r>
          </a:p>
          <a:p>
            <a:endParaRPr lang="en-US" sz="1400" b="1" dirty="0">
              <a:solidFill>
                <a:srgbClr val="FF0000"/>
              </a:solidFill>
            </a:endParaRPr>
          </a:p>
          <a:p>
            <a:endParaRPr lang="en-US" sz="1400" b="1" dirty="0">
              <a:solidFill>
                <a:srgbClr val="FF0000"/>
              </a:solidFill>
            </a:endParaRPr>
          </a:p>
          <a:p>
            <a:r>
              <a:rPr lang="en-US" sz="1400" b="1" dirty="0">
                <a:solidFill>
                  <a:srgbClr val="FF0000"/>
                </a:solidFill>
              </a:rPr>
              <a:t>N.B., for mid-sprint 1 this can be a work in progress</a:t>
            </a:r>
          </a:p>
        </p:txBody>
      </p:sp>
    </p:spTree>
    <p:extLst>
      <p:ext uri="{BB962C8B-B14F-4D97-AF65-F5344CB8AC3E}">
        <p14:creationId xmlns:p14="http://schemas.microsoft.com/office/powerpoint/2010/main" val="168958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28951F-B5ED-4048-85BD-B084371DF002}"/>
              </a:ext>
            </a:extLst>
          </p:cNvPr>
          <p:cNvSpPr>
            <a:spLocks noGrp="1"/>
          </p:cNvSpPr>
          <p:nvPr>
            <p:ph type="body" sz="quarter" idx="13"/>
          </p:nvPr>
        </p:nvSpPr>
        <p:spPr/>
        <p:txBody>
          <a:bodyPr/>
          <a:lstStyle/>
          <a:p>
            <a:r>
              <a:rPr lang="en-US" dirty="0"/>
              <a:t>Team autoencoders – </a:t>
            </a:r>
            <a:r>
              <a:rPr lang="en-US" dirty="0" err="1"/>
              <a:t>youtrack</a:t>
            </a:r>
            <a:endParaRPr lang="en-US" dirty="0"/>
          </a:p>
        </p:txBody>
      </p:sp>
      <p:sp>
        <p:nvSpPr>
          <p:cNvPr id="4" name="TextBox 3">
            <a:extLst>
              <a:ext uri="{FF2B5EF4-FFF2-40B4-BE49-F238E27FC236}">
                <a16:creationId xmlns:a16="http://schemas.microsoft.com/office/drawing/2014/main" id="{3F375539-83D4-4303-808A-82587433D77D}"/>
              </a:ext>
            </a:extLst>
          </p:cNvPr>
          <p:cNvSpPr txBox="1"/>
          <p:nvPr/>
        </p:nvSpPr>
        <p:spPr>
          <a:xfrm>
            <a:off x="1295400" y="762000"/>
            <a:ext cx="3657601" cy="5509200"/>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a:t>
            </a:r>
            <a:r>
              <a:rPr lang="en-US" sz="1100" b="1" dirty="0" err="1">
                <a:solidFill>
                  <a:srgbClr val="FF0000"/>
                </a:solidFill>
              </a:rPr>
              <a:t>youTrack</a:t>
            </a:r>
            <a:r>
              <a:rPr lang="en-US" sz="1100" b="1" dirty="0">
                <a:solidFill>
                  <a:srgbClr val="FF0000"/>
                </a:solidFill>
              </a:rPr>
              <a:t> Project page and show Sprint 1 Board</a:t>
            </a:r>
          </a:p>
          <a:p>
            <a:endParaRPr lang="en-US" sz="1100" b="1" dirty="0">
              <a:solidFill>
                <a:srgbClr val="FF0000"/>
              </a:solidFill>
            </a:endParaRPr>
          </a:p>
          <a:p>
            <a:r>
              <a:rPr lang="en-US" sz="1100" b="1" dirty="0">
                <a:solidFill>
                  <a:srgbClr val="FF0000"/>
                </a:solidFill>
              </a:rPr>
              <a:t>Work with instructor prior to mid-sprint-1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a:p>
            <a:endParaRPr lang="en-US" sz="1100" b="1" dirty="0">
              <a:solidFill>
                <a:srgbClr val="FF0000"/>
              </a:solidFill>
            </a:endParaRPr>
          </a:p>
          <a:p>
            <a:endParaRPr lang="en-US" sz="1100" b="1" dirty="0">
              <a:solidFill>
                <a:srgbClr val="FF0000"/>
              </a:solidFill>
            </a:endParaRPr>
          </a:p>
          <a:p>
            <a:r>
              <a:rPr lang="en-US" sz="1100" b="1" dirty="0">
                <a:solidFill>
                  <a:srgbClr val="FF0000"/>
                </a:solidFill>
              </a:rPr>
              <a:t>N.B., for mid-sprint 1 this can be a work in progress</a:t>
            </a:r>
          </a:p>
        </p:txBody>
      </p:sp>
    </p:spTree>
    <p:extLst>
      <p:ext uri="{BB962C8B-B14F-4D97-AF65-F5344CB8AC3E}">
        <p14:creationId xmlns:p14="http://schemas.microsoft.com/office/powerpoint/2010/main" val="1892754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Team autoencoders – 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extLst>
              <p:ext uri="{D42A27DB-BD31-4B8C-83A1-F6EECF244321}">
                <p14:modId xmlns:p14="http://schemas.microsoft.com/office/powerpoint/2010/main" val="3618291918"/>
              </p:ext>
            </p:extLst>
          </p:nvPr>
        </p:nvGraphicFramePr>
        <p:xfrm>
          <a:off x="762000" y="1295400"/>
          <a:ext cx="7239000" cy="4028440"/>
        </p:xfrm>
        <a:graphic>
          <a:graphicData uri="http://schemas.openxmlformats.org/drawingml/2006/table">
            <a:tbl>
              <a:tblPr firstRow="1" bandRow="1">
                <a:tableStyleId>{7DF18680-E054-41AD-8BC1-D1AEF772440D}</a:tableStyleId>
              </a:tblPr>
              <a:tblGrid>
                <a:gridCol w="1447800">
                  <a:extLst>
                    <a:ext uri="{9D8B030D-6E8A-4147-A177-3AD203B41FA5}">
                      <a16:colId xmlns:a16="http://schemas.microsoft.com/office/drawing/2014/main" val="4223258515"/>
                    </a:ext>
                  </a:extLst>
                </a:gridCol>
                <a:gridCol w="1447800">
                  <a:extLst>
                    <a:ext uri="{9D8B030D-6E8A-4147-A177-3AD203B41FA5}">
                      <a16:colId xmlns:a16="http://schemas.microsoft.com/office/drawing/2014/main" val="1754049355"/>
                    </a:ext>
                  </a:extLst>
                </a:gridCol>
                <a:gridCol w="1447800">
                  <a:extLst>
                    <a:ext uri="{9D8B030D-6E8A-4147-A177-3AD203B41FA5}">
                      <a16:colId xmlns:a16="http://schemas.microsoft.com/office/drawing/2014/main" val="3874331688"/>
                    </a:ext>
                  </a:extLst>
                </a:gridCol>
                <a:gridCol w="1447800">
                  <a:extLst>
                    <a:ext uri="{9D8B030D-6E8A-4147-A177-3AD203B41FA5}">
                      <a16:colId xmlns:a16="http://schemas.microsoft.com/office/drawing/2014/main" val="2302279300"/>
                    </a:ext>
                  </a:extLst>
                </a:gridCol>
                <a:gridCol w="1447800">
                  <a:extLst>
                    <a:ext uri="{9D8B030D-6E8A-4147-A177-3AD203B41FA5}">
                      <a16:colId xmlns:a16="http://schemas.microsoft.com/office/drawing/2014/main" val="396266851"/>
                    </a:ext>
                  </a:extLst>
                </a:gridCol>
              </a:tblGrid>
              <a:tr h="370840">
                <a:tc>
                  <a:txBody>
                    <a:bodyPr/>
                    <a:lstStyle/>
                    <a:p>
                      <a:r>
                        <a:rPr lang="en-US" sz="1200" dirty="0"/>
                        <a:t>Risk Name</a:t>
                      </a:r>
                    </a:p>
                  </a:txBody>
                  <a:tcPr/>
                </a:tc>
                <a:tc>
                  <a:txBody>
                    <a:bodyPr/>
                    <a:lstStyle/>
                    <a:p>
                      <a:r>
                        <a:rPr lang="en-US" sz="1200" dirty="0"/>
                        <a:t>Description</a:t>
                      </a:r>
                    </a:p>
                  </a:txBody>
                  <a:tcPr/>
                </a:tc>
                <a:tc>
                  <a:txBody>
                    <a:bodyPr/>
                    <a:lstStyle/>
                    <a:p>
                      <a:r>
                        <a:rPr lang="en-US" sz="1200" dirty="0"/>
                        <a:t>Probability </a:t>
                      </a:r>
                    </a:p>
                  </a:txBody>
                  <a:tcPr/>
                </a:tc>
                <a:tc>
                  <a:txBody>
                    <a:bodyPr/>
                    <a:lstStyle/>
                    <a:p>
                      <a:r>
                        <a:rPr lang="en-US" sz="1200" dirty="0"/>
                        <a:t>Impact</a:t>
                      </a:r>
                    </a:p>
                  </a:txBody>
                  <a:tcPr/>
                </a:tc>
                <a:tc>
                  <a:txBody>
                    <a:bodyPr/>
                    <a:lstStyle/>
                    <a:p>
                      <a:r>
                        <a:rPr lang="en-US" sz="1200" dirty="0"/>
                        <a:t>Mitigation</a:t>
                      </a:r>
                    </a:p>
                  </a:txBody>
                  <a:tcPr/>
                </a:tc>
                <a:extLst>
                  <a:ext uri="{0D108BD9-81ED-4DB2-BD59-A6C34878D82A}">
                    <a16:rowId xmlns:a16="http://schemas.microsoft.com/office/drawing/2014/main" val="3678545192"/>
                  </a:ext>
                </a:extLst>
              </a:tr>
              <a:tr h="370840">
                <a:tc>
                  <a:txBody>
                    <a:bodyPr/>
                    <a:lstStyle/>
                    <a:p>
                      <a:r>
                        <a:rPr lang="en-US" sz="1200" dirty="0"/>
                        <a:t>Unavailable Compute resource</a:t>
                      </a:r>
                    </a:p>
                  </a:txBody>
                  <a:tcPr/>
                </a:tc>
                <a:tc>
                  <a:txBody>
                    <a:bodyPr/>
                    <a:lstStyle/>
                    <a:p>
                      <a:r>
                        <a:rPr lang="en-US" sz="1200" dirty="0"/>
                        <a:t>A lack of compute resources will leave us unable to conduct our CCN construction</a:t>
                      </a:r>
                    </a:p>
                  </a:txBody>
                  <a:tcPr/>
                </a:tc>
                <a:tc>
                  <a:txBody>
                    <a:bodyPr/>
                    <a:lstStyle/>
                    <a:p>
                      <a:r>
                        <a:rPr lang="en-US" sz="1200" dirty="0"/>
                        <a:t>Low</a:t>
                      </a:r>
                    </a:p>
                  </a:txBody>
                  <a:tcPr/>
                </a:tc>
                <a:tc>
                  <a:txBody>
                    <a:bodyPr/>
                    <a:lstStyle/>
                    <a:p>
                      <a:r>
                        <a:rPr lang="en-US" sz="1200" dirty="0"/>
                        <a:t>High</a:t>
                      </a:r>
                    </a:p>
                  </a:txBody>
                  <a:tcPr/>
                </a:tc>
                <a:tc>
                  <a:txBody>
                    <a:bodyPr/>
                    <a:lstStyle/>
                    <a:p>
                      <a:r>
                        <a:rPr lang="en-US" sz="1200" dirty="0"/>
                        <a:t>Alternative resources available through university and commercial means.</a:t>
                      </a:r>
                    </a:p>
                  </a:txBody>
                  <a:tcPr/>
                </a:tc>
                <a:extLst>
                  <a:ext uri="{0D108BD9-81ED-4DB2-BD59-A6C34878D82A}">
                    <a16:rowId xmlns:a16="http://schemas.microsoft.com/office/drawing/2014/main" val="4128474677"/>
                  </a:ext>
                </a:extLst>
              </a:tr>
              <a:tr h="370840">
                <a:tc>
                  <a:txBody>
                    <a:bodyPr/>
                    <a:lstStyle/>
                    <a:p>
                      <a:r>
                        <a:rPr lang="en-US" sz="1200" dirty="0"/>
                        <a:t>Unavailable internet access</a:t>
                      </a:r>
                    </a:p>
                  </a:txBody>
                  <a:tcPr/>
                </a:tc>
                <a:tc>
                  <a:txBody>
                    <a:bodyPr/>
                    <a:lstStyle/>
                    <a:p>
                      <a:r>
                        <a:rPr lang="en-US" sz="1200" dirty="0"/>
                        <a:t>Unable to access compute or communications channels</a:t>
                      </a:r>
                    </a:p>
                  </a:txBody>
                  <a:tcPr/>
                </a:tc>
                <a:tc>
                  <a:txBody>
                    <a:bodyPr/>
                    <a:lstStyle/>
                    <a:p>
                      <a:r>
                        <a:rPr lang="en-US" sz="1200" dirty="0"/>
                        <a:t>Low</a:t>
                      </a:r>
                    </a:p>
                  </a:txBody>
                  <a:tcPr/>
                </a:tc>
                <a:tc>
                  <a:txBody>
                    <a:bodyPr/>
                    <a:lstStyle/>
                    <a:p>
                      <a:r>
                        <a:rPr lang="en-US" sz="1200" dirty="0"/>
                        <a:t>High</a:t>
                      </a:r>
                    </a:p>
                  </a:txBody>
                  <a:tcPr/>
                </a:tc>
                <a:tc>
                  <a:txBody>
                    <a:bodyPr/>
                    <a:lstStyle/>
                    <a:p>
                      <a:r>
                        <a:rPr lang="en-US" sz="1200" dirty="0"/>
                        <a:t>Persistent internet outages unlikely, will seek alternative access points.</a:t>
                      </a:r>
                    </a:p>
                  </a:txBody>
                  <a:tcPr/>
                </a:tc>
                <a:extLst>
                  <a:ext uri="{0D108BD9-81ED-4DB2-BD59-A6C34878D82A}">
                    <a16:rowId xmlns:a16="http://schemas.microsoft.com/office/drawing/2014/main" val="1431918608"/>
                  </a:ext>
                </a:extLst>
              </a:tr>
              <a:tr h="370840">
                <a:tc>
                  <a:txBody>
                    <a:bodyPr/>
                    <a:lstStyle/>
                    <a:p>
                      <a:r>
                        <a:rPr lang="en-US" sz="1200" dirty="0"/>
                        <a:t>Inadequate team communication</a:t>
                      </a:r>
                    </a:p>
                  </a:txBody>
                  <a:tcPr/>
                </a:tc>
                <a:tc>
                  <a:txBody>
                    <a:bodyPr/>
                    <a:lstStyle/>
                    <a:p>
                      <a:r>
                        <a:rPr lang="en-US" sz="1200" dirty="0"/>
                        <a:t>Inability to communicate with team during work effort</a:t>
                      </a:r>
                    </a:p>
                  </a:txBody>
                  <a:tcPr/>
                </a:tc>
                <a:tc>
                  <a:txBody>
                    <a:bodyPr/>
                    <a:lstStyle/>
                    <a:p>
                      <a:r>
                        <a:rPr lang="en-US" sz="1200" dirty="0"/>
                        <a:t>Low</a:t>
                      </a:r>
                    </a:p>
                  </a:txBody>
                  <a:tcPr/>
                </a:tc>
                <a:tc>
                  <a:txBody>
                    <a:bodyPr/>
                    <a:lstStyle/>
                    <a:p>
                      <a:r>
                        <a:rPr lang="en-US" sz="1200" dirty="0"/>
                        <a:t>Low</a:t>
                      </a:r>
                    </a:p>
                  </a:txBody>
                  <a:tcPr/>
                </a:tc>
                <a:tc>
                  <a:txBody>
                    <a:bodyPr/>
                    <a:lstStyle/>
                    <a:p>
                      <a:r>
                        <a:rPr lang="en-US" sz="1200" dirty="0"/>
                        <a:t>Multiple communications channels, BB, Slack, email, phone, </a:t>
                      </a:r>
                      <a:r>
                        <a:rPr lang="en-US" sz="1200" dirty="0" err="1"/>
                        <a:t>YouTrack</a:t>
                      </a:r>
                      <a:endParaRPr lang="en-US" sz="1200" dirty="0"/>
                    </a:p>
                  </a:txBody>
                  <a:tcPr/>
                </a:tc>
                <a:extLst>
                  <a:ext uri="{0D108BD9-81ED-4DB2-BD59-A6C34878D82A}">
                    <a16:rowId xmlns:a16="http://schemas.microsoft.com/office/drawing/2014/main" val="2051641659"/>
                  </a:ext>
                </a:extLst>
              </a:tr>
              <a:tr h="370840">
                <a:tc>
                  <a:txBody>
                    <a:bodyPr/>
                    <a:lstStyle/>
                    <a:p>
                      <a:r>
                        <a:rPr lang="en-US" sz="1200" dirty="0"/>
                        <a:t>Inadequate stakeholder communication</a:t>
                      </a:r>
                    </a:p>
                  </a:txBody>
                  <a:tcPr/>
                </a:tc>
                <a:tc>
                  <a:txBody>
                    <a:bodyPr/>
                    <a:lstStyle/>
                    <a:p>
                      <a:r>
                        <a:rPr lang="en-US" sz="1200" dirty="0"/>
                        <a:t>Inability to get feedback and requirements from sponsors</a:t>
                      </a:r>
                    </a:p>
                  </a:txBody>
                  <a:tcPr/>
                </a:tc>
                <a:tc>
                  <a:txBody>
                    <a:bodyPr/>
                    <a:lstStyle/>
                    <a:p>
                      <a:r>
                        <a:rPr lang="en-US" sz="1200" dirty="0"/>
                        <a:t>Low</a:t>
                      </a:r>
                    </a:p>
                  </a:txBody>
                  <a:tcPr/>
                </a:tc>
                <a:tc>
                  <a:txBody>
                    <a:bodyPr/>
                    <a:lstStyle/>
                    <a:p>
                      <a:r>
                        <a:rPr lang="en-US" sz="1200" dirty="0"/>
                        <a:t>Low</a:t>
                      </a:r>
                    </a:p>
                  </a:txBody>
                  <a:tcPr/>
                </a:tc>
                <a:tc>
                  <a:txBody>
                    <a:bodyPr/>
                    <a:lstStyle/>
                    <a:p>
                      <a:r>
                        <a:rPr lang="en-US" sz="1200" dirty="0"/>
                        <a:t>Multiple communications channels, BB, email, phone, </a:t>
                      </a:r>
                      <a:r>
                        <a:rPr lang="en-US" sz="1200" dirty="0" err="1"/>
                        <a:t>YouTrack</a:t>
                      </a:r>
                      <a:r>
                        <a:rPr lang="en-US" sz="1200" dirty="0"/>
                        <a:t>.</a:t>
                      </a:r>
                    </a:p>
                  </a:txBody>
                  <a:tcPr/>
                </a:tc>
                <a:extLst>
                  <a:ext uri="{0D108BD9-81ED-4DB2-BD59-A6C34878D82A}">
                    <a16:rowId xmlns:a16="http://schemas.microsoft.com/office/drawing/2014/main" val="595787757"/>
                  </a:ext>
                </a:extLst>
              </a:tr>
            </a:tbl>
          </a:graphicData>
        </a:graphic>
      </p:graphicFrame>
    </p:spTree>
    <p:extLst>
      <p:ext uri="{BB962C8B-B14F-4D97-AF65-F5344CB8AC3E}">
        <p14:creationId xmlns:p14="http://schemas.microsoft.com/office/powerpoint/2010/main" val="1503840998"/>
      </p:ext>
    </p:extLst>
  </p:cSld>
  <p:clrMapOvr>
    <a:masterClrMapping/>
  </p:clrMapOvr>
</p:sld>
</file>

<file path=ppt/theme/theme1.xml><?xml version="1.0" encoding="utf-8"?>
<a:theme xmlns:a="http://schemas.openxmlformats.org/drawingml/2006/main" name="MasonBrand.pxtx">
  <a:themeElements>
    <a:clrScheme name="Custom 6">
      <a:dk1>
        <a:srgbClr val="116020"/>
      </a:dk1>
      <a:lt1>
        <a:sysClr val="window" lastClr="FFFFFF"/>
      </a:lt1>
      <a:dk2>
        <a:srgbClr val="1E6E86"/>
      </a:dk2>
      <a:lt2>
        <a:srgbClr val="C5D1D7"/>
      </a:lt2>
      <a:accent1>
        <a:srgbClr val="990B01"/>
      </a:accent1>
      <a:accent2>
        <a:srgbClr val="DFBD17"/>
      </a:accent2>
      <a:accent3>
        <a:srgbClr val="99611F"/>
      </a:accent3>
      <a:accent4>
        <a:srgbClr val="8C7B70"/>
      </a:accent4>
      <a:accent5>
        <a:srgbClr val="719920"/>
      </a:accent5>
      <a:accent6>
        <a:srgbClr val="EE6D17"/>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88C66DD6878247934C3032C88502BD" ma:contentTypeVersion="32" ma:contentTypeDescription="Create a new document." ma:contentTypeScope="" ma:versionID="f08b4f43b962c8a943fd213a2101ca4d">
  <xsd:schema xmlns:xsd="http://www.w3.org/2001/XMLSchema" xmlns:xs="http://www.w3.org/2001/XMLSchema" xmlns:p="http://schemas.microsoft.com/office/2006/metadata/properties" xmlns:ns3="e57f6c35-541a-4073-a2f6-49dc8be0127c" xmlns:ns4="67ced3dd-177e-454b-b64a-ad68f0d994e1" targetNamespace="http://schemas.microsoft.com/office/2006/metadata/properties" ma:root="true" ma:fieldsID="47f1eebdd5e56cb7b4e512ca176752da" ns3:_="" ns4:_="">
    <xsd:import namespace="e57f6c35-541a-4073-a2f6-49dc8be0127c"/>
    <xsd:import namespace="67ced3dd-177e-454b-b64a-ad68f0d994e1"/>
    <xsd:element name="properties">
      <xsd:complexType>
        <xsd:sequence>
          <xsd:element name="documentManagement">
            <xsd:complexType>
              <xsd:all>
                <xsd:element ref="ns3:NotebookType" minOccurs="0"/>
                <xsd:element ref="ns3:FolderType" minOccurs="0"/>
                <xsd:element ref="ns3:Owner" minOccurs="0"/>
                <xsd:element ref="ns3:DefaultSectionNames" minOccurs="0"/>
                <xsd:element ref="ns3:Templates" minOccurs="0"/>
                <xsd:element ref="ns3:CultureName" minOccurs="0"/>
                <xsd:element ref="ns3:AppVersion"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TeamsChannelId" minOccurs="0"/>
                <xsd:element ref="ns3:IsNotebookLocked"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element ref="ns3:Math_Settings" minOccurs="0"/>
                <xsd:element ref="ns3:Distribution_Groups" minOccurs="0"/>
                <xsd:element ref="ns3:LMS_Mappin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7f6c35-541a-4073-a2f6-49dc8be0127c"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Owner" ma:index="1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1" nillable="true" ma:displayName="Default Section Names" ma:internalName="DefaultSectionNames">
      <xsd:simpleType>
        <xsd:restriction base="dms:Note">
          <xsd:maxLength value="255"/>
        </xsd:restriction>
      </xsd:simpleType>
    </xsd:element>
    <xsd:element name="Templates" ma:index="12" nillable="true" ma:displayName="Templates" ma:internalName="Templates">
      <xsd:simpleType>
        <xsd:restriction base="dms:Note">
          <xsd:maxLength value="255"/>
        </xsd:restriction>
      </xsd:simpleType>
    </xsd:element>
    <xsd:element name="CultureName" ma:index="13" nillable="true" ma:displayName="Culture Name" ma:internalName="CultureName">
      <xsd:simpleType>
        <xsd:restriction base="dms:Text"/>
      </xsd:simpleType>
    </xsd:element>
    <xsd:element name="AppVersion" ma:index="14" nillable="true" ma:displayName="App Version" ma:internalName="AppVersion">
      <xsd:simpleType>
        <xsd:restriction base="dms:Text"/>
      </xsd:simpleType>
    </xsd:element>
    <xsd:element name="Teachers" ma:index="15"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6"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7"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8" nillable="true" ma:displayName="Invited Teachers" ma:internalName="Invited_Teachers">
      <xsd:simpleType>
        <xsd:restriction base="dms:Note">
          <xsd:maxLength value="255"/>
        </xsd:restriction>
      </xsd:simpleType>
    </xsd:element>
    <xsd:element name="Invited_Students" ma:index="19" nillable="true" ma:displayName="Invited Students" ma:internalName="Invited_Students">
      <xsd:simpleType>
        <xsd:restriction base="dms:Note">
          <xsd:maxLength value="255"/>
        </xsd:restriction>
      </xsd:simpleType>
    </xsd:element>
    <xsd:element name="Self_Registration_Enabled" ma:index="20" nillable="true" ma:displayName="Self Registration Enabled" ma:internalName="Self_Registration_Enabled">
      <xsd:simpleType>
        <xsd:restriction base="dms:Boolean"/>
      </xsd:simpleType>
    </xsd:element>
    <xsd:element name="Has_Teacher_Only_SectionGroup" ma:index="21" nillable="true" ma:displayName="Has Teacher Only SectionGroup" ma:internalName="Has_Teacher_Only_SectionGroup">
      <xsd:simpleType>
        <xsd:restriction base="dms:Boolean"/>
      </xsd:simpleType>
    </xsd:element>
    <xsd:element name="Is_Collaboration_Space_Locked" ma:index="22" nillable="true" ma:displayName="Is Collaboration Space Locked" ma:internalName="Is_Collaboration_Space_Locked">
      <xsd:simpleType>
        <xsd:restriction base="dms:Boolean"/>
      </xsd:simpleType>
    </xsd:element>
    <xsd:element name="MediaServiceMetadata" ma:index="26" nillable="true" ma:displayName="MediaServiceMetadata" ma:description="" ma:hidden="true" ma:internalName="MediaServiceMetadata" ma:readOnly="true">
      <xsd:simpleType>
        <xsd:restriction base="dms:Note"/>
      </xsd:simpleType>
    </xsd:element>
    <xsd:element name="MediaServiceFastMetadata" ma:index="27" nillable="true" ma:displayName="MediaServiceFastMetadata" ma:description="" ma:hidden="true" ma:internalName="MediaServiceFastMetadata" ma:readOnly="true">
      <xsd:simpleType>
        <xsd:restriction base="dms:Note"/>
      </xsd:simpleType>
    </xsd:element>
    <xsd:element name="MediaServiceAutoTags" ma:index="28" nillable="true" ma:displayName="MediaServiceAutoTags" ma:internalName="MediaServiceAutoTags" ma:readOnly="true">
      <xsd:simpleType>
        <xsd:restriction base="dms:Text"/>
      </xsd:simpleType>
    </xsd:element>
    <xsd:element name="TeamsChannelId" ma:index="29" nillable="true" ma:displayName="Teams Channel Id" ma:internalName="TeamsChannelId">
      <xsd:simpleType>
        <xsd:restriction base="dms:Text"/>
      </xsd:simpleType>
    </xsd:element>
    <xsd:element name="IsNotebookLocked" ma:index="30" nillable="true" ma:displayName="Is Notebook Locked" ma:internalName="IsNotebookLocked">
      <xsd:simpleType>
        <xsd:restriction base="dms:Boolean"/>
      </xsd:simpleType>
    </xsd:element>
    <xsd:element name="MediaServiceOCR" ma:index="31" nillable="true" ma:displayName="Extracted Text" ma:internalName="MediaServiceOCR" ma:readOnly="true">
      <xsd:simpleType>
        <xsd:restriction base="dms:Note">
          <xsd:maxLength value="255"/>
        </xsd:restriction>
      </xsd:simpleType>
    </xsd:element>
    <xsd:element name="MediaServiceDateTaken" ma:index="32" nillable="true" ma:displayName="MediaServiceDateTaken" ma:hidden="true" ma:internalName="MediaServiceDateTake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AutoKeyPoints" ma:index="35" nillable="true" ma:displayName="MediaServiceAutoKeyPoints" ma:hidden="true" ma:internalName="MediaServiceAutoKeyPoints" ma:readOnly="true">
      <xsd:simpleType>
        <xsd:restriction base="dms:Note"/>
      </xsd:simpleType>
    </xsd:element>
    <xsd:element name="MediaServiceKeyPoints" ma:index="36" nillable="true" ma:displayName="KeyPoints" ma:internalName="MediaServiceKeyPoints" ma:readOnly="true">
      <xsd:simpleType>
        <xsd:restriction base="dms:Note">
          <xsd:maxLength value="255"/>
        </xsd:restriction>
      </xsd:simpleType>
    </xsd:element>
    <xsd:element name="Math_Settings" ma:index="37" nillable="true" ma:displayName="Math Settings" ma:internalName="Math_Settings">
      <xsd:simpleType>
        <xsd:restriction base="dms:Text"/>
      </xsd:simpleType>
    </xsd:element>
    <xsd:element name="Distribution_Groups" ma:index="38" nillable="true" ma:displayName="Distribution Groups" ma:internalName="Distribution_Groups">
      <xsd:simpleType>
        <xsd:restriction base="dms:Note">
          <xsd:maxLength value="255"/>
        </xsd:restriction>
      </xsd:simpleType>
    </xsd:element>
    <xsd:element name="LMS_Mappings" ma:index="39" nillable="true" ma:displayName="LMS Mappings" ma:internalName="LMS_Mapping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7ced3dd-177e-454b-b64a-ad68f0d994e1" elementFormDefault="qualified">
    <xsd:import namespace="http://schemas.microsoft.com/office/2006/documentManagement/types"/>
    <xsd:import namespace="http://schemas.microsoft.com/office/infopath/2007/PartnerControls"/>
    <xsd:element name="SharedWithUsers" ma:index="2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description="" ma:internalName="SharedWithDetails" ma:readOnly="true">
      <xsd:simpleType>
        <xsd:restriction base="dms:Note">
          <xsd:maxLength value="255"/>
        </xsd:restriction>
      </xsd:simpleType>
    </xsd:element>
    <xsd:element name="SharingHintHash" ma:index="25"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sNotebookLocked xmlns="e57f6c35-541a-4073-a2f6-49dc8be0127c" xsi:nil="true"/>
    <Owner xmlns="e57f6c35-541a-4073-a2f6-49dc8be0127c">
      <UserInfo>
        <DisplayName/>
        <AccountId xsi:nil="true"/>
        <AccountType/>
      </UserInfo>
    </Owner>
    <CultureName xmlns="e57f6c35-541a-4073-a2f6-49dc8be0127c" xsi:nil="true"/>
    <Student_Groups xmlns="e57f6c35-541a-4073-a2f6-49dc8be0127c">
      <UserInfo>
        <DisplayName/>
        <AccountId xsi:nil="true"/>
        <AccountType/>
      </UserInfo>
    </Student_Groups>
    <LMS_Mappings xmlns="e57f6c35-541a-4073-a2f6-49dc8be0127c" xsi:nil="true"/>
    <Templates xmlns="e57f6c35-541a-4073-a2f6-49dc8be0127c" xsi:nil="true"/>
    <NotebookType xmlns="e57f6c35-541a-4073-a2f6-49dc8be0127c" xsi:nil="true"/>
    <AppVersion xmlns="e57f6c35-541a-4073-a2f6-49dc8be0127c" xsi:nil="true"/>
    <TeamsChannelId xmlns="e57f6c35-541a-4073-a2f6-49dc8be0127c" xsi:nil="true"/>
    <Self_Registration_Enabled xmlns="e57f6c35-541a-4073-a2f6-49dc8be0127c" xsi:nil="true"/>
    <Has_Teacher_Only_SectionGroup xmlns="e57f6c35-541a-4073-a2f6-49dc8be0127c" xsi:nil="true"/>
    <FolderType xmlns="e57f6c35-541a-4073-a2f6-49dc8be0127c" xsi:nil="true"/>
    <Teachers xmlns="e57f6c35-541a-4073-a2f6-49dc8be0127c">
      <UserInfo>
        <DisplayName/>
        <AccountId xsi:nil="true"/>
        <AccountType/>
      </UserInfo>
    </Teachers>
    <Distribution_Groups xmlns="e57f6c35-541a-4073-a2f6-49dc8be0127c" xsi:nil="true"/>
    <Invited_Teachers xmlns="e57f6c35-541a-4073-a2f6-49dc8be0127c" xsi:nil="true"/>
    <Invited_Students xmlns="e57f6c35-541a-4073-a2f6-49dc8be0127c" xsi:nil="true"/>
    <Is_Collaboration_Space_Locked xmlns="e57f6c35-541a-4073-a2f6-49dc8be0127c" xsi:nil="true"/>
    <Math_Settings xmlns="e57f6c35-541a-4073-a2f6-49dc8be0127c" xsi:nil="true"/>
    <DefaultSectionNames xmlns="e57f6c35-541a-4073-a2f6-49dc8be0127c" xsi:nil="true"/>
    <Students xmlns="e57f6c35-541a-4073-a2f6-49dc8be0127c">
      <UserInfo>
        <DisplayName/>
        <AccountId xsi:nil="true"/>
        <AccountType/>
      </UserInfo>
    </Students>
  </documentManagement>
</p:properties>
</file>

<file path=customXml/itemProps1.xml><?xml version="1.0" encoding="utf-8"?>
<ds:datastoreItem xmlns:ds="http://schemas.openxmlformats.org/officeDocument/2006/customXml" ds:itemID="{00FE30B6-1589-4BD3-ACA4-9737C0FD89B1}">
  <ds:schemaRefs>
    <ds:schemaRef ds:uri="http://schemas.microsoft.com/sharepoint/v3/contenttype/forms"/>
  </ds:schemaRefs>
</ds:datastoreItem>
</file>

<file path=customXml/itemProps2.xml><?xml version="1.0" encoding="utf-8"?>
<ds:datastoreItem xmlns:ds="http://schemas.openxmlformats.org/officeDocument/2006/customXml" ds:itemID="{C66EF82E-DD07-4105-8E7E-720891BA8D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7f6c35-541a-4073-a2f6-49dc8be0127c"/>
    <ds:schemaRef ds:uri="67ced3dd-177e-454b-b64a-ad68f0d994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E38BD-7E03-4887-85C4-FD0C52E514EC}">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67ced3dd-177e-454b-b64a-ad68f0d994e1"/>
    <ds:schemaRef ds:uri="http://purl.org/dc/terms/"/>
    <ds:schemaRef ds:uri="http://schemas.openxmlformats.org/package/2006/metadata/core-properties"/>
    <ds:schemaRef ds:uri="e57f6c35-541a-4073-a2f6-49dc8be0127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2243</Words>
  <Application>Microsoft Macintosh PowerPoint</Application>
  <PresentationFormat>On-screen Show (4:3)</PresentationFormat>
  <Paragraphs>235</Paragraphs>
  <Slides>23</Slides>
  <Notes>0</Notes>
  <HiddenSlides>14</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MasonBrand.pxtx</vt:lpstr>
      <vt:lpstr>DAEN 690 – Capstone – Team autoencoders</vt:lpstr>
      <vt:lpstr>Team Autoencoders - mid-Sprint -1: 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Name] - [Sprint Title (e.g., mid-Sprint -2, full-sprint-2)] – DataSet</vt:lpstr>
      <vt:lpstr>PowerPoint Presentation</vt:lpstr>
      <vt:lpstr>PowerPoint Presentation</vt:lpstr>
      <vt:lpstr>PowerPoint Presentation</vt:lpstr>
      <vt:lpstr>PowerPoint Presentation</vt:lpstr>
      <vt:lpstr>[team name] - [Sprint Title (e.g., mid-Sprint -3, full-sprint-3) – analytic/algorithm</vt:lpstr>
      <vt:lpstr>PowerPoint Presentation</vt:lpstr>
      <vt:lpstr>PowerPoint Presentation</vt:lpstr>
      <vt:lpstr>PowerPoint Presentation</vt:lpstr>
      <vt:lpstr>PowerPoint Presentation</vt:lpstr>
      <vt:lpstr>[team name] - [Sprint Title (e.g., mid-Sprint -4, full-sprint-4) – Visualization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2010-04-19T20:44:32Z</dcterms:created>
  <dcterms:modified xsi:type="dcterms:W3CDTF">2020-06-08T19:04:36Z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0x0101009A88C66DD6878247934C3032C88502BD</vt:lpwstr>
  </property>
</Properties>
</file>