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0"/>
    <p:restoredTop sz="94696"/>
  </p:normalViewPr>
  <p:slideViewPr>
    <p:cSldViewPr snapToGrid="0" snapToObjects="1">
      <p:cViewPr varScale="1">
        <p:scale>
          <a:sx n="113" d="100"/>
          <a:sy n="113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B46A4-07EC-764B-8D1B-35C47C54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1E09D5-3ABF-2441-86F1-BCD6CC07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A1F585-A0F3-FF42-97E3-E3B4CA69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237B8-0FF8-9B4C-B54A-288162EA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D8AB13-E869-684E-8C2E-0AB09455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24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E18BF-A15B-A043-8F4E-BF97DC4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683A8F-89D9-C14E-8575-9FFD501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6DE34-D22A-C643-9B46-5DDB756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3FE4E-AF73-854F-8E0E-AF71C516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C6FEBE-9B14-6344-9F03-75910A7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78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F36BCC-223E-0347-9182-BA95F7783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57CEE5-7058-8141-A2E2-9900D72B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E7A510-B799-FF46-A2D9-0CFDD2BC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2E6013-1B03-7E4B-94A3-8E73EB11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645EE-3552-C842-8B31-3DAD369A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005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5781" y="1107281"/>
            <a:ext cx="11120438" cy="894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535781" y="508992"/>
            <a:ext cx="11120438" cy="50899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98938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93BA-7F33-634A-9122-185B8F1F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23B0E-4470-2441-88E7-7FBDA11E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51333-70BB-6F48-B7D8-FA80C20A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179372-15B4-0B4F-BAF2-1372328C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9D956D-D674-AA46-9ED6-42C5F8B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7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D0796-A6C1-654F-8892-3DDCDCCA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778C91-84CF-3943-9D70-97111AD1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F16109-3303-4F4C-989E-EC2A0521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50AB9-261B-1343-AD20-CE0F47F6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7DFECC-8F31-8543-8726-4E5E6EDD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F002F-D0E2-874C-A683-57B16F37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E5BD3-526D-9C4C-BE59-9D78FB62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0DAFEF-7E8B-524D-A6E6-68FE537E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345F9-6CD0-8244-B730-8411FE16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8C3609-6347-6147-976C-9DBD92C7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E2D588-DCC2-8A48-B585-DB6F9A4A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272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9D4F9-3A3F-2E43-A049-6ECA1A4F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101119-F8A4-2841-AA85-2983B440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7F580C-A7CB-704C-A4BE-58C7392F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059A08-5514-4448-8944-6AC39221C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FDA2333-C4C3-CE40-B3C6-19A87D97B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90B6DD-BB46-9E4E-BE14-6D720496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7874F1-BCB2-BE4A-B004-C37C8929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6B5A26-CF3D-1C4D-A14D-EB964898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6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B7710-C7BE-E245-ACCE-2DBAD7CE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5FD22D-9FB6-5547-8AB5-D49D7A20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2A6143-BEBF-4140-B462-EC818D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9F4DDB-0906-274C-9A7D-FB3FB1F6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2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CEE92-C46E-8447-80AC-55EF10C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1A3930-EA70-134E-A12B-7860EB85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F66EB4-15D3-B449-A5C7-4F852F76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96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B8F0C-853D-AB41-B72F-867AE2E7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66004-96F7-534B-A37A-AE71E925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AEB70B-F056-DC42-B226-D8A3ECE9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9C9853-4618-4E49-8F2A-664CD0F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811353-AE85-704E-9F14-8DCE510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FE9C4F-0EA9-8941-AD7A-7B80D60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59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FA21D-9A28-6341-B5EE-631C2D3D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30EA437-192E-FC41-A8B5-EE066AB2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8AFAAF-EB15-1B4C-BDF2-6D8ADB35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730336-0094-6040-B108-1939B07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465DEF-9BA3-A543-AEDC-55BFC23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41CDA7-9886-9047-8B17-453BA934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7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EBBF350-8BFD-6246-B119-3B8D0BE9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1FFEF-3ED8-DD4E-8CB1-4CC169BE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31B8B-0A53-FB45-AE88-44E78AFDC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8D56-CF8F-4040-9801-0A1E6FBAAFAE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68CF4-AC36-4D47-8B0A-F7858394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E6870A-01B5-DE4C-888E-46C78338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9093-B33A-514F-B4BF-78C9D77B5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1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9" name="test driven development (td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rPr lang="en-GB" dirty="0" smtClean="0"/>
              <a:t>T</a:t>
            </a:r>
            <a:r>
              <a:rPr smtClean="0"/>
              <a:t>est </a:t>
            </a:r>
            <a:r>
              <a:rPr lang="en-GB" dirty="0" smtClean="0"/>
              <a:t>D</a:t>
            </a:r>
            <a:r>
              <a:rPr smtClean="0"/>
              <a:t>riven </a:t>
            </a:r>
            <a:r>
              <a:rPr lang="en-GB" dirty="0" smtClean="0"/>
              <a:t>D</a:t>
            </a:r>
            <a:r>
              <a:rPr smtClean="0"/>
              <a:t>evelopment (</a:t>
            </a:r>
            <a:r>
              <a:rPr lang="en-GB" dirty="0" smtClean="0"/>
              <a:t>TDD</a:t>
            </a:r>
            <a:r>
              <a:rPr smtClean="0"/>
              <a:t>)</a:t>
            </a:r>
            <a:endParaRPr/>
          </a:p>
        </p:txBody>
      </p:sp>
      <p:sp>
        <p:nvSpPr>
          <p:cNvPr id="130" name="Test-driven development (TDD) is an advanced…"/>
          <p:cNvSpPr>
            <a:spLocks noGrp="1"/>
          </p:cNvSpPr>
          <p:nvPr>
            <p:ph type="body" idx="13"/>
          </p:nvPr>
        </p:nvSpPr>
        <p:spPr>
          <a:xfrm>
            <a:off x="838200" y="1557867"/>
            <a:ext cx="10515600" cy="46190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10000"/>
          </a:bodyPr>
          <a:lstStyle/>
          <a:p>
            <a:pPr marL="290740" indent="-290740" defTabSz="361459">
              <a:spcBef>
                <a:spcPts val="1055"/>
              </a:spcBef>
              <a:defRPr sz="2800"/>
            </a:pPr>
            <a:r>
              <a:t>Test-driven development (TDD) is an advanced</a:t>
            </a:r>
          </a:p>
          <a:p>
            <a:pPr marL="0" indent="0" defTabSz="361459">
              <a:spcBef>
                <a:spcPts val="1055"/>
              </a:spcBef>
              <a:buNone/>
              <a:defRPr sz="2800"/>
            </a:pPr>
            <a:r>
              <a:t>    technique of using automated unit tests to</a:t>
            </a:r>
          </a:p>
          <a:p>
            <a:pPr marL="0" indent="0" defTabSz="361459">
              <a:spcBef>
                <a:spcPts val="1055"/>
              </a:spcBef>
              <a:buNone/>
              <a:defRPr sz="2800"/>
            </a:pPr>
            <a:r>
              <a:t>    drive the design of software. Creating and </a:t>
            </a:r>
          </a:p>
          <a:p>
            <a:pPr marL="0" indent="0" defTabSz="361459">
              <a:spcBef>
                <a:spcPts val="1055"/>
              </a:spcBef>
              <a:buNone/>
              <a:defRPr sz="2800"/>
            </a:pPr>
            <a:r>
              <a:t>    running automated tests inside.</a:t>
            </a:r>
          </a:p>
          <a:p>
            <a:pPr marL="290740" indent="-290740" defTabSz="361459">
              <a:spcBef>
                <a:spcPts val="1055"/>
              </a:spcBef>
              <a:defRPr sz="2800"/>
            </a:pPr>
            <a:r>
              <a:t>It can be succinctly described by the following set of rules:</a:t>
            </a:r>
          </a:p>
          <a:p>
            <a:pPr marL="581481" lvl="1" indent="-290740" defTabSz="361459">
              <a:spcBef>
                <a:spcPts val="1055"/>
              </a:spcBef>
              <a:buSzPct val="45000"/>
              <a:buBlip>
                <a:blip r:embed="rId2"/>
              </a:buBlip>
              <a:defRPr sz="2800"/>
            </a:pPr>
            <a:r>
              <a:t>write a "single" unit test describing an aspect of the program</a:t>
            </a:r>
          </a:p>
          <a:p>
            <a:pPr marL="581481" lvl="1" indent="-290740" defTabSz="361459">
              <a:spcBef>
                <a:spcPts val="1055"/>
              </a:spcBef>
              <a:buSzPct val="45000"/>
              <a:buBlip>
                <a:blip r:embed="rId2"/>
              </a:buBlip>
              <a:defRPr sz="2800"/>
            </a:pPr>
            <a:r>
              <a:t>run the test, which should fail because the program lacks that feature</a:t>
            </a:r>
          </a:p>
          <a:p>
            <a:pPr marL="581481" lvl="1" indent="-290740" defTabSz="361459">
              <a:spcBef>
                <a:spcPts val="1055"/>
              </a:spcBef>
              <a:buSzPct val="45000"/>
              <a:buBlip>
                <a:blip r:embed="rId2"/>
              </a:buBlip>
              <a:defRPr sz="2800"/>
            </a:pPr>
            <a:r>
              <a:t>write "just enough" code, the simplest possible, to make the </a:t>
            </a:r>
            <a:r>
              <a:rPr/>
              <a:t>test </a:t>
            </a:r>
            <a:r>
              <a:rPr smtClean="0"/>
              <a:t>pas</a:t>
            </a:r>
            <a:r>
              <a:rPr lang="en-GB" dirty="0" smtClean="0"/>
              <a:t>s</a:t>
            </a:r>
            <a:endParaRPr/>
          </a:p>
          <a:p>
            <a:pPr marL="581481" lvl="1" indent="-290740" defTabSz="361459">
              <a:spcBef>
                <a:spcPts val="1055"/>
              </a:spcBef>
              <a:buSzPct val="45000"/>
              <a:buBlip>
                <a:blip r:embed="rId2"/>
              </a:buBlip>
              <a:defRPr sz="2800"/>
            </a:pPr>
            <a:r>
              <a:t>"refactor" the code until it conforms to the simplicity criteria</a:t>
            </a:r>
          </a:p>
          <a:p>
            <a:pPr marL="581481" lvl="1" indent="-290740" defTabSz="361459">
              <a:spcBef>
                <a:spcPts val="1055"/>
              </a:spcBef>
              <a:buSzPct val="45000"/>
              <a:buBlip>
                <a:blip r:embed="rId2"/>
              </a:buBlip>
              <a:defRPr sz="2800"/>
            </a:pPr>
            <a:r>
              <a:t>repeat, "accumulating" unit tests over time</a:t>
            </a:r>
          </a:p>
        </p:txBody>
      </p:sp>
      <p:pic>
        <p:nvPicPr>
          <p:cNvPr id="131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8812" y="1261534"/>
            <a:ext cx="2647407" cy="23820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135808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" name="what is BD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t>what is BDD?</a:t>
            </a:r>
          </a:p>
        </p:txBody>
      </p:sp>
      <p:pic>
        <p:nvPicPr>
          <p:cNvPr id="13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868" y="1196578"/>
            <a:ext cx="7514405" cy="5539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Group"/>
          <p:cNvGrpSpPr/>
          <p:nvPr/>
        </p:nvGrpSpPr>
        <p:grpSpPr>
          <a:xfrm>
            <a:off x="3078048" y="1381865"/>
            <a:ext cx="6238043" cy="4862223"/>
            <a:chOff x="228283" y="0"/>
            <a:chExt cx="8871881" cy="6915160"/>
          </a:xfrm>
        </p:grpSpPr>
        <p:sp>
          <p:nvSpPr>
            <p:cNvPr id="136" name="Star"/>
            <p:cNvSpPr/>
            <p:nvPr/>
          </p:nvSpPr>
          <p:spPr>
            <a:xfrm>
              <a:off x="228283" y="0"/>
              <a:ext cx="8871881" cy="691516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A6BBBB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40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 sz="1687"/>
            </a:p>
          </p:txBody>
        </p:sp>
        <p:sp>
          <p:nvSpPr>
            <p:cNvPr id="137" name="BDD tries to solve the problem of “understanding requirements with examples”"/>
            <p:cNvSpPr txBox="1"/>
            <p:nvPr/>
          </p:nvSpPr>
          <p:spPr>
            <a:xfrm>
              <a:off x="2969698" y="2987640"/>
              <a:ext cx="3389052" cy="1948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spcBef>
                  <a:spcPts val="0"/>
                </a:spcBef>
                <a:defRPr sz="2400" spc="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r>
                <a:rPr sz="1687"/>
                <a:t>BDD tries to solve the problem of “understanding requirements with examples”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247501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5655" y="3918779"/>
            <a:ext cx="4648355" cy="268882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41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bdd (behaviour driven developmen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rPr lang="en-GB" dirty="0" smtClean="0"/>
              <a:t>BDD</a:t>
            </a:r>
            <a:r>
              <a:rPr smtClean="0"/>
              <a:t> (</a:t>
            </a:r>
            <a:r>
              <a:rPr lang="en-GB" dirty="0" smtClean="0"/>
              <a:t>B</a:t>
            </a:r>
            <a:r>
              <a:rPr smtClean="0"/>
              <a:t>ehaviour </a:t>
            </a:r>
            <a:r>
              <a:rPr lang="en-GB" dirty="0" smtClean="0"/>
              <a:t>D</a:t>
            </a:r>
            <a:r>
              <a:rPr smtClean="0"/>
              <a:t>riven </a:t>
            </a:r>
            <a:r>
              <a:rPr lang="en-GB" dirty="0" smtClean="0"/>
              <a:t>D</a:t>
            </a:r>
            <a:r>
              <a:rPr smtClean="0"/>
              <a:t>evelopment</a:t>
            </a:r>
            <a:r>
              <a:t>)</a:t>
            </a:r>
          </a:p>
        </p:txBody>
      </p:sp>
      <p:sp>
        <p:nvSpPr>
          <p:cNvPr id="143" name="BDD is a subset of TDD.…"/>
          <p:cNvSpPr>
            <a:spLocks noGrp="1"/>
          </p:cNvSpPr>
          <p:nvPr>
            <p:ph type="body" idx="13"/>
          </p:nvPr>
        </p:nvSpPr>
        <p:spPr>
          <a:xfrm>
            <a:off x="838200" y="1108175"/>
            <a:ext cx="10515600" cy="506878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sz="2700"/>
            </a:pPr>
            <a:r>
              <a:t>BDD is a subset of TDD.</a:t>
            </a:r>
          </a:p>
          <a:p>
            <a:pPr>
              <a:defRPr sz="2700"/>
            </a:pPr>
            <a:r>
              <a:t>Also Known as Specification by Example.</a:t>
            </a:r>
          </a:p>
          <a:p>
            <a:pPr>
              <a:defRPr sz="2700"/>
            </a:pPr>
            <a:r>
              <a:t>Dan North, who first formulated the BDD approach</a:t>
            </a:r>
          </a:p>
          <a:p>
            <a:pPr>
              <a:defRPr sz="2700"/>
            </a:pPr>
            <a:r>
              <a:t>Behaviour-driven development (BDD) is a software development methodology in which an application is specified and designed by describing how its behaviour should appear to an outside observer. </a:t>
            </a:r>
          </a:p>
        </p:txBody>
      </p:sp>
      <p:pic>
        <p:nvPicPr>
          <p:cNvPr id="144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2225" y="3908773"/>
            <a:ext cx="4435998" cy="27088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1643170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 advAuto="0"/>
      <p:bldP spid="14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ody"/>
          <p:cNvSpPr txBox="1">
            <a:spLocks noGrp="1"/>
          </p:cNvSpPr>
          <p:nvPr>
            <p:ph type="body" sz="quarter" idx="1"/>
          </p:nvPr>
        </p:nvSpPr>
        <p:spPr>
          <a:xfrm>
            <a:off x="1925836" y="677969"/>
            <a:ext cx="8340328" cy="894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agile BDD terminologies"/>
          <p:cNvSpPr txBox="1">
            <a:spLocks noGrp="1"/>
          </p:cNvSpPr>
          <p:nvPr>
            <p:ph type="title"/>
          </p:nvPr>
        </p:nvSpPr>
        <p:spPr>
          <a:xfrm>
            <a:off x="1925836" y="155240"/>
            <a:ext cx="8340328" cy="50899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rPr lang="en-GB" dirty="0" smtClean="0"/>
              <a:t>A</a:t>
            </a:r>
            <a:r>
              <a:rPr smtClean="0"/>
              <a:t>gile </a:t>
            </a:r>
            <a:r>
              <a:rPr dirty="0"/>
              <a:t>BDD terminologies</a:t>
            </a:r>
          </a:p>
        </p:txBody>
      </p:sp>
      <p:sp>
        <p:nvSpPr>
          <p:cNvPr id="148" name="User storey: Capture a description of a software feature from an end-user perspective. The user story describes the type of user, what they want and why. A user story helps to create a simplified description of a requirement.…"/>
          <p:cNvSpPr>
            <a:spLocks noGrp="1"/>
          </p:cNvSpPr>
          <p:nvPr>
            <p:ph type="body" idx="13"/>
          </p:nvPr>
        </p:nvSpPr>
        <p:spPr>
          <a:xfrm>
            <a:off x="1771283" y="692601"/>
            <a:ext cx="8494881" cy="579742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185015" indent="-185015" defTabSz="230021">
              <a:spcBef>
                <a:spcPts val="703"/>
              </a:spcBef>
              <a:defRPr sz="1600" b="1" u="sng"/>
            </a:pPr>
            <a:r>
              <a:rPr sz="1406" dirty="0"/>
              <a:t>User </a:t>
            </a:r>
            <a:r>
              <a:rPr sz="1406" dirty="0" err="1"/>
              <a:t>storey</a:t>
            </a:r>
            <a:r>
              <a:rPr sz="1406" dirty="0"/>
              <a:t>: Capture a description of a software feature from an end-user perspective. The user story describes the type of user, what they want and why. A user story helps to create a simplified description of a requirement.</a:t>
            </a:r>
          </a:p>
          <a:p>
            <a:pPr marL="370032" lvl="1" indent="-185015" defTabSz="230021">
              <a:spcBef>
                <a:spcPts val="703"/>
              </a:spcBef>
              <a:buSzPct val="45000"/>
              <a:buBlip>
                <a:blip r:embed="rId2"/>
              </a:buBlip>
              <a:defRPr sz="1600"/>
            </a:pPr>
            <a:r>
              <a:rPr sz="1406" dirty="0"/>
              <a:t>"role-feature-reason": template is one of the most commonly recommended for teams and product owners starting to write user stories: As a, I want, So that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As a </a:t>
            </a:r>
            <a:r>
              <a:rPr sz="1406" dirty="0" err="1"/>
              <a:t>gmail</a:t>
            </a:r>
            <a:r>
              <a:rPr sz="1406" dirty="0"/>
              <a:t> user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I want to log in successfully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So that I can use all </a:t>
            </a:r>
            <a:r>
              <a:rPr sz="1406" dirty="0" err="1"/>
              <a:t>gmail</a:t>
            </a:r>
            <a:r>
              <a:rPr sz="1406" dirty="0"/>
              <a:t> functionalities/ I can send emails to others, Read my inbox emails, </a:t>
            </a:r>
            <a:r>
              <a:rPr sz="1406" dirty="0" err="1"/>
              <a:t>etc</a:t>
            </a:r>
            <a:endParaRPr sz="1406" dirty="0"/>
          </a:p>
          <a:p>
            <a:pPr marL="370032" lvl="1" indent="-185015" defTabSz="230021">
              <a:spcBef>
                <a:spcPts val="703"/>
              </a:spcBef>
              <a:buSzPct val="45000"/>
              <a:buBlip>
                <a:blip r:embed="rId2"/>
              </a:buBlip>
              <a:defRPr sz="1600"/>
            </a:pPr>
            <a:r>
              <a:rPr sz="1406" dirty="0"/>
              <a:t>"Given-When-Then": template intended to guide the writing of acceptance tests for a User Story: </a:t>
            </a:r>
          </a:p>
          <a:p>
            <a:pPr marL="675060" lvl="2" indent="-225020" defTabSz="230021">
              <a:spcBef>
                <a:spcPts val="703"/>
              </a:spcBef>
              <a:buSzPct val="100000"/>
              <a:buFontTx/>
              <a:buAutoNum type="arabicPeriod"/>
              <a:defRPr sz="1600"/>
            </a:pPr>
            <a:r>
              <a:rPr sz="1406" dirty="0"/>
              <a:t>(Given) some context - matches with pre-condition</a:t>
            </a:r>
          </a:p>
          <a:p>
            <a:pPr marL="675060" lvl="2" indent="-225020" defTabSz="230021">
              <a:spcBef>
                <a:spcPts val="703"/>
              </a:spcBef>
              <a:buSzPct val="100000"/>
              <a:buFontTx/>
              <a:buAutoNum type="arabicPeriod"/>
              <a:defRPr sz="1600"/>
            </a:pPr>
            <a:r>
              <a:rPr sz="1406" dirty="0"/>
              <a:t>(When) some action is carried out - matches with test steps</a:t>
            </a:r>
          </a:p>
          <a:p>
            <a:pPr marL="675060" lvl="2" indent="-225020" defTabSz="230021">
              <a:spcBef>
                <a:spcPts val="703"/>
              </a:spcBef>
              <a:buSzPct val="100000"/>
              <a:buFontTx/>
              <a:buAutoNum type="arabicPeriod"/>
              <a:defRPr sz="1600"/>
            </a:pPr>
            <a:r>
              <a:rPr sz="1406" dirty="0"/>
              <a:t>(Then) a particular set of observable consequences should obtain - matches with Expected Result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An example: Given I am a pre-registered </a:t>
            </a:r>
            <a:r>
              <a:rPr sz="1406" dirty="0" err="1"/>
              <a:t>gmail</a:t>
            </a:r>
            <a:r>
              <a:rPr sz="1406" dirty="0"/>
              <a:t> user,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                     When I enter valid username and password,</a:t>
            </a:r>
          </a:p>
          <a:p>
            <a:pPr marL="0" lvl="3" indent="270023" defTabSz="230021">
              <a:spcBef>
                <a:spcPts val="703"/>
              </a:spcBef>
              <a:buNone/>
              <a:defRPr sz="1600"/>
            </a:pPr>
            <a:r>
              <a:rPr sz="1406" dirty="0"/>
              <a:t>                     Then I should be successfully logged in and should able to see the welcome page</a:t>
            </a:r>
          </a:p>
          <a:p>
            <a:pPr marL="185015" indent="-185015" defTabSz="230021">
              <a:spcBef>
                <a:spcPts val="703"/>
              </a:spcBef>
              <a:defRPr sz="1600" b="1" u="sng"/>
            </a:pPr>
            <a:r>
              <a:rPr sz="1406" dirty="0"/>
              <a:t>Acceptance criteria/tests: define the boundaries of a user story, and are used to confirm when a story is completed and working as intended.</a:t>
            </a:r>
          </a:p>
          <a:p>
            <a:pPr marL="185015" indent="-185015" defTabSz="230021">
              <a:spcBef>
                <a:spcPts val="703"/>
              </a:spcBef>
              <a:defRPr sz="1600" b="1" u="sng"/>
            </a:pPr>
            <a:r>
              <a:rPr sz="1406" dirty="0"/>
              <a:t>Epic : Essentially a large user story that can be broken down into a number of smaller stories. It may take several sprints to complete an epic.</a:t>
            </a:r>
          </a:p>
          <a:p>
            <a:pPr marL="185015" indent="-185015" defTabSz="230021">
              <a:spcBef>
                <a:spcPts val="703"/>
              </a:spcBef>
              <a:defRPr sz="1600" b="1" u="sng"/>
            </a:pPr>
            <a:r>
              <a:rPr sz="1406" dirty="0"/>
              <a:t>Feature: Functionality of the product like log in feature, Add to basket feature, </a:t>
            </a:r>
            <a:r>
              <a:rPr sz="1406" dirty="0" err="1"/>
              <a:t>etc</a:t>
            </a:r>
            <a:endParaRPr sz="1406" dirty="0"/>
          </a:p>
          <a:p>
            <a:pPr marL="185015" indent="-185015" defTabSz="230021">
              <a:spcBef>
                <a:spcPts val="703"/>
              </a:spcBef>
              <a:defRPr sz="1600" b="1" u="sng"/>
            </a:pPr>
            <a:r>
              <a:rPr sz="1406" dirty="0"/>
              <a:t>Scenario: Instead of referring to "tests", a BDD practitioner will prefer the terms "scenario" and "specification". In the form of Given-When-Then</a:t>
            </a:r>
          </a:p>
        </p:txBody>
      </p:sp>
    </p:spTree>
    <p:extLst>
      <p:ext uri="{BB962C8B-B14F-4D97-AF65-F5344CB8AC3E}">
        <p14:creationId xmlns:p14="http://schemas.microsoft.com/office/powerpoint/2010/main" xmlns="" val="387935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ody"/>
          <p:cNvSpPr txBox="1">
            <a:spLocks noGrp="1"/>
          </p:cNvSpPr>
          <p:nvPr>
            <p:ph type="body" sz="quarter" idx="1"/>
          </p:nvPr>
        </p:nvSpPr>
        <p:spPr>
          <a:xfrm>
            <a:off x="1925836" y="763488"/>
            <a:ext cx="8340328" cy="894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1" name="expected benefits"/>
          <p:cNvSpPr txBox="1">
            <a:spLocks noGrp="1"/>
          </p:cNvSpPr>
          <p:nvPr>
            <p:ph type="title"/>
          </p:nvPr>
        </p:nvSpPr>
        <p:spPr>
          <a:xfrm>
            <a:off x="1925836" y="223242"/>
            <a:ext cx="8340328" cy="50899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rPr lang="en-GB" dirty="0" smtClean="0"/>
              <a:t>E</a:t>
            </a:r>
            <a:r>
              <a:rPr smtClean="0"/>
              <a:t>xpected </a:t>
            </a:r>
            <a:r>
              <a:rPr lang="en-GB" dirty="0" smtClean="0"/>
              <a:t>B</a:t>
            </a:r>
            <a:r>
              <a:rPr smtClean="0"/>
              <a:t>enefits</a:t>
            </a:r>
            <a:endParaRPr/>
          </a:p>
        </p:txBody>
      </p:sp>
      <p:sp>
        <p:nvSpPr>
          <p:cNvPr id="152" name="BDD offers more precise guidance on organising the conversation between developers, testers and domain experts…"/>
          <p:cNvSpPr>
            <a:spLocks noGrp="1"/>
          </p:cNvSpPr>
          <p:nvPr>
            <p:ph type="body" idx="13"/>
          </p:nvPr>
        </p:nvSpPr>
        <p:spPr>
          <a:xfrm>
            <a:off x="1925836" y="933850"/>
            <a:ext cx="8340328" cy="541515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 lnSpcReduction="20000"/>
          </a:bodyPr>
          <a:lstStyle/>
          <a:p>
            <a:pPr marL="300651" indent="-300651" defTabSz="373783">
              <a:spcBef>
                <a:spcPts val="1125"/>
              </a:spcBef>
              <a:defRPr sz="2900"/>
            </a:pPr>
            <a:r>
              <a:t>BDD offers more precise guidance on organising the conversation between developers, testers and domain experts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Given-When-Then canvas, are closer to everyday language and have a shallower learning curve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Tools targeting a BDD approach generally afford the automatic generation of technical and end user documentation from BDD "specifications"/scenarios.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It produces the software that matters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Requirement becomes easy to understand and communicate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Provides detailed (executable) specifications.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Support evolutionary development</a:t>
            </a:r>
          </a:p>
          <a:p>
            <a:pPr marL="300651" indent="-300651" defTabSz="373783">
              <a:spcBef>
                <a:spcPts val="1125"/>
              </a:spcBef>
              <a:defRPr sz="2900"/>
            </a:pPr>
            <a:r>
              <a:t>Provides concrete evidence that your code 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1655674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5" name="Bdd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t>Bdd tools</a:t>
            </a:r>
          </a:p>
        </p:txBody>
      </p:sp>
      <p:pic>
        <p:nvPicPr>
          <p:cNvPr id="156" name="image6.png" descr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1410" y="1330880"/>
            <a:ext cx="2602761" cy="9093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7" name="image7.png" descr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2283" y="3560397"/>
            <a:ext cx="2118576" cy="8513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8" name="image8.png" descr="image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4798" y="4810896"/>
            <a:ext cx="1580397" cy="15913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59" name="image9.png" descr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57261" y="3760442"/>
            <a:ext cx="2316037" cy="9335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60" name="image10.png" descr="image1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44614" y="2300562"/>
            <a:ext cx="2219952" cy="85126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61" name="image11.png" descr="image1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24327" y="1795670"/>
            <a:ext cx="1948502" cy="1238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12.png" descr="image1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59591" y="3043225"/>
            <a:ext cx="1466397" cy="1397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3.png" descr="image1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24263" y="5056271"/>
            <a:ext cx="1346844" cy="166699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64" name="Line"/>
          <p:cNvSpPr/>
          <p:nvPr/>
        </p:nvSpPr>
        <p:spPr>
          <a:xfrm flipV="1">
            <a:off x="6392790" y="2262628"/>
            <a:ext cx="1" cy="927259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65" name="Line"/>
          <p:cNvSpPr/>
          <p:nvPr/>
        </p:nvSpPr>
        <p:spPr>
          <a:xfrm flipH="1">
            <a:off x="4604813" y="3928049"/>
            <a:ext cx="1123320" cy="369852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66" name="Line"/>
          <p:cNvSpPr/>
          <p:nvPr/>
        </p:nvSpPr>
        <p:spPr>
          <a:xfrm flipH="1" flipV="1">
            <a:off x="4418520" y="2789229"/>
            <a:ext cx="1361503" cy="48978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67" name="Line"/>
          <p:cNvSpPr/>
          <p:nvPr/>
        </p:nvSpPr>
        <p:spPr>
          <a:xfrm flipV="1">
            <a:off x="7053587" y="2534414"/>
            <a:ext cx="1189874" cy="74344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68" name="Line"/>
          <p:cNvSpPr/>
          <p:nvPr/>
        </p:nvSpPr>
        <p:spPr>
          <a:xfrm>
            <a:off x="7125024" y="3913191"/>
            <a:ext cx="876278" cy="2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69" name="Line"/>
          <p:cNvSpPr/>
          <p:nvPr/>
        </p:nvSpPr>
        <p:spPr>
          <a:xfrm>
            <a:off x="6259447" y="4379009"/>
            <a:ext cx="1" cy="629201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sp>
        <p:nvSpPr>
          <p:cNvPr id="170" name="Line"/>
          <p:cNvSpPr/>
          <p:nvPr/>
        </p:nvSpPr>
        <p:spPr>
          <a:xfrm>
            <a:off x="6660681" y="4386465"/>
            <a:ext cx="561072" cy="439760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  <p:pic>
        <p:nvPicPr>
          <p:cNvPr id="171" name="image14.png" descr="image1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05148" y="5293506"/>
            <a:ext cx="1846399" cy="110044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 flipH="1">
            <a:off x="4598030" y="4248226"/>
            <a:ext cx="1259840" cy="1093739"/>
          </a:xfrm>
          <a:prstGeom prst="line">
            <a:avLst/>
          </a:prstGeom>
          <a:ln w="25400">
            <a:solidFill>
              <a:srgbClr val="747676"/>
            </a:solidFill>
            <a:miter lim="400000"/>
            <a:tailEnd type="triangle"/>
          </a:ln>
        </p:spPr>
        <p:txBody>
          <a:bodyPr lIns="32145" tIns="32145" rIns="32145" bIns="32145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xmlns="" val="13562633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fill="hold" tmFilter="0, 0; .2, .5; .8, .5; 1, 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od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0" indent="0" defTabSz="128583">
              <a:spcBef>
                <a:spcPts val="0"/>
              </a:spcBef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" name="what is gherki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00"/>
            </a:lvl1pPr>
          </a:lstStyle>
          <a:p>
            <a:r>
              <a:t>what is gherkin?</a:t>
            </a:r>
          </a:p>
        </p:txBody>
      </p:sp>
      <p:sp>
        <p:nvSpPr>
          <p:cNvPr id="176" name="Gherkin is the plain-text english language that Cucumber understands.…"/>
          <p:cNvSpPr>
            <a:spLocks noGrp="1"/>
          </p:cNvSpPr>
          <p:nvPr>
            <p:ph type="body" idx="13"/>
          </p:nvPr>
        </p:nvSpPr>
        <p:spPr>
          <a:xfrm>
            <a:off x="838200" y="1253067"/>
            <a:ext cx="10515600" cy="492389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221359" indent="-221359" defTabSz="275202">
              <a:spcBef>
                <a:spcPts val="844"/>
              </a:spcBef>
              <a:defRPr sz="2100"/>
            </a:pPr>
            <a:r>
              <a:t>Gherkin is the </a:t>
            </a:r>
            <a:r>
              <a:rPr b="1"/>
              <a:t>plain-text english</a:t>
            </a:r>
            <a:r>
              <a:t> language that Cucumber understands. </a:t>
            </a:r>
          </a:p>
          <a:p>
            <a:pPr marL="221359" indent="-221359" defTabSz="275202">
              <a:spcBef>
                <a:spcPts val="844"/>
              </a:spcBef>
              <a:defRPr sz="2100"/>
            </a:pPr>
            <a:r>
              <a:t>It is a </a:t>
            </a:r>
            <a:r>
              <a:rPr b="1"/>
              <a:t>Business Readable</a:t>
            </a:r>
            <a:r>
              <a:t>, Domain Specific Language that lets you </a:t>
            </a:r>
            <a:r>
              <a:rPr b="1"/>
              <a:t>describe software's behaviour </a:t>
            </a:r>
            <a:r>
              <a:t>without detailing how that behaviour is implemented.</a:t>
            </a:r>
          </a:p>
          <a:p>
            <a:pPr marL="221359" indent="-221359" defTabSz="275202">
              <a:spcBef>
                <a:spcPts val="844"/>
              </a:spcBef>
              <a:defRPr sz="2100"/>
            </a:pPr>
            <a:r>
              <a:t> Gherkin serves two purposes — documentation and automated tests.</a:t>
            </a:r>
          </a:p>
          <a:p>
            <a:pPr marL="221359" indent="-221359" defTabSz="275202">
              <a:spcBef>
                <a:spcPts val="844"/>
              </a:spcBef>
              <a:defRPr sz="2100"/>
            </a:pPr>
            <a:r>
              <a:t>Gherkin is designed to be </a:t>
            </a:r>
            <a:r>
              <a:rPr b="1"/>
              <a:t>easy to learn by non-programmers</a:t>
            </a:r>
            <a:r>
              <a:t>, yet structured enough to allow concise description of examples to illustrate business rules in most real-world domains.</a:t>
            </a:r>
          </a:p>
          <a:p>
            <a:pPr marL="221359" indent="-221359" defTabSz="275202">
              <a:spcBef>
                <a:spcPts val="844"/>
              </a:spcBef>
              <a:defRPr sz="2100"/>
            </a:pPr>
            <a:r>
              <a:t>In Gherkin, each line has to start with a Gherkin keyword, followed by any text you like. The main keywords are: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Feature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Scenario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Given, When, Then, And, But (Steps)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Background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Scenario Outline</a:t>
            </a:r>
          </a:p>
          <a:p>
            <a:pPr marL="442718" lvl="1" indent="-221359" defTabSz="275202">
              <a:spcBef>
                <a:spcPts val="844"/>
              </a:spcBef>
              <a:buSzPct val="45000"/>
              <a:buBlip>
                <a:blip r:embed="rId2"/>
              </a:buBlip>
              <a:defRPr sz="2100"/>
            </a:pPr>
            <a: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148734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705</Words>
  <Application>Microsoft Macintosh PowerPoint</Application>
  <PresentationFormat>Custom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Test Driven Development (TDD)</vt:lpstr>
      <vt:lpstr>what is BDD?</vt:lpstr>
      <vt:lpstr>BDD (Behaviour Driven Development)</vt:lpstr>
      <vt:lpstr>Agile BDD terminologies</vt:lpstr>
      <vt:lpstr>Expected Benefits</vt:lpstr>
      <vt:lpstr>Bdd tools</vt:lpstr>
      <vt:lpstr>what is gherkin?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(tdd)</dc:title>
  <dc:creator>gamita.patel@otrl.io</dc:creator>
  <cp:lastModifiedBy>Windows User</cp:lastModifiedBy>
  <cp:revision>8</cp:revision>
  <dcterms:created xsi:type="dcterms:W3CDTF">2018-11-04T00:41:29Z</dcterms:created>
  <dcterms:modified xsi:type="dcterms:W3CDTF">2021-02-13T11:38:32Z</dcterms:modified>
</cp:coreProperties>
</file>