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3" r:id="rId8"/>
    <p:sldId id="281" r:id="rId9"/>
    <p:sldId id="279" r:id="rId10"/>
    <p:sldId id="275" r:id="rId11"/>
    <p:sldId id="276" r:id="rId12"/>
    <p:sldId id="277" r:id="rId13"/>
    <p:sldId id="28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llercentral.amazo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ragon-na.amazon.com/hz/lobb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central.amazon.com/gp/stores/www.amazon.com/gp/acme/tools-integration/payments?ie=UTF8&amp;ref_=csc_gn_actoinpa_pay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central.amazon.com/gp/stores/www.amazon.com/gp/knowledge/blurb/detail/ref=csc_actoin_leftnavknowledge_1/131-1925928-75123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rtal2010.amazon.com/sites/gfk_seller_solutions/SitePages/Platforms/mp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75" y="-152400"/>
            <a:ext cx="12266612" cy="822123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55115" y="1066800"/>
            <a:ext cx="8735325" cy="1752600"/>
          </a:xfrm>
        </p:spPr>
        <p:txBody>
          <a:bodyPr/>
          <a:lstStyle/>
          <a:p>
            <a:r>
              <a:rPr lang="en-US" dirty="0" smtClean="0"/>
              <a:t>Quick Guide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-1219200"/>
            <a:ext cx="8686800" cy="2438400"/>
          </a:xfrm>
        </p:spPr>
        <p:txBody>
          <a:bodyPr>
            <a:noAutofit/>
          </a:bodyPr>
          <a:lstStyle/>
          <a:p>
            <a:r>
              <a:rPr lang="en-US" sz="7200" dirty="0" smtClean="0"/>
              <a:t>Seller Support Tools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9012" y="1295400"/>
            <a:ext cx="119634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3900" dirty="0">
              <a:solidFill>
                <a:schemeClr val="bg1"/>
              </a:solidFill>
              <a:latin typeface="Vladimir Script" panose="03050402040407070305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1" y="-533400"/>
            <a:ext cx="12193836" cy="8162004"/>
          </a:xfrm>
        </p:spPr>
      </p:pic>
      <p:sp>
        <p:nvSpPr>
          <p:cNvPr id="8" name="TextBox 7"/>
          <p:cNvSpPr txBox="1"/>
          <p:nvPr/>
        </p:nvSpPr>
        <p:spPr>
          <a:xfrm>
            <a:off x="684212" y="525959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43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3257" y="254622"/>
            <a:ext cx="10360501" cy="1223963"/>
          </a:xfrm>
        </p:spPr>
        <p:txBody>
          <a:bodyPr/>
          <a:lstStyle/>
          <a:p>
            <a:r>
              <a:rPr lang="en-US" dirty="0" smtClean="0"/>
              <a:t>In this presentation you will find information about the following tools: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53257" y="1759723"/>
            <a:ext cx="9645312" cy="40576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Seller Central </a:t>
            </a:r>
            <a:endParaRPr lang="en-US" sz="3200" dirty="0"/>
          </a:p>
          <a:p>
            <a:r>
              <a:rPr lang="en-US" sz="3200" dirty="0" smtClean="0"/>
              <a:t>Paragon </a:t>
            </a:r>
            <a:endParaRPr lang="en-US" sz="3200" dirty="0"/>
          </a:p>
          <a:p>
            <a:r>
              <a:rPr lang="en-US" sz="3200" dirty="0" smtClean="0"/>
              <a:t>SPOT </a:t>
            </a:r>
          </a:p>
          <a:p>
            <a:r>
              <a:rPr lang="en-US" sz="3200" dirty="0" smtClean="0"/>
              <a:t>Knowledge Center </a:t>
            </a:r>
          </a:p>
          <a:p>
            <a:r>
              <a:rPr lang="en-US" sz="3200" dirty="0" smtClean="0"/>
              <a:t>Standard Resolution Document</a:t>
            </a:r>
          </a:p>
          <a:p>
            <a:r>
              <a:rPr lang="en-US" sz="3200" dirty="0" smtClean="0"/>
              <a:t>W.amazon.com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62" y="1805085"/>
            <a:ext cx="1981200" cy="3793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2" y="2193340"/>
            <a:ext cx="850305" cy="930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12" y="3124200"/>
            <a:ext cx="1231305" cy="489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55" y="3672307"/>
            <a:ext cx="2665358" cy="54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812" y="4343400"/>
            <a:ext cx="3278659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812" y="4953000"/>
            <a:ext cx="2085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905000"/>
            <a:ext cx="10360501" cy="4462272"/>
          </a:xfrm>
        </p:spPr>
        <p:txBody>
          <a:bodyPr/>
          <a:lstStyle/>
          <a:p>
            <a:r>
              <a:rPr lang="en-US" sz="3200" dirty="0" smtClean="0"/>
              <a:t>Direct link: </a:t>
            </a:r>
            <a:r>
              <a:rPr lang="en-US" sz="3200" dirty="0" smtClean="0">
                <a:hlinkClick r:id="rId2"/>
              </a:rPr>
              <a:t>https://sellercentral.amazon.com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When should I visit this tool?</a:t>
            </a:r>
          </a:p>
          <a:p>
            <a:pPr lvl="1"/>
            <a:r>
              <a:rPr lang="en-US" sz="2800" dirty="0" smtClean="0"/>
              <a:t>Find Help Pages</a:t>
            </a:r>
          </a:p>
          <a:p>
            <a:pPr lvl="1"/>
            <a:r>
              <a:rPr lang="en-US" sz="2800" dirty="0" smtClean="0"/>
              <a:t>Replicate the seller’s issue</a:t>
            </a:r>
          </a:p>
          <a:p>
            <a:pPr lvl="1"/>
            <a:r>
              <a:rPr lang="en-US" sz="2800" dirty="0" smtClean="0"/>
              <a:t>Use it to walk through your seller</a:t>
            </a:r>
          </a:p>
          <a:p>
            <a:r>
              <a:rPr lang="en-US" sz="3200" dirty="0" smtClean="0"/>
              <a:t>Is this tool Seller facing? </a:t>
            </a:r>
          </a:p>
          <a:p>
            <a:pPr lvl="1"/>
            <a:r>
              <a:rPr lang="en-US" sz="2800" dirty="0" smtClean="0"/>
              <a:t>Yes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2794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4" y="418141"/>
            <a:ext cx="3686175" cy="9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981200"/>
            <a:ext cx="10360501" cy="4462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Direct link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paragon-na.amazon.com/hz/lobby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/>
              <a:t>When should I visit this tool?</a:t>
            </a:r>
          </a:p>
          <a:p>
            <a:pPr lvl="1"/>
            <a:r>
              <a:rPr lang="en-US" sz="2800" dirty="0" smtClean="0"/>
              <a:t>Accept and manage cases (Reply to seller)</a:t>
            </a:r>
          </a:p>
          <a:p>
            <a:pPr lvl="1"/>
            <a:r>
              <a:rPr lang="en-US" sz="2800" dirty="0" smtClean="0"/>
              <a:t>Use the Paragon Workflow when applicable</a:t>
            </a:r>
          </a:p>
          <a:p>
            <a:pPr lvl="1"/>
            <a:r>
              <a:rPr lang="en-US" sz="2800" dirty="0" smtClean="0"/>
              <a:t>Research using previous cases</a:t>
            </a:r>
          </a:p>
          <a:p>
            <a:r>
              <a:rPr lang="en-US" sz="3200" dirty="0" smtClean="0"/>
              <a:t>Is this tool Seller facing?</a:t>
            </a:r>
          </a:p>
          <a:p>
            <a:pPr lvl="1"/>
            <a:r>
              <a:rPr lang="en-US" sz="2800" dirty="0" smtClean="0"/>
              <a:t>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15239"/>
            <a:ext cx="1447800" cy="15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981200"/>
            <a:ext cx="10360501" cy="4462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Direct link</a:t>
            </a:r>
            <a:r>
              <a:rPr lang="en-US" sz="3200" dirty="0"/>
              <a:t>: </a:t>
            </a:r>
            <a:r>
              <a:rPr lang="en-US" sz="3200" dirty="0" smtClean="0">
                <a:hlinkClick r:id="rId2"/>
              </a:rPr>
              <a:t>SPOT</a:t>
            </a:r>
            <a:r>
              <a:rPr lang="en-US" sz="3200" dirty="0" smtClean="0"/>
              <a:t> (</a:t>
            </a:r>
            <a:r>
              <a:rPr lang="en-US" sz="3200" dirty="0" err="1" smtClean="0"/>
              <a:t>Hiperlink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When should I visit this tool?</a:t>
            </a:r>
          </a:p>
          <a:p>
            <a:pPr lvl="1"/>
            <a:r>
              <a:rPr lang="en-US" dirty="0"/>
              <a:t>See Seller Central internally( see information that the seller can’t see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Review </a:t>
            </a:r>
            <a:r>
              <a:rPr lang="en-US" dirty="0" smtClean="0"/>
              <a:t>order </a:t>
            </a:r>
            <a:r>
              <a:rPr lang="en-US" dirty="0"/>
              <a:t>details, payments information and account statuses that are not displayed in Seller </a:t>
            </a:r>
            <a:r>
              <a:rPr lang="en-US" dirty="0" smtClean="0"/>
              <a:t>Central.</a:t>
            </a:r>
            <a:endParaRPr lang="en-US" dirty="0"/>
          </a:p>
          <a:p>
            <a:r>
              <a:rPr lang="en-US" sz="3200" dirty="0" smtClean="0"/>
              <a:t>Is this tool Seller facing?</a:t>
            </a:r>
          </a:p>
          <a:p>
            <a:pPr lvl="1"/>
            <a:r>
              <a:rPr lang="en-US" sz="2800" dirty="0" smtClean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408102"/>
            <a:ext cx="2408015" cy="9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5000"/>
            <a:ext cx="10360501" cy="4462272"/>
          </a:xfrm>
        </p:spPr>
        <p:txBody>
          <a:bodyPr/>
          <a:lstStyle/>
          <a:p>
            <a:r>
              <a:rPr lang="en-US" sz="3200" dirty="0"/>
              <a:t>Direct link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2"/>
              </a:rPr>
              <a:t>KC</a:t>
            </a:r>
            <a:r>
              <a:rPr lang="en-US" sz="3200" dirty="0" smtClean="0"/>
              <a:t> (Hyperlink)</a:t>
            </a:r>
            <a:endParaRPr lang="en-US" sz="3200" dirty="0"/>
          </a:p>
          <a:p>
            <a:r>
              <a:rPr lang="en-US" sz="3200" dirty="0"/>
              <a:t>When should I visit this tool?</a:t>
            </a:r>
          </a:p>
          <a:p>
            <a:pPr lvl="1"/>
            <a:r>
              <a:rPr lang="en-US" sz="2800" dirty="0"/>
              <a:t>Find </a:t>
            </a:r>
            <a:r>
              <a:rPr lang="en-US" sz="2800" dirty="0" smtClean="0"/>
              <a:t>SOP’s and Blurbs</a:t>
            </a:r>
            <a:endParaRPr lang="en-US" sz="2800" dirty="0"/>
          </a:p>
          <a:p>
            <a:pPr lvl="1"/>
            <a:r>
              <a:rPr lang="en-US" sz="2800" dirty="0" smtClean="0"/>
              <a:t>Use the links from this page as a back up on your standard annotations. </a:t>
            </a:r>
            <a:endParaRPr lang="en-US" sz="2800" dirty="0"/>
          </a:p>
          <a:p>
            <a:r>
              <a:rPr lang="en-US" sz="3200" dirty="0" smtClean="0"/>
              <a:t>Is </a:t>
            </a:r>
            <a:r>
              <a:rPr lang="en-US" sz="3200" dirty="0"/>
              <a:t>this tool Seller facing? </a:t>
            </a:r>
          </a:p>
          <a:p>
            <a:pPr lvl="1"/>
            <a:r>
              <a:rPr lang="en-US" sz="2800" dirty="0" smtClean="0"/>
              <a:t>No</a:t>
            </a:r>
          </a:p>
          <a:p>
            <a:r>
              <a:rPr lang="en-US" sz="3200" dirty="0" smtClean="0"/>
              <a:t>Find more information about this tool on the next page: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76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841375"/>
            <a:ext cx="322770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828800"/>
            <a:ext cx="7656688" cy="4124325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1293812" y="533400"/>
            <a:ext cx="3124200" cy="1143000"/>
          </a:xfrm>
          <a:prstGeom prst="downArrowCallou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Down Arrow Callout 10"/>
          <p:cNvSpPr/>
          <p:nvPr/>
        </p:nvSpPr>
        <p:spPr>
          <a:xfrm>
            <a:off x="5713412" y="533400"/>
            <a:ext cx="3124200" cy="1143000"/>
          </a:xfrm>
          <a:prstGeom prst="downArrowCallou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Left Arrow Callout 11"/>
          <p:cNvSpPr/>
          <p:nvPr/>
        </p:nvSpPr>
        <p:spPr>
          <a:xfrm>
            <a:off x="6399212" y="4953000"/>
            <a:ext cx="3618088" cy="1000125"/>
          </a:xfrm>
          <a:prstGeom prst="leftArrowCallou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0" scaled="1"/>
            <a:tileRect/>
          </a:gradFill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370012" y="533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Find templates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7212" y="58168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  Find SOP’s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6650" y="4953000"/>
            <a:ext cx="2461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Always make sure you have these 3 Domains selected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SRD’s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link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SRD’s </a:t>
            </a:r>
            <a:r>
              <a:rPr lang="en-US" dirty="0" smtClean="0"/>
              <a:t>(Hyperlink)</a:t>
            </a:r>
            <a:endParaRPr lang="en-US" dirty="0"/>
          </a:p>
          <a:p>
            <a:r>
              <a:rPr lang="en-US" dirty="0" smtClean="0"/>
              <a:t>When should I visit this tool?</a:t>
            </a:r>
          </a:p>
          <a:p>
            <a:pPr lvl="1"/>
            <a:r>
              <a:rPr lang="en-US" dirty="0" smtClean="0"/>
              <a:t>The Standard Resolution Document can be used to find help pages, SOP’s, Atlas Card correct selection, Reason Codes. </a:t>
            </a:r>
          </a:p>
          <a:p>
            <a:pPr lvl="1"/>
            <a:r>
              <a:rPr lang="en-US" dirty="0" smtClean="0"/>
              <a:t>Always remember to use the search bar on the right in order to get quicker results. Remember to use Ctrl + F when navigating through this tool. </a:t>
            </a:r>
          </a:p>
          <a:p>
            <a:r>
              <a:rPr lang="en-US" dirty="0" smtClean="0"/>
              <a:t>Is this tool Seller facing?</a:t>
            </a:r>
          </a:p>
          <a:p>
            <a:pPr lvl="1"/>
            <a:r>
              <a:rPr lang="en-US" dirty="0" smtClean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457200"/>
            <a:ext cx="49179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w.amazon.com  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Direct 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http://w.amazon.com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should I visit this tool?</a:t>
            </a:r>
          </a:p>
          <a:p>
            <a:pPr lvl="1"/>
            <a:r>
              <a:rPr lang="en-US" dirty="0" smtClean="0"/>
              <a:t>Acronym Central</a:t>
            </a:r>
          </a:p>
          <a:p>
            <a:pPr lvl="1"/>
            <a:r>
              <a:rPr lang="en-US" dirty="0" err="1" smtClean="0"/>
              <a:t>Hdrive</a:t>
            </a:r>
            <a:r>
              <a:rPr lang="en-US" dirty="0" smtClean="0"/>
              <a:t> Mapping Instructions</a:t>
            </a:r>
          </a:p>
          <a:p>
            <a:pPr lvl="1"/>
            <a:r>
              <a:rPr lang="en-US" dirty="0" smtClean="0"/>
              <a:t>Always rely on the SOP’s and Help Pages when you need to research on a seller’s case. However, this could be a useful tool to find more information related to Amazon Services, acronyms and even procedures to help our sellers. Note: Keep in mind this tool works like Wikipedia, in which the information may not be 100% trustful. Therefore, make sure to back up the information with the SOP or your AA’s</a:t>
            </a:r>
          </a:p>
          <a:p>
            <a:r>
              <a:rPr lang="en-US" dirty="0" smtClean="0"/>
              <a:t>Is this tool Seller facing?</a:t>
            </a:r>
          </a:p>
          <a:p>
            <a:pPr lvl="1"/>
            <a:r>
              <a:rPr lang="en-US" dirty="0" smtClean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89913"/>
            <a:ext cx="3226316" cy="12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107</TotalTime>
  <Words>399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Vladimir Script</vt:lpstr>
      <vt:lpstr>Tech 16x9</vt:lpstr>
      <vt:lpstr>Seller Support Tools</vt:lpstr>
      <vt:lpstr>In this presentation you will find information about the following tools: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SRD’s </vt:lpstr>
      <vt:lpstr>w.amazon.com    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 Support Tools</dc:title>
  <dc:creator>Mora Garcia, David</dc:creator>
  <cp:lastModifiedBy>Chanto Umana, Victor Julio</cp:lastModifiedBy>
  <cp:revision>14</cp:revision>
  <dcterms:created xsi:type="dcterms:W3CDTF">2017-11-14T01:08:20Z</dcterms:created>
  <dcterms:modified xsi:type="dcterms:W3CDTF">2018-01-29T16:45:03Z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