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7" r:id="rId3"/>
    <p:sldId id="257" r:id="rId4"/>
    <p:sldId id="259" r:id="rId5"/>
    <p:sldId id="258" r:id="rId6"/>
    <p:sldId id="265" r:id="rId7"/>
    <p:sldId id="268" r:id="rId8"/>
    <p:sldId id="263" r:id="rId9"/>
    <p:sldId id="261" r:id="rId10"/>
    <p:sldId id="262" r:id="rId11"/>
    <p:sldId id="264"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E27C-A32C-00A0-F489-3F1E8D5E54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CF4437-CDDA-C662-06D4-E09660DA7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F22F0B-A243-3FCE-47D9-EA8FDFD44E57}"/>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5" name="Footer Placeholder 4">
            <a:extLst>
              <a:ext uri="{FF2B5EF4-FFF2-40B4-BE49-F238E27FC236}">
                <a16:creationId xmlns:a16="http://schemas.microsoft.com/office/drawing/2014/main" id="{12266A1C-D459-9F89-EAFF-9F658D1FE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6B23E-E95D-EFD8-3E37-257B6D630886}"/>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305340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A561-EE24-B559-DDE1-F13A32B17F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6529BC-193F-2C92-6B4A-51CDDD819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5D01F-E3E3-0C74-FB49-2BBE9E2228A1}"/>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5" name="Footer Placeholder 4">
            <a:extLst>
              <a:ext uri="{FF2B5EF4-FFF2-40B4-BE49-F238E27FC236}">
                <a16:creationId xmlns:a16="http://schemas.microsoft.com/office/drawing/2014/main" id="{17D6F8D2-0817-ADAD-58DC-B6EDEEC47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C226D-26FF-31E8-FE85-953ABD5D5CE6}"/>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388960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57926-0404-FD1D-B122-1574663F0E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283D2-1D00-0C13-D67A-4D123448A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DAFA8-B4DD-D885-26D7-25DF677A92E6}"/>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5" name="Footer Placeholder 4">
            <a:extLst>
              <a:ext uri="{FF2B5EF4-FFF2-40B4-BE49-F238E27FC236}">
                <a16:creationId xmlns:a16="http://schemas.microsoft.com/office/drawing/2014/main" id="{3649C2A9-20C8-585F-8FFC-1C1FF8A59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1F1C1-6662-67F9-CF79-EB56CD79E67E}"/>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215332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B145-37B3-0625-99D1-DE04517E6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C68268-95EE-8C92-6CC2-EEE23135C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69452-0A74-EBF0-24AF-B3EDC0735B6A}"/>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5" name="Footer Placeholder 4">
            <a:extLst>
              <a:ext uri="{FF2B5EF4-FFF2-40B4-BE49-F238E27FC236}">
                <a16:creationId xmlns:a16="http://schemas.microsoft.com/office/drawing/2014/main" id="{226022C3-8CEB-EEAA-29A2-385B3C723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87B14-9D59-D735-CDA0-619709DF3E92}"/>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348657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1EAF-43E4-5535-6582-A74E4FDD5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0F3C81-0822-DA59-BAC4-32FBF3624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90C6B6-3064-83E8-7B63-051B39CF85A9}"/>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5" name="Footer Placeholder 4">
            <a:extLst>
              <a:ext uri="{FF2B5EF4-FFF2-40B4-BE49-F238E27FC236}">
                <a16:creationId xmlns:a16="http://schemas.microsoft.com/office/drawing/2014/main" id="{69202A34-2006-E0C9-682B-C2AE35D01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CB718-0154-1D57-CD48-43FEFEED48D6}"/>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385535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9112-D1C9-B0B4-5652-AE862C6D7B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B321BC-DCB8-8300-C7D9-C7325CCBD3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5DAFBF-7858-6066-8E07-C6ECEF6A6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6D96F7-FC6F-981E-58EC-ABB65F57987B}"/>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6" name="Footer Placeholder 5">
            <a:extLst>
              <a:ext uri="{FF2B5EF4-FFF2-40B4-BE49-F238E27FC236}">
                <a16:creationId xmlns:a16="http://schemas.microsoft.com/office/drawing/2014/main" id="{50EFA7DE-5636-756B-A5FC-E27D8286F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D9BEC-34A9-B114-3E10-1FCA6A870AF2}"/>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300337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2513-A66A-DD9E-8488-000E9CC05B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AEDDBF-A00B-69EC-C1B8-B58FDCFC8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A9571-9D2A-4262-AA87-FF5B55326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D1C8AA-5D9E-650D-6C08-D3BE2842F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38710-1379-5A06-B6C9-745A3DADA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C2C99D-8857-9271-4139-D9A21484956E}"/>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8" name="Footer Placeholder 7">
            <a:extLst>
              <a:ext uri="{FF2B5EF4-FFF2-40B4-BE49-F238E27FC236}">
                <a16:creationId xmlns:a16="http://schemas.microsoft.com/office/drawing/2014/main" id="{C3C960FF-C43C-47B6-971C-35490905D9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DEFCAA-3907-9FED-BBC7-C4E5D62A27CD}"/>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11106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1779-D44A-176F-B745-098B4FC383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892EB8-0E80-FDCE-6A23-84AFF9EC160E}"/>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4" name="Footer Placeholder 3">
            <a:extLst>
              <a:ext uri="{FF2B5EF4-FFF2-40B4-BE49-F238E27FC236}">
                <a16:creationId xmlns:a16="http://schemas.microsoft.com/office/drawing/2014/main" id="{95F13A27-7284-F185-A62F-A6A22DA295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9B7D18-57CA-0C4E-608F-BF6E5C11A497}"/>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236131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D86900-ADD6-69FA-FBF5-7CC8861CF187}"/>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3" name="Footer Placeholder 2">
            <a:extLst>
              <a:ext uri="{FF2B5EF4-FFF2-40B4-BE49-F238E27FC236}">
                <a16:creationId xmlns:a16="http://schemas.microsoft.com/office/drawing/2014/main" id="{C6C31079-9874-B2BE-2B45-4AE9C25E5E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622ECD-505C-DCF5-B08E-E4ADC57F6121}"/>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171722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F0DF-321E-1BE9-317E-9ECB5C4B3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470B3E-096B-52E1-AF02-3EBBD223B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192EB6-CCE8-6B80-7607-F1D007607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96E09-B6DB-B3B2-66B4-9DB4B20AF255}"/>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6" name="Footer Placeholder 5">
            <a:extLst>
              <a:ext uri="{FF2B5EF4-FFF2-40B4-BE49-F238E27FC236}">
                <a16:creationId xmlns:a16="http://schemas.microsoft.com/office/drawing/2014/main" id="{E63A26DA-8245-9953-320F-825487CD31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13592-3BE1-B15D-2676-DE0B8D883D15}"/>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20764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44B0-6CD5-E927-A915-AFF8B6F16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7FB342-28B5-66C3-FA46-33CC1AF1B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71B9C7-35CC-4364-653E-6B75A0C31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4E816-DA1C-546F-9F94-5094C6817CE1}"/>
              </a:ext>
            </a:extLst>
          </p:cNvPr>
          <p:cNvSpPr>
            <a:spLocks noGrp="1"/>
          </p:cNvSpPr>
          <p:nvPr>
            <p:ph type="dt" sz="half" idx="10"/>
          </p:nvPr>
        </p:nvSpPr>
        <p:spPr/>
        <p:txBody>
          <a:bodyPr/>
          <a:lstStyle/>
          <a:p>
            <a:fld id="{D8C8F581-5A75-49AB-B409-D72FC3DFC9DE}" type="datetimeFigureOut">
              <a:rPr lang="en-IN" smtClean="0"/>
              <a:t>28-10-2022</a:t>
            </a:fld>
            <a:endParaRPr lang="en-IN"/>
          </a:p>
        </p:txBody>
      </p:sp>
      <p:sp>
        <p:nvSpPr>
          <p:cNvPr id="6" name="Footer Placeholder 5">
            <a:extLst>
              <a:ext uri="{FF2B5EF4-FFF2-40B4-BE49-F238E27FC236}">
                <a16:creationId xmlns:a16="http://schemas.microsoft.com/office/drawing/2014/main" id="{F7ACD96C-C6FB-7B6C-8C7E-BD0AC1650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002F4-FA4D-240E-2D39-D7AB13CF5197}"/>
              </a:ext>
            </a:extLst>
          </p:cNvPr>
          <p:cNvSpPr>
            <a:spLocks noGrp="1"/>
          </p:cNvSpPr>
          <p:nvPr>
            <p:ph type="sldNum" sz="quarter" idx="12"/>
          </p:nvPr>
        </p:nvSpPr>
        <p:spPr/>
        <p:txBody>
          <a:bodyPr/>
          <a:lstStyle/>
          <a:p>
            <a:fld id="{78F17B7E-0E20-485E-A9A7-A2744B438308}" type="slidenum">
              <a:rPr lang="en-IN" smtClean="0"/>
              <a:t>‹#›</a:t>
            </a:fld>
            <a:endParaRPr lang="en-IN"/>
          </a:p>
        </p:txBody>
      </p:sp>
    </p:spTree>
    <p:extLst>
      <p:ext uri="{BB962C8B-B14F-4D97-AF65-F5344CB8AC3E}">
        <p14:creationId xmlns:p14="http://schemas.microsoft.com/office/powerpoint/2010/main" val="388295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285FF-F4B7-8B5C-5D5C-28F2A6601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296488-A60A-01A3-C1FD-5D55B4989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53A3E-ECDA-AC4C-C544-1E3E53B15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8F581-5A75-49AB-B409-D72FC3DFC9DE}" type="datetimeFigureOut">
              <a:rPr lang="en-IN" smtClean="0"/>
              <a:t>28-10-2022</a:t>
            </a:fld>
            <a:endParaRPr lang="en-IN"/>
          </a:p>
        </p:txBody>
      </p:sp>
      <p:sp>
        <p:nvSpPr>
          <p:cNvPr id="5" name="Footer Placeholder 4">
            <a:extLst>
              <a:ext uri="{FF2B5EF4-FFF2-40B4-BE49-F238E27FC236}">
                <a16:creationId xmlns:a16="http://schemas.microsoft.com/office/drawing/2014/main" id="{642268D0-4C67-30D3-59F3-ECBDFDF59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C04160-2EE4-9796-56DD-493B1C474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17B7E-0E20-485E-A9A7-A2744B438308}" type="slidenum">
              <a:rPr lang="en-IN" smtClean="0"/>
              <a:t>‹#›</a:t>
            </a:fld>
            <a:endParaRPr lang="en-IN"/>
          </a:p>
        </p:txBody>
      </p:sp>
    </p:spTree>
    <p:extLst>
      <p:ext uri="{BB962C8B-B14F-4D97-AF65-F5344CB8AC3E}">
        <p14:creationId xmlns:p14="http://schemas.microsoft.com/office/powerpoint/2010/main" val="209515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A80D-E909-CF51-CBDD-FC817F193707}"/>
              </a:ext>
            </a:extLst>
          </p:cNvPr>
          <p:cNvSpPr>
            <a:spLocks noGrp="1"/>
          </p:cNvSpPr>
          <p:nvPr>
            <p:ph type="title"/>
          </p:nvPr>
        </p:nvSpPr>
        <p:spPr>
          <a:xfrm>
            <a:off x="1524000" y="365125"/>
            <a:ext cx="9201665" cy="1021265"/>
          </a:xfrm>
        </p:spPr>
        <p:txBody>
          <a:bodyPr anchor="t">
            <a:normAutofit fontScale="90000"/>
          </a:bodyPr>
          <a:lstStyle/>
          <a:p>
            <a:pPr algn="ctr"/>
            <a:r>
              <a:rPr lang="en-IN" sz="2800" b="1" dirty="0">
                <a:latin typeface="Times New Roman" panose="02020603050405020304" pitchFamily="18" charset="0"/>
                <a:cs typeface="Times New Roman" panose="02020603050405020304" pitchFamily="18" charset="0"/>
              </a:rPr>
              <a:t>ALVAS INSTITUTE OF ENGINEERING AND TECHNOLOGY</a:t>
            </a:r>
            <a:br>
              <a:rPr lang="en-IN" sz="28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MIJAR,MOODBIDRI</a:t>
            </a:r>
          </a:p>
        </p:txBody>
      </p:sp>
      <p:pic>
        <p:nvPicPr>
          <p:cNvPr id="6" name="Content Placeholder 5">
            <a:extLst>
              <a:ext uri="{FF2B5EF4-FFF2-40B4-BE49-F238E27FC236}">
                <a16:creationId xmlns:a16="http://schemas.microsoft.com/office/drawing/2014/main" id="{D100E2F2-4A06-EEEF-18EA-39ABA128A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88" y="166987"/>
            <a:ext cx="1046932" cy="1219403"/>
          </a:xfrm>
        </p:spPr>
      </p:pic>
      <p:sp>
        <p:nvSpPr>
          <p:cNvPr id="7" name="Rectangle 6">
            <a:extLst>
              <a:ext uri="{FF2B5EF4-FFF2-40B4-BE49-F238E27FC236}">
                <a16:creationId xmlns:a16="http://schemas.microsoft.com/office/drawing/2014/main" id="{FA1777BF-E016-B601-D436-525BB76610B4}"/>
              </a:ext>
            </a:extLst>
          </p:cNvPr>
          <p:cNvSpPr/>
          <p:nvPr/>
        </p:nvSpPr>
        <p:spPr>
          <a:xfrm>
            <a:off x="294188" y="1595120"/>
            <a:ext cx="11601721" cy="498856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800" dirty="0">
                <a:solidFill>
                  <a:schemeClr val="tx1"/>
                </a:solidFill>
                <a:latin typeface="Times New Roman" panose="02020603050405020304" pitchFamily="18" charset="0"/>
                <a:cs typeface="Times New Roman" panose="02020603050405020304" pitchFamily="18" charset="0"/>
              </a:rPr>
              <a:t>VOICE CONTROLLED HOME </a:t>
            </a:r>
            <a:r>
              <a:rPr lang="en-IN" sz="2800" dirty="0" smtClean="0">
                <a:solidFill>
                  <a:schemeClr val="tx1"/>
                </a:solidFill>
                <a:latin typeface="Times New Roman" panose="02020603050405020304" pitchFamily="18" charset="0"/>
                <a:cs typeface="Times New Roman" panose="02020603050405020304" pitchFamily="18" charset="0"/>
              </a:rPr>
              <a:t>AUTOMATION</a:t>
            </a:r>
            <a:endParaRPr lang="en-IN" sz="2800" dirty="0">
              <a:solidFill>
                <a:schemeClr val="tx1"/>
              </a:solidFill>
              <a:latin typeface="Times New Roman" panose="02020603050405020304" pitchFamily="18" charset="0"/>
              <a:cs typeface="Times New Roman" panose="02020603050405020304" pitchFamily="18" charset="0"/>
            </a:endParaRPr>
          </a:p>
          <a:p>
            <a:pPr algn="ctr"/>
            <a:r>
              <a:rPr lang="en-IN" sz="2800" dirty="0">
                <a:solidFill>
                  <a:schemeClr val="tx1"/>
                </a:solidFill>
                <a:latin typeface="Times New Roman" panose="02020603050405020304" pitchFamily="18" charset="0"/>
                <a:cs typeface="Times New Roman" panose="02020603050405020304" pitchFamily="18" charset="0"/>
              </a:rPr>
              <a:t>USING ARDUINO</a:t>
            </a:r>
          </a:p>
          <a:p>
            <a:pPr algn="ctr"/>
            <a:endParaRPr lang="en-IN" sz="2800" dirty="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a:p>
            <a:r>
              <a:rPr lang="en-IN" sz="2800" dirty="0" smtClean="0">
                <a:solidFill>
                  <a:schemeClr val="tx1"/>
                </a:solidFill>
                <a:latin typeface="Times New Roman" panose="02020603050405020304" pitchFamily="18" charset="0"/>
                <a:cs typeface="Times New Roman" panose="02020603050405020304" pitchFamily="18" charset="0"/>
              </a:rPr>
              <a:t>Guide:</a:t>
            </a:r>
          </a:p>
          <a:p>
            <a:r>
              <a:rPr lang="en-IN" sz="2800" dirty="0" smtClean="0">
                <a:solidFill>
                  <a:schemeClr val="tx1"/>
                </a:solidFill>
                <a:latin typeface="Times New Roman" panose="02020603050405020304" pitchFamily="18" charset="0"/>
                <a:cs typeface="Times New Roman" panose="02020603050405020304" pitchFamily="18" charset="0"/>
              </a:rPr>
              <a:t> </a:t>
            </a:r>
            <a:r>
              <a:rPr lang="en-IN" sz="2800" dirty="0" err="1" smtClean="0">
                <a:solidFill>
                  <a:schemeClr val="tx1"/>
                </a:solidFill>
                <a:latin typeface="Times New Roman" panose="02020603050405020304" pitchFamily="18" charset="0"/>
                <a:cs typeface="Times New Roman" panose="02020603050405020304" pitchFamily="18" charset="0"/>
              </a:rPr>
              <a:t>Dr.</a:t>
            </a:r>
            <a:r>
              <a:rPr lang="en-IN" sz="2800" dirty="0" smtClean="0">
                <a:solidFill>
                  <a:schemeClr val="tx1"/>
                </a:solidFill>
                <a:latin typeface="Times New Roman" panose="02020603050405020304" pitchFamily="18" charset="0"/>
                <a:cs typeface="Times New Roman" panose="02020603050405020304" pitchFamily="18" charset="0"/>
              </a:rPr>
              <a:t> </a:t>
            </a:r>
            <a:r>
              <a:rPr lang="en-IN" sz="2800" dirty="0" err="1" smtClean="0">
                <a:solidFill>
                  <a:schemeClr val="tx1"/>
                </a:solidFill>
                <a:latin typeface="Times New Roman" panose="02020603050405020304" pitchFamily="18" charset="0"/>
                <a:cs typeface="Times New Roman" panose="02020603050405020304" pitchFamily="18" charset="0"/>
              </a:rPr>
              <a:t>Dattathreya</a:t>
            </a:r>
            <a:r>
              <a:rPr lang="en-IN" sz="2800" dirty="0" smtClean="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Presented By:</a:t>
            </a:r>
          </a:p>
          <a:p>
            <a:r>
              <a:rPr lang="en-IN" sz="2400" dirty="0" smtClean="0">
                <a:solidFill>
                  <a:schemeClr val="tx1"/>
                </a:solidFill>
                <a:latin typeface="Times New Roman" panose="02020603050405020304" pitchFamily="18" charset="0"/>
                <a:cs typeface="Times New Roman" panose="02020603050405020304" pitchFamily="18" charset="0"/>
              </a:rPr>
              <a:t>(Senior Professor ,A.I.E.T)</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4AL19EC003-ABDUL </a:t>
            </a:r>
            <a:r>
              <a:rPr lang="en-IN" sz="2400" dirty="0">
                <a:solidFill>
                  <a:schemeClr val="tx1"/>
                </a:solidFill>
                <a:latin typeface="Times New Roman" panose="02020603050405020304" pitchFamily="18" charset="0"/>
                <a:cs typeface="Times New Roman" panose="02020603050405020304" pitchFamily="18" charset="0"/>
              </a:rPr>
              <a:t>RASHEED</a:t>
            </a:r>
          </a:p>
          <a:p>
            <a:pPr lvl="8"/>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4AL19EC007-ABHISHEK </a:t>
            </a:r>
            <a:r>
              <a:rPr lang="en-IN" sz="2400" dirty="0">
                <a:solidFill>
                  <a:schemeClr val="tx1"/>
                </a:solidFill>
                <a:latin typeface="Times New Roman" panose="02020603050405020304" pitchFamily="18" charset="0"/>
                <a:cs typeface="Times New Roman" panose="02020603050405020304" pitchFamily="18" charset="0"/>
              </a:rPr>
              <a:t>NAIK</a:t>
            </a:r>
          </a:p>
          <a:p>
            <a:pPr lvl="8"/>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4AL19EC009-ABHISHEK </a:t>
            </a:r>
            <a:r>
              <a:rPr lang="en-IN" sz="2400" dirty="0">
                <a:solidFill>
                  <a:schemeClr val="tx1"/>
                </a:solidFill>
                <a:latin typeface="Times New Roman" panose="02020603050405020304" pitchFamily="18" charset="0"/>
                <a:cs typeface="Times New Roman" panose="02020603050405020304" pitchFamily="18" charset="0"/>
              </a:rPr>
              <a:t>M.O</a:t>
            </a:r>
          </a:p>
          <a:p>
            <a:pPr lvl="8"/>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4AL19EC020-ASHISH.SHETTY</a:t>
            </a:r>
            <a:endParaRPr lang="en-IN" sz="2400" dirty="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5498" y="172993"/>
            <a:ext cx="1352937" cy="1139255"/>
          </a:xfrm>
          <a:prstGeom prst="rect">
            <a:avLst/>
          </a:prstGeom>
        </p:spPr>
      </p:pic>
    </p:spTree>
    <p:extLst>
      <p:ext uri="{BB962C8B-B14F-4D97-AF65-F5344CB8AC3E}">
        <p14:creationId xmlns:p14="http://schemas.microsoft.com/office/powerpoint/2010/main" val="26101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A80D-E909-CF51-CBDD-FC817F193707}"/>
              </a:ext>
            </a:extLst>
          </p:cNvPr>
          <p:cNvSpPr>
            <a:spLocks noGrp="1"/>
          </p:cNvSpPr>
          <p:nvPr>
            <p:ph type="title"/>
          </p:nvPr>
        </p:nvSpPr>
        <p:spPr>
          <a:xfrm>
            <a:off x="838200" y="90615"/>
            <a:ext cx="10515600" cy="832023"/>
          </a:xfrm>
        </p:spPr>
        <p:txBody>
          <a:bodyPr>
            <a:normAutofit/>
          </a:bodyPr>
          <a:lstStyle/>
          <a:p>
            <a:r>
              <a:rPr lang="en-IN" dirty="0" smtClean="0"/>
              <a:t>                            </a:t>
            </a:r>
            <a:r>
              <a:rPr lang="en-IN" dirty="0" smtClean="0"/>
              <a:t>Advantages</a:t>
            </a:r>
            <a:endParaRPr lang="en-IN" dirty="0"/>
          </a:p>
        </p:txBody>
      </p:sp>
      <p:sp>
        <p:nvSpPr>
          <p:cNvPr id="3" name="Content Placeholder 2">
            <a:extLst>
              <a:ext uri="{FF2B5EF4-FFF2-40B4-BE49-F238E27FC236}">
                <a16:creationId xmlns:a16="http://schemas.microsoft.com/office/drawing/2014/main" id="{69FC6F12-9413-0922-358C-7AB907E801D2}"/>
              </a:ext>
            </a:extLst>
          </p:cNvPr>
          <p:cNvSpPr>
            <a:spLocks noGrp="1"/>
          </p:cNvSpPr>
          <p:nvPr>
            <p:ph idx="1"/>
          </p:nvPr>
        </p:nvSpPr>
        <p:spPr>
          <a:xfrm>
            <a:off x="838200" y="988541"/>
            <a:ext cx="10515600" cy="5188422"/>
          </a:xfrm>
        </p:spPr>
        <p:txBody>
          <a:bodyPr/>
          <a:lstStyle/>
          <a:p>
            <a:pPr algn="just">
              <a:lnSpc>
                <a:spcPct val="150000"/>
              </a:lnSpc>
            </a:pPr>
            <a:r>
              <a:rPr lang="en-US" dirty="0" smtClean="0"/>
              <a:t>Managing </a:t>
            </a:r>
            <a:r>
              <a:rPr lang="en-US" dirty="0"/>
              <a:t>all </a:t>
            </a:r>
            <a:r>
              <a:rPr lang="en-US" dirty="0" smtClean="0"/>
              <a:t>the home </a:t>
            </a:r>
            <a:r>
              <a:rPr lang="en-US" dirty="0"/>
              <a:t>devices from one </a:t>
            </a:r>
            <a:r>
              <a:rPr lang="en-US" dirty="0" smtClean="0"/>
              <a:t>place</a:t>
            </a:r>
          </a:p>
          <a:p>
            <a:pPr algn="just">
              <a:lnSpc>
                <a:spcPct val="150000"/>
              </a:lnSpc>
            </a:pPr>
            <a:r>
              <a:rPr lang="en-US" dirty="0" smtClean="0"/>
              <a:t>Multiple </a:t>
            </a:r>
            <a:r>
              <a:rPr lang="en-US" dirty="0"/>
              <a:t>devices/appliances can be controlled using one Android </a:t>
            </a:r>
            <a:r>
              <a:rPr lang="en-US" dirty="0" smtClean="0"/>
              <a:t>device</a:t>
            </a:r>
          </a:p>
          <a:p>
            <a:pPr algn="just">
              <a:lnSpc>
                <a:spcPct val="150000"/>
              </a:lnSpc>
            </a:pPr>
            <a:r>
              <a:rPr lang="en-US" dirty="0" smtClean="0"/>
              <a:t>We can customize modes of appliance</a:t>
            </a:r>
            <a:endParaRPr lang="en-US" dirty="0"/>
          </a:p>
          <a:p>
            <a:pPr algn="just">
              <a:lnSpc>
                <a:spcPct val="150000"/>
              </a:lnSpc>
            </a:pPr>
            <a:r>
              <a:rPr lang="en-US" dirty="0"/>
              <a:t>The Internet is not required </a:t>
            </a:r>
            <a:r>
              <a:rPr lang="en-US" dirty="0" smtClean="0"/>
              <a:t>for </a:t>
            </a:r>
            <a:r>
              <a:rPr lang="en-US" dirty="0"/>
              <a:t>this project</a:t>
            </a:r>
          </a:p>
          <a:p>
            <a:pPr algn="just">
              <a:lnSpc>
                <a:spcPct val="150000"/>
              </a:lnSpc>
            </a:pPr>
            <a:endParaRPr lang="en-IN" dirty="0"/>
          </a:p>
        </p:txBody>
      </p:sp>
    </p:spTree>
    <p:extLst>
      <p:ext uri="{BB962C8B-B14F-4D97-AF65-F5344CB8AC3E}">
        <p14:creationId xmlns:p14="http://schemas.microsoft.com/office/powerpoint/2010/main" val="3681362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5015"/>
          </a:xfrm>
        </p:spPr>
        <p:txBody>
          <a:bodyPr/>
          <a:lstStyle/>
          <a:p>
            <a:r>
              <a:rPr lang="en-US" dirty="0" smtClean="0"/>
              <a:t>                          </a:t>
            </a:r>
            <a:r>
              <a:rPr lang="en-US" dirty="0" smtClean="0"/>
              <a:t>Applications</a:t>
            </a:r>
            <a:endParaRPr lang="en-US" dirty="0"/>
          </a:p>
        </p:txBody>
      </p:sp>
      <p:sp>
        <p:nvSpPr>
          <p:cNvPr id="3" name="Content Placeholder 2"/>
          <p:cNvSpPr>
            <a:spLocks noGrp="1"/>
          </p:cNvSpPr>
          <p:nvPr>
            <p:ph idx="1"/>
          </p:nvPr>
        </p:nvSpPr>
        <p:spPr>
          <a:xfrm>
            <a:off x="838200" y="1268627"/>
            <a:ext cx="10515600" cy="4908336"/>
          </a:xfrm>
        </p:spPr>
        <p:txBody>
          <a:bodyPr/>
          <a:lstStyle/>
          <a:p>
            <a:pPr>
              <a:lnSpc>
                <a:spcPct val="150000"/>
              </a:lnSpc>
            </a:pPr>
            <a:r>
              <a:rPr lang="en-US" dirty="0"/>
              <a:t>Home automation using voice control can help disabled persons use appliances with ease</a:t>
            </a:r>
          </a:p>
          <a:p>
            <a:pPr>
              <a:lnSpc>
                <a:spcPct val="150000"/>
              </a:lnSpc>
            </a:pPr>
            <a:r>
              <a:rPr lang="en-US" dirty="0"/>
              <a:t>It can also be used in </a:t>
            </a:r>
            <a:r>
              <a:rPr lang="en-US" dirty="0" smtClean="0"/>
              <a:t>Industries</a:t>
            </a:r>
          </a:p>
          <a:p>
            <a:pPr>
              <a:lnSpc>
                <a:spcPct val="150000"/>
              </a:lnSpc>
            </a:pPr>
            <a:r>
              <a:rPr lang="en-US" dirty="0"/>
              <a:t>Further, the project can be expanded by adding different sensors (light, smoke, etc</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218718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615"/>
            <a:ext cx="10515600" cy="1021491"/>
          </a:xfrm>
        </p:spPr>
        <p:txBody>
          <a:bodyPr/>
          <a:lstStyle/>
          <a:p>
            <a:r>
              <a:rPr lang="en-US" dirty="0" smtClean="0"/>
              <a:t> </a:t>
            </a:r>
            <a:r>
              <a:rPr lang="en-US" dirty="0"/>
              <a:t> </a:t>
            </a:r>
            <a:r>
              <a:rPr lang="en-US" dirty="0" smtClean="0"/>
              <a:t>                         </a:t>
            </a:r>
            <a:r>
              <a:rPr lang="en-US" dirty="0" smtClean="0"/>
              <a:t>References </a:t>
            </a:r>
            <a:endParaRPr lang="en-US" dirty="0"/>
          </a:p>
        </p:txBody>
      </p:sp>
      <p:sp>
        <p:nvSpPr>
          <p:cNvPr id="3" name="Content Placeholder 2"/>
          <p:cNvSpPr>
            <a:spLocks noGrp="1"/>
          </p:cNvSpPr>
          <p:nvPr>
            <p:ph idx="1"/>
          </p:nvPr>
        </p:nvSpPr>
        <p:spPr>
          <a:xfrm>
            <a:off x="780535" y="1430208"/>
            <a:ext cx="10515600" cy="4351338"/>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Arham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Surve</a:t>
            </a:r>
            <a:r>
              <a:rPr lang="en-US" sz="2400" dirty="0" smtClean="0">
                <a:latin typeface="Times New Roman" panose="02020603050405020304" pitchFamily="18" charset="0"/>
                <a:cs typeface="Times New Roman" panose="02020603050405020304" pitchFamily="18" charset="0"/>
              </a:rPr>
              <a:t> , Roshan </a:t>
            </a:r>
            <a:r>
              <a:rPr lang="en-US" sz="2400" dirty="0" err="1" smtClean="0">
                <a:latin typeface="Times New Roman" panose="02020603050405020304" pitchFamily="18" charset="0"/>
                <a:cs typeface="Times New Roman" panose="02020603050405020304" pitchFamily="18" charset="0"/>
              </a:rPr>
              <a:t>Kankal</a:t>
            </a:r>
            <a:r>
              <a:rPr lang="en-US" sz="2400" dirty="0" smtClean="0">
                <a:latin typeface="Times New Roman" panose="02020603050405020304" pitchFamily="18" charset="0"/>
                <a:cs typeface="Times New Roman" panose="02020603050405020304" pitchFamily="18" charset="0"/>
              </a:rPr>
              <a:t> ,“Voice Controlled Smart Home System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Internation</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Journal of </a:t>
            </a:r>
            <a:r>
              <a:rPr lang="en-US" sz="2400" dirty="0" smtClean="0">
                <a:latin typeface="Times New Roman" panose="02020603050405020304" pitchFamily="18" charset="0"/>
                <a:cs typeface="Times New Roman" panose="02020603050405020304" pitchFamily="18" charset="0"/>
              </a:rPr>
              <a:t>Electrical, Electronics </a:t>
            </a:r>
            <a:r>
              <a:rPr lang="en-US" sz="2400" dirty="0" smtClean="0">
                <a:latin typeface="Times New Roman" panose="02020603050405020304" pitchFamily="18" charset="0"/>
                <a:cs typeface="Times New Roman" panose="02020603050405020304" pitchFamily="18" charset="0"/>
              </a:rPr>
              <a:t>and Data </a:t>
            </a:r>
            <a:r>
              <a:rPr lang="en-US" sz="2400" dirty="0" smtClean="0">
                <a:latin typeface="Times New Roman" panose="02020603050405020304" pitchFamily="18" charset="0"/>
                <a:cs typeface="Times New Roman" panose="02020603050405020304" pitchFamily="18" charset="0"/>
              </a:rPr>
              <a:t>Communication </a:t>
            </a:r>
            <a:r>
              <a:rPr lang="en-US" sz="2400" dirty="0" smtClean="0">
                <a:latin typeface="Times New Roman" panose="02020603050405020304" pitchFamily="18" charset="0"/>
                <a:cs typeface="Times New Roman" panose="02020603050405020304" pitchFamily="18" charset="0"/>
              </a:rPr>
              <a:t>ISSN:2320-2084 Volume-3,Issue-4,April-2015</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Sairam</a:t>
            </a:r>
            <a:r>
              <a:rPr lang="en-US" sz="2400" dirty="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Pal</a:t>
            </a:r>
            <a:r>
              <a:rPr lang="en-US" sz="2400" smtClean="0">
                <a:latin typeface="Times New Roman" panose="02020603050405020304" pitchFamily="18" charset="0"/>
                <a:cs typeface="Times New Roman" panose="02020603050405020304" pitchFamily="18" charset="0"/>
              </a:rPr>
              <a:t>, Ashish </a:t>
            </a:r>
            <a:r>
              <a:rPr lang="en-US" sz="2400" dirty="0" smtClean="0">
                <a:latin typeface="Times New Roman" panose="02020603050405020304" pitchFamily="18" charset="0"/>
                <a:cs typeface="Times New Roman" panose="02020603050405020304" pitchFamily="18" charset="0"/>
              </a:rPr>
              <a:t>Chauhan,”</a:t>
            </a:r>
            <a:r>
              <a:rPr lang="en-US" sz="2400" dirty="0">
                <a:latin typeface="Times New Roman" panose="02020603050405020304" pitchFamily="18" charset="0"/>
                <a:cs typeface="Times New Roman" panose="02020603050405020304" pitchFamily="18" charset="0"/>
              </a:rPr>
              <a:t> Voice Controlled Smart Home </a:t>
            </a:r>
            <a:r>
              <a:rPr lang="en-US" sz="2400" dirty="0" smtClean="0">
                <a:latin typeface="Times New Roman" panose="02020603050405020304" pitchFamily="18" charset="0"/>
                <a:cs typeface="Times New Roman" panose="02020603050405020304" pitchFamily="18" charset="0"/>
              </a:rPr>
              <a:t>System”, </a:t>
            </a:r>
            <a:r>
              <a:rPr lang="en-US" sz="2400" dirty="0" smtClean="0">
                <a:latin typeface="Times New Roman" panose="02020603050405020304" pitchFamily="18" charset="0"/>
                <a:cs typeface="Times New Roman" panose="02020603050405020304" pitchFamily="18" charset="0"/>
              </a:rPr>
              <a:t>International </a:t>
            </a:r>
            <a:r>
              <a:rPr lang="en-US" sz="2400" dirty="0" smtClean="0">
                <a:latin typeface="Times New Roman" panose="02020603050405020304" pitchFamily="18" charset="0"/>
                <a:cs typeface="Times New Roman" panose="02020603050405020304" pitchFamily="18" charset="0"/>
              </a:rPr>
              <a:t>Journal of Recent Technology and Engineering(IJRTE) </a:t>
            </a:r>
            <a:r>
              <a:rPr lang="en-US" sz="2400" dirty="0" smtClean="0">
                <a:latin typeface="Times New Roman" panose="02020603050405020304" pitchFamily="18" charset="0"/>
                <a:cs typeface="Times New Roman" panose="02020603050405020304" pitchFamily="18" charset="0"/>
              </a:rPr>
              <a:t>ISSN</a:t>
            </a:r>
            <a:r>
              <a:rPr lang="en-US" sz="2400" dirty="0" smtClean="0">
                <a:latin typeface="Times New Roman" panose="02020603050405020304" pitchFamily="18" charset="0"/>
                <a:cs typeface="Times New Roman" panose="02020603050405020304" pitchFamily="18" charset="0"/>
              </a:rPr>
              <a:t>: 2277-2878,Volume-8 </a:t>
            </a:r>
            <a:r>
              <a:rPr lang="en-US" sz="2400" dirty="0" smtClean="0">
                <a:latin typeface="Times New Roman" panose="02020603050405020304" pitchFamily="18" charset="0"/>
                <a:cs typeface="Times New Roman" panose="02020603050405020304" pitchFamily="18" charset="0"/>
              </a:rPr>
              <a:t>Issue-3,September 2019</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[3]Kim </a:t>
            </a:r>
            <a:r>
              <a:rPr lang="en-US" sz="2400" dirty="0">
                <a:latin typeface="Times New Roman" panose="02020603050405020304" pitchFamily="18" charset="0"/>
                <a:cs typeface="Times New Roman" panose="02020603050405020304" pitchFamily="18" charset="0"/>
              </a:rPr>
              <a:t>Baraka, “Smart Power Management System For Home Appliances And Wellness Based On Wireless Sensors Network And Mobile Technology,” in XVIII AISEM Annual Conference, 2015.</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79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411"/>
            <a:ext cx="10515600" cy="5608552"/>
          </a:xfrm>
        </p:spPr>
        <p:txBody>
          <a:bodyPr>
            <a:normAutofit/>
          </a:bodyPr>
          <a:lstStyle/>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Yadnya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Adhiya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Shriya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Ghuge</a:t>
            </a:r>
            <a:r>
              <a:rPr lang="en-US" sz="2400" dirty="0">
                <a:latin typeface="Times New Roman" panose="02020603050405020304" pitchFamily="18" charset="0"/>
                <a:cs typeface="Times New Roman" panose="02020603050405020304" pitchFamily="18" charset="0"/>
              </a:rPr>
              <a:t>, H.D </a:t>
            </a:r>
            <a:r>
              <a:rPr lang="en-US" sz="2400" dirty="0" err="1">
                <a:latin typeface="Times New Roman" panose="02020603050405020304" pitchFamily="18" charset="0"/>
                <a:cs typeface="Times New Roman" panose="02020603050405020304" pitchFamily="18" charset="0"/>
              </a:rPr>
              <a:t>Gadade</a:t>
            </a:r>
            <a:r>
              <a:rPr lang="en-US" sz="2400" dirty="0">
                <a:latin typeface="Times New Roman" panose="02020603050405020304" pitchFamily="18" charset="0"/>
                <a:cs typeface="Times New Roman" panose="02020603050405020304" pitchFamily="18" charset="0"/>
              </a:rPr>
              <a:t> “A survey on home automation system using IOT” IJRITCC Volume 5 Issues March 17 Volume 5 Issue 3</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Kim Baraka, Marc </a:t>
            </a:r>
            <a:r>
              <a:rPr lang="en-US" sz="2400" dirty="0" err="1">
                <a:latin typeface="Times New Roman" panose="02020603050405020304" pitchFamily="18" charset="0"/>
                <a:cs typeface="Times New Roman" panose="02020603050405020304" pitchFamily="18" charset="0"/>
              </a:rPr>
              <a:t>Ghobril</a:t>
            </a:r>
            <a:r>
              <a:rPr lang="en-US" sz="2400" dirty="0">
                <a:latin typeface="Times New Roman" panose="02020603050405020304" pitchFamily="18" charset="0"/>
                <a:cs typeface="Times New Roman" panose="02020603050405020304" pitchFamily="18" charset="0"/>
              </a:rPr>
              <a:t>, Sami </a:t>
            </a:r>
            <a:r>
              <a:rPr lang="en-US" sz="2400" dirty="0" err="1">
                <a:latin typeface="Times New Roman" panose="02020603050405020304" pitchFamily="18" charset="0"/>
                <a:cs typeface="Times New Roman" panose="02020603050405020304" pitchFamily="18" charset="0"/>
              </a:rPr>
              <a:t>Malek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RouwaidaKanj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AymanKayssi</a:t>
            </a:r>
            <a:r>
              <a:rPr lang="en-US" sz="2400" dirty="0">
                <a:latin typeface="Times New Roman" panose="02020603050405020304" pitchFamily="18" charset="0"/>
                <a:cs typeface="Times New Roman" panose="02020603050405020304" pitchFamily="18" charset="0"/>
              </a:rPr>
              <a:t> “Low cost Arduino/Android-based Energy-Efficient Home Automation System with Smart Task Scheduling”, 2013 Fifth International Conference on Computational Intelligence, Communication Systems and Networks</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633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9514"/>
            <a:ext cx="10515600" cy="584744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a:t> </a:t>
            </a:r>
            <a:r>
              <a:rPr lang="en-US" sz="8800" dirty="0" smtClean="0">
                <a:latin typeface="Times New Roman" panose="02020603050405020304" pitchFamily="18" charset="0"/>
                <a:cs typeface="Times New Roman" panose="02020603050405020304" pitchFamily="18" charset="0"/>
              </a:rPr>
              <a:t>THANK YOU</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93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CONTENTS</a:t>
            </a:r>
            <a:endParaRPr lang="en-US" b="1"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INTRODUCTION</a:t>
            </a:r>
            <a:endParaRPr lang="en-US" dirty="0"/>
          </a:p>
          <a:p>
            <a:pPr marL="514350" indent="-514350">
              <a:buFont typeface="+mj-lt"/>
              <a:buAutoNum type="arabicPeriod"/>
            </a:pPr>
            <a:r>
              <a:rPr lang="en-IN" dirty="0"/>
              <a:t>PROBLEM </a:t>
            </a:r>
            <a:r>
              <a:rPr lang="en-IN" dirty="0" smtClean="0"/>
              <a:t>STATEMENT</a:t>
            </a:r>
            <a:endParaRPr lang="en-US" dirty="0"/>
          </a:p>
          <a:p>
            <a:pPr marL="514350" indent="-514350">
              <a:buFont typeface="+mj-lt"/>
              <a:buAutoNum type="arabicPeriod"/>
            </a:pPr>
            <a:r>
              <a:rPr lang="en-IN" dirty="0" smtClean="0"/>
              <a:t>OBJECTIVE</a:t>
            </a:r>
          </a:p>
          <a:p>
            <a:pPr marL="514350" indent="-514350">
              <a:buFont typeface="+mj-lt"/>
              <a:buAutoNum type="arabicPeriod"/>
            </a:pPr>
            <a:r>
              <a:rPr lang="en-IN" dirty="0" smtClean="0"/>
              <a:t>LITERATURE SURVEY</a:t>
            </a:r>
          </a:p>
          <a:p>
            <a:pPr marL="514350" indent="-514350">
              <a:buFont typeface="+mj-lt"/>
              <a:buAutoNum type="arabicPeriod"/>
            </a:pPr>
            <a:r>
              <a:rPr lang="en-US" dirty="0"/>
              <a:t>BLOCK </a:t>
            </a:r>
            <a:r>
              <a:rPr lang="en-US" dirty="0" smtClean="0"/>
              <a:t>DIAGRAM</a:t>
            </a:r>
          </a:p>
          <a:p>
            <a:pPr marL="514350" indent="-514350">
              <a:buFont typeface="+mj-lt"/>
              <a:buAutoNum type="arabicPeriod"/>
            </a:pPr>
            <a:r>
              <a:rPr lang="en-US" dirty="0" smtClean="0"/>
              <a:t>SYSTEM FLOWCHART</a:t>
            </a:r>
          </a:p>
          <a:p>
            <a:pPr marL="514350" indent="-514350">
              <a:buFont typeface="+mj-lt"/>
              <a:buAutoNum type="arabicPeriod"/>
            </a:pPr>
            <a:r>
              <a:rPr lang="en-US" dirty="0" smtClean="0"/>
              <a:t>ADVANTAGES</a:t>
            </a:r>
          </a:p>
          <a:p>
            <a:pPr marL="514350" indent="-514350">
              <a:buFont typeface="+mj-lt"/>
              <a:buAutoNum type="arabicPeriod"/>
            </a:pPr>
            <a:r>
              <a:rPr lang="en-US" dirty="0" smtClean="0"/>
              <a:t>APPLICATIONS</a:t>
            </a:r>
          </a:p>
          <a:p>
            <a:pPr marL="514350" indent="-514350">
              <a:buFont typeface="+mj-lt"/>
              <a:buAutoNum type="arabicPeriod"/>
            </a:pPr>
            <a:r>
              <a:rPr lang="en-US" dirty="0" smtClean="0"/>
              <a:t>REFERENCES</a:t>
            </a:r>
          </a:p>
          <a:p>
            <a:pPr marL="514350" indent="-514350">
              <a:buFont typeface="+mj-lt"/>
              <a:buAutoNum type="arabicPeriod"/>
            </a:pPr>
            <a:endParaRPr lang="en-US" dirty="0"/>
          </a:p>
        </p:txBody>
      </p:sp>
    </p:spTree>
    <p:extLst>
      <p:ext uri="{BB962C8B-B14F-4D97-AF65-F5344CB8AC3E}">
        <p14:creationId xmlns:p14="http://schemas.microsoft.com/office/powerpoint/2010/main" val="272800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2FE5-BE00-6612-7750-4206891B9DCB}"/>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EBCA35ED-DB4E-DACB-14E9-9B7B0DF1586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V</a:t>
            </a:r>
            <a:r>
              <a:rPr lang="en-US" sz="2400" b="0" i="0" dirty="0">
                <a:effectLst/>
                <a:latin typeface="Times New Roman" panose="02020603050405020304" pitchFamily="18" charset="0"/>
                <a:cs typeface="Times New Roman" panose="02020603050405020304" pitchFamily="18" charset="0"/>
              </a:rPr>
              <a:t>oice control allows the user to activate or control a wide range of home automation and AV devices simply using their voice, as opposed to from one point to another  point .</a:t>
            </a:r>
            <a:endParaRPr lang="en-IN" sz="2400" dirty="0">
              <a:effectLst/>
              <a:latin typeface="Times New Roman" panose="02020603050405020304" pitchFamily="18" charset="0"/>
              <a:ea typeface="Times New Roman" panose="02020603050405020304" pitchFamily="18" charset="0"/>
            </a:endParaRPr>
          </a:p>
          <a:p>
            <a:r>
              <a:rPr lang="en-IN" sz="2400" dirty="0">
                <a:solidFill>
                  <a:srgbClr val="000000"/>
                </a:solidFill>
                <a:effectLst/>
                <a:latin typeface="Times New Roman" panose="02020603050405020304" pitchFamily="18" charset="0"/>
                <a:ea typeface="Times New Roman" panose="02020603050405020304" pitchFamily="18" charset="0"/>
              </a:rPr>
              <a:t>In general, voice control is the process of captivating the verbal word by means of an input to a computer database. The voice control also known as a category of computer science that related with designing computer systems that can recognize spoken words.</a:t>
            </a:r>
          </a:p>
          <a:p>
            <a:pPr lvl="0"/>
            <a:r>
              <a:rPr lang="en-IN" sz="2400" dirty="0">
                <a:solidFill>
                  <a:srgbClr val="000000"/>
                </a:solidFill>
                <a:effectLst/>
                <a:latin typeface="Times New Roman" panose="02020603050405020304" pitchFamily="18" charset="0"/>
                <a:ea typeface="Times New Roman" panose="02020603050405020304" pitchFamily="18" charset="0"/>
              </a:rPr>
              <a:t>Voice control is very useful especially in current situation where smartphone users are the majority in India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In 2020, the penetration rate of smartphone in India reached 54 percent and was estimated to reach 96 percent in 2040, more than doubled from financial year 2016, when only around 23 percent of the total population were using smartphone.</a:t>
            </a:r>
          </a:p>
          <a:p>
            <a:pPr lvl="0"/>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9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D73D-3FA1-B4DF-D739-5BEE8487A733}"/>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114AEE5-11E3-791D-9141-55FAFBC03513}"/>
              </a:ext>
            </a:extLst>
          </p:cNvPr>
          <p:cNvSpPr>
            <a:spLocks noGrp="1"/>
          </p:cNvSpPr>
          <p:nvPr>
            <p:ph idx="1"/>
          </p:nvPr>
        </p:nvSpPr>
        <p:spPr/>
        <p:txBody>
          <a:bodyPr>
            <a:normAutofit/>
          </a:bodyPr>
          <a:lstStyle/>
          <a:p>
            <a:pPr marL="448310" marR="205105" indent="0" algn="just">
              <a:lnSpc>
                <a:spcPct val="120000"/>
              </a:lnSpc>
              <a:spcAft>
                <a:spcPts val="790"/>
              </a:spcAft>
              <a:buNone/>
            </a:pPr>
            <a:r>
              <a:rPr lang="en-IN" sz="2000" dirty="0">
                <a:solidFill>
                  <a:srgbClr val="000000"/>
                </a:solidFill>
                <a:effectLst/>
                <a:latin typeface="Times New Roman" panose="02020603050405020304" pitchFamily="18" charset="0"/>
                <a:ea typeface="Times New Roman" panose="02020603050405020304" pitchFamily="18" charset="0"/>
              </a:rPr>
              <a:t>In daily practice, when people want to turn on or turn off their home appliances, they have to walk to their appliances to switch on or off mechanically. The following section shows problems identified that can overcome using voice control automated system</a:t>
            </a:r>
          </a:p>
          <a:p>
            <a:pPr algn="just">
              <a:lnSpc>
                <a:spcPct val="100000"/>
              </a:lnSpc>
            </a:pPr>
            <a:r>
              <a:rPr lang="en-IN" sz="2000" b="1" dirty="0">
                <a:solidFill>
                  <a:srgbClr val="000000"/>
                </a:solidFill>
                <a:effectLst/>
                <a:latin typeface="Times New Roman" panose="02020603050405020304" pitchFamily="18" charset="0"/>
                <a:ea typeface="Times New Roman" panose="02020603050405020304" pitchFamily="18" charset="0"/>
              </a:rPr>
              <a:t>Busy schedules and hectic </a:t>
            </a:r>
            <a:r>
              <a:rPr lang="en-IN" sz="2000" b="1" dirty="0" smtClean="0">
                <a:solidFill>
                  <a:srgbClr val="000000"/>
                </a:solidFill>
                <a:effectLst/>
                <a:latin typeface="Times New Roman" panose="02020603050405020304" pitchFamily="18" charset="0"/>
                <a:ea typeface="Times New Roman" panose="02020603050405020304" pitchFamily="18" charset="0"/>
              </a:rPr>
              <a:t>lifestyle</a:t>
            </a:r>
          </a:p>
          <a:p>
            <a:pPr marL="0" indent="0" algn="just">
              <a:lnSpc>
                <a:spcPct val="100000"/>
              </a:lnSpc>
              <a:buNone/>
            </a:pPr>
            <a:endParaRPr lang="en-IN" sz="2000" dirty="0">
              <a:solidFill>
                <a:srgbClr val="000000"/>
              </a:solidFill>
              <a:effectLst/>
              <a:latin typeface="Times New Roman" panose="02020603050405020304" pitchFamily="18" charset="0"/>
              <a:ea typeface="Times New Roman" panose="02020603050405020304" pitchFamily="18" charset="0"/>
            </a:endParaRPr>
          </a:p>
          <a:p>
            <a:pPr algn="just">
              <a:lnSpc>
                <a:spcPct val="100000"/>
              </a:lnSpc>
            </a:pPr>
            <a:r>
              <a:rPr lang="en-IN" sz="20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Disability or difficult to walk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92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219E-391E-53FE-4E3D-9F37686DEFE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9EE2D18-2A1C-7B20-8F27-659153234415}"/>
              </a:ext>
            </a:extLst>
          </p:cNvPr>
          <p:cNvSpPr>
            <a:spLocks noGrp="1"/>
          </p:cNvSpPr>
          <p:nvPr>
            <p:ph idx="1"/>
          </p:nvPr>
        </p:nvSpPr>
        <p:spPr/>
        <p:txBody>
          <a:bodyPr/>
          <a:lstStyle/>
          <a:p>
            <a:pPr marL="0" indent="0">
              <a:buNone/>
            </a:pPr>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Design control system for home </a:t>
            </a:r>
          </a:p>
          <a:p>
            <a:pPr marL="0" indent="0">
              <a:buNone/>
            </a:pPr>
            <a:r>
              <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appliances using voice. </a:t>
            </a:r>
          </a:p>
          <a:p>
            <a:pPr marL="0" indent="0">
              <a:buNone/>
            </a:pPr>
            <a:endPar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 a simple interface for Android application</a:t>
            </a:r>
          </a:p>
          <a:p>
            <a:endParaRPr lang="en-IN" dirty="0"/>
          </a:p>
        </p:txBody>
      </p:sp>
      <p:pic>
        <p:nvPicPr>
          <p:cNvPr id="6" name="Picture 5">
            <a:extLst>
              <a:ext uri="{FF2B5EF4-FFF2-40B4-BE49-F238E27FC236}">
                <a16:creationId xmlns:a16="http://schemas.microsoft.com/office/drawing/2014/main" id="{748BFC2F-7052-FF3E-A2B5-089F0F7958D8}"/>
              </a:ext>
            </a:extLst>
          </p:cNvPr>
          <p:cNvPicPr>
            <a:picLocks noChangeAspect="1"/>
          </p:cNvPicPr>
          <p:nvPr/>
        </p:nvPicPr>
        <p:blipFill rotWithShape="1">
          <a:blip r:embed="rId2">
            <a:extLst>
              <a:ext uri="{28A0092B-C50C-407E-A947-70E740481C1C}">
                <a14:useLocalDpi xmlns:a14="http://schemas.microsoft.com/office/drawing/2010/main" val="0"/>
              </a:ext>
            </a:extLst>
          </a:blip>
          <a:srcRect l="7745" r="17169"/>
          <a:stretch/>
        </p:blipFill>
        <p:spPr>
          <a:xfrm>
            <a:off x="6529252" y="1930127"/>
            <a:ext cx="3799114" cy="2317455"/>
          </a:xfrm>
          <a:prstGeom prst="rect">
            <a:avLst/>
          </a:prstGeom>
        </p:spPr>
      </p:pic>
    </p:spTree>
    <p:extLst>
      <p:ext uri="{BB962C8B-B14F-4D97-AF65-F5344CB8AC3E}">
        <p14:creationId xmlns:p14="http://schemas.microsoft.com/office/powerpoint/2010/main" val="170098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091"/>
            <a:ext cx="10515600" cy="922637"/>
          </a:xfrm>
        </p:spPr>
        <p:txBody>
          <a:bodyPr/>
          <a:lstStyle/>
          <a:p>
            <a:pPr algn="just"/>
            <a:r>
              <a:rPr lang="en-US" dirty="0" smtClean="0"/>
              <a:t>                      Literature </a:t>
            </a:r>
            <a:r>
              <a:rPr lang="en-US" dirty="0" smtClean="0"/>
              <a:t>Survey</a:t>
            </a:r>
            <a:endParaRPr lang="en-US" dirty="0"/>
          </a:p>
        </p:txBody>
      </p:sp>
      <p:sp>
        <p:nvSpPr>
          <p:cNvPr id="3" name="Content Placeholder 2"/>
          <p:cNvSpPr>
            <a:spLocks noGrp="1"/>
          </p:cNvSpPr>
          <p:nvPr>
            <p:ph idx="1"/>
          </p:nvPr>
        </p:nvSpPr>
        <p:spPr>
          <a:xfrm>
            <a:off x="838200" y="897924"/>
            <a:ext cx="10515600" cy="5279039"/>
          </a:xfrm>
        </p:spPr>
        <p:txBody>
          <a:bodyPr>
            <a:normAutofit fontScale="92500"/>
          </a:bodyPr>
          <a:lstStyle/>
          <a:p>
            <a:pPr algn="just"/>
            <a:r>
              <a:rPr lang="en-US" sz="2400" dirty="0" err="1" smtClean="0">
                <a:latin typeface="Times New Roman" panose="02020603050405020304" pitchFamily="18" charset="0"/>
                <a:cs typeface="Times New Roman" panose="02020603050405020304" pitchFamily="18" charset="0"/>
              </a:rPr>
              <a:t>Sairam</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Pal [1] have proposed a </a:t>
            </a:r>
            <a:r>
              <a:rPr lang="en-US" sz="2400" dirty="0" smtClean="0">
                <a:latin typeface="Times New Roman" panose="02020603050405020304" pitchFamily="18" charset="0"/>
                <a:cs typeface="Times New Roman" panose="02020603050405020304" pitchFamily="18" charset="0"/>
              </a:rPr>
              <a:t>Voice </a:t>
            </a:r>
            <a:r>
              <a:rPr lang="en-US" sz="2400" dirty="0" smtClean="0">
                <a:latin typeface="Times New Roman" panose="02020603050405020304" pitchFamily="18" charset="0"/>
                <a:cs typeface="Times New Roman" panose="02020603050405020304" pitchFamily="18" charset="0"/>
              </a:rPr>
              <a:t>Controlled Smart Home Automation System. </a:t>
            </a:r>
            <a:r>
              <a:rPr lang="en-US" sz="2400" dirty="0" smtClean="0">
                <a:latin typeface="Times New Roman" panose="02020603050405020304" pitchFamily="18" charset="0"/>
                <a:cs typeface="Times New Roman" panose="02020603050405020304" pitchFamily="18" charset="0"/>
              </a:rPr>
              <a:t>This system </a:t>
            </a:r>
            <a:r>
              <a:rPr lang="en-US" sz="2400" dirty="0">
                <a:latin typeface="Times New Roman" panose="02020603050405020304" pitchFamily="18" charset="0"/>
                <a:cs typeface="Times New Roman" panose="02020603050405020304" pitchFamily="18" charset="0"/>
              </a:rPr>
              <a:t>is designed by using three main components, first is microcontroller Arduino Uno, second is Bluetooth module HC-05 and third is mechanical relay. Firstly user gives the command to microcontroller by using speech recognition system of smartphone and system software application via Bluetooth module HC-05. The microcontroller acts accordingly to the command give user and control the functionality of mechanical relay. </a:t>
            </a:r>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Arham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Surve</a:t>
            </a:r>
            <a:r>
              <a:rPr lang="en-US" sz="2400" dirty="0" smtClean="0">
                <a:latin typeface="Times New Roman" panose="02020603050405020304" pitchFamily="18" charset="0"/>
                <a:cs typeface="Times New Roman" panose="02020603050405020304" pitchFamily="18" charset="0"/>
              </a:rPr>
              <a:t> [2] </a:t>
            </a:r>
            <a:r>
              <a:rPr lang="en-US" sz="2400" dirty="0">
                <a:latin typeface="Times New Roman" panose="02020603050405020304" pitchFamily="18" charset="0"/>
                <a:cs typeface="Times New Roman" panose="02020603050405020304" pitchFamily="18" charset="0"/>
              </a:rPr>
              <a:t>have proposed </a:t>
            </a:r>
            <a:r>
              <a:rPr lang="en-US" sz="2400" dirty="0" smtClean="0">
                <a:latin typeface="Times New Roman" panose="02020603050405020304" pitchFamily="18" charset="0"/>
                <a:cs typeface="Times New Roman" panose="02020603050405020304" pitchFamily="18" charset="0"/>
              </a:rPr>
              <a:t>Voice </a:t>
            </a:r>
            <a:r>
              <a:rPr lang="en-US" sz="2400" dirty="0">
                <a:latin typeface="Times New Roman" panose="02020603050405020304" pitchFamily="18" charset="0"/>
                <a:cs typeface="Times New Roman" panose="02020603050405020304" pitchFamily="18" charset="0"/>
              </a:rPr>
              <a:t>Controlled Smart Home Automation </a:t>
            </a:r>
            <a:r>
              <a:rPr lang="en-US" sz="2400" dirty="0" smtClean="0">
                <a:latin typeface="Times New Roman" panose="02020603050405020304" pitchFamily="18" charset="0"/>
                <a:cs typeface="Times New Roman" panose="02020603050405020304" pitchFamily="18" charset="0"/>
              </a:rPr>
              <a:t>System  Using VR 2.0 ,ATMEGA 320 and ZigBee.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prototype developed can </a:t>
            </a:r>
            <a:r>
              <a:rPr lang="en-US" sz="2400" dirty="0" smtClean="0">
                <a:latin typeface="Times New Roman" panose="02020603050405020304" pitchFamily="18" charset="0"/>
                <a:cs typeface="Times New Roman" panose="02020603050405020304" pitchFamily="18" charset="0"/>
              </a:rPr>
              <a:t>control electrical </a:t>
            </a:r>
            <a:r>
              <a:rPr lang="en-US" sz="2400" dirty="0">
                <a:latin typeface="Times New Roman" panose="02020603050405020304" pitchFamily="18" charset="0"/>
                <a:cs typeface="Times New Roman" panose="02020603050405020304" pitchFamily="18" charset="0"/>
              </a:rPr>
              <a:t>devices in a home or an office. The system </a:t>
            </a:r>
            <a:r>
              <a:rPr lang="en-US" sz="2400" dirty="0" smtClean="0">
                <a:latin typeface="Times New Roman" panose="02020603050405020304" pitchFamily="18" charset="0"/>
                <a:cs typeface="Times New Roman" panose="02020603050405020304" pitchFamily="18" charset="0"/>
              </a:rPr>
              <a:t>implements voice </a:t>
            </a:r>
            <a:r>
              <a:rPr lang="en-US" sz="2400" dirty="0">
                <a:latin typeface="Times New Roman" panose="02020603050405020304" pitchFamily="18" charset="0"/>
                <a:cs typeface="Times New Roman" panose="02020603050405020304" pitchFamily="18" charset="0"/>
              </a:rPr>
              <a:t>recognition using Easy VR 2.0 shield. Wireless communication is established using ZigBee RF modules because of their efficiency and low power consumption. </a:t>
            </a:r>
          </a:p>
          <a:p>
            <a:pPr algn="just"/>
            <a:r>
              <a:rPr lang="en-US" sz="2400" dirty="0" err="1" smtClean="0"/>
              <a:t>H.Kanma</a:t>
            </a:r>
            <a:r>
              <a:rPr lang="en-US" sz="2400" dirty="0" smtClean="0"/>
              <a:t> [3] also </a:t>
            </a:r>
            <a:r>
              <a:rPr lang="en-US" sz="2400" dirty="0"/>
              <a:t>proposes a home automation system using Bluetooth that can be accessed remotely through </a:t>
            </a:r>
            <a:r>
              <a:rPr lang="en-US" sz="2400" dirty="0" err="1"/>
              <a:t>GPRS.The</a:t>
            </a:r>
            <a:r>
              <a:rPr lang="en-US" sz="2400" dirty="0"/>
              <a:t> researcher uses a cellphone equipped with Bluetooth connectivity .Home devices are fitted with Bluetooth communication adapters so that they can communicate with the host controller via Bluetooth.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8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a:t>
            </a:r>
            <a:r>
              <a:rPr lang="en-US" dirty="0"/>
              <a:t>Survey</a:t>
            </a:r>
          </a:p>
        </p:txBody>
      </p:sp>
      <p:sp>
        <p:nvSpPr>
          <p:cNvPr id="3" name="Content Placeholder 2"/>
          <p:cNvSpPr>
            <a:spLocks noGrp="1"/>
          </p:cNvSpPr>
          <p:nvPr>
            <p:ph idx="1"/>
          </p:nvPr>
        </p:nvSpPr>
        <p:spPr>
          <a:xfrm>
            <a:off x="838200" y="1548714"/>
            <a:ext cx="10515600" cy="4942702"/>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[4] Bluetooth </a:t>
            </a:r>
            <a:r>
              <a:rPr lang="en-US" sz="2400" dirty="0">
                <a:latin typeface="Times New Roman" panose="02020603050405020304" pitchFamily="18" charset="0"/>
                <a:cs typeface="Times New Roman" panose="02020603050405020304" pitchFamily="18" charset="0"/>
              </a:rPr>
              <a:t>based home automation system using cell </a:t>
            </a:r>
            <a:r>
              <a:rPr lang="en-US" sz="2400" dirty="0" smtClean="0">
                <a:latin typeface="Times New Roman" panose="02020603050405020304" pitchFamily="18" charset="0"/>
                <a:cs typeface="Times New Roman" panose="02020603050405020304" pitchFamily="18" charset="0"/>
              </a:rPr>
              <a:t>phones: In </a:t>
            </a:r>
            <a:r>
              <a:rPr lang="en-US" sz="2400" dirty="0">
                <a:latin typeface="Times New Roman" panose="02020603050405020304" pitchFamily="18" charset="0"/>
                <a:cs typeface="Times New Roman" panose="02020603050405020304" pitchFamily="18" charset="0"/>
              </a:rPr>
              <a:t>Bluetooth based home automation system the home appliances are connected to the Arduino BT board at input output ports using relay. The program of Arduino BT board is based on high level interactive C language of </a:t>
            </a:r>
            <a:r>
              <a:rPr lang="en-US" sz="2400" dirty="0" smtClean="0">
                <a:latin typeface="Times New Roman" panose="02020603050405020304" pitchFamily="18" charset="0"/>
                <a:cs typeface="Times New Roman" panose="02020603050405020304" pitchFamily="18" charset="0"/>
              </a:rPr>
              <a:t>microcontrollers.</a:t>
            </a:r>
          </a:p>
          <a:p>
            <a:pPr algn="just"/>
            <a:r>
              <a:rPr lang="en-US" sz="2400" dirty="0" smtClean="0">
                <a:latin typeface="Times New Roman" panose="02020603050405020304" pitchFamily="18" charset="0"/>
                <a:cs typeface="Times New Roman" panose="02020603050405020304" pitchFamily="18" charset="0"/>
              </a:rPr>
              <a:t>[5] </a:t>
            </a:r>
            <a:r>
              <a:rPr lang="en-US" sz="2400" dirty="0" err="1" smtClean="0">
                <a:latin typeface="Times New Roman" panose="02020603050405020304" pitchFamily="18" charset="0"/>
                <a:cs typeface="Times New Roman" panose="02020603050405020304" pitchFamily="18" charset="0"/>
              </a:rPr>
              <a:t>Zigbee</a:t>
            </a:r>
            <a:r>
              <a:rPr lang="en-US" sz="2400" dirty="0" smtClean="0">
                <a:latin typeface="Times New Roman" panose="02020603050405020304" pitchFamily="18" charset="0"/>
                <a:cs typeface="Times New Roman" panose="02020603050405020304" pitchFamily="18" charset="0"/>
              </a:rPr>
              <a:t>-based </a:t>
            </a:r>
            <a:r>
              <a:rPr lang="en-US" sz="2400" dirty="0">
                <a:latin typeface="Times New Roman" panose="02020603050405020304" pitchFamily="18" charset="0"/>
                <a:cs typeface="Times New Roman" panose="02020603050405020304" pitchFamily="18" charset="0"/>
              </a:rPr>
              <a:t>home automation system using cell </a:t>
            </a:r>
            <a:r>
              <a:rPr lang="en-US" sz="2400" dirty="0" err="1" smtClean="0">
                <a:latin typeface="Times New Roman" panose="02020603050405020304" pitchFamily="18" charset="0"/>
                <a:cs typeface="Times New Roman" panose="02020603050405020304" pitchFamily="18" charset="0"/>
              </a:rPr>
              <a:t>phones:To</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monitor and control the home appliances the system is designed and implemented using </a:t>
            </a:r>
            <a:r>
              <a:rPr lang="en-US" sz="2400" dirty="0" err="1">
                <a:latin typeface="Times New Roman" panose="02020603050405020304" pitchFamily="18" charset="0"/>
                <a:cs typeface="Times New Roman" panose="02020603050405020304" pitchFamily="18" charset="0"/>
              </a:rPr>
              <a:t>Zigbee</a:t>
            </a:r>
            <a:r>
              <a:rPr lang="en-US" sz="2400" dirty="0">
                <a:latin typeface="Times New Roman" panose="02020603050405020304" pitchFamily="18" charset="0"/>
                <a:cs typeface="Times New Roman" panose="02020603050405020304" pitchFamily="18" charset="0"/>
              </a:rPr>
              <a:t>. The device performance is record and store by network coordinators.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35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A80D-E909-CF51-CBDD-FC817F193707}"/>
              </a:ext>
            </a:extLst>
          </p:cNvPr>
          <p:cNvSpPr>
            <a:spLocks noGrp="1"/>
          </p:cNvSpPr>
          <p:nvPr>
            <p:ph type="title"/>
          </p:nvPr>
        </p:nvSpPr>
        <p:spPr>
          <a:xfrm>
            <a:off x="838200" y="1"/>
            <a:ext cx="10515600" cy="848496"/>
          </a:xfrm>
        </p:spPr>
        <p:txBody>
          <a:bodyPr/>
          <a:lstStyle/>
          <a:p>
            <a:r>
              <a:rPr lang="en-US" dirty="0" smtClean="0"/>
              <a:t>                         BLOCK DIAGRAM       </a:t>
            </a:r>
            <a:endParaRPr lang="en-IN" dirty="0"/>
          </a:p>
        </p:txBody>
      </p:sp>
      <p:pic>
        <p:nvPicPr>
          <p:cNvPr id="4" name="image16.png"/>
          <p:cNvPicPr>
            <a:picLocks noGrp="1"/>
          </p:cNvPicPr>
          <p:nvPr>
            <p:ph idx="1"/>
          </p:nvPr>
        </p:nvPicPr>
        <p:blipFill>
          <a:blip r:embed="rId2" cstate="print"/>
          <a:stretch>
            <a:fillRect/>
          </a:stretch>
        </p:blipFill>
        <p:spPr>
          <a:xfrm>
            <a:off x="2980071" y="980303"/>
            <a:ext cx="6361637" cy="4873754"/>
          </a:xfrm>
          <a:prstGeom prst="rect">
            <a:avLst/>
          </a:prstGeom>
        </p:spPr>
      </p:pic>
    </p:spTree>
    <p:extLst>
      <p:ext uri="{BB962C8B-B14F-4D97-AF65-F5344CB8AC3E}">
        <p14:creationId xmlns:p14="http://schemas.microsoft.com/office/powerpoint/2010/main" val="3482739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A80D-E909-CF51-CBDD-FC817F193707}"/>
              </a:ext>
            </a:extLst>
          </p:cNvPr>
          <p:cNvSpPr>
            <a:spLocks noGrp="1"/>
          </p:cNvSpPr>
          <p:nvPr>
            <p:ph type="title"/>
          </p:nvPr>
        </p:nvSpPr>
        <p:spPr>
          <a:xfrm>
            <a:off x="838200" y="1"/>
            <a:ext cx="10515600" cy="840258"/>
          </a:xfrm>
        </p:spPr>
        <p:txBody>
          <a:bodyPr/>
          <a:lstStyle/>
          <a:p>
            <a:r>
              <a:rPr lang="en-US" b="1" dirty="0" smtClean="0"/>
              <a:t>                    SYSTEM </a:t>
            </a:r>
            <a:r>
              <a:rPr lang="en-US" b="1" dirty="0"/>
              <a:t>FLOWCHART</a:t>
            </a:r>
            <a:endParaRPr lang="en-IN" b="1" dirty="0"/>
          </a:p>
        </p:txBody>
      </p:sp>
      <p:sp>
        <p:nvSpPr>
          <p:cNvPr id="9"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b="1"/>
          </a:p>
        </p:txBody>
      </p:sp>
      <p:sp>
        <p:nvSpPr>
          <p:cNvPr id="10" name="Rectangle 5"/>
          <p:cNvSpPr>
            <a:spLocks noChangeArrowheads="1"/>
          </p:cNvSpPr>
          <p:nvPr/>
        </p:nvSpPr>
        <p:spPr bwMode="auto">
          <a:xfrm>
            <a:off x="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b="1"/>
          </a:p>
        </p:txBody>
      </p:sp>
      <p:sp>
        <p:nvSpPr>
          <p:cNvPr id="16" name="Rectangle 15"/>
          <p:cNvSpPr/>
          <p:nvPr/>
        </p:nvSpPr>
        <p:spPr>
          <a:xfrm>
            <a:off x="5593493" y="3244334"/>
            <a:ext cx="1075742" cy="523220"/>
          </a:xfrm>
          <a:prstGeom prst="rect">
            <a:avLst/>
          </a:prstGeom>
        </p:spPr>
        <p:txBody>
          <a:bodyPr wrap="square">
            <a:spAutoFit/>
          </a:bodyPr>
          <a:lstStyle/>
          <a:p>
            <a:pPr lvl="0" algn="r" eaLnBrk="0" fontAlgn="base" hangingPunct="0">
              <a:spcBef>
                <a:spcPct val="0"/>
              </a:spcBef>
              <a:spcAft>
                <a:spcPct val="0"/>
              </a:spcAft>
            </a:pPr>
            <a:endParaRPr lang="en-US" altLang="en-US" sz="2800" b="1" dirty="0">
              <a:latin typeface="Arial" panose="020B0604020202020204" pitchFamily="34" charset="0"/>
            </a:endParaRPr>
          </a:p>
        </p:txBody>
      </p:sp>
      <p:sp>
        <p:nvSpPr>
          <p:cNvPr id="18" name="Rectangle 17"/>
          <p:cNvSpPr/>
          <p:nvPr/>
        </p:nvSpPr>
        <p:spPr>
          <a:xfrm>
            <a:off x="3772930" y="4497859"/>
            <a:ext cx="1252151" cy="2127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Bluetooth</a:t>
            </a:r>
            <a:endParaRPr lang="en-US" b="1" dirty="0">
              <a:solidFill>
                <a:schemeClr val="tx1">
                  <a:lumMod val="50000"/>
                  <a:lumOff val="50000"/>
                </a:schemeClr>
              </a:solidFill>
            </a:endParaRPr>
          </a:p>
        </p:txBody>
      </p:sp>
      <p:pic>
        <p:nvPicPr>
          <p:cNvPr id="20" name="Content Placeholder 7"/>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4689" y="2593115"/>
            <a:ext cx="2642621" cy="2816358"/>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17.png"/>
          <p:cNvPicPr/>
          <p:nvPr/>
        </p:nvPicPr>
        <p:blipFill>
          <a:blip r:embed="rId3" cstate="print"/>
          <a:stretch>
            <a:fillRect/>
          </a:stretch>
        </p:blipFill>
        <p:spPr>
          <a:xfrm>
            <a:off x="2973859" y="914398"/>
            <a:ext cx="5025082" cy="5601731"/>
          </a:xfrm>
          <a:prstGeom prst="rect">
            <a:avLst/>
          </a:prstGeom>
        </p:spPr>
      </p:pic>
    </p:spTree>
    <p:extLst>
      <p:ext uri="{BB962C8B-B14F-4D97-AF65-F5344CB8AC3E}">
        <p14:creationId xmlns:p14="http://schemas.microsoft.com/office/powerpoint/2010/main" val="3433695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637</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ALVAS INSTITUTE OF ENGINEERING AND TECHNOLOGY MIJAR,MOODBIDRI</vt:lpstr>
      <vt:lpstr>    CONTENTS</vt:lpstr>
      <vt:lpstr>INTRODUCTION</vt:lpstr>
      <vt:lpstr>PROBLEM STATEMENT</vt:lpstr>
      <vt:lpstr>Objective</vt:lpstr>
      <vt:lpstr>                      Literature Survey</vt:lpstr>
      <vt:lpstr>   Literature Survey</vt:lpstr>
      <vt:lpstr>                         BLOCK DIAGRAM       </vt:lpstr>
      <vt:lpstr>                    SYSTEM FLOWCHART</vt:lpstr>
      <vt:lpstr>                            Advantages</vt:lpstr>
      <vt:lpstr>                          Applications</vt:lpstr>
      <vt:lpstr>                           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Shetty</dc:creator>
  <cp:lastModifiedBy>Abhishek M O</cp:lastModifiedBy>
  <cp:revision>39</cp:revision>
  <dcterms:created xsi:type="dcterms:W3CDTF">2022-10-27T10:03:46Z</dcterms:created>
  <dcterms:modified xsi:type="dcterms:W3CDTF">2022-10-28T07:46:29Z</dcterms:modified>
</cp:coreProperties>
</file>