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Roboto Slab" panose="020B0604020202020204" charset="0"/>
      <p:regular r:id="rId16"/>
      <p:bold r:id="rId17"/>
    </p:embeddedFont>
    <p:embeddedFont>
      <p:font typeface="Source Sans Pro" panose="020B0503030403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699"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7d112475f3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7d112475f3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7d112475f3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7d112475f3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7d112475f3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7d112475f3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7d112475f3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7d112475f3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7d112475f3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7d112475f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7d112475f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7d112475f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7d112475f3_2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7d112475f3_2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7d112475f3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7d112475f3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7d112475f3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7d112475f3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7d112475f3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7d112475f3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7d112475f3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7d112475f3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7d112475f3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7d112475f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5"/>
        <p:cNvGrpSpPr/>
        <p:nvPr/>
      </p:nvGrpSpPr>
      <p:grpSpPr>
        <a:xfrm>
          <a:off x="0" y="0"/>
          <a:ext cx="0" cy="0"/>
          <a:chOff x="0" y="0"/>
          <a:chExt cx="0" cy="0"/>
        </a:xfrm>
      </p:grpSpPr>
      <p:sp>
        <p:nvSpPr>
          <p:cNvPr id="66" name="Google Shape;66;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68"/>
        <p:cNvGrpSpPr/>
        <p:nvPr/>
      </p:nvGrpSpPr>
      <p:grpSpPr>
        <a:xfrm>
          <a:off x="0" y="0"/>
          <a:ext cx="0" cy="0"/>
          <a:chOff x="0" y="0"/>
          <a:chExt cx="0" cy="0"/>
        </a:xfrm>
      </p:grpSpPr>
      <p:sp>
        <p:nvSpPr>
          <p:cNvPr id="69" name="Google Shape;69;p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0" name="Google Shape;70;p1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1" name="Google Shape;7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9" name="Google Shape;29;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
        <p:nvSpPr>
          <p:cNvPr id="30" name="Google Shape;30;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1"/>
        <p:cNvGrpSpPr/>
        <p:nvPr/>
      </p:nvGrpSpPr>
      <p:grpSpPr>
        <a:xfrm>
          <a:off x="0" y="0"/>
          <a:ext cx="0" cy="0"/>
          <a:chOff x="0" y="0"/>
          <a:chExt cx="0" cy="0"/>
        </a:xfrm>
      </p:grpSpPr>
      <p:pic>
        <p:nvPicPr>
          <p:cNvPr id="32" name="Google Shape;32;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3" name="Google Shape;33;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4" name="Google Shape;34;p4"/>
          <p:cNvGrpSpPr/>
          <p:nvPr/>
        </p:nvGrpSpPr>
        <p:grpSpPr>
          <a:xfrm>
            <a:off x="3839646" y="782918"/>
            <a:ext cx="1464573" cy="842707"/>
            <a:chOff x="3593400" y="1729675"/>
            <a:chExt cx="1957200" cy="1123610"/>
          </a:xfrm>
        </p:grpSpPr>
        <p:sp>
          <p:nvSpPr>
            <p:cNvPr id="35" name="Google Shape;35;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6" name="Google Shape;36;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8" name="Google Shape;38;p4"/>
          <p:cNvCxnSpPr>
            <a:endCxn id="36"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9" name="Google Shape;39;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40" name="Google Shape;40;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41" name="Google Shape;41;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4" name="Google Shape;44;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5" name="Google Shape;45;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6"/>
        <p:cNvGrpSpPr/>
        <p:nvPr/>
      </p:nvGrpSpPr>
      <p:grpSpPr>
        <a:xfrm>
          <a:off x="0" y="0"/>
          <a:ext cx="0" cy="0"/>
          <a:chOff x="0" y="0"/>
          <a:chExt cx="0" cy="0"/>
        </a:xfrm>
      </p:grpSpPr>
      <p:sp>
        <p:nvSpPr>
          <p:cNvPr id="47" name="Google Shape;47;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8" name="Google Shape;48;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9" name="Google Shape;49;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0" name="Google Shape;50;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3" name="Google Shape;53;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5" name="Google Shape;55;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6" name="Google Shape;56;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9" name="Google Shape;59;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9"/>
          <p:cNvSpPr txBox="1">
            <a:spLocks noGrp="1"/>
          </p:cNvSpPr>
          <p:nvPr>
            <p:ph type="body" idx="1"/>
          </p:nvPr>
        </p:nvSpPr>
        <p:spPr>
          <a:xfrm>
            <a:off x="457200" y="4055343"/>
            <a:ext cx="8229600" cy="3687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62" name="Google Shape;62;p9"/>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GB"/>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3"/>
          <p:cNvPicPr preferRelativeResize="0"/>
          <p:nvPr/>
        </p:nvPicPr>
        <p:blipFill>
          <a:blip r:embed="rId3">
            <a:alphaModFix/>
          </a:blip>
          <a:stretch>
            <a:fillRect/>
          </a:stretch>
        </p:blipFill>
        <p:spPr>
          <a:xfrm>
            <a:off x="783575" y="78075"/>
            <a:ext cx="7464100" cy="1065375"/>
          </a:xfrm>
          <a:prstGeom prst="rect">
            <a:avLst/>
          </a:prstGeom>
          <a:noFill/>
          <a:ln>
            <a:noFill/>
          </a:ln>
        </p:spPr>
      </p:pic>
      <p:pic>
        <p:nvPicPr>
          <p:cNvPr id="77" name="Google Shape;77;p13"/>
          <p:cNvPicPr preferRelativeResize="0"/>
          <p:nvPr/>
        </p:nvPicPr>
        <p:blipFill>
          <a:blip r:embed="rId4">
            <a:alphaModFix/>
          </a:blip>
          <a:stretch>
            <a:fillRect/>
          </a:stretch>
        </p:blipFill>
        <p:spPr>
          <a:xfrm>
            <a:off x="8107126" y="0"/>
            <a:ext cx="994550" cy="994550"/>
          </a:xfrm>
          <a:prstGeom prst="rect">
            <a:avLst/>
          </a:prstGeom>
          <a:noFill/>
          <a:ln>
            <a:noFill/>
          </a:ln>
        </p:spPr>
      </p:pic>
      <p:pic>
        <p:nvPicPr>
          <p:cNvPr id="78" name="Google Shape;78;p13"/>
          <p:cNvPicPr preferRelativeResize="0"/>
          <p:nvPr/>
        </p:nvPicPr>
        <p:blipFill>
          <a:blip r:embed="rId5">
            <a:alphaModFix/>
          </a:blip>
          <a:stretch>
            <a:fillRect/>
          </a:stretch>
        </p:blipFill>
        <p:spPr>
          <a:xfrm>
            <a:off x="-1" y="0"/>
            <a:ext cx="995426" cy="1065375"/>
          </a:xfrm>
          <a:prstGeom prst="rect">
            <a:avLst/>
          </a:prstGeom>
          <a:noFill/>
          <a:ln>
            <a:noFill/>
          </a:ln>
        </p:spPr>
      </p:pic>
      <p:sp>
        <p:nvSpPr>
          <p:cNvPr id="79" name="Google Shape;79;p13"/>
          <p:cNvSpPr txBox="1">
            <a:spLocks noGrp="1"/>
          </p:cNvSpPr>
          <p:nvPr>
            <p:ph type="body" idx="1"/>
          </p:nvPr>
        </p:nvSpPr>
        <p:spPr>
          <a:xfrm>
            <a:off x="600075" y="1214450"/>
            <a:ext cx="8229600" cy="7770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GB" sz="2800" b="1">
                <a:solidFill>
                  <a:schemeClr val="accent1"/>
                </a:solidFill>
                <a:latin typeface="Times New Roman"/>
                <a:ea typeface="Times New Roman"/>
                <a:cs typeface="Times New Roman"/>
                <a:sym typeface="Times New Roman"/>
              </a:rPr>
              <a:t>LoRa and IoT based smart irrigation system</a:t>
            </a:r>
            <a:endParaRPr sz="2800" b="1">
              <a:solidFill>
                <a:schemeClr val="accent1"/>
              </a:solidFill>
              <a:latin typeface="Times New Roman"/>
              <a:ea typeface="Times New Roman"/>
              <a:cs typeface="Times New Roman"/>
              <a:sym typeface="Times New Roman"/>
            </a:endParaRPr>
          </a:p>
        </p:txBody>
      </p:sp>
      <p:sp>
        <p:nvSpPr>
          <p:cNvPr id="80" name="Google Shape;80;p13"/>
          <p:cNvSpPr txBox="1"/>
          <p:nvPr/>
        </p:nvSpPr>
        <p:spPr>
          <a:xfrm>
            <a:off x="399800" y="2062450"/>
            <a:ext cx="25986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latin typeface="Source Sans Pro"/>
                <a:ea typeface="Source Sans Pro"/>
                <a:cs typeface="Source Sans Pro"/>
                <a:sym typeface="Source Sans Pro"/>
              </a:rPr>
              <a:t>Guide:</a:t>
            </a:r>
            <a:endParaRPr sz="1800">
              <a:latin typeface="Source Sans Pro"/>
              <a:ea typeface="Source Sans Pro"/>
              <a:cs typeface="Source Sans Pro"/>
              <a:sym typeface="Source Sans Pro"/>
            </a:endParaRPr>
          </a:p>
          <a:p>
            <a:pPr marL="0" lvl="0" indent="0" algn="l" rtl="0">
              <a:spcBef>
                <a:spcPts val="0"/>
              </a:spcBef>
              <a:spcAft>
                <a:spcPts val="0"/>
              </a:spcAft>
              <a:buNone/>
            </a:pPr>
            <a:r>
              <a:rPr lang="en-GB" sz="1800">
                <a:latin typeface="Source Sans Pro"/>
                <a:ea typeface="Source Sans Pro"/>
                <a:cs typeface="Source Sans Pro"/>
                <a:sym typeface="Source Sans Pro"/>
              </a:rPr>
              <a:t>Dr.Guruprasad B</a:t>
            </a:r>
            <a:endParaRPr sz="1800">
              <a:latin typeface="Source Sans Pro"/>
              <a:ea typeface="Source Sans Pro"/>
              <a:cs typeface="Source Sans Pro"/>
              <a:sym typeface="Source Sans Pro"/>
            </a:endParaRPr>
          </a:p>
          <a:p>
            <a:pPr marL="0" lvl="0" indent="0" algn="l" rtl="0">
              <a:spcBef>
                <a:spcPts val="0"/>
              </a:spcBef>
              <a:spcAft>
                <a:spcPts val="0"/>
              </a:spcAft>
              <a:buNone/>
            </a:pPr>
            <a:r>
              <a:rPr lang="en-GB">
                <a:latin typeface="Source Sans Pro"/>
                <a:ea typeface="Source Sans Pro"/>
                <a:cs typeface="Source Sans Pro"/>
                <a:sym typeface="Source Sans Pro"/>
              </a:rPr>
              <a:t>Assistant Professor ,AIET</a:t>
            </a:r>
            <a:endParaRPr>
              <a:latin typeface="Source Sans Pro"/>
              <a:ea typeface="Source Sans Pro"/>
              <a:cs typeface="Source Sans Pro"/>
              <a:sym typeface="Source Sans Pro"/>
            </a:endParaRPr>
          </a:p>
        </p:txBody>
      </p:sp>
      <p:sp>
        <p:nvSpPr>
          <p:cNvPr id="81" name="Google Shape;81;p13"/>
          <p:cNvSpPr txBox="1"/>
          <p:nvPr/>
        </p:nvSpPr>
        <p:spPr>
          <a:xfrm>
            <a:off x="4891850" y="2832225"/>
            <a:ext cx="41256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latin typeface="Times New Roman"/>
                <a:ea typeface="Times New Roman"/>
                <a:cs typeface="Times New Roman"/>
                <a:sym typeface="Times New Roman"/>
              </a:rPr>
              <a:t>Presented by:</a:t>
            </a:r>
            <a:endParaRPr sz="1800">
              <a:latin typeface="Times New Roman"/>
              <a:ea typeface="Times New Roman"/>
              <a:cs typeface="Times New Roman"/>
              <a:sym typeface="Times New Roman"/>
            </a:endParaRPr>
          </a:p>
          <a:p>
            <a:pPr marL="0" lvl="0" indent="0" algn="l" rtl="0">
              <a:spcBef>
                <a:spcPts val="0"/>
              </a:spcBef>
              <a:spcAft>
                <a:spcPts val="0"/>
              </a:spcAft>
              <a:buNone/>
            </a:pPr>
            <a:r>
              <a:rPr lang="en-GB" sz="1800">
                <a:latin typeface="Times New Roman"/>
                <a:ea typeface="Times New Roman"/>
                <a:cs typeface="Times New Roman"/>
                <a:sym typeface="Times New Roman"/>
              </a:rPr>
              <a:t>       4AL19EC001 - A V VEDANTH</a:t>
            </a:r>
            <a:endParaRPr sz="1800">
              <a:latin typeface="Times New Roman"/>
              <a:ea typeface="Times New Roman"/>
              <a:cs typeface="Times New Roman"/>
              <a:sym typeface="Times New Roman"/>
            </a:endParaRPr>
          </a:p>
          <a:p>
            <a:pPr marL="0" lvl="0" indent="0" algn="l" rtl="0">
              <a:spcBef>
                <a:spcPts val="0"/>
              </a:spcBef>
              <a:spcAft>
                <a:spcPts val="0"/>
              </a:spcAft>
              <a:buNone/>
            </a:pPr>
            <a:r>
              <a:rPr lang="en-GB" sz="1800">
                <a:latin typeface="Times New Roman"/>
                <a:ea typeface="Times New Roman"/>
                <a:cs typeface="Times New Roman"/>
                <a:sym typeface="Times New Roman"/>
              </a:rPr>
              <a:t>       4AL19EC008 - ABHISHEK P</a:t>
            </a:r>
            <a:endParaRPr sz="1800">
              <a:latin typeface="Times New Roman"/>
              <a:ea typeface="Times New Roman"/>
              <a:cs typeface="Times New Roman"/>
              <a:sym typeface="Times New Roman"/>
            </a:endParaRPr>
          </a:p>
          <a:p>
            <a:pPr marL="0" lvl="0" indent="0" algn="l" rtl="0">
              <a:spcBef>
                <a:spcPts val="0"/>
              </a:spcBef>
              <a:spcAft>
                <a:spcPts val="0"/>
              </a:spcAft>
              <a:buNone/>
            </a:pPr>
            <a:r>
              <a:rPr lang="en-GB" sz="1800">
                <a:latin typeface="Times New Roman"/>
                <a:ea typeface="Times New Roman"/>
                <a:cs typeface="Times New Roman"/>
                <a:sym typeface="Times New Roman"/>
              </a:rPr>
              <a:t>       4AL19EC027 - DARSHAN S N</a:t>
            </a:r>
            <a:endParaRPr sz="1800">
              <a:latin typeface="Times New Roman"/>
              <a:ea typeface="Times New Roman"/>
              <a:cs typeface="Times New Roman"/>
              <a:sym typeface="Times New Roman"/>
            </a:endParaRPr>
          </a:p>
          <a:p>
            <a:pPr marL="0" lvl="0" indent="0" algn="l" rtl="0">
              <a:spcBef>
                <a:spcPts val="0"/>
              </a:spcBef>
              <a:spcAft>
                <a:spcPts val="0"/>
              </a:spcAft>
              <a:buNone/>
            </a:pPr>
            <a:r>
              <a:rPr lang="en-GB" sz="1800">
                <a:latin typeface="Times New Roman"/>
                <a:ea typeface="Times New Roman"/>
                <a:cs typeface="Times New Roman"/>
                <a:sym typeface="Times New Roman"/>
              </a:rPr>
              <a:t>       4AL19EC037 - JAISON V J</a:t>
            </a:r>
            <a:endParaRPr sz="1800">
              <a:latin typeface="Times New Roman"/>
              <a:ea typeface="Times New Roman"/>
              <a:cs typeface="Times New Roman"/>
              <a:sym typeface="Times New Roman"/>
            </a:endParaRPr>
          </a:p>
        </p:txBody>
      </p:sp>
      <p:sp>
        <p:nvSpPr>
          <p:cNvPr id="82" name="Google Shape;82;p13"/>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786150" y="-5"/>
            <a:ext cx="7571700" cy="702600"/>
          </a:xfrm>
          <a:prstGeom prst="rect">
            <a:avLst/>
          </a:prstGeom>
        </p:spPr>
        <p:txBody>
          <a:bodyPr spcFirstLastPara="1" wrap="square" lIns="91425" tIns="91425" rIns="91425" bIns="91425" anchor="b" anchorCtr="0">
            <a:noAutofit/>
          </a:bodyPr>
          <a:lstStyle/>
          <a:p>
            <a:pPr marL="1828800" lvl="0" indent="457200" algn="l" rtl="0">
              <a:spcBef>
                <a:spcPts val="0"/>
              </a:spcBef>
              <a:spcAft>
                <a:spcPts val="0"/>
              </a:spcAft>
              <a:buNone/>
            </a:pPr>
            <a:r>
              <a:rPr lang="en-GB" sz="2800" b="1"/>
              <a:t>ADVANTAGES</a:t>
            </a:r>
            <a:endParaRPr sz="2800" b="1"/>
          </a:p>
        </p:txBody>
      </p:sp>
      <p:sp>
        <p:nvSpPr>
          <p:cNvPr id="163" name="Google Shape;163;p22"/>
          <p:cNvSpPr txBox="1">
            <a:spLocks noGrp="1"/>
          </p:cNvSpPr>
          <p:nvPr>
            <p:ph type="body" idx="1"/>
          </p:nvPr>
        </p:nvSpPr>
        <p:spPr>
          <a:xfrm>
            <a:off x="640350" y="861750"/>
            <a:ext cx="7717500" cy="3420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2100">
                <a:latin typeface="Times New Roman"/>
                <a:ea typeface="Times New Roman"/>
                <a:cs typeface="Times New Roman"/>
                <a:sym typeface="Times New Roman"/>
              </a:rPr>
              <a:t>1.</a:t>
            </a:r>
            <a:r>
              <a:rPr lang="en-GB" sz="2100">
                <a:solidFill>
                  <a:srgbClr val="202124"/>
                </a:solidFill>
                <a:highlight>
                  <a:srgbClr val="FFFFFF"/>
                </a:highlight>
                <a:latin typeface="Times New Roman"/>
                <a:ea typeface="Times New Roman"/>
                <a:cs typeface="Times New Roman"/>
                <a:sym typeface="Times New Roman"/>
              </a:rPr>
              <a:t>Can resist Minimizing current consumption. </a:t>
            </a:r>
            <a:endParaRPr sz="2100">
              <a:solidFill>
                <a:srgbClr val="202124"/>
              </a:solidFill>
              <a:highlight>
                <a:srgbClr val="FFFFFF"/>
              </a:highlight>
              <a:latin typeface="Times New Roman"/>
              <a:ea typeface="Times New Roman"/>
              <a:cs typeface="Times New Roman"/>
              <a:sym typeface="Times New Roman"/>
            </a:endParaRPr>
          </a:p>
          <a:p>
            <a:pPr marL="0" lvl="0" indent="0" algn="l" rtl="0">
              <a:spcBef>
                <a:spcPts val="600"/>
              </a:spcBef>
              <a:spcAft>
                <a:spcPts val="0"/>
              </a:spcAft>
              <a:buNone/>
            </a:pPr>
            <a:r>
              <a:rPr lang="en-GB" sz="2100">
                <a:solidFill>
                  <a:srgbClr val="202124"/>
                </a:solidFill>
                <a:highlight>
                  <a:srgbClr val="FFFFFF"/>
                </a:highlight>
                <a:latin typeface="Times New Roman"/>
                <a:ea typeface="Times New Roman"/>
                <a:cs typeface="Times New Roman"/>
                <a:sym typeface="Times New Roman"/>
              </a:rPr>
              <a:t>2.High reliability.</a:t>
            </a:r>
            <a:endParaRPr sz="2100">
              <a:solidFill>
                <a:srgbClr val="202124"/>
              </a:solidFill>
              <a:highlight>
                <a:srgbClr val="FFFFFF"/>
              </a:highlight>
              <a:latin typeface="Times New Roman"/>
              <a:ea typeface="Times New Roman"/>
              <a:cs typeface="Times New Roman"/>
              <a:sym typeface="Times New Roman"/>
            </a:endParaRPr>
          </a:p>
          <a:p>
            <a:pPr marL="0" lvl="0" indent="0" algn="l" rtl="0">
              <a:spcBef>
                <a:spcPts val="600"/>
              </a:spcBef>
              <a:spcAft>
                <a:spcPts val="0"/>
              </a:spcAft>
              <a:buNone/>
            </a:pPr>
            <a:r>
              <a:rPr lang="en-GB" sz="2100">
                <a:solidFill>
                  <a:srgbClr val="202124"/>
                </a:solidFill>
                <a:highlight>
                  <a:srgbClr val="FFFFFF"/>
                </a:highlight>
                <a:latin typeface="Times New Roman"/>
                <a:ea typeface="Times New Roman"/>
                <a:cs typeface="Times New Roman"/>
                <a:sym typeface="Times New Roman"/>
              </a:rPr>
              <a:t>3.Maximum range of 10 km.</a:t>
            </a:r>
            <a:endParaRPr sz="2100">
              <a:solidFill>
                <a:srgbClr val="202124"/>
              </a:solidFill>
              <a:highlight>
                <a:srgbClr val="FFFFFF"/>
              </a:highlight>
              <a:latin typeface="Times New Roman"/>
              <a:ea typeface="Times New Roman"/>
              <a:cs typeface="Times New Roman"/>
              <a:sym typeface="Times New Roman"/>
            </a:endParaRPr>
          </a:p>
          <a:p>
            <a:pPr marL="0" lvl="0" indent="0" algn="l" rtl="0">
              <a:spcBef>
                <a:spcPts val="600"/>
              </a:spcBef>
              <a:spcAft>
                <a:spcPts val="0"/>
              </a:spcAft>
              <a:buNone/>
            </a:pPr>
            <a:r>
              <a:rPr lang="en-GB" sz="2100">
                <a:solidFill>
                  <a:srgbClr val="202124"/>
                </a:solidFill>
                <a:highlight>
                  <a:srgbClr val="FFFFFF"/>
                </a:highlight>
                <a:latin typeface="Times New Roman"/>
                <a:ea typeface="Times New Roman"/>
                <a:cs typeface="Times New Roman"/>
                <a:sym typeface="Times New Roman"/>
              </a:rPr>
              <a:t>4.Allow small farms to have affordable precision irrigation (low cost).</a:t>
            </a:r>
            <a:endParaRPr sz="2100">
              <a:solidFill>
                <a:srgbClr val="202124"/>
              </a:solidFill>
              <a:highlight>
                <a:srgbClr val="FFFFFF"/>
              </a:highlight>
              <a:latin typeface="Times New Roman"/>
              <a:ea typeface="Times New Roman"/>
              <a:cs typeface="Times New Roman"/>
              <a:sym typeface="Times New Roman"/>
            </a:endParaRPr>
          </a:p>
          <a:p>
            <a:pPr marL="0" lvl="0" indent="0" algn="l" rtl="0">
              <a:spcBef>
                <a:spcPts val="600"/>
              </a:spcBef>
              <a:spcAft>
                <a:spcPts val="0"/>
              </a:spcAft>
              <a:buNone/>
            </a:pPr>
            <a:r>
              <a:rPr lang="en-GB" sz="2100">
                <a:solidFill>
                  <a:srgbClr val="202124"/>
                </a:solidFill>
                <a:highlight>
                  <a:srgbClr val="FFFFFF"/>
                </a:highlight>
                <a:latin typeface="Times New Roman"/>
                <a:ea typeface="Times New Roman"/>
                <a:cs typeface="Times New Roman"/>
                <a:sym typeface="Times New Roman"/>
              </a:rPr>
              <a:t>5.</a:t>
            </a:r>
            <a:r>
              <a:rPr lang="en-GB" sz="2100">
                <a:latin typeface="Times New Roman"/>
                <a:ea typeface="Times New Roman"/>
                <a:cs typeface="Times New Roman"/>
                <a:sym typeface="Times New Roman"/>
              </a:rPr>
              <a:t>Provides of solution for scarcity of water.</a:t>
            </a:r>
            <a:endParaRPr sz="2100">
              <a:latin typeface="Times New Roman"/>
              <a:ea typeface="Times New Roman"/>
              <a:cs typeface="Times New Roman"/>
              <a:sym typeface="Times New Roman"/>
            </a:endParaRPr>
          </a:p>
          <a:p>
            <a:pPr marL="0" lvl="0" indent="0" algn="l" rtl="0">
              <a:spcBef>
                <a:spcPts val="600"/>
              </a:spcBef>
              <a:spcAft>
                <a:spcPts val="0"/>
              </a:spcAft>
              <a:buNone/>
            </a:pPr>
            <a:r>
              <a:rPr lang="en-GB" sz="2100">
                <a:latin typeface="Times New Roman"/>
                <a:ea typeface="Times New Roman"/>
                <a:cs typeface="Times New Roman"/>
                <a:sym typeface="Times New Roman"/>
              </a:rPr>
              <a:t>6.Helps to get good yield for farmers.</a:t>
            </a:r>
            <a:endParaRPr sz="2100">
              <a:solidFill>
                <a:srgbClr val="202124"/>
              </a:solidFill>
              <a:highlight>
                <a:srgbClr val="FFFFFF"/>
              </a:highlight>
              <a:latin typeface="Times New Roman"/>
              <a:ea typeface="Times New Roman"/>
              <a:cs typeface="Times New Roman"/>
              <a:sym typeface="Times New Roman"/>
            </a:endParaRPr>
          </a:p>
        </p:txBody>
      </p:sp>
      <p:sp>
        <p:nvSpPr>
          <p:cNvPr id="164" name="Google Shape;164;p22"/>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3"/>
          <p:cNvSpPr txBox="1">
            <a:spLocks noGrp="1"/>
          </p:cNvSpPr>
          <p:nvPr>
            <p:ph type="title"/>
          </p:nvPr>
        </p:nvSpPr>
        <p:spPr>
          <a:xfrm>
            <a:off x="744150" y="146950"/>
            <a:ext cx="7571700" cy="640200"/>
          </a:xfrm>
          <a:prstGeom prst="rect">
            <a:avLst/>
          </a:prstGeom>
        </p:spPr>
        <p:txBody>
          <a:bodyPr spcFirstLastPara="1" wrap="square" lIns="91425" tIns="91425" rIns="91425" bIns="91425" anchor="b" anchorCtr="0">
            <a:noAutofit/>
          </a:bodyPr>
          <a:lstStyle/>
          <a:p>
            <a:pPr marL="1828800" lvl="0" indent="457200" algn="l" rtl="0">
              <a:spcBef>
                <a:spcPts val="0"/>
              </a:spcBef>
              <a:spcAft>
                <a:spcPts val="0"/>
              </a:spcAft>
              <a:buNone/>
            </a:pPr>
            <a:r>
              <a:rPr lang="en-GB" sz="2800" b="1">
                <a:latin typeface="Times New Roman"/>
                <a:ea typeface="Times New Roman"/>
                <a:cs typeface="Times New Roman"/>
                <a:sym typeface="Times New Roman"/>
              </a:rPr>
              <a:t>APPLICATIONS</a:t>
            </a:r>
            <a:r>
              <a:rPr lang="en-GB" sz="2800" b="1"/>
              <a:t>	</a:t>
            </a:r>
            <a:endParaRPr sz="2800" b="1"/>
          </a:p>
        </p:txBody>
      </p:sp>
      <p:sp>
        <p:nvSpPr>
          <p:cNvPr id="170" name="Google Shape;170;p23"/>
          <p:cNvSpPr txBox="1">
            <a:spLocks noGrp="1"/>
          </p:cNvSpPr>
          <p:nvPr>
            <p:ph type="body" idx="1"/>
          </p:nvPr>
        </p:nvSpPr>
        <p:spPr>
          <a:xfrm>
            <a:off x="744150" y="9573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2100">
                <a:latin typeface="Times New Roman"/>
                <a:ea typeface="Times New Roman"/>
                <a:cs typeface="Times New Roman"/>
                <a:sym typeface="Times New Roman"/>
              </a:rPr>
              <a:t>1.</a:t>
            </a:r>
            <a:r>
              <a:rPr lang="en-GB" sz="2100">
                <a:solidFill>
                  <a:srgbClr val="3B3835"/>
                </a:solidFill>
                <a:highlight>
                  <a:srgbClr val="FFFFFF"/>
                </a:highlight>
                <a:latin typeface="Times New Roman"/>
                <a:ea typeface="Times New Roman"/>
                <a:cs typeface="Times New Roman"/>
                <a:sym typeface="Times New Roman"/>
              </a:rPr>
              <a:t>Parking Occupancy System - PNI</a:t>
            </a:r>
            <a:endParaRPr sz="2100">
              <a:solidFill>
                <a:srgbClr val="3B3835"/>
              </a:solidFill>
              <a:highlight>
                <a:srgbClr val="FFFFFF"/>
              </a:highlight>
              <a:latin typeface="Times New Roman"/>
              <a:ea typeface="Times New Roman"/>
              <a:cs typeface="Times New Roman"/>
              <a:sym typeface="Times New Roman"/>
            </a:endParaRPr>
          </a:p>
          <a:p>
            <a:pPr marL="0" lvl="0" indent="0" algn="l" rtl="0">
              <a:spcBef>
                <a:spcPts val="600"/>
              </a:spcBef>
              <a:spcAft>
                <a:spcPts val="0"/>
              </a:spcAft>
              <a:buNone/>
            </a:pPr>
            <a:r>
              <a:rPr lang="en-GB" sz="2100">
                <a:solidFill>
                  <a:srgbClr val="3B3835"/>
                </a:solidFill>
                <a:highlight>
                  <a:srgbClr val="FFFFFF"/>
                </a:highlight>
                <a:latin typeface="Times New Roman"/>
                <a:ea typeface="Times New Roman"/>
                <a:cs typeface="Times New Roman"/>
                <a:sym typeface="Times New Roman"/>
              </a:rPr>
              <a:t>2.Smart Waste Management</a:t>
            </a:r>
            <a:endParaRPr sz="2100">
              <a:solidFill>
                <a:srgbClr val="3B3835"/>
              </a:solidFill>
              <a:highlight>
                <a:srgbClr val="FFFFFF"/>
              </a:highlight>
              <a:latin typeface="Times New Roman"/>
              <a:ea typeface="Times New Roman"/>
              <a:cs typeface="Times New Roman"/>
              <a:sym typeface="Times New Roman"/>
            </a:endParaRPr>
          </a:p>
          <a:p>
            <a:pPr marL="0" lvl="0" indent="0" algn="l" rtl="0">
              <a:spcBef>
                <a:spcPts val="600"/>
              </a:spcBef>
              <a:spcAft>
                <a:spcPts val="0"/>
              </a:spcAft>
              <a:buNone/>
            </a:pPr>
            <a:r>
              <a:rPr lang="en-GB" sz="2100">
                <a:solidFill>
                  <a:srgbClr val="3B3835"/>
                </a:solidFill>
                <a:highlight>
                  <a:srgbClr val="FFFFFF"/>
                </a:highlight>
                <a:latin typeface="Times New Roman"/>
                <a:ea typeface="Times New Roman"/>
                <a:cs typeface="Times New Roman"/>
                <a:sym typeface="Times New Roman"/>
              </a:rPr>
              <a:t>3.Tank Monitoring</a:t>
            </a:r>
            <a:endParaRPr sz="2100">
              <a:solidFill>
                <a:srgbClr val="3B3835"/>
              </a:solidFill>
              <a:highlight>
                <a:srgbClr val="FFFFFF"/>
              </a:highlight>
              <a:latin typeface="Times New Roman"/>
              <a:ea typeface="Times New Roman"/>
              <a:cs typeface="Times New Roman"/>
              <a:sym typeface="Times New Roman"/>
            </a:endParaRPr>
          </a:p>
          <a:p>
            <a:pPr marL="0" lvl="0" indent="0" algn="l" rtl="0">
              <a:spcBef>
                <a:spcPts val="600"/>
              </a:spcBef>
              <a:spcAft>
                <a:spcPts val="0"/>
              </a:spcAft>
              <a:buNone/>
            </a:pPr>
            <a:r>
              <a:rPr lang="en-GB" sz="2100">
                <a:solidFill>
                  <a:srgbClr val="3B3835"/>
                </a:solidFill>
                <a:highlight>
                  <a:srgbClr val="FFFFFF"/>
                </a:highlight>
                <a:latin typeface="Times New Roman"/>
                <a:ea typeface="Times New Roman"/>
                <a:cs typeface="Times New Roman"/>
                <a:sym typeface="Times New Roman"/>
              </a:rPr>
              <a:t>4.Cattle Tracking and Health</a:t>
            </a:r>
            <a:endParaRPr sz="2100">
              <a:solidFill>
                <a:srgbClr val="3B3835"/>
              </a:solidFill>
              <a:highlight>
                <a:srgbClr val="FFFFFF"/>
              </a:highlight>
              <a:latin typeface="Times New Roman"/>
              <a:ea typeface="Times New Roman"/>
              <a:cs typeface="Times New Roman"/>
              <a:sym typeface="Times New Roman"/>
            </a:endParaRPr>
          </a:p>
          <a:p>
            <a:pPr marL="0" lvl="0" indent="0" algn="l" rtl="0">
              <a:spcBef>
                <a:spcPts val="600"/>
              </a:spcBef>
              <a:spcAft>
                <a:spcPts val="0"/>
              </a:spcAft>
              <a:buNone/>
            </a:pPr>
            <a:r>
              <a:rPr lang="en-GB" sz="2100">
                <a:solidFill>
                  <a:srgbClr val="3B3835"/>
                </a:solidFill>
                <a:highlight>
                  <a:srgbClr val="FFFFFF"/>
                </a:highlight>
                <a:latin typeface="Times New Roman"/>
                <a:ea typeface="Times New Roman"/>
                <a:cs typeface="Times New Roman"/>
                <a:sym typeface="Times New Roman"/>
              </a:rPr>
              <a:t>5.Cold Storage Management.</a:t>
            </a:r>
            <a:endParaRPr sz="2100">
              <a:solidFill>
                <a:srgbClr val="3B3835"/>
              </a:solidFill>
              <a:highlight>
                <a:srgbClr val="FFFFFF"/>
              </a:highlight>
              <a:latin typeface="Times New Roman"/>
              <a:ea typeface="Times New Roman"/>
              <a:cs typeface="Times New Roman"/>
              <a:sym typeface="Times New Roman"/>
            </a:endParaRPr>
          </a:p>
          <a:p>
            <a:pPr marL="0" lvl="0" indent="0" algn="l" rtl="0">
              <a:spcBef>
                <a:spcPts val="600"/>
              </a:spcBef>
              <a:spcAft>
                <a:spcPts val="0"/>
              </a:spcAft>
              <a:buNone/>
            </a:pPr>
            <a:r>
              <a:rPr lang="en-GB" sz="2100">
                <a:solidFill>
                  <a:srgbClr val="3B3835"/>
                </a:solidFill>
                <a:highlight>
                  <a:srgbClr val="FFFFFF"/>
                </a:highlight>
                <a:latin typeface="Times New Roman"/>
                <a:ea typeface="Times New Roman"/>
                <a:cs typeface="Times New Roman"/>
                <a:sym typeface="Times New Roman"/>
              </a:rPr>
              <a:t>6.Smart Metering</a:t>
            </a:r>
            <a:endParaRPr sz="2100">
              <a:solidFill>
                <a:srgbClr val="3B3835"/>
              </a:solidFill>
              <a:highlight>
                <a:srgbClr val="FFFFFF"/>
              </a:highlight>
              <a:latin typeface="Times New Roman"/>
              <a:ea typeface="Times New Roman"/>
              <a:cs typeface="Times New Roman"/>
              <a:sym typeface="Times New Roman"/>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739725" y="76024"/>
            <a:ext cx="7571700" cy="5646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GB" sz="2800" b="1" dirty="0">
                <a:solidFill>
                  <a:schemeClr val="accent6"/>
                </a:solidFill>
                <a:latin typeface="Times New Roman"/>
                <a:ea typeface="Times New Roman"/>
                <a:cs typeface="Times New Roman"/>
                <a:sym typeface="Times New Roman"/>
              </a:rPr>
              <a:t> 		       </a:t>
            </a:r>
            <a:r>
              <a:rPr lang="en-GB" sz="2800" b="1" dirty="0">
                <a:latin typeface="Times New Roman"/>
                <a:ea typeface="Times New Roman"/>
                <a:cs typeface="Times New Roman"/>
                <a:sym typeface="Times New Roman"/>
              </a:rPr>
              <a:t>REFERENCES</a:t>
            </a:r>
            <a:endParaRPr sz="2800" b="1" dirty="0">
              <a:latin typeface="Times New Roman"/>
              <a:ea typeface="Times New Roman"/>
              <a:cs typeface="Times New Roman"/>
              <a:sym typeface="Times New Roman"/>
            </a:endParaRPr>
          </a:p>
        </p:txBody>
      </p:sp>
      <p:sp>
        <p:nvSpPr>
          <p:cNvPr id="177" name="Google Shape;177;p24"/>
          <p:cNvSpPr txBox="1">
            <a:spLocks noGrp="1"/>
          </p:cNvSpPr>
          <p:nvPr>
            <p:ph type="body" idx="1"/>
          </p:nvPr>
        </p:nvSpPr>
        <p:spPr>
          <a:xfrm>
            <a:off x="454925" y="678600"/>
            <a:ext cx="7995900" cy="4071300"/>
          </a:xfrm>
          <a:prstGeom prst="rect">
            <a:avLst/>
          </a:prstGeom>
        </p:spPr>
        <p:txBody>
          <a:bodyPr spcFirstLastPara="1" wrap="square" lIns="91425" tIns="91425" rIns="91425" bIns="91425" anchor="t" anchorCtr="0">
            <a:noAutofit/>
          </a:bodyPr>
          <a:lstStyle/>
          <a:p>
            <a:pPr marL="457200" lvl="0" indent="-342900" algn="just" rtl="0">
              <a:spcBef>
                <a:spcPts val="600"/>
              </a:spcBef>
              <a:spcAft>
                <a:spcPts val="0"/>
              </a:spcAft>
              <a:buClr>
                <a:schemeClr val="dk1"/>
              </a:buClr>
              <a:buSzPts val="1800"/>
              <a:buFont typeface="Times New Roman"/>
              <a:buAutoNum type="arabicPeriod"/>
            </a:pPr>
            <a:r>
              <a:rPr lang="en-GB" sz="1800">
                <a:latin typeface="Times New Roman"/>
                <a:ea typeface="Times New Roman"/>
                <a:cs typeface="Times New Roman"/>
                <a:sym typeface="Times New Roman"/>
              </a:rPr>
              <a:t> Daveev, K. Mitreski, S. Trajkovic, V. Nikolovski and N. Koteli, "JoT agriculture system based on LoRaWAN," 2018 14th IEEE International Workshop on Factory Communication Systems (WFCS), Imperia, 2018.</a:t>
            </a:r>
            <a:endParaRPr sz="1800">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AutoNum type="arabicPeriod"/>
            </a:pPr>
            <a:r>
              <a:rPr lang="en-GB" sz="1800">
                <a:latin typeface="Times New Roman"/>
                <a:ea typeface="Times New Roman"/>
                <a:cs typeface="Times New Roman"/>
                <a:sym typeface="Times New Roman"/>
              </a:rPr>
              <a:t>| C. Bouras, A. Gkamas, V. Kokkinos and N. Papachristos, "Using LoRa Technology for IoT Monitoring Systems," 2019 10th International Conference on Networks of the Future (NoF), Rome, Italy, 2019.</a:t>
            </a:r>
            <a:endParaRPr sz="1800">
              <a:latin typeface="Times New Roman"/>
              <a:ea typeface="Times New Roman"/>
              <a:cs typeface="Times New Roman"/>
              <a:sym typeface="Times New Roman"/>
            </a:endParaRPr>
          </a:p>
          <a:p>
            <a:pPr marL="457200" lvl="0" indent="-342900" algn="just" rtl="0">
              <a:lnSpc>
                <a:spcPct val="115000"/>
              </a:lnSpc>
              <a:spcBef>
                <a:spcPts val="0"/>
              </a:spcBef>
              <a:spcAft>
                <a:spcPts val="0"/>
              </a:spcAft>
              <a:buClr>
                <a:schemeClr val="dk1"/>
              </a:buClr>
              <a:buSzPts val="1800"/>
              <a:buFont typeface="Times New Roman"/>
              <a:buAutoNum type="arabicPeriod"/>
            </a:pPr>
            <a:r>
              <a:rPr lang="en-GB" sz="1800">
                <a:solidFill>
                  <a:srgbClr val="000000"/>
                </a:solidFill>
                <a:latin typeface="Times New Roman"/>
                <a:ea typeface="Times New Roman"/>
                <a:cs typeface="Times New Roman"/>
                <a:sym typeface="Times New Roman"/>
              </a:rPr>
              <a:t>C. S. Gaddam and M K. Rai, "A Comparative Study on Various LPWAN and Cellular Communication Technologies for IoT Based Smart Applications," 2018 International Conference on Emerging Trends and Innovations In Engineering And Technological Research (ICETIETR), Ernakulam, 2018,</a:t>
            </a:r>
            <a:endParaRPr sz="1800">
              <a:solidFill>
                <a:srgbClr val="000000"/>
              </a:solidFill>
              <a:latin typeface="Times New Roman"/>
              <a:ea typeface="Times New Roman"/>
              <a:cs typeface="Times New Roman"/>
              <a:sym typeface="Times New Roman"/>
            </a:endParaRPr>
          </a:p>
          <a:p>
            <a:pPr marL="457200" lvl="0" indent="-342900" algn="just" rtl="0">
              <a:lnSpc>
                <a:spcPct val="115000"/>
              </a:lnSpc>
              <a:spcBef>
                <a:spcPts val="0"/>
              </a:spcBef>
              <a:spcAft>
                <a:spcPts val="0"/>
              </a:spcAft>
              <a:buClr>
                <a:srgbClr val="000000"/>
              </a:buClr>
              <a:buSzPts val="1800"/>
              <a:buFont typeface="Times New Roman"/>
              <a:buAutoNum type="arabicPeriod"/>
            </a:pPr>
            <a:r>
              <a:rPr lang="en-GB" sz="1800">
                <a:solidFill>
                  <a:srgbClr val="000000"/>
                </a:solidFill>
                <a:latin typeface="Times New Roman"/>
                <a:ea typeface="Times New Roman"/>
                <a:cs typeface="Times New Roman"/>
                <a:sym typeface="Times New Roman"/>
              </a:rPr>
              <a:t> A. Lavric and V Popa, "Internet of Things and LoRa™ Low-Power Wide-Area Networks: A survey," 2017 International  Symposium on Signals, Circuits and Systems (ISSCS), Iasi, 2017</a:t>
            </a:r>
            <a:endParaRPr sz="1800">
              <a:solidFill>
                <a:srgbClr val="000000"/>
              </a:solidFill>
              <a:latin typeface="Times New Roman"/>
              <a:ea typeface="Times New Roman"/>
              <a:cs typeface="Times New Roman"/>
              <a:sym typeface="Times New Roman"/>
            </a:endParaRPr>
          </a:p>
          <a:p>
            <a:pPr marL="0" lvl="0" indent="0" algn="just" rtl="0">
              <a:spcBef>
                <a:spcPts val="600"/>
              </a:spcBef>
              <a:spcAft>
                <a:spcPts val="0"/>
              </a:spcAft>
              <a:buNone/>
            </a:pPr>
            <a:endParaRPr/>
          </a:p>
        </p:txBody>
      </p:sp>
      <p:sp>
        <p:nvSpPr>
          <p:cNvPr id="178" name="Google Shape;178;p2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ctrTitle" idx="4294967295"/>
          </p:nvPr>
        </p:nvSpPr>
        <p:spPr>
          <a:xfrm>
            <a:off x="685800" y="5165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6000" b="1"/>
              <a:t>Thanks!</a:t>
            </a:r>
            <a:endParaRPr sz="6000" b="1"/>
          </a:p>
        </p:txBody>
      </p:sp>
      <p:sp>
        <p:nvSpPr>
          <p:cNvPr id="184" name="Google Shape;184;p25"/>
          <p:cNvSpPr txBox="1">
            <a:spLocks noGrp="1"/>
          </p:cNvSpPr>
          <p:nvPr>
            <p:ph type="subTitle" idx="4294967295"/>
          </p:nvPr>
        </p:nvSpPr>
        <p:spPr>
          <a:xfrm>
            <a:off x="685800" y="1639913"/>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3600" b="1"/>
              <a:t>Any questions?</a:t>
            </a:r>
            <a:endParaRPr sz="3600" b="1"/>
          </a:p>
        </p:txBody>
      </p:sp>
      <p:sp>
        <p:nvSpPr>
          <p:cNvPr id="185" name="Google Shape;185;p2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4"/>
          <p:cNvSpPr txBox="1">
            <a:spLocks noGrp="1"/>
          </p:cNvSpPr>
          <p:nvPr>
            <p:ph type="title"/>
          </p:nvPr>
        </p:nvSpPr>
        <p:spPr>
          <a:xfrm>
            <a:off x="723650" y="-5"/>
            <a:ext cx="7571700" cy="70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800" b="1">
                <a:latin typeface="Times New Roman"/>
                <a:ea typeface="Times New Roman"/>
                <a:cs typeface="Times New Roman"/>
                <a:sym typeface="Times New Roman"/>
              </a:rPr>
              <a:t>CONTENT</a:t>
            </a:r>
            <a:endParaRPr sz="2800" b="1">
              <a:latin typeface="Times New Roman"/>
              <a:ea typeface="Times New Roman"/>
              <a:cs typeface="Times New Roman"/>
              <a:sym typeface="Times New Roman"/>
            </a:endParaRPr>
          </a:p>
        </p:txBody>
      </p:sp>
      <p:sp>
        <p:nvSpPr>
          <p:cNvPr id="88" name="Google Shape;88;p14"/>
          <p:cNvSpPr txBox="1">
            <a:spLocks noGrp="1"/>
          </p:cNvSpPr>
          <p:nvPr>
            <p:ph type="body" idx="1"/>
          </p:nvPr>
        </p:nvSpPr>
        <p:spPr>
          <a:xfrm>
            <a:off x="1098700" y="629700"/>
            <a:ext cx="7571700" cy="3884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2100">
                <a:latin typeface="Times New Roman"/>
                <a:ea typeface="Times New Roman"/>
                <a:cs typeface="Times New Roman"/>
                <a:sym typeface="Times New Roman"/>
              </a:rPr>
              <a:t>1.Introduction </a:t>
            </a:r>
            <a:endParaRPr sz="2100">
              <a:latin typeface="Times New Roman"/>
              <a:ea typeface="Times New Roman"/>
              <a:cs typeface="Times New Roman"/>
              <a:sym typeface="Times New Roman"/>
            </a:endParaRPr>
          </a:p>
          <a:p>
            <a:pPr marL="0" lvl="0" indent="0" algn="l" rtl="0">
              <a:spcBef>
                <a:spcPts val="600"/>
              </a:spcBef>
              <a:spcAft>
                <a:spcPts val="0"/>
              </a:spcAft>
              <a:buNone/>
            </a:pPr>
            <a:r>
              <a:rPr lang="en-GB" sz="2100">
                <a:latin typeface="Times New Roman"/>
                <a:ea typeface="Times New Roman"/>
                <a:cs typeface="Times New Roman"/>
                <a:sym typeface="Times New Roman"/>
              </a:rPr>
              <a:t>2.Problem statement</a:t>
            </a:r>
            <a:endParaRPr sz="2100">
              <a:latin typeface="Times New Roman"/>
              <a:ea typeface="Times New Roman"/>
              <a:cs typeface="Times New Roman"/>
              <a:sym typeface="Times New Roman"/>
            </a:endParaRPr>
          </a:p>
          <a:p>
            <a:pPr marL="0" lvl="0" indent="0" algn="l" rtl="0">
              <a:spcBef>
                <a:spcPts val="600"/>
              </a:spcBef>
              <a:spcAft>
                <a:spcPts val="0"/>
              </a:spcAft>
              <a:buNone/>
            </a:pPr>
            <a:r>
              <a:rPr lang="en-GB" sz="2100">
                <a:latin typeface="Times New Roman"/>
                <a:ea typeface="Times New Roman"/>
                <a:cs typeface="Times New Roman"/>
                <a:sym typeface="Times New Roman"/>
              </a:rPr>
              <a:t>3.Proposed System</a:t>
            </a:r>
            <a:endParaRPr sz="2100">
              <a:latin typeface="Times New Roman"/>
              <a:ea typeface="Times New Roman"/>
              <a:cs typeface="Times New Roman"/>
              <a:sym typeface="Times New Roman"/>
            </a:endParaRPr>
          </a:p>
          <a:p>
            <a:pPr marL="0" lvl="0" indent="0" algn="l" rtl="0">
              <a:spcBef>
                <a:spcPts val="600"/>
              </a:spcBef>
              <a:spcAft>
                <a:spcPts val="0"/>
              </a:spcAft>
              <a:buNone/>
            </a:pPr>
            <a:r>
              <a:rPr lang="en-GB" sz="2100">
                <a:latin typeface="Times New Roman"/>
                <a:ea typeface="Times New Roman"/>
                <a:cs typeface="Times New Roman"/>
                <a:sym typeface="Times New Roman"/>
              </a:rPr>
              <a:t>4.Literature Survey</a:t>
            </a:r>
            <a:endParaRPr sz="2100">
              <a:latin typeface="Times New Roman"/>
              <a:ea typeface="Times New Roman"/>
              <a:cs typeface="Times New Roman"/>
              <a:sym typeface="Times New Roman"/>
            </a:endParaRPr>
          </a:p>
          <a:p>
            <a:pPr marL="0" lvl="0" indent="0" algn="l" rtl="0">
              <a:spcBef>
                <a:spcPts val="600"/>
              </a:spcBef>
              <a:spcAft>
                <a:spcPts val="0"/>
              </a:spcAft>
              <a:buNone/>
            </a:pPr>
            <a:r>
              <a:rPr lang="en-GB" sz="2100">
                <a:latin typeface="Times New Roman"/>
                <a:ea typeface="Times New Roman"/>
                <a:cs typeface="Times New Roman"/>
                <a:sym typeface="Times New Roman"/>
              </a:rPr>
              <a:t>5.Block diagram </a:t>
            </a:r>
            <a:endParaRPr sz="2100">
              <a:latin typeface="Times New Roman"/>
              <a:ea typeface="Times New Roman"/>
              <a:cs typeface="Times New Roman"/>
              <a:sym typeface="Times New Roman"/>
            </a:endParaRPr>
          </a:p>
          <a:p>
            <a:pPr marL="0" lvl="0" indent="0" algn="l" rtl="0">
              <a:spcBef>
                <a:spcPts val="600"/>
              </a:spcBef>
              <a:spcAft>
                <a:spcPts val="0"/>
              </a:spcAft>
              <a:buNone/>
            </a:pPr>
            <a:r>
              <a:rPr lang="en-GB" sz="2100">
                <a:latin typeface="Times New Roman"/>
                <a:ea typeface="Times New Roman"/>
                <a:cs typeface="Times New Roman"/>
                <a:sym typeface="Times New Roman"/>
              </a:rPr>
              <a:t>6.Advantages </a:t>
            </a:r>
            <a:endParaRPr sz="2100">
              <a:latin typeface="Times New Roman"/>
              <a:ea typeface="Times New Roman"/>
              <a:cs typeface="Times New Roman"/>
              <a:sym typeface="Times New Roman"/>
            </a:endParaRPr>
          </a:p>
          <a:p>
            <a:pPr marL="0" lvl="0" indent="0" algn="l" rtl="0">
              <a:spcBef>
                <a:spcPts val="600"/>
              </a:spcBef>
              <a:spcAft>
                <a:spcPts val="0"/>
              </a:spcAft>
              <a:buNone/>
            </a:pPr>
            <a:r>
              <a:rPr lang="en-GB" sz="2100">
                <a:latin typeface="Times New Roman"/>
                <a:ea typeface="Times New Roman"/>
                <a:cs typeface="Times New Roman"/>
                <a:sym typeface="Times New Roman"/>
              </a:rPr>
              <a:t>7.Applications</a:t>
            </a:r>
            <a:endParaRPr sz="2100">
              <a:latin typeface="Times New Roman"/>
              <a:ea typeface="Times New Roman"/>
              <a:cs typeface="Times New Roman"/>
              <a:sym typeface="Times New Roman"/>
            </a:endParaRPr>
          </a:p>
          <a:p>
            <a:pPr marL="0" lvl="0" indent="0" algn="l" rtl="0">
              <a:spcBef>
                <a:spcPts val="600"/>
              </a:spcBef>
              <a:spcAft>
                <a:spcPts val="0"/>
              </a:spcAft>
              <a:buNone/>
            </a:pPr>
            <a:r>
              <a:rPr lang="en-GB" sz="2100">
                <a:latin typeface="Times New Roman"/>
                <a:ea typeface="Times New Roman"/>
                <a:cs typeface="Times New Roman"/>
                <a:sym typeface="Times New Roman"/>
              </a:rPr>
              <a:t>8. Reference</a:t>
            </a:r>
            <a:endParaRPr sz="2100">
              <a:latin typeface="Times New Roman"/>
              <a:ea typeface="Times New Roman"/>
              <a:cs typeface="Times New Roman"/>
              <a:sym typeface="Times New Roman"/>
            </a:endParaRPr>
          </a:p>
          <a:p>
            <a:pPr marL="0" lvl="0" indent="0" algn="l" rtl="0">
              <a:spcBef>
                <a:spcPts val="600"/>
              </a:spcBef>
              <a:spcAft>
                <a:spcPts val="0"/>
              </a:spcAft>
              <a:buNone/>
            </a:pPr>
            <a:endParaRPr sz="2100" i="1">
              <a:latin typeface="Times New Roman"/>
              <a:ea typeface="Times New Roman"/>
              <a:cs typeface="Times New Roman"/>
              <a:sym typeface="Times New Roman"/>
            </a:endParaRPr>
          </a:p>
        </p:txBody>
      </p:sp>
      <p:sp>
        <p:nvSpPr>
          <p:cNvPr id="89" name="Google Shape;89;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title"/>
          </p:nvPr>
        </p:nvSpPr>
        <p:spPr>
          <a:xfrm>
            <a:off x="418100" y="206845"/>
            <a:ext cx="7571700" cy="702600"/>
          </a:xfrm>
          <a:prstGeom prst="rect">
            <a:avLst/>
          </a:prstGeom>
        </p:spPr>
        <p:txBody>
          <a:bodyPr spcFirstLastPara="1" wrap="square" lIns="91425" tIns="91425" rIns="91425" bIns="91425" anchor="b" anchorCtr="0">
            <a:noAutofit/>
          </a:bodyPr>
          <a:lstStyle/>
          <a:p>
            <a:pPr marL="0" lvl="0" indent="0" algn="ctr" rtl="0">
              <a:spcBef>
                <a:spcPts val="600"/>
              </a:spcBef>
              <a:spcAft>
                <a:spcPts val="0"/>
              </a:spcAft>
              <a:buNone/>
            </a:pPr>
            <a:r>
              <a:rPr lang="en-GB" sz="2800" b="1">
                <a:latin typeface="Times New Roman"/>
                <a:ea typeface="Times New Roman"/>
                <a:cs typeface="Times New Roman"/>
                <a:sym typeface="Times New Roman"/>
              </a:rPr>
              <a:t>INTRODUCTION</a:t>
            </a:r>
            <a:endParaRPr sz="2800" b="1">
              <a:latin typeface="Times New Roman"/>
              <a:ea typeface="Times New Roman"/>
              <a:cs typeface="Times New Roman"/>
              <a:sym typeface="Times New Roman"/>
            </a:endParaRPr>
          </a:p>
        </p:txBody>
      </p:sp>
      <p:sp>
        <p:nvSpPr>
          <p:cNvPr id="95" name="Google Shape;95;p15"/>
          <p:cNvSpPr txBox="1">
            <a:spLocks noGrp="1"/>
          </p:cNvSpPr>
          <p:nvPr>
            <p:ph type="body" idx="1"/>
          </p:nvPr>
        </p:nvSpPr>
        <p:spPr>
          <a:xfrm>
            <a:off x="35725" y="997325"/>
            <a:ext cx="8125800" cy="4083600"/>
          </a:xfrm>
          <a:prstGeom prst="rect">
            <a:avLst/>
          </a:prstGeom>
        </p:spPr>
        <p:txBody>
          <a:bodyPr spcFirstLastPara="1" wrap="square" lIns="91425" tIns="91425" rIns="91425" bIns="91425" anchor="t" anchorCtr="0">
            <a:noAutofit/>
          </a:bodyPr>
          <a:lstStyle/>
          <a:p>
            <a:pPr marL="457200" lvl="0" indent="-361950" algn="just" rtl="0">
              <a:spcBef>
                <a:spcPts val="600"/>
              </a:spcBef>
              <a:spcAft>
                <a:spcPts val="0"/>
              </a:spcAft>
              <a:buSzPts val="2100"/>
              <a:buFont typeface="Times New Roman"/>
              <a:buChar char="◎"/>
            </a:pPr>
            <a:r>
              <a:rPr lang="en-GB" sz="2100">
                <a:latin typeface="Times New Roman"/>
                <a:ea typeface="Times New Roman"/>
                <a:cs typeface="Times New Roman"/>
                <a:sym typeface="Times New Roman"/>
              </a:rPr>
              <a:t>Water resource one of the most important natural resource problem to be paid more attention in the world in 21st Century.</a:t>
            </a:r>
            <a:endParaRPr sz="2100">
              <a:latin typeface="Times New Roman"/>
              <a:ea typeface="Times New Roman"/>
              <a:cs typeface="Times New Roman"/>
              <a:sym typeface="Times New Roman"/>
            </a:endParaRPr>
          </a:p>
          <a:p>
            <a:pPr marL="457200" lvl="0" indent="0" algn="just" rtl="0">
              <a:lnSpc>
                <a:spcPct val="60000"/>
              </a:lnSpc>
              <a:spcBef>
                <a:spcPts val="600"/>
              </a:spcBef>
              <a:spcAft>
                <a:spcPts val="0"/>
              </a:spcAft>
              <a:buNone/>
            </a:pPr>
            <a:endParaRPr sz="2100">
              <a:latin typeface="Times New Roman"/>
              <a:ea typeface="Times New Roman"/>
              <a:cs typeface="Times New Roman"/>
              <a:sym typeface="Times New Roman"/>
            </a:endParaRPr>
          </a:p>
          <a:p>
            <a:pPr marL="457200" lvl="0" indent="-361950" algn="just" rtl="0">
              <a:spcBef>
                <a:spcPts val="600"/>
              </a:spcBef>
              <a:spcAft>
                <a:spcPts val="0"/>
              </a:spcAft>
              <a:buSzPts val="2100"/>
              <a:buFont typeface="Times New Roman"/>
              <a:buChar char="◎"/>
            </a:pPr>
            <a:r>
              <a:rPr lang="en-GB" sz="2100">
                <a:latin typeface="Times New Roman"/>
                <a:ea typeface="Times New Roman"/>
                <a:cs typeface="Times New Roman"/>
                <a:sym typeface="Times New Roman"/>
              </a:rPr>
              <a:t>Irrigation method in traditional agriculture has low utilization of water resource with the development of  IoT in this system.</a:t>
            </a:r>
            <a:endParaRPr sz="2100">
              <a:latin typeface="Times New Roman"/>
              <a:ea typeface="Times New Roman"/>
              <a:cs typeface="Times New Roman"/>
              <a:sym typeface="Times New Roman"/>
            </a:endParaRPr>
          </a:p>
          <a:p>
            <a:pPr marL="0" lvl="0" indent="0" algn="just" rtl="0">
              <a:spcBef>
                <a:spcPts val="600"/>
              </a:spcBef>
              <a:spcAft>
                <a:spcPts val="0"/>
              </a:spcAft>
              <a:buNone/>
            </a:pPr>
            <a:endParaRPr sz="2100">
              <a:latin typeface="Times New Roman"/>
              <a:ea typeface="Times New Roman"/>
              <a:cs typeface="Times New Roman"/>
              <a:sym typeface="Times New Roman"/>
            </a:endParaRPr>
          </a:p>
          <a:p>
            <a:pPr marL="457200" lvl="0" indent="-361950" algn="just" rtl="0">
              <a:spcBef>
                <a:spcPts val="600"/>
              </a:spcBef>
              <a:spcAft>
                <a:spcPts val="0"/>
              </a:spcAft>
              <a:buSzPts val="2100"/>
              <a:buFont typeface="Times New Roman"/>
              <a:buChar char="◎"/>
            </a:pPr>
            <a:r>
              <a:rPr lang="en-GB" sz="2100">
                <a:latin typeface="Times New Roman"/>
                <a:ea typeface="Times New Roman"/>
                <a:cs typeface="Times New Roman"/>
                <a:sym typeface="Times New Roman"/>
              </a:rPr>
              <a:t>In our project irrigation node sends data to cloud through LoRa gateways via wireless transmission. The system can be controlled manually and remotely by mobile applications.</a:t>
            </a:r>
            <a:endParaRPr sz="2100">
              <a:latin typeface="Times New Roman"/>
              <a:ea typeface="Times New Roman"/>
              <a:cs typeface="Times New Roman"/>
              <a:sym typeface="Times New Roman"/>
            </a:endParaRPr>
          </a:p>
          <a:p>
            <a:pPr marL="0" lvl="0" indent="0" algn="just" rtl="0">
              <a:spcBef>
                <a:spcPts val="600"/>
              </a:spcBef>
              <a:spcAft>
                <a:spcPts val="0"/>
              </a:spcAft>
              <a:buNone/>
            </a:pPr>
            <a:endParaRPr sz="2100">
              <a:latin typeface="Times New Roman"/>
              <a:ea typeface="Times New Roman"/>
              <a:cs typeface="Times New Roman"/>
              <a:sym typeface="Times New Roman"/>
            </a:endParaRPr>
          </a:p>
        </p:txBody>
      </p:sp>
      <p:sp>
        <p:nvSpPr>
          <p:cNvPr id="96" name="Google Shape;96;p1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786150" y="-5"/>
            <a:ext cx="7571700" cy="70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800" b="1">
                <a:latin typeface="Times New Roman"/>
                <a:ea typeface="Times New Roman"/>
                <a:cs typeface="Times New Roman"/>
                <a:sym typeface="Times New Roman"/>
              </a:rPr>
              <a:t>PROBLEM STATEMENT</a:t>
            </a:r>
            <a:endParaRPr sz="2800" b="1">
              <a:latin typeface="Times New Roman"/>
              <a:ea typeface="Times New Roman"/>
              <a:cs typeface="Times New Roman"/>
              <a:sym typeface="Times New Roman"/>
            </a:endParaRPr>
          </a:p>
        </p:txBody>
      </p:sp>
      <p:sp>
        <p:nvSpPr>
          <p:cNvPr id="102" name="Google Shape;102;p16"/>
          <p:cNvSpPr txBox="1">
            <a:spLocks noGrp="1"/>
          </p:cNvSpPr>
          <p:nvPr>
            <p:ph type="body" idx="1"/>
          </p:nvPr>
        </p:nvSpPr>
        <p:spPr>
          <a:xfrm>
            <a:off x="53575" y="617050"/>
            <a:ext cx="8152800" cy="4132800"/>
          </a:xfrm>
          <a:prstGeom prst="rect">
            <a:avLst/>
          </a:prstGeom>
        </p:spPr>
        <p:txBody>
          <a:bodyPr spcFirstLastPara="1" wrap="square" lIns="91425" tIns="91425" rIns="91425" bIns="91425" anchor="t" anchorCtr="0">
            <a:noAutofit/>
          </a:bodyPr>
          <a:lstStyle/>
          <a:p>
            <a:pPr marL="457200" lvl="0" indent="-361950" algn="just" rtl="0">
              <a:spcBef>
                <a:spcPts val="600"/>
              </a:spcBef>
              <a:spcAft>
                <a:spcPts val="0"/>
              </a:spcAft>
              <a:buSzPts val="2100"/>
              <a:buFont typeface="Times New Roman"/>
              <a:buChar char="◎"/>
            </a:pPr>
            <a:r>
              <a:rPr lang="en-GB" sz="2100">
                <a:latin typeface="Times New Roman"/>
                <a:ea typeface="Times New Roman"/>
                <a:cs typeface="Times New Roman"/>
                <a:sym typeface="Times New Roman"/>
              </a:rPr>
              <a:t>Farmers used to turn ON the bore well in order to deliver the water to the agriculture field and later they need to turn OFF the motor after checking the enough availability of water in the agriculture field.</a:t>
            </a:r>
            <a:endParaRPr sz="2100">
              <a:latin typeface="Times New Roman"/>
              <a:ea typeface="Times New Roman"/>
              <a:cs typeface="Times New Roman"/>
              <a:sym typeface="Times New Roman"/>
            </a:endParaRPr>
          </a:p>
          <a:p>
            <a:pPr marL="457200" lvl="0" indent="0" algn="just" rtl="0">
              <a:spcBef>
                <a:spcPts val="600"/>
              </a:spcBef>
              <a:spcAft>
                <a:spcPts val="0"/>
              </a:spcAft>
              <a:buNone/>
            </a:pPr>
            <a:endParaRPr sz="2100">
              <a:latin typeface="Times New Roman"/>
              <a:ea typeface="Times New Roman"/>
              <a:cs typeface="Times New Roman"/>
              <a:sym typeface="Times New Roman"/>
            </a:endParaRPr>
          </a:p>
          <a:p>
            <a:pPr marL="457200" lvl="0" indent="-361950" algn="just" rtl="0">
              <a:spcBef>
                <a:spcPts val="600"/>
              </a:spcBef>
              <a:spcAft>
                <a:spcPts val="0"/>
              </a:spcAft>
              <a:buSzPts val="2100"/>
              <a:buFont typeface="Times New Roman"/>
              <a:buChar char="◎"/>
            </a:pPr>
            <a:r>
              <a:rPr lang="en-GB" sz="2100">
                <a:latin typeface="Times New Roman"/>
                <a:ea typeface="Times New Roman"/>
                <a:cs typeface="Times New Roman"/>
                <a:sym typeface="Times New Roman"/>
              </a:rPr>
              <a:t>150-200 farmer dies due to snake bite and animal attack every year while they go to turn ON the motor pump during night time. </a:t>
            </a:r>
            <a:endParaRPr sz="2100">
              <a:latin typeface="Times New Roman"/>
              <a:ea typeface="Times New Roman"/>
              <a:cs typeface="Times New Roman"/>
              <a:sym typeface="Times New Roman"/>
            </a:endParaRPr>
          </a:p>
          <a:p>
            <a:pPr marL="457200" lvl="0" indent="0" algn="just" rtl="0">
              <a:spcBef>
                <a:spcPts val="600"/>
              </a:spcBef>
              <a:spcAft>
                <a:spcPts val="0"/>
              </a:spcAft>
              <a:buNone/>
            </a:pPr>
            <a:endParaRPr sz="2100">
              <a:latin typeface="Times New Roman"/>
              <a:ea typeface="Times New Roman"/>
              <a:cs typeface="Times New Roman"/>
              <a:sym typeface="Times New Roman"/>
            </a:endParaRPr>
          </a:p>
          <a:p>
            <a:pPr marL="457200" lvl="0" indent="-361950" algn="just" rtl="0">
              <a:spcBef>
                <a:spcPts val="600"/>
              </a:spcBef>
              <a:spcAft>
                <a:spcPts val="0"/>
              </a:spcAft>
              <a:buSzPts val="2100"/>
              <a:buFont typeface="Times New Roman"/>
              <a:buChar char="◎"/>
            </a:pPr>
            <a:r>
              <a:rPr lang="en-GB" sz="2100">
                <a:latin typeface="Times New Roman"/>
                <a:ea typeface="Times New Roman"/>
                <a:cs typeface="Times New Roman"/>
                <a:sym typeface="Times New Roman"/>
              </a:rPr>
              <a:t>Wastage of water due to pipeline breakage and over watering.</a:t>
            </a:r>
            <a:endParaRPr sz="2100">
              <a:latin typeface="Times New Roman"/>
              <a:ea typeface="Times New Roman"/>
              <a:cs typeface="Times New Roman"/>
              <a:sym typeface="Times New Roman"/>
            </a:endParaRPr>
          </a:p>
          <a:p>
            <a:pPr marL="457200" lvl="0" indent="0" algn="just" rtl="0">
              <a:spcBef>
                <a:spcPts val="600"/>
              </a:spcBef>
              <a:spcAft>
                <a:spcPts val="0"/>
              </a:spcAft>
              <a:buNone/>
            </a:pPr>
            <a:endParaRPr sz="2100">
              <a:latin typeface="Times New Roman"/>
              <a:ea typeface="Times New Roman"/>
              <a:cs typeface="Times New Roman"/>
              <a:sym typeface="Times New Roman"/>
            </a:endParaRPr>
          </a:p>
          <a:p>
            <a:pPr marL="457200" lvl="0" indent="0" algn="just" rtl="0">
              <a:spcBef>
                <a:spcPts val="600"/>
              </a:spcBef>
              <a:spcAft>
                <a:spcPts val="0"/>
              </a:spcAft>
              <a:buNone/>
            </a:pPr>
            <a:endParaRPr sz="2100">
              <a:latin typeface="Times New Roman"/>
              <a:ea typeface="Times New Roman"/>
              <a:cs typeface="Times New Roman"/>
              <a:sym typeface="Times New Roman"/>
            </a:endParaRPr>
          </a:p>
        </p:txBody>
      </p:sp>
      <p:sp>
        <p:nvSpPr>
          <p:cNvPr id="103" name="Google Shape;103;p1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687925" y="-5"/>
            <a:ext cx="7571700" cy="70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800" b="1">
                <a:latin typeface="Times New Roman"/>
                <a:ea typeface="Times New Roman"/>
                <a:cs typeface="Times New Roman"/>
                <a:sym typeface="Times New Roman"/>
              </a:rPr>
              <a:t>PROPOSED SYSTEM</a:t>
            </a:r>
            <a:endParaRPr sz="2800" b="1">
              <a:latin typeface="Times New Roman"/>
              <a:ea typeface="Times New Roman"/>
              <a:cs typeface="Times New Roman"/>
              <a:sym typeface="Times New Roman"/>
            </a:endParaRPr>
          </a:p>
        </p:txBody>
      </p:sp>
      <p:sp>
        <p:nvSpPr>
          <p:cNvPr id="109" name="Google Shape;109;p17"/>
          <p:cNvSpPr txBox="1">
            <a:spLocks noGrp="1"/>
          </p:cNvSpPr>
          <p:nvPr>
            <p:ph type="sldNum" idx="12"/>
          </p:nvPr>
        </p:nvSpPr>
        <p:spPr>
          <a:xfrm>
            <a:off x="8395459" y="43301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5</a:t>
            </a:fld>
            <a:endParaRPr/>
          </a:p>
        </p:txBody>
      </p:sp>
      <p:sp>
        <p:nvSpPr>
          <p:cNvPr id="110" name="Google Shape;110;p17"/>
          <p:cNvSpPr/>
          <p:nvPr/>
        </p:nvSpPr>
        <p:spPr>
          <a:xfrm>
            <a:off x="781225" y="830463"/>
            <a:ext cx="3709200" cy="1584600"/>
          </a:xfrm>
          <a:prstGeom prst="rect">
            <a:avLst/>
          </a:prstGeom>
          <a:solidFill>
            <a:srgbClr val="ECEFF1"/>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GB" b="1">
                <a:solidFill>
                  <a:srgbClr val="263238"/>
                </a:solidFill>
                <a:latin typeface="Source Sans Pro"/>
                <a:ea typeface="Source Sans Pro"/>
                <a:cs typeface="Source Sans Pro"/>
                <a:sym typeface="Source Sans Pro"/>
              </a:rPr>
              <a:t>LoRa WAN</a:t>
            </a:r>
            <a:endParaRPr b="1">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r>
              <a:rPr lang="en-GB">
                <a:solidFill>
                  <a:srgbClr val="263238"/>
                </a:solidFill>
                <a:latin typeface="Source Sans Pro"/>
                <a:ea typeface="Source Sans Pro"/>
                <a:cs typeface="Source Sans Pro"/>
                <a:sym typeface="Source Sans Pro"/>
              </a:rPr>
              <a:t>→ Communication between   home and agriculture field.</a:t>
            </a:r>
            <a:endParaRPr>
              <a:solidFill>
                <a:srgbClr val="263238"/>
              </a:solidFill>
              <a:latin typeface="Source Sans Pro"/>
              <a:ea typeface="Source Sans Pro"/>
              <a:cs typeface="Source Sans Pro"/>
              <a:sym typeface="Source Sans Pro"/>
            </a:endParaRPr>
          </a:p>
          <a:p>
            <a:pPr marL="0" lvl="0" indent="0" algn="l" rtl="0">
              <a:spcBef>
                <a:spcPts val="600"/>
              </a:spcBef>
              <a:spcAft>
                <a:spcPts val="600"/>
              </a:spcAft>
              <a:buNone/>
            </a:pPr>
            <a:r>
              <a:rPr lang="en-GB">
                <a:solidFill>
                  <a:srgbClr val="263238"/>
                </a:solidFill>
                <a:latin typeface="Source Sans Pro"/>
                <a:ea typeface="Source Sans Pro"/>
                <a:cs typeface="Source Sans Pro"/>
                <a:sym typeface="Source Sans Pro"/>
              </a:rPr>
              <a:t>→ Replace existing GSM model.                 </a:t>
            </a:r>
            <a:endParaRPr>
              <a:solidFill>
                <a:srgbClr val="263238"/>
              </a:solidFill>
              <a:latin typeface="Source Sans Pro"/>
              <a:ea typeface="Source Sans Pro"/>
              <a:cs typeface="Source Sans Pro"/>
              <a:sym typeface="Source Sans Pro"/>
            </a:endParaRPr>
          </a:p>
        </p:txBody>
      </p:sp>
      <p:sp>
        <p:nvSpPr>
          <p:cNvPr id="111" name="Google Shape;111;p17"/>
          <p:cNvSpPr/>
          <p:nvPr/>
        </p:nvSpPr>
        <p:spPr>
          <a:xfrm>
            <a:off x="4643792" y="830463"/>
            <a:ext cx="3709200" cy="1584600"/>
          </a:xfrm>
          <a:prstGeom prst="rect">
            <a:avLst/>
          </a:prstGeom>
          <a:solidFill>
            <a:srgbClr val="ECEFF1"/>
          </a:solidFill>
          <a:ln>
            <a:noFill/>
          </a:ln>
        </p:spPr>
        <p:txBody>
          <a:bodyPr spcFirstLastPara="1" wrap="square" lIns="1371600" tIns="91425" rIns="91425" bIns="91425" anchor="t" anchorCtr="0">
            <a:noAutofit/>
          </a:bodyPr>
          <a:lstStyle/>
          <a:p>
            <a:pPr marL="0" lvl="0" indent="0" algn="ctr" rtl="0">
              <a:spcBef>
                <a:spcPts val="0"/>
              </a:spcBef>
              <a:spcAft>
                <a:spcPts val="0"/>
              </a:spcAft>
              <a:buClr>
                <a:srgbClr val="263238"/>
              </a:buClr>
              <a:buSzPts val="1100"/>
              <a:buFont typeface="Arial"/>
              <a:buNone/>
            </a:pPr>
            <a:r>
              <a:rPr lang="en-GB" b="1">
                <a:solidFill>
                  <a:srgbClr val="263238"/>
                </a:solidFill>
                <a:latin typeface="Source Sans Pro"/>
                <a:ea typeface="Source Sans Pro"/>
                <a:cs typeface="Source Sans Pro"/>
                <a:sym typeface="Source Sans Pro"/>
              </a:rPr>
              <a:t>IoT(Internet of things)   </a:t>
            </a:r>
            <a:endParaRPr b="1">
              <a:solidFill>
                <a:srgbClr val="263238"/>
              </a:solidFill>
              <a:latin typeface="Source Sans Pro"/>
              <a:ea typeface="Source Sans Pro"/>
              <a:cs typeface="Source Sans Pro"/>
              <a:sym typeface="Source Sans Pro"/>
            </a:endParaRPr>
          </a:p>
          <a:p>
            <a:pPr marL="0" lvl="0" indent="0" algn="ctr" rtl="0">
              <a:spcBef>
                <a:spcPts val="600"/>
              </a:spcBef>
              <a:spcAft>
                <a:spcPts val="0"/>
              </a:spcAft>
              <a:buNone/>
            </a:pPr>
            <a:r>
              <a:rPr lang="en-GB">
                <a:solidFill>
                  <a:srgbClr val="263238"/>
                </a:solidFill>
                <a:latin typeface="Source Sans Pro"/>
                <a:ea typeface="Source Sans Pro"/>
                <a:cs typeface="Source Sans Pro"/>
                <a:sym typeface="Source Sans Pro"/>
              </a:rPr>
              <a:t>      → Cloud updation.</a:t>
            </a:r>
            <a:endParaRPr>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r>
              <a:rPr lang="en-GB">
                <a:solidFill>
                  <a:srgbClr val="263238"/>
                </a:solidFill>
                <a:latin typeface="Source Sans Pro"/>
                <a:ea typeface="Source Sans Pro"/>
                <a:cs typeface="Source Sans Pro"/>
                <a:sym typeface="Source Sans Pro"/>
              </a:rPr>
              <a:t>                → App control.</a:t>
            </a:r>
            <a:endParaRPr>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r>
              <a:rPr lang="en-GB">
                <a:solidFill>
                  <a:srgbClr val="263238"/>
                </a:solidFill>
                <a:latin typeface="Source Sans Pro"/>
                <a:ea typeface="Source Sans Pro"/>
                <a:cs typeface="Source Sans Pro"/>
                <a:sym typeface="Source Sans Pro"/>
              </a:rPr>
              <a:t>                → Voice control.</a:t>
            </a:r>
            <a:endParaRPr>
              <a:solidFill>
                <a:srgbClr val="263238"/>
              </a:solidFill>
              <a:latin typeface="Source Sans Pro"/>
              <a:ea typeface="Source Sans Pro"/>
              <a:cs typeface="Source Sans Pro"/>
              <a:sym typeface="Source Sans Pro"/>
            </a:endParaRPr>
          </a:p>
          <a:p>
            <a:pPr marL="0" lvl="0" indent="0" algn="r" rtl="0">
              <a:spcBef>
                <a:spcPts val="600"/>
              </a:spcBef>
              <a:spcAft>
                <a:spcPts val="600"/>
              </a:spcAft>
              <a:buNone/>
            </a:pPr>
            <a:endParaRPr>
              <a:solidFill>
                <a:srgbClr val="263238"/>
              </a:solidFill>
              <a:latin typeface="Source Sans Pro"/>
              <a:ea typeface="Source Sans Pro"/>
              <a:cs typeface="Source Sans Pro"/>
              <a:sym typeface="Source Sans Pro"/>
            </a:endParaRPr>
          </a:p>
        </p:txBody>
      </p:sp>
      <p:sp>
        <p:nvSpPr>
          <p:cNvPr id="112" name="Google Shape;112;p17"/>
          <p:cNvSpPr/>
          <p:nvPr/>
        </p:nvSpPr>
        <p:spPr>
          <a:xfrm>
            <a:off x="781225" y="2563309"/>
            <a:ext cx="3709200" cy="1584600"/>
          </a:xfrm>
          <a:prstGeom prst="rect">
            <a:avLst/>
          </a:prstGeom>
          <a:solidFill>
            <a:srgbClr val="ECEFF1"/>
          </a:solidFill>
          <a:ln>
            <a:noFill/>
          </a:ln>
        </p:spPr>
        <p:txBody>
          <a:bodyPr spcFirstLastPara="1" wrap="square" lIns="91425" tIns="91425" rIns="1371600" bIns="91425" anchor="b" anchorCtr="0">
            <a:noAutofit/>
          </a:bodyPr>
          <a:lstStyle/>
          <a:p>
            <a:pPr marL="0" lvl="0" indent="0" algn="l" rtl="0">
              <a:spcBef>
                <a:spcPts val="0"/>
              </a:spcBef>
              <a:spcAft>
                <a:spcPts val="0"/>
              </a:spcAft>
              <a:buNone/>
            </a:pPr>
            <a:endParaRPr b="1">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endParaRPr b="1">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endParaRPr b="1">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endParaRPr b="1">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r>
              <a:rPr lang="en-GB" b="1">
                <a:solidFill>
                  <a:srgbClr val="263238"/>
                </a:solidFill>
                <a:latin typeface="Source Sans Pro"/>
                <a:ea typeface="Source Sans Pro"/>
                <a:cs typeface="Source Sans Pro"/>
                <a:sym typeface="Source Sans Pro"/>
              </a:rPr>
              <a:t>MANUAL CONTROLLING</a:t>
            </a:r>
            <a:endParaRPr b="1">
              <a:solidFill>
                <a:srgbClr val="263238"/>
              </a:solidFill>
              <a:latin typeface="Source Sans Pro"/>
              <a:ea typeface="Source Sans Pro"/>
              <a:cs typeface="Source Sans Pro"/>
              <a:sym typeface="Source Sans Pro"/>
            </a:endParaRPr>
          </a:p>
          <a:p>
            <a:pPr marL="0" lvl="0" indent="0" algn="l" rtl="0">
              <a:spcBef>
                <a:spcPts val="600"/>
              </a:spcBef>
              <a:spcAft>
                <a:spcPts val="600"/>
              </a:spcAft>
              <a:buNone/>
            </a:pPr>
            <a:r>
              <a:rPr lang="en-GB">
                <a:solidFill>
                  <a:srgbClr val="263238"/>
                </a:solidFill>
                <a:latin typeface="Source Sans Pro"/>
                <a:ea typeface="Source Sans Pro"/>
                <a:cs typeface="Source Sans Pro"/>
                <a:sym typeface="Source Sans Pro"/>
              </a:rPr>
              <a:t>→Manually controlling from home ,the region where the internet connection is not available. </a:t>
            </a:r>
            <a:endParaRPr b="1">
              <a:solidFill>
                <a:srgbClr val="263238"/>
              </a:solidFill>
              <a:latin typeface="Source Sans Pro"/>
              <a:ea typeface="Source Sans Pro"/>
              <a:cs typeface="Source Sans Pro"/>
              <a:sym typeface="Source Sans Pro"/>
            </a:endParaRPr>
          </a:p>
        </p:txBody>
      </p:sp>
      <p:sp>
        <p:nvSpPr>
          <p:cNvPr id="113" name="Google Shape;113;p17"/>
          <p:cNvSpPr/>
          <p:nvPr/>
        </p:nvSpPr>
        <p:spPr>
          <a:xfrm>
            <a:off x="4643792" y="2563309"/>
            <a:ext cx="3709200" cy="1584600"/>
          </a:xfrm>
          <a:prstGeom prst="rect">
            <a:avLst/>
          </a:prstGeom>
          <a:solidFill>
            <a:srgbClr val="ECEFF1"/>
          </a:solidFill>
          <a:ln>
            <a:noFill/>
          </a:ln>
        </p:spPr>
        <p:txBody>
          <a:bodyPr spcFirstLastPara="1" wrap="square" lIns="1371600" tIns="91425" rIns="91425" bIns="91425" anchor="b" anchorCtr="0">
            <a:noAutofit/>
          </a:bodyPr>
          <a:lstStyle/>
          <a:p>
            <a:pPr marL="0" lvl="0" indent="0" algn="l" rtl="0">
              <a:spcBef>
                <a:spcPts val="0"/>
              </a:spcBef>
              <a:spcAft>
                <a:spcPts val="0"/>
              </a:spcAft>
              <a:buNone/>
            </a:pPr>
            <a:r>
              <a:rPr lang="en-GB" b="1">
                <a:solidFill>
                  <a:srgbClr val="263238"/>
                </a:solidFill>
                <a:latin typeface="Source Sans Pro"/>
                <a:ea typeface="Source Sans Pro"/>
                <a:cs typeface="Source Sans Pro"/>
                <a:sym typeface="Source Sans Pro"/>
              </a:rPr>
              <a:t>        USAGE OF SENSORS</a:t>
            </a:r>
            <a:endParaRPr b="1">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r>
              <a:rPr lang="en-GB">
                <a:solidFill>
                  <a:srgbClr val="263238"/>
                </a:solidFill>
                <a:latin typeface="Source Sans Pro"/>
                <a:ea typeface="Source Sans Pro"/>
                <a:cs typeface="Source Sans Pro"/>
                <a:sym typeface="Source Sans Pro"/>
              </a:rPr>
              <a:t>  →Pressure sensor to analyse  Water pipe breakage.</a:t>
            </a:r>
            <a:endParaRPr>
              <a:solidFill>
                <a:srgbClr val="263238"/>
              </a:solidFill>
              <a:latin typeface="Source Sans Pro"/>
              <a:ea typeface="Source Sans Pro"/>
              <a:cs typeface="Source Sans Pro"/>
              <a:sym typeface="Source Sans Pro"/>
            </a:endParaRPr>
          </a:p>
          <a:p>
            <a:pPr marL="0" lvl="0" indent="0" algn="l" rtl="0">
              <a:spcBef>
                <a:spcPts val="600"/>
              </a:spcBef>
              <a:spcAft>
                <a:spcPts val="600"/>
              </a:spcAft>
              <a:buNone/>
            </a:pPr>
            <a:r>
              <a:rPr lang="en-GB">
                <a:solidFill>
                  <a:srgbClr val="263238"/>
                </a:solidFill>
                <a:latin typeface="Source Sans Pro"/>
                <a:ea typeface="Source Sans Pro"/>
                <a:cs typeface="Source Sans Pro"/>
                <a:sym typeface="Source Sans Pro"/>
              </a:rPr>
              <a:t>→Soil moisture monitoring. </a:t>
            </a:r>
            <a:endParaRPr>
              <a:solidFill>
                <a:srgbClr val="263238"/>
              </a:solidFill>
              <a:latin typeface="Source Sans Pro"/>
              <a:ea typeface="Source Sans Pro"/>
              <a:cs typeface="Source Sans Pro"/>
              <a:sym typeface="Source Sans Pro"/>
            </a:endParaRPr>
          </a:p>
        </p:txBody>
      </p:sp>
      <p:sp>
        <p:nvSpPr>
          <p:cNvPr id="114" name="Google Shape;114;p17"/>
          <p:cNvSpPr/>
          <p:nvPr/>
        </p:nvSpPr>
        <p:spPr>
          <a:xfrm>
            <a:off x="3285452" y="1205451"/>
            <a:ext cx="2417100" cy="2417100"/>
          </a:xfrm>
          <a:prstGeom prst="pie">
            <a:avLst>
              <a:gd name="adj1" fmla="val 10788866"/>
              <a:gd name="adj2" fmla="val 16200000"/>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p:nvPr/>
        </p:nvSpPr>
        <p:spPr>
          <a:xfrm rot="5400000">
            <a:off x="3434052" y="1205451"/>
            <a:ext cx="2417100" cy="2417100"/>
          </a:xfrm>
          <a:prstGeom prst="pie">
            <a:avLst>
              <a:gd name="adj1" fmla="val 10788866"/>
              <a:gd name="adj2" fmla="val 16200000"/>
            </a:avLst>
          </a:prstGeom>
          <a:solidFill>
            <a:srgbClr val="005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rot="10800000">
            <a:off x="3434052" y="1355415"/>
            <a:ext cx="2417100" cy="2417100"/>
          </a:xfrm>
          <a:prstGeom prst="pie">
            <a:avLst>
              <a:gd name="adj1" fmla="val 10788866"/>
              <a:gd name="adj2" fmla="val 16200000"/>
            </a:avLst>
          </a:prstGeom>
          <a:solidFill>
            <a:srgbClr val="CFD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rot="-5400000">
            <a:off x="3285452" y="1355415"/>
            <a:ext cx="2417100" cy="2417100"/>
          </a:xfrm>
          <a:prstGeom prst="pie">
            <a:avLst>
              <a:gd name="adj1" fmla="val 10788866"/>
              <a:gd name="adj2" fmla="val 16200000"/>
            </a:avLst>
          </a:prstGeom>
          <a:solidFill>
            <a:srgbClr val="607D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a:off x="3511525" y="1812137"/>
            <a:ext cx="866943" cy="388215"/>
          </a:xfrm>
          <a:prstGeom prst="rect">
            <a:avLst/>
          </a:prstGeom>
        </p:spPr>
        <p:txBody>
          <a:bodyPr>
            <a:prstTxWarp prst="textPlain">
              <a:avLst/>
            </a:prstTxWarp>
          </a:bodyPr>
          <a:lstStyle/>
          <a:p>
            <a:pPr lvl="0" algn="ctr"/>
            <a:r>
              <a:rPr b="1" i="0">
                <a:ln>
                  <a:noFill/>
                </a:ln>
                <a:solidFill>
                  <a:srgbClr val="FFFFFF"/>
                </a:solidFill>
                <a:latin typeface="Roboto Slab"/>
              </a:rPr>
              <a:t>LoRa</a:t>
            </a:r>
          </a:p>
        </p:txBody>
      </p:sp>
      <p:sp>
        <p:nvSpPr>
          <p:cNvPr id="119" name="Google Shape;119;p17"/>
          <p:cNvSpPr/>
          <p:nvPr/>
        </p:nvSpPr>
        <p:spPr>
          <a:xfrm>
            <a:off x="4750200" y="1869188"/>
            <a:ext cx="791077" cy="388224"/>
          </a:xfrm>
          <a:prstGeom prst="rect">
            <a:avLst/>
          </a:prstGeom>
        </p:spPr>
        <p:txBody>
          <a:bodyPr>
            <a:prstTxWarp prst="textPlain">
              <a:avLst/>
            </a:prstTxWarp>
          </a:bodyPr>
          <a:lstStyle/>
          <a:p>
            <a:pPr lvl="0" algn="ctr"/>
            <a:r>
              <a:rPr b="1" i="0">
                <a:ln>
                  <a:noFill/>
                </a:ln>
                <a:solidFill>
                  <a:srgbClr val="FFFFFF"/>
                </a:solidFill>
                <a:latin typeface="Roboto Slab"/>
              </a:rPr>
              <a:t>IoT</a:t>
            </a:r>
          </a:p>
        </p:txBody>
      </p:sp>
      <p:sp>
        <p:nvSpPr>
          <p:cNvPr id="120" name="Google Shape;120;p17"/>
          <p:cNvSpPr/>
          <p:nvPr/>
        </p:nvSpPr>
        <p:spPr>
          <a:xfrm>
            <a:off x="3511525" y="2897363"/>
            <a:ext cx="978903" cy="388225"/>
          </a:xfrm>
          <a:prstGeom prst="rect">
            <a:avLst/>
          </a:prstGeom>
        </p:spPr>
        <p:txBody>
          <a:bodyPr>
            <a:prstTxWarp prst="textPlain">
              <a:avLst/>
            </a:prstTxWarp>
          </a:bodyPr>
          <a:lstStyle/>
          <a:p>
            <a:pPr lvl="0" algn="ctr"/>
            <a:r>
              <a:rPr b="1" i="0">
                <a:ln>
                  <a:noFill/>
                </a:ln>
                <a:solidFill>
                  <a:srgbClr val="FFFFFF"/>
                </a:solidFill>
                <a:latin typeface="Roboto Slab"/>
              </a:rPr>
              <a:t>Manual</a:t>
            </a:r>
          </a:p>
        </p:txBody>
      </p:sp>
      <p:sp>
        <p:nvSpPr>
          <p:cNvPr id="121" name="Google Shape;121;p17"/>
          <p:cNvSpPr/>
          <p:nvPr/>
        </p:nvSpPr>
        <p:spPr>
          <a:xfrm>
            <a:off x="4712263" y="2912888"/>
            <a:ext cx="866950" cy="372700"/>
          </a:xfrm>
          <a:prstGeom prst="rect">
            <a:avLst/>
          </a:prstGeom>
        </p:spPr>
        <p:txBody>
          <a:bodyPr>
            <a:prstTxWarp prst="textPlain">
              <a:avLst/>
            </a:prstTxWarp>
          </a:bodyPr>
          <a:lstStyle/>
          <a:p>
            <a:pPr lvl="0" algn="ctr"/>
            <a:r>
              <a:rPr b="1" i="0">
                <a:ln>
                  <a:noFill/>
                </a:ln>
                <a:solidFill>
                  <a:srgbClr val="FFFFFF"/>
                </a:solidFill>
                <a:latin typeface="Roboto Slab"/>
              </a:rPr>
              <a:t>Sense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116675" y="44650"/>
            <a:ext cx="7832400" cy="7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Times New Roman"/>
                <a:ea typeface="Times New Roman"/>
                <a:cs typeface="Times New Roman"/>
                <a:sym typeface="Times New Roman"/>
              </a:rPr>
              <a:t>WHY LoRa ?</a:t>
            </a:r>
            <a:endParaRPr sz="2800" b="1">
              <a:latin typeface="Times New Roman"/>
              <a:ea typeface="Times New Roman"/>
              <a:cs typeface="Times New Roman"/>
              <a:sym typeface="Times New Roman"/>
            </a:endParaRPr>
          </a:p>
        </p:txBody>
      </p:sp>
      <p:sp>
        <p:nvSpPr>
          <p:cNvPr id="127" name="Google Shape;127;p18"/>
          <p:cNvSpPr txBox="1"/>
          <p:nvPr/>
        </p:nvSpPr>
        <p:spPr>
          <a:xfrm>
            <a:off x="0" y="2151675"/>
            <a:ext cx="3624900" cy="2412600"/>
          </a:xfrm>
          <a:prstGeom prst="rect">
            <a:avLst/>
          </a:prstGeom>
          <a:noFill/>
          <a:ln>
            <a:noFill/>
          </a:ln>
        </p:spPr>
        <p:txBody>
          <a:bodyPr spcFirstLastPara="1" wrap="square" lIns="91425" tIns="91425" rIns="91425" bIns="91425" anchor="t" anchorCtr="0">
            <a:spAutoFit/>
          </a:bodyPr>
          <a:lstStyle/>
          <a:p>
            <a:pPr marL="0" marR="381000" lvl="0" indent="0" algn="l" rtl="0">
              <a:lnSpc>
                <a:spcPct val="115000"/>
              </a:lnSpc>
              <a:spcBef>
                <a:spcPts val="1100"/>
              </a:spcBef>
              <a:spcAft>
                <a:spcPts val="0"/>
              </a:spcAft>
              <a:buNone/>
            </a:pPr>
            <a:r>
              <a:rPr lang="en-GB" b="1">
                <a:highlight>
                  <a:schemeClr val="accent4"/>
                </a:highlight>
                <a:latin typeface="Times New Roman"/>
                <a:ea typeface="Times New Roman"/>
                <a:cs typeface="Times New Roman"/>
                <a:sym typeface="Times New Roman"/>
              </a:rPr>
              <a:t>   LONG RANGE</a:t>
            </a:r>
            <a:endParaRPr b="1">
              <a:highlight>
                <a:schemeClr val="accent4"/>
              </a:highlight>
              <a:latin typeface="Times New Roman"/>
              <a:ea typeface="Times New Roman"/>
              <a:cs typeface="Times New Roman"/>
              <a:sym typeface="Times New Roman"/>
            </a:endParaRPr>
          </a:p>
          <a:p>
            <a:pPr marL="0" marR="381000" lvl="0" indent="0" algn="l" rtl="0">
              <a:lnSpc>
                <a:spcPct val="115000"/>
              </a:lnSpc>
              <a:spcBef>
                <a:spcPts val="1100"/>
              </a:spcBef>
              <a:spcAft>
                <a:spcPts val="0"/>
              </a:spcAft>
              <a:buNone/>
            </a:pPr>
            <a:r>
              <a:rPr lang="en-GB" sz="1600">
                <a:latin typeface="Times New Roman"/>
                <a:ea typeface="Times New Roman"/>
                <a:cs typeface="Times New Roman"/>
                <a:sym typeface="Times New Roman"/>
              </a:rPr>
              <a:t>→ 2 - 10+ Km .</a:t>
            </a:r>
            <a:endParaRPr sz="1600">
              <a:latin typeface="Times New Roman"/>
              <a:ea typeface="Times New Roman"/>
              <a:cs typeface="Times New Roman"/>
              <a:sym typeface="Times New Roman"/>
            </a:endParaRPr>
          </a:p>
          <a:p>
            <a:pPr marL="0" marR="381000" lvl="0" indent="0" algn="l" rtl="0">
              <a:lnSpc>
                <a:spcPct val="115000"/>
              </a:lnSpc>
              <a:spcBef>
                <a:spcPts val="1100"/>
              </a:spcBef>
              <a:spcAft>
                <a:spcPts val="0"/>
              </a:spcAft>
              <a:buNone/>
            </a:pPr>
            <a:r>
              <a:rPr lang="en-GB" sz="1600">
                <a:latin typeface="Times New Roman"/>
                <a:ea typeface="Times New Roman"/>
                <a:cs typeface="Times New Roman"/>
                <a:sym typeface="Times New Roman"/>
              </a:rPr>
              <a:t>→ Indoor coverage.</a:t>
            </a:r>
            <a:endParaRPr sz="1600">
              <a:latin typeface="Times New Roman"/>
              <a:ea typeface="Times New Roman"/>
              <a:cs typeface="Times New Roman"/>
              <a:sym typeface="Times New Roman"/>
            </a:endParaRPr>
          </a:p>
          <a:p>
            <a:pPr marL="0" marR="381000" lvl="0" indent="0" algn="l" rtl="0">
              <a:lnSpc>
                <a:spcPct val="115000"/>
              </a:lnSpc>
              <a:spcBef>
                <a:spcPts val="1100"/>
              </a:spcBef>
              <a:spcAft>
                <a:spcPts val="0"/>
              </a:spcAft>
              <a:buNone/>
            </a:pPr>
            <a:r>
              <a:rPr lang="en-GB" sz="1600">
                <a:latin typeface="Times New Roman"/>
                <a:ea typeface="Times New Roman"/>
                <a:cs typeface="Times New Roman"/>
                <a:sym typeface="Times New Roman"/>
              </a:rPr>
              <a:t>→ Star topology.</a:t>
            </a:r>
            <a:endParaRPr sz="1600">
              <a:latin typeface="Times New Roman"/>
              <a:ea typeface="Times New Roman"/>
              <a:cs typeface="Times New Roman"/>
              <a:sym typeface="Times New Roman"/>
            </a:endParaRPr>
          </a:p>
          <a:p>
            <a:pPr marL="0" marR="381000" lvl="0" indent="0" algn="l" rtl="0">
              <a:lnSpc>
                <a:spcPct val="115000"/>
              </a:lnSpc>
              <a:spcBef>
                <a:spcPts val="1100"/>
              </a:spcBef>
              <a:spcAft>
                <a:spcPts val="0"/>
              </a:spcAft>
              <a:buNone/>
            </a:pPr>
            <a:endParaRPr>
              <a:latin typeface="Times New Roman"/>
              <a:ea typeface="Times New Roman"/>
              <a:cs typeface="Times New Roman"/>
              <a:sym typeface="Times New Roman"/>
            </a:endParaRPr>
          </a:p>
          <a:p>
            <a:pPr marL="0" lvl="0" indent="0" algn="l" rtl="0">
              <a:spcBef>
                <a:spcPts val="800"/>
              </a:spcBef>
              <a:spcAft>
                <a:spcPts val="0"/>
              </a:spcAft>
              <a:buNone/>
            </a:pPr>
            <a:endParaRPr>
              <a:latin typeface="Times New Roman"/>
              <a:ea typeface="Times New Roman"/>
              <a:cs typeface="Times New Roman"/>
              <a:sym typeface="Times New Roman"/>
            </a:endParaRPr>
          </a:p>
        </p:txBody>
      </p:sp>
      <p:sp>
        <p:nvSpPr>
          <p:cNvPr id="128" name="Google Shape;128;p18"/>
          <p:cNvSpPr txBox="1"/>
          <p:nvPr/>
        </p:nvSpPr>
        <p:spPr>
          <a:xfrm>
            <a:off x="2357450" y="2232425"/>
            <a:ext cx="158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pic>
        <p:nvPicPr>
          <p:cNvPr id="129" name="Google Shape;129;p18"/>
          <p:cNvPicPr preferRelativeResize="0"/>
          <p:nvPr/>
        </p:nvPicPr>
        <p:blipFill>
          <a:blip r:embed="rId3">
            <a:alphaModFix/>
          </a:blip>
          <a:stretch>
            <a:fillRect/>
          </a:stretch>
        </p:blipFill>
        <p:spPr>
          <a:xfrm>
            <a:off x="0" y="1021650"/>
            <a:ext cx="1678775" cy="955450"/>
          </a:xfrm>
          <a:prstGeom prst="rect">
            <a:avLst/>
          </a:prstGeom>
          <a:noFill/>
          <a:ln>
            <a:noFill/>
          </a:ln>
        </p:spPr>
      </p:pic>
      <p:pic>
        <p:nvPicPr>
          <p:cNvPr id="130" name="Google Shape;130;p18"/>
          <p:cNvPicPr preferRelativeResize="0"/>
          <p:nvPr/>
        </p:nvPicPr>
        <p:blipFill>
          <a:blip r:embed="rId4">
            <a:alphaModFix/>
          </a:blip>
          <a:stretch>
            <a:fillRect/>
          </a:stretch>
        </p:blipFill>
        <p:spPr>
          <a:xfrm>
            <a:off x="2073125" y="1029063"/>
            <a:ext cx="1474550" cy="955450"/>
          </a:xfrm>
          <a:prstGeom prst="rect">
            <a:avLst/>
          </a:prstGeom>
          <a:noFill/>
          <a:ln>
            <a:noFill/>
          </a:ln>
        </p:spPr>
      </p:pic>
      <p:pic>
        <p:nvPicPr>
          <p:cNvPr id="131" name="Google Shape;131;p18"/>
          <p:cNvPicPr preferRelativeResize="0"/>
          <p:nvPr/>
        </p:nvPicPr>
        <p:blipFill>
          <a:blip r:embed="rId5">
            <a:alphaModFix/>
          </a:blip>
          <a:stretch>
            <a:fillRect/>
          </a:stretch>
        </p:blipFill>
        <p:spPr>
          <a:xfrm>
            <a:off x="4055675" y="921875"/>
            <a:ext cx="2101650" cy="1097625"/>
          </a:xfrm>
          <a:prstGeom prst="rect">
            <a:avLst/>
          </a:prstGeom>
          <a:noFill/>
          <a:ln>
            <a:noFill/>
          </a:ln>
        </p:spPr>
      </p:pic>
      <p:pic>
        <p:nvPicPr>
          <p:cNvPr id="132" name="Google Shape;132;p18"/>
          <p:cNvPicPr preferRelativeResize="0"/>
          <p:nvPr/>
        </p:nvPicPr>
        <p:blipFill>
          <a:blip r:embed="rId6">
            <a:alphaModFix/>
          </a:blip>
          <a:stretch>
            <a:fillRect/>
          </a:stretch>
        </p:blipFill>
        <p:spPr>
          <a:xfrm>
            <a:off x="6808200" y="781150"/>
            <a:ext cx="1894987" cy="1227425"/>
          </a:xfrm>
          <a:prstGeom prst="rect">
            <a:avLst/>
          </a:prstGeom>
          <a:noFill/>
          <a:ln>
            <a:noFill/>
          </a:ln>
        </p:spPr>
      </p:pic>
      <p:sp>
        <p:nvSpPr>
          <p:cNvPr id="133" name="Google Shape;133;p18"/>
          <p:cNvSpPr txBox="1"/>
          <p:nvPr/>
        </p:nvSpPr>
        <p:spPr>
          <a:xfrm>
            <a:off x="2073125" y="2160225"/>
            <a:ext cx="3624900" cy="239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highlight>
                  <a:schemeClr val="accent4"/>
                </a:highlight>
                <a:latin typeface="Times New Roman"/>
                <a:ea typeface="Times New Roman"/>
                <a:cs typeface="Times New Roman"/>
                <a:sym typeface="Times New Roman"/>
              </a:rPr>
              <a:t>   MAX LIFETIME</a:t>
            </a:r>
            <a:endParaRPr b="1">
              <a:highlight>
                <a:schemeClr val="accent4"/>
              </a:highlight>
              <a:latin typeface="Times New Roman"/>
              <a:ea typeface="Times New Roman"/>
              <a:cs typeface="Times New Roman"/>
              <a:sym typeface="Times New Roman"/>
            </a:endParaRPr>
          </a:p>
          <a:p>
            <a:pPr marL="0" marR="381000" lvl="0" indent="0" algn="l" rtl="0">
              <a:lnSpc>
                <a:spcPct val="115000"/>
              </a:lnSpc>
              <a:spcBef>
                <a:spcPts val="1100"/>
              </a:spcBef>
              <a:spcAft>
                <a:spcPts val="0"/>
              </a:spcAft>
              <a:buNone/>
            </a:pPr>
            <a:r>
              <a:rPr lang="en-GB" sz="1600">
                <a:latin typeface="Times New Roman"/>
                <a:ea typeface="Times New Roman"/>
                <a:cs typeface="Times New Roman"/>
                <a:sym typeface="Times New Roman"/>
              </a:rPr>
              <a:t>→ Low power optimized.</a:t>
            </a:r>
            <a:endParaRPr sz="1600">
              <a:latin typeface="Times New Roman"/>
              <a:ea typeface="Times New Roman"/>
              <a:cs typeface="Times New Roman"/>
              <a:sym typeface="Times New Roman"/>
            </a:endParaRPr>
          </a:p>
          <a:p>
            <a:pPr marL="0" marR="381000" lvl="0" indent="0" algn="l" rtl="0">
              <a:lnSpc>
                <a:spcPct val="115000"/>
              </a:lnSpc>
              <a:spcBef>
                <a:spcPts val="1100"/>
              </a:spcBef>
              <a:spcAft>
                <a:spcPts val="0"/>
              </a:spcAft>
              <a:buNone/>
            </a:pPr>
            <a:r>
              <a:rPr lang="en-GB" sz="1600">
                <a:latin typeface="Times New Roman"/>
                <a:ea typeface="Times New Roman"/>
                <a:cs typeface="Times New Roman"/>
                <a:sym typeface="Times New Roman"/>
              </a:rPr>
              <a:t>→ 5-10yr lifetime.</a:t>
            </a:r>
            <a:endParaRPr sz="1600">
              <a:latin typeface="Times New Roman"/>
              <a:ea typeface="Times New Roman"/>
              <a:cs typeface="Times New Roman"/>
              <a:sym typeface="Times New Roman"/>
            </a:endParaRPr>
          </a:p>
          <a:p>
            <a:pPr marL="0" marR="381000" lvl="0" indent="0" algn="l" rtl="0">
              <a:lnSpc>
                <a:spcPct val="115000"/>
              </a:lnSpc>
              <a:spcBef>
                <a:spcPts val="1100"/>
              </a:spcBef>
              <a:spcAft>
                <a:spcPts val="0"/>
              </a:spcAft>
              <a:buNone/>
            </a:pPr>
            <a:r>
              <a:rPr lang="en-GB" sz="1600">
                <a:latin typeface="Times New Roman"/>
                <a:ea typeface="Times New Roman"/>
                <a:cs typeface="Times New Roman"/>
                <a:sym typeface="Times New Roman"/>
              </a:rPr>
              <a:t>→ Energy efficient.</a:t>
            </a:r>
            <a:endParaRPr sz="1600">
              <a:latin typeface="Times New Roman"/>
              <a:ea typeface="Times New Roman"/>
              <a:cs typeface="Times New Roman"/>
              <a:sym typeface="Times New Roman"/>
            </a:endParaRPr>
          </a:p>
          <a:p>
            <a:pPr marL="0" marR="381000" lvl="0" indent="0" algn="l" rtl="0">
              <a:lnSpc>
                <a:spcPct val="115000"/>
              </a:lnSpc>
              <a:spcBef>
                <a:spcPts val="1100"/>
              </a:spcBef>
              <a:spcAft>
                <a:spcPts val="0"/>
              </a:spcAft>
              <a:buNone/>
            </a:pPr>
            <a:endParaRPr>
              <a:latin typeface="Times New Roman"/>
              <a:ea typeface="Times New Roman"/>
              <a:cs typeface="Times New Roman"/>
              <a:sym typeface="Times New Roman"/>
            </a:endParaRPr>
          </a:p>
          <a:p>
            <a:pPr marL="0" lvl="0" indent="0" algn="l" rtl="0">
              <a:spcBef>
                <a:spcPts val="800"/>
              </a:spcBef>
              <a:spcAft>
                <a:spcPts val="0"/>
              </a:spcAft>
              <a:buNone/>
            </a:pPr>
            <a:endParaRPr>
              <a:latin typeface="Times New Roman"/>
              <a:ea typeface="Times New Roman"/>
              <a:cs typeface="Times New Roman"/>
              <a:sym typeface="Times New Roman"/>
            </a:endParaRPr>
          </a:p>
        </p:txBody>
      </p:sp>
      <p:sp>
        <p:nvSpPr>
          <p:cNvPr id="134" name="Google Shape;134;p18"/>
          <p:cNvSpPr txBox="1"/>
          <p:nvPr/>
        </p:nvSpPr>
        <p:spPr>
          <a:xfrm>
            <a:off x="4324175" y="2160225"/>
            <a:ext cx="3624900" cy="239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highlight>
                  <a:schemeClr val="accent4"/>
                </a:highlight>
                <a:latin typeface="Times New Roman"/>
                <a:ea typeface="Times New Roman"/>
                <a:cs typeface="Times New Roman"/>
                <a:sym typeface="Times New Roman"/>
              </a:rPr>
              <a:t>   MULTI USAGE</a:t>
            </a:r>
            <a:endParaRPr b="1">
              <a:highlight>
                <a:schemeClr val="accent4"/>
              </a:highlight>
              <a:latin typeface="Times New Roman"/>
              <a:ea typeface="Times New Roman"/>
              <a:cs typeface="Times New Roman"/>
              <a:sym typeface="Times New Roman"/>
            </a:endParaRPr>
          </a:p>
          <a:p>
            <a:pPr marL="0" marR="381000" lvl="0" indent="0" algn="l" rtl="0">
              <a:lnSpc>
                <a:spcPct val="115000"/>
              </a:lnSpc>
              <a:spcBef>
                <a:spcPts val="1100"/>
              </a:spcBef>
              <a:spcAft>
                <a:spcPts val="0"/>
              </a:spcAft>
              <a:buNone/>
            </a:pPr>
            <a:r>
              <a:rPr lang="en-GB" sz="1600">
                <a:latin typeface="Times New Roman"/>
                <a:ea typeface="Times New Roman"/>
                <a:cs typeface="Times New Roman"/>
                <a:sym typeface="Times New Roman"/>
              </a:rPr>
              <a:t>→ High capacity.</a:t>
            </a:r>
            <a:endParaRPr sz="1600">
              <a:latin typeface="Times New Roman"/>
              <a:ea typeface="Times New Roman"/>
              <a:cs typeface="Times New Roman"/>
              <a:sym typeface="Times New Roman"/>
            </a:endParaRPr>
          </a:p>
          <a:p>
            <a:pPr marL="0" marR="381000" lvl="0" indent="0" algn="l" rtl="0">
              <a:lnSpc>
                <a:spcPct val="115000"/>
              </a:lnSpc>
              <a:spcBef>
                <a:spcPts val="1100"/>
              </a:spcBef>
              <a:spcAft>
                <a:spcPts val="0"/>
              </a:spcAft>
              <a:buNone/>
            </a:pPr>
            <a:r>
              <a:rPr lang="en-GB" sz="1600">
                <a:latin typeface="Times New Roman"/>
                <a:ea typeface="Times New Roman"/>
                <a:cs typeface="Times New Roman"/>
                <a:sym typeface="Times New Roman"/>
              </a:rPr>
              <a:t>→ Multi-tenant.</a:t>
            </a:r>
            <a:endParaRPr sz="1600">
              <a:latin typeface="Times New Roman"/>
              <a:ea typeface="Times New Roman"/>
              <a:cs typeface="Times New Roman"/>
              <a:sym typeface="Times New Roman"/>
            </a:endParaRPr>
          </a:p>
          <a:p>
            <a:pPr marL="0" marR="381000" lvl="0" indent="0" algn="l" rtl="0">
              <a:lnSpc>
                <a:spcPct val="115000"/>
              </a:lnSpc>
              <a:spcBef>
                <a:spcPts val="1100"/>
              </a:spcBef>
              <a:spcAft>
                <a:spcPts val="0"/>
              </a:spcAft>
              <a:buNone/>
            </a:pPr>
            <a:r>
              <a:rPr lang="en-GB" sz="1600">
                <a:latin typeface="Times New Roman"/>
                <a:ea typeface="Times New Roman"/>
                <a:cs typeface="Times New Roman"/>
                <a:sym typeface="Times New Roman"/>
              </a:rPr>
              <a:t>→ Public network.</a:t>
            </a:r>
            <a:endParaRPr sz="1600">
              <a:latin typeface="Times New Roman"/>
              <a:ea typeface="Times New Roman"/>
              <a:cs typeface="Times New Roman"/>
              <a:sym typeface="Times New Roman"/>
            </a:endParaRPr>
          </a:p>
          <a:p>
            <a:pPr marL="0" marR="381000" lvl="0" indent="0" algn="l" rtl="0">
              <a:lnSpc>
                <a:spcPct val="115000"/>
              </a:lnSpc>
              <a:spcBef>
                <a:spcPts val="1100"/>
              </a:spcBef>
              <a:spcAft>
                <a:spcPts val="0"/>
              </a:spcAft>
              <a:buNone/>
            </a:pPr>
            <a:endParaRPr>
              <a:latin typeface="Times New Roman"/>
              <a:ea typeface="Times New Roman"/>
              <a:cs typeface="Times New Roman"/>
              <a:sym typeface="Times New Roman"/>
            </a:endParaRPr>
          </a:p>
          <a:p>
            <a:pPr marL="0" lvl="0" indent="0" algn="l" rtl="0">
              <a:spcBef>
                <a:spcPts val="800"/>
              </a:spcBef>
              <a:spcAft>
                <a:spcPts val="0"/>
              </a:spcAft>
              <a:buNone/>
            </a:pPr>
            <a:endParaRPr>
              <a:latin typeface="Times New Roman"/>
              <a:ea typeface="Times New Roman"/>
              <a:cs typeface="Times New Roman"/>
              <a:sym typeface="Times New Roman"/>
            </a:endParaRPr>
          </a:p>
        </p:txBody>
      </p:sp>
      <p:sp>
        <p:nvSpPr>
          <p:cNvPr id="135" name="Google Shape;135;p18"/>
          <p:cNvSpPr txBox="1"/>
          <p:nvPr/>
        </p:nvSpPr>
        <p:spPr>
          <a:xfrm>
            <a:off x="6658250" y="2151675"/>
            <a:ext cx="3624900" cy="239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highlight>
                  <a:schemeClr val="accent4"/>
                </a:highlight>
                <a:latin typeface="Times New Roman"/>
                <a:ea typeface="Times New Roman"/>
                <a:cs typeface="Times New Roman"/>
                <a:sym typeface="Times New Roman"/>
              </a:rPr>
              <a:t>    LOW COST</a:t>
            </a:r>
            <a:endParaRPr b="1">
              <a:highlight>
                <a:schemeClr val="accent4"/>
              </a:highlight>
              <a:latin typeface="Times New Roman"/>
              <a:ea typeface="Times New Roman"/>
              <a:cs typeface="Times New Roman"/>
              <a:sym typeface="Times New Roman"/>
            </a:endParaRPr>
          </a:p>
          <a:p>
            <a:pPr marL="0" marR="381000" lvl="0" indent="0" algn="l" rtl="0">
              <a:lnSpc>
                <a:spcPct val="115000"/>
              </a:lnSpc>
              <a:spcBef>
                <a:spcPts val="1100"/>
              </a:spcBef>
              <a:spcAft>
                <a:spcPts val="0"/>
              </a:spcAft>
              <a:buNone/>
            </a:pPr>
            <a:r>
              <a:rPr lang="en-GB" sz="1600">
                <a:latin typeface="Times New Roman"/>
                <a:ea typeface="Times New Roman"/>
                <a:cs typeface="Times New Roman"/>
                <a:sym typeface="Times New Roman"/>
              </a:rPr>
              <a:t>→ Minimal infrastructure.</a:t>
            </a:r>
            <a:endParaRPr sz="1600">
              <a:latin typeface="Times New Roman"/>
              <a:ea typeface="Times New Roman"/>
              <a:cs typeface="Times New Roman"/>
              <a:sym typeface="Times New Roman"/>
            </a:endParaRPr>
          </a:p>
          <a:p>
            <a:pPr marL="0" marR="381000" lvl="0" indent="0" algn="l" rtl="0">
              <a:lnSpc>
                <a:spcPct val="115000"/>
              </a:lnSpc>
              <a:spcBef>
                <a:spcPts val="1100"/>
              </a:spcBef>
              <a:spcAft>
                <a:spcPts val="0"/>
              </a:spcAft>
              <a:buNone/>
            </a:pPr>
            <a:r>
              <a:rPr lang="en-GB" sz="1600">
                <a:latin typeface="Times New Roman"/>
                <a:ea typeface="Times New Roman"/>
                <a:cs typeface="Times New Roman"/>
                <a:sym typeface="Times New Roman"/>
              </a:rPr>
              <a:t>→ Low cost end-node.</a:t>
            </a:r>
            <a:endParaRPr sz="1600">
              <a:latin typeface="Times New Roman"/>
              <a:ea typeface="Times New Roman"/>
              <a:cs typeface="Times New Roman"/>
              <a:sym typeface="Times New Roman"/>
            </a:endParaRPr>
          </a:p>
          <a:p>
            <a:pPr marL="0" marR="381000" lvl="0" indent="0" algn="l" rtl="0">
              <a:lnSpc>
                <a:spcPct val="115000"/>
              </a:lnSpc>
              <a:spcBef>
                <a:spcPts val="1100"/>
              </a:spcBef>
              <a:spcAft>
                <a:spcPts val="0"/>
              </a:spcAft>
              <a:buNone/>
            </a:pPr>
            <a:r>
              <a:rPr lang="en-GB" sz="1600">
                <a:latin typeface="Times New Roman"/>
                <a:ea typeface="Times New Roman"/>
                <a:cs typeface="Times New Roman"/>
                <a:sym typeface="Times New Roman"/>
              </a:rPr>
              <a:t>→ License-free spectrum.</a:t>
            </a:r>
            <a:endParaRPr sz="1600">
              <a:latin typeface="Times New Roman"/>
              <a:ea typeface="Times New Roman"/>
              <a:cs typeface="Times New Roman"/>
              <a:sym typeface="Times New Roman"/>
            </a:endParaRPr>
          </a:p>
          <a:p>
            <a:pPr marL="0" marR="381000" lvl="0" indent="0" algn="l" rtl="0">
              <a:lnSpc>
                <a:spcPct val="115000"/>
              </a:lnSpc>
              <a:spcBef>
                <a:spcPts val="1100"/>
              </a:spcBef>
              <a:spcAft>
                <a:spcPts val="0"/>
              </a:spcAft>
              <a:buNone/>
            </a:pPr>
            <a:endParaRPr>
              <a:latin typeface="Times New Roman"/>
              <a:ea typeface="Times New Roman"/>
              <a:cs typeface="Times New Roman"/>
              <a:sym typeface="Times New Roman"/>
            </a:endParaRPr>
          </a:p>
          <a:p>
            <a:pPr marL="0" lvl="0" indent="0" algn="l" rtl="0">
              <a:spcBef>
                <a:spcPts val="800"/>
              </a:spcBef>
              <a:spcAft>
                <a:spcPts val="0"/>
              </a:spcAft>
              <a:buNone/>
            </a:pPr>
            <a:endParaRPr>
              <a:latin typeface="Times New Roman"/>
              <a:ea typeface="Times New Roman"/>
              <a:cs typeface="Times New Roman"/>
              <a:sym typeface="Times New Roman"/>
            </a:endParaRPr>
          </a:p>
        </p:txBody>
      </p:sp>
      <p:sp>
        <p:nvSpPr>
          <p:cNvPr id="136" name="Google Shape;136;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title"/>
          </p:nvPr>
        </p:nvSpPr>
        <p:spPr>
          <a:xfrm>
            <a:off x="544700" y="162750"/>
            <a:ext cx="7571700" cy="346500"/>
          </a:xfrm>
          <a:prstGeom prst="rect">
            <a:avLst/>
          </a:prstGeom>
        </p:spPr>
        <p:txBody>
          <a:bodyPr spcFirstLastPara="1" wrap="square" lIns="91425" tIns="91425" rIns="91425" bIns="91425" anchor="b" anchorCtr="0">
            <a:noAutofit/>
          </a:bodyPr>
          <a:lstStyle/>
          <a:p>
            <a:pPr marL="1371600" lvl="0" indent="457200" algn="l" rtl="0">
              <a:spcBef>
                <a:spcPts val="600"/>
              </a:spcBef>
              <a:spcAft>
                <a:spcPts val="0"/>
              </a:spcAft>
              <a:buNone/>
            </a:pPr>
            <a:r>
              <a:rPr lang="en-GB" sz="2800" b="1">
                <a:latin typeface="Times New Roman"/>
                <a:ea typeface="Times New Roman"/>
                <a:cs typeface="Times New Roman"/>
                <a:sym typeface="Times New Roman"/>
              </a:rPr>
              <a:t>LITERATURE SURVEY</a:t>
            </a:r>
            <a:endParaRPr sz="2800" b="1"/>
          </a:p>
        </p:txBody>
      </p:sp>
      <p:sp>
        <p:nvSpPr>
          <p:cNvPr id="142" name="Google Shape;142;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7</a:t>
            </a:fld>
            <a:endParaRPr/>
          </a:p>
        </p:txBody>
      </p:sp>
      <p:sp>
        <p:nvSpPr>
          <p:cNvPr id="143" name="Google Shape;143;p19"/>
          <p:cNvSpPr txBox="1"/>
          <p:nvPr/>
        </p:nvSpPr>
        <p:spPr>
          <a:xfrm>
            <a:off x="501350" y="509250"/>
            <a:ext cx="7981200" cy="4392900"/>
          </a:xfrm>
          <a:prstGeom prst="rect">
            <a:avLst/>
          </a:prstGeom>
          <a:noFill/>
          <a:ln>
            <a:noFill/>
          </a:ln>
        </p:spPr>
        <p:txBody>
          <a:bodyPr spcFirstLastPara="1" wrap="square" lIns="91425" tIns="91425" rIns="91425" bIns="91425" anchor="t" anchorCtr="0">
            <a:noAutofit/>
          </a:bodyPr>
          <a:lstStyle/>
          <a:p>
            <a:pPr marL="457200" lvl="0" indent="-361950" algn="just" rtl="0">
              <a:spcBef>
                <a:spcPts val="0"/>
              </a:spcBef>
              <a:spcAft>
                <a:spcPts val="0"/>
              </a:spcAft>
              <a:buSzPts val="2100"/>
              <a:buFont typeface="Times New Roman"/>
              <a:buAutoNum type="arabicPeriod"/>
            </a:pPr>
            <a:r>
              <a:rPr lang="en-GB" sz="2100">
                <a:solidFill>
                  <a:schemeClr val="dk1"/>
                </a:solidFill>
                <a:latin typeface="Times New Roman"/>
                <a:ea typeface="Times New Roman"/>
                <a:cs typeface="Times New Roman"/>
                <a:sym typeface="Times New Roman"/>
              </a:rPr>
              <a:t> Daveev [1],</a:t>
            </a:r>
            <a:r>
              <a:rPr lang="en-GB" sz="2100">
                <a:latin typeface="Times New Roman"/>
                <a:ea typeface="Times New Roman"/>
                <a:cs typeface="Times New Roman"/>
                <a:sym typeface="Times New Roman"/>
              </a:rPr>
              <a:t>This paper shows the useful methods that can be used in smart agriculture system with the help of LoRa technology. The sensor nodes are connected with LoRa modules in order to transfer the sensor data to the processing system, in order to upload it on cloud platform. </a:t>
            </a:r>
            <a:endParaRPr sz="2100">
              <a:latin typeface="Times New Roman"/>
              <a:ea typeface="Times New Roman"/>
              <a:cs typeface="Times New Roman"/>
              <a:sym typeface="Times New Roman"/>
            </a:endParaRPr>
          </a:p>
          <a:p>
            <a:pPr marL="0" lvl="0" indent="0" algn="just" rtl="0">
              <a:spcBef>
                <a:spcPts val="0"/>
              </a:spcBef>
              <a:spcAft>
                <a:spcPts val="0"/>
              </a:spcAft>
              <a:buNone/>
            </a:pPr>
            <a:endParaRPr sz="2100">
              <a:latin typeface="Times New Roman"/>
              <a:ea typeface="Times New Roman"/>
              <a:cs typeface="Times New Roman"/>
              <a:sym typeface="Times New Roman"/>
            </a:endParaRPr>
          </a:p>
          <a:p>
            <a:pPr marL="457200" lvl="0" indent="-361950" algn="just" rtl="0">
              <a:spcBef>
                <a:spcPts val="0"/>
              </a:spcBef>
              <a:spcAft>
                <a:spcPts val="0"/>
              </a:spcAft>
              <a:buSzPts val="2100"/>
              <a:buFont typeface="Times New Roman"/>
              <a:buAutoNum type="arabicPeriod"/>
            </a:pPr>
            <a:r>
              <a:rPr lang="en-GB" sz="2100">
                <a:solidFill>
                  <a:schemeClr val="dk1"/>
                </a:solidFill>
                <a:latin typeface="Times New Roman"/>
                <a:ea typeface="Times New Roman"/>
                <a:cs typeface="Times New Roman"/>
                <a:sym typeface="Times New Roman"/>
              </a:rPr>
              <a:t>C. Bouras [2], </a:t>
            </a:r>
            <a:r>
              <a:rPr lang="en-GB" sz="2100">
                <a:latin typeface="Times New Roman"/>
                <a:ea typeface="Times New Roman"/>
                <a:cs typeface="Times New Roman"/>
                <a:sym typeface="Times New Roman"/>
              </a:rPr>
              <a:t>WiFi &amp; LoRa as wireless technologies have been compared initially, however the end devices require high power consumption for processing and thus there is requirement of low power network technologies. Experiments carried out on real time basis indicate that LoRa could be an ideal option for building smart rescue monitoring</a:t>
            </a:r>
            <a:endParaRPr sz="2100">
              <a:latin typeface="Times New Roman"/>
              <a:ea typeface="Times New Roman"/>
              <a:cs typeface="Times New Roman"/>
              <a:sym typeface="Times New Roman"/>
            </a:endParaRPr>
          </a:p>
          <a:p>
            <a:pPr marL="457200" lvl="0" indent="0" algn="just" rtl="0">
              <a:spcBef>
                <a:spcPts val="0"/>
              </a:spcBef>
              <a:spcAft>
                <a:spcPts val="0"/>
              </a:spcAft>
              <a:buNone/>
            </a:pPr>
            <a:endParaRPr sz="2100">
              <a:latin typeface="Times New Roman"/>
              <a:ea typeface="Times New Roman"/>
              <a:cs typeface="Times New Roman"/>
              <a:sym typeface="Times New Roman"/>
            </a:endParaRPr>
          </a:p>
          <a:p>
            <a:pPr marL="457200" lvl="0" indent="0" algn="just" rtl="0">
              <a:spcBef>
                <a:spcPts val="0"/>
              </a:spcBef>
              <a:spcAft>
                <a:spcPts val="0"/>
              </a:spcAft>
              <a:buNone/>
            </a:pPr>
            <a:endParaRPr sz="2100">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2100">
              <a:latin typeface="Times New Roman"/>
              <a:ea typeface="Times New Roman"/>
              <a:cs typeface="Times New Roman"/>
              <a:sym typeface="Times New Roman"/>
            </a:endParaRPr>
          </a:p>
          <a:p>
            <a:pPr marL="457200" lvl="0" indent="0" algn="just" rtl="0">
              <a:spcBef>
                <a:spcPts val="0"/>
              </a:spcBef>
              <a:spcAft>
                <a:spcPts val="0"/>
              </a:spcAft>
              <a:buNone/>
            </a:pPr>
            <a:endParaRPr sz="2100">
              <a:latin typeface="Times New Roman"/>
              <a:ea typeface="Times New Roman"/>
              <a:cs typeface="Times New Roman"/>
              <a:sym typeface="Times New Roman"/>
            </a:endParaRPr>
          </a:p>
          <a:p>
            <a:pPr marL="0" lvl="0" indent="0" algn="just" rtl="0">
              <a:spcBef>
                <a:spcPts val="0"/>
              </a:spcBef>
              <a:spcAft>
                <a:spcPts val="0"/>
              </a:spcAft>
              <a:buNone/>
            </a:pPr>
            <a:endParaRPr sz="21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body" idx="4294967295"/>
          </p:nvPr>
        </p:nvSpPr>
        <p:spPr>
          <a:xfrm>
            <a:off x="562575" y="562575"/>
            <a:ext cx="8106900" cy="4402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GB" sz="2100">
                <a:solidFill>
                  <a:srgbClr val="000000"/>
                </a:solidFill>
                <a:latin typeface="Times New Roman"/>
                <a:ea typeface="Times New Roman"/>
                <a:cs typeface="Times New Roman"/>
                <a:sym typeface="Times New Roman"/>
              </a:rPr>
              <a:t>3. C. S. Gaddam [3], This paper shows the WAN technology i.e      LPWAN is popular and leading technology created for IoT networks. LPWAN is wireless based WAN technology that enables Low power consumption, long range, lower bandwidth with low bit rates.</a:t>
            </a:r>
            <a:endParaRPr sz="21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2100">
              <a:solidFill>
                <a:srgbClr val="000000"/>
              </a:solidFill>
              <a:latin typeface="Times New Roman"/>
              <a:ea typeface="Times New Roman"/>
              <a:cs typeface="Times New Roman"/>
              <a:sym typeface="Times New Roman"/>
            </a:endParaRPr>
          </a:p>
          <a:p>
            <a:pPr marL="0" lvl="0" indent="0" algn="just" rtl="0">
              <a:spcBef>
                <a:spcPts val="600"/>
              </a:spcBef>
              <a:spcAft>
                <a:spcPts val="0"/>
              </a:spcAft>
              <a:buNone/>
            </a:pPr>
            <a:r>
              <a:rPr lang="en-GB" sz="2100">
                <a:latin typeface="Times New Roman"/>
                <a:ea typeface="Times New Roman"/>
                <a:cs typeface="Times New Roman"/>
                <a:sym typeface="Times New Roman"/>
              </a:rPr>
              <a:t>4.</a:t>
            </a:r>
            <a:r>
              <a:rPr lang="en-GB" sz="2100">
                <a:solidFill>
                  <a:srgbClr val="000000"/>
                </a:solidFill>
                <a:latin typeface="Times New Roman"/>
                <a:ea typeface="Times New Roman"/>
                <a:cs typeface="Times New Roman"/>
                <a:sym typeface="Times New Roman"/>
              </a:rPr>
              <a:t>  A. Lavric [4], Long-range transfer of information is enabled by LoRa modules, with a low transfer rate. Considering the requirements this paper presents the evaluation of the LoRa technology in the field of IoT and Architecture requirements of LoRaWAN communication protocol have been discussed along with the evaluation of LoRa modulation performance.</a:t>
            </a:r>
            <a:endParaRPr sz="2100">
              <a:solidFill>
                <a:srgbClr val="000000"/>
              </a:solidFill>
              <a:latin typeface="Times New Roman"/>
              <a:ea typeface="Times New Roman"/>
              <a:cs typeface="Times New Roman"/>
              <a:sym typeface="Times New Roman"/>
            </a:endParaRPr>
          </a:p>
        </p:txBody>
      </p:sp>
      <p:sp>
        <p:nvSpPr>
          <p:cNvPr id="149" name="Google Shape;149;p2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8</a:t>
            </a:fld>
            <a:endParaRPr/>
          </a:p>
        </p:txBody>
      </p:sp>
      <p:sp>
        <p:nvSpPr>
          <p:cNvPr id="150" name="Google Shape;150;p20"/>
          <p:cNvSpPr txBox="1">
            <a:spLocks noGrp="1"/>
          </p:cNvSpPr>
          <p:nvPr>
            <p:ph type="title"/>
          </p:nvPr>
        </p:nvSpPr>
        <p:spPr>
          <a:xfrm>
            <a:off x="714700" y="1"/>
            <a:ext cx="7571700" cy="626700"/>
          </a:xfrm>
          <a:prstGeom prst="rect">
            <a:avLst/>
          </a:prstGeom>
        </p:spPr>
        <p:txBody>
          <a:bodyPr spcFirstLastPara="1" wrap="square" lIns="91425" tIns="91425" rIns="91425" bIns="91425" anchor="b" anchorCtr="0">
            <a:noAutofit/>
          </a:bodyPr>
          <a:lstStyle/>
          <a:p>
            <a:pPr marL="1371600" lvl="0" indent="457200" algn="l" rtl="0">
              <a:spcBef>
                <a:spcPts val="600"/>
              </a:spcBef>
              <a:spcAft>
                <a:spcPts val="0"/>
              </a:spcAft>
              <a:buNone/>
            </a:pPr>
            <a:r>
              <a:rPr lang="en-GB" sz="2800" b="1">
                <a:latin typeface="Times New Roman"/>
                <a:ea typeface="Times New Roman"/>
                <a:cs typeface="Times New Roman"/>
                <a:sym typeface="Times New Roman"/>
              </a:rPr>
              <a:t>LITERATURE SURVEY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786150" y="-40127"/>
            <a:ext cx="7571700" cy="491400"/>
          </a:xfrm>
          <a:prstGeom prst="rect">
            <a:avLst/>
          </a:prstGeom>
        </p:spPr>
        <p:txBody>
          <a:bodyPr spcFirstLastPara="1" wrap="square" lIns="91425" tIns="91425" rIns="91425" bIns="91425" anchor="b" anchorCtr="0">
            <a:noAutofit/>
          </a:bodyPr>
          <a:lstStyle/>
          <a:p>
            <a:pPr marL="1828800" lvl="0" indent="457200" algn="l" rtl="0">
              <a:spcBef>
                <a:spcPts val="0"/>
              </a:spcBef>
              <a:spcAft>
                <a:spcPts val="0"/>
              </a:spcAft>
              <a:buNone/>
            </a:pPr>
            <a:r>
              <a:rPr lang="en-GB" sz="2800" b="1"/>
              <a:t>BLOCK DIAGRAM</a:t>
            </a:r>
            <a:endParaRPr sz="2800" b="1"/>
          </a:p>
        </p:txBody>
      </p:sp>
      <p:pic>
        <p:nvPicPr>
          <p:cNvPr id="156" name="Google Shape;156;p21"/>
          <p:cNvPicPr preferRelativeResize="0"/>
          <p:nvPr/>
        </p:nvPicPr>
        <p:blipFill>
          <a:blip r:embed="rId3">
            <a:alphaModFix/>
          </a:blip>
          <a:stretch>
            <a:fillRect/>
          </a:stretch>
        </p:blipFill>
        <p:spPr>
          <a:xfrm>
            <a:off x="334925" y="378036"/>
            <a:ext cx="8474157" cy="4387426"/>
          </a:xfrm>
          <a:prstGeom prst="rect">
            <a:avLst/>
          </a:prstGeom>
          <a:noFill/>
          <a:ln>
            <a:noFill/>
          </a:ln>
        </p:spPr>
      </p:pic>
      <p:sp>
        <p:nvSpPr>
          <p:cNvPr id="157" name="Google Shape;157;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9</a:t>
            </a:fld>
            <a:endParaRPr/>
          </a:p>
        </p:txBody>
      </p:sp>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883</Words>
  <Application>Microsoft Office PowerPoint</Application>
  <PresentationFormat>On-screen Show (16:9)</PresentationFormat>
  <Paragraphs>114</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Roboto Slab</vt:lpstr>
      <vt:lpstr>Source Sans Pro</vt:lpstr>
      <vt:lpstr>Times New Roman</vt:lpstr>
      <vt:lpstr>Cordelia template</vt:lpstr>
      <vt:lpstr>PowerPoint Presentation</vt:lpstr>
      <vt:lpstr>CONTENT</vt:lpstr>
      <vt:lpstr>INTRODUCTION</vt:lpstr>
      <vt:lpstr>PROBLEM STATEMENT</vt:lpstr>
      <vt:lpstr>PROPOSED SYSTEM</vt:lpstr>
      <vt:lpstr>WHY LoRa ?</vt:lpstr>
      <vt:lpstr>LITERATURE SURVEY</vt:lpstr>
      <vt:lpstr>LITERATURE SURVEY</vt:lpstr>
      <vt:lpstr>BLOCK DIAGRAM</vt:lpstr>
      <vt:lpstr>ADVANTAGES</vt:lpstr>
      <vt:lpstr>APPLICATIONS </vt:lpstr>
      <vt:lpstr>          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jaison v j</cp:lastModifiedBy>
  <cp:revision>3</cp:revision>
  <dcterms:modified xsi:type="dcterms:W3CDTF">2022-12-21T11:31:41Z</dcterms:modified>
</cp:coreProperties>
</file>