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43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75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54028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571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744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9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404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25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195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231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3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086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3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25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08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0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075B2-C9B5-4D4B-B6E1-7BC6964C6606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D3B6D69-DE19-4974-8C2C-4DA075DBFD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16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*-These-are-the-features-which-are-positively-co-related-with-our-targeted-feature: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*-The-box-plot-showed-us-2-story-newer-and-1-story-pud-had-higher-average-price.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LandSlope-:--Most-of-the-properties-are-having-gentle-slope-and-have-a-range-from-lowest-to-highest.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With-increasing-overall-quality-the-overall-condition-is-also-increasing-but-not-so-surely-with-low-overall-quality-some-properties-are-present-with-good-overall-condition.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seaborn.pydata.org/tutorial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iii)-There-are-many-outliers-also-present-and-the-distribution-was-positively-skewed.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7)-Neighborhood:-Physical-locations-within-Ames-city-limi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889/notebooks/Project3.ipynb#*-Half-Bathroom-:-Houses-with-One-half-bathroom-has-the-highest-Average-Sale-Price.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800" u="sng" spc="300" dirty="0">
                <a:latin typeface="Times New Roman" panose="02020603050405020304" pitchFamily="18" charset="0"/>
                <a:ea typeface="Microsoft YaHei UI Light" panose="020B0502040204020203" pitchFamily="34" charset="-122"/>
                <a:cs typeface="Times New Roman" panose="02020603050405020304" pitchFamily="18" charset="0"/>
              </a:rPr>
              <a:t>NEXTHIKES IT SOLUTIONS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IN" dirty="0"/>
          </a:p>
          <a:p>
            <a:endParaRPr lang="en-IN" dirty="0"/>
          </a:p>
          <a:p>
            <a:pPr>
              <a:lnSpc>
                <a:spcPct val="120000"/>
              </a:lnSpc>
            </a:pPr>
            <a:r>
              <a:rPr lang="en-US" sz="2800" dirty="0">
                <a:latin typeface="Candara Light" panose="020E0502030303020204" pitchFamily="34" charset="0"/>
              </a:rPr>
              <a:t> </a:t>
            </a:r>
            <a:r>
              <a:rPr lang="en-US" sz="6000" b="1" dirty="0">
                <a:latin typeface="Candara Light" panose="020E0502030303020204" pitchFamily="34" charset="0"/>
              </a:rPr>
              <a:t>Exploratory Data Analysis (EDA) for Real Estate Pricing: Unveiling the Dynamics of House Valuation in a Dynamic Market </a:t>
            </a:r>
            <a:endParaRPr lang="en-IN" sz="6000" dirty="0">
              <a:latin typeface="Candara Light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998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Insights from Continuous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are the features which are positively co-related with our targeted </a:t>
            </a:r>
            <a:r>
              <a:rPr lang="en-US" dirty="0" err="1" smtClean="0"/>
              <a:t>feature:LotFrontage</a:t>
            </a:r>
            <a:r>
              <a:rPr lang="en-US" dirty="0" smtClean="0"/>
              <a:t> </a:t>
            </a:r>
            <a:r>
              <a:rPr lang="en-US" dirty="0"/>
              <a:t>: 0.21, </a:t>
            </a:r>
            <a:r>
              <a:rPr lang="en-US" dirty="0" err="1"/>
              <a:t>LotArea</a:t>
            </a:r>
            <a:r>
              <a:rPr lang="en-US" dirty="0"/>
              <a:t> : 0.26, </a:t>
            </a:r>
            <a:r>
              <a:rPr lang="en-US" dirty="0" err="1"/>
              <a:t>MasVnrArea</a:t>
            </a:r>
            <a:r>
              <a:rPr lang="en-US" dirty="0"/>
              <a:t>(Masonry veneer area in square feet) : 0.47, BsmtFinSF1 : 0.39, </a:t>
            </a:r>
            <a:r>
              <a:rPr lang="en-US" dirty="0" err="1"/>
              <a:t>BsmtUnfSF</a:t>
            </a:r>
            <a:r>
              <a:rPr lang="en-US" dirty="0"/>
              <a:t> : 0.21, </a:t>
            </a:r>
            <a:r>
              <a:rPr lang="en-US" dirty="0" err="1"/>
              <a:t>TotalBsmtSF</a:t>
            </a:r>
            <a:r>
              <a:rPr lang="en-US" dirty="0"/>
              <a:t> : 0.61, 1stFlrSF : 0.61, 2ndFlrSF : 0.32</a:t>
            </a:r>
          </a:p>
          <a:p>
            <a:r>
              <a:rPr lang="en-US" dirty="0" smtClean="0"/>
              <a:t>Only </a:t>
            </a:r>
            <a:r>
              <a:rPr lang="en-US" dirty="0"/>
              <a:t>one feature was minutely negatively co-related with our target feature : BsmtFinSF2 : -</a:t>
            </a:r>
            <a:r>
              <a:rPr lang="en-US" dirty="0" smtClean="0"/>
              <a:t>0.011</a:t>
            </a:r>
          </a:p>
          <a:p>
            <a:r>
              <a:rPr lang="en-US" dirty="0"/>
              <a:t>These are the features which are positively co-related with our targeted feature</a:t>
            </a:r>
            <a:r>
              <a:rPr lang="en-US" dirty="0" smtClean="0"/>
              <a:t>:</a:t>
            </a:r>
            <a:r>
              <a:rPr lang="en-US" dirty="0" smtClean="0">
                <a:hlinkClick r:id="rId2"/>
              </a:rPr>
              <a:t>¶</a:t>
            </a:r>
            <a:r>
              <a:rPr lang="en-US" dirty="0" err="1" smtClean="0"/>
              <a:t>GrLivArea</a:t>
            </a:r>
            <a:r>
              <a:rPr lang="en-US" dirty="0" smtClean="0"/>
              <a:t> </a:t>
            </a:r>
            <a:r>
              <a:rPr lang="en-US" dirty="0"/>
              <a:t>: 0.71, </a:t>
            </a:r>
            <a:r>
              <a:rPr lang="en-US" dirty="0" err="1"/>
              <a:t>GarageArea</a:t>
            </a:r>
            <a:r>
              <a:rPr lang="en-US" dirty="0"/>
              <a:t> : 0.62, </a:t>
            </a:r>
            <a:r>
              <a:rPr lang="en-US" dirty="0" err="1"/>
              <a:t>WoodDeckSF</a:t>
            </a:r>
            <a:r>
              <a:rPr lang="en-US" dirty="0"/>
              <a:t> : 0.32, </a:t>
            </a:r>
            <a:r>
              <a:rPr lang="en-US" dirty="0" err="1"/>
              <a:t>OpenPorchSF</a:t>
            </a:r>
            <a:r>
              <a:rPr lang="en-US" dirty="0"/>
              <a:t> : 0.32, 3SsnPorch : 0.045, </a:t>
            </a:r>
            <a:r>
              <a:rPr lang="en-US" dirty="0" err="1"/>
              <a:t>ScreenPorch</a:t>
            </a:r>
            <a:r>
              <a:rPr lang="en-US" dirty="0"/>
              <a:t> : 0.11</a:t>
            </a:r>
          </a:p>
          <a:p>
            <a:r>
              <a:rPr lang="en-US" dirty="0" smtClean="0"/>
              <a:t>Only </a:t>
            </a:r>
            <a:r>
              <a:rPr lang="en-US" dirty="0"/>
              <a:t>two feature was minutely negatively co-related with our target feature : </a:t>
            </a:r>
            <a:r>
              <a:rPr lang="en-US" dirty="0" err="1"/>
              <a:t>MiscVal</a:t>
            </a:r>
            <a:r>
              <a:rPr lang="en-US" dirty="0"/>
              <a:t> : -0.021, </a:t>
            </a:r>
            <a:r>
              <a:rPr lang="en-US" dirty="0" err="1"/>
              <a:t>EnclosedPorch</a:t>
            </a:r>
            <a:r>
              <a:rPr lang="en-US" dirty="0"/>
              <a:t> : -0.13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9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Categorical features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Category 1 : Dwelling Type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Insights:-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    </a:t>
            </a:r>
            <a:r>
              <a:rPr lang="en-US" dirty="0"/>
              <a:t> In </a:t>
            </a:r>
            <a:r>
              <a:rPr lang="en-US" dirty="0" err="1"/>
              <a:t>MSSubClass</a:t>
            </a:r>
            <a:r>
              <a:rPr lang="en-US" dirty="0"/>
              <a:t> , The Newer 2-STORY and 1-Story PUDs have on average higher sale price than the others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There are outliers present in newer sub classes and the one's on the </a:t>
            </a:r>
            <a:r>
              <a:rPr lang="en-US" dirty="0" smtClean="0"/>
              <a:t>left.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box plot showed us 2 story newer and 1 story </a:t>
            </a:r>
            <a:r>
              <a:rPr lang="en-US" dirty="0" err="1"/>
              <a:t>pud</a:t>
            </a:r>
            <a:r>
              <a:rPr lang="en-US" dirty="0"/>
              <a:t> had higher average price</a:t>
            </a:r>
            <a:r>
              <a:rPr lang="en-US" dirty="0" smtClean="0"/>
              <a:t>.</a:t>
            </a:r>
            <a:r>
              <a:rPr lang="en-US" dirty="0" smtClean="0">
                <a:hlinkClick r:id="rId2"/>
              </a:rPr>
              <a:t>¶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But most of the data is for 1 story newer class and its average price is less than </a:t>
            </a:r>
            <a:r>
              <a:rPr lang="en-US" dirty="0" smtClean="0"/>
              <a:t>160000.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We </a:t>
            </a:r>
            <a:r>
              <a:rPr lang="en-US" dirty="0"/>
              <a:t>can expect some non uniformity in the data</a:t>
            </a:r>
            <a:r>
              <a:rPr lang="en-US" dirty="0" smtClean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dirty="0"/>
              <a:t>But overall , </a:t>
            </a:r>
            <a:r>
              <a:rPr lang="en-US" dirty="0" err="1"/>
              <a:t>MSSubClass</a:t>
            </a:r>
            <a:r>
              <a:rPr lang="en-US" dirty="0"/>
              <a:t> is a good feature for predicting Sale Price.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025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/>
              <a:t>Categorical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Category 2: Structure of Land and </a:t>
            </a:r>
            <a:r>
              <a:rPr lang="en-US" dirty="0" smtClean="0"/>
              <a:t>Property</a:t>
            </a:r>
          </a:p>
          <a:p>
            <a:r>
              <a:rPr lang="en-US" dirty="0" err="1"/>
              <a:t>MSZoning</a:t>
            </a:r>
            <a:r>
              <a:rPr lang="en-US" dirty="0"/>
              <a:t>:- Floating Village Residential zone (FV) is having higher Sale Price of around 2 </a:t>
            </a:r>
            <a:r>
              <a:rPr lang="en-US" dirty="0" err="1"/>
              <a:t>lakhs.While</a:t>
            </a:r>
            <a:r>
              <a:rPr lang="en-US" dirty="0"/>
              <a:t> Commercial zones are having the lowest Sale </a:t>
            </a:r>
            <a:r>
              <a:rPr lang="en-US" dirty="0" err="1"/>
              <a:t>Price.And</a:t>
            </a:r>
            <a:r>
              <a:rPr lang="en-US" dirty="0"/>
              <a:t> we see a variation in Sale Price in different zones which makes it an important feature for our prediction.</a:t>
            </a:r>
          </a:p>
          <a:p>
            <a:r>
              <a:rPr lang="en-US" dirty="0" err="1"/>
              <a:t>LandContour</a:t>
            </a:r>
            <a:r>
              <a:rPr lang="en-US" dirty="0"/>
              <a:t>:- If the house has significant slope on both sides (HLS) or is nearly flat(Low), Sale Price is </a:t>
            </a:r>
            <a:r>
              <a:rPr lang="en-US" dirty="0" err="1"/>
              <a:t>more.For</a:t>
            </a:r>
            <a:r>
              <a:rPr lang="en-US" dirty="0"/>
              <a:t> Depressed and Banked slopes , Sale price falls down.</a:t>
            </a:r>
          </a:p>
          <a:p>
            <a:r>
              <a:rPr lang="en-US" dirty="0"/>
              <a:t>Street :- For flat stones or bricks access , Price is higher and majority of houses with gravel have price around 2 </a:t>
            </a:r>
            <a:r>
              <a:rPr lang="en-US" dirty="0" err="1"/>
              <a:t>lakhs.But</a:t>
            </a:r>
            <a:r>
              <a:rPr lang="en-US" dirty="0"/>
              <a:t> as there is very less data for Gravel street type . this feature is not that good for our prediction.</a:t>
            </a:r>
          </a:p>
          <a:p>
            <a:r>
              <a:rPr lang="en-US" dirty="0" err="1"/>
              <a:t>LotShape</a:t>
            </a:r>
            <a:r>
              <a:rPr lang="en-US" dirty="0"/>
              <a:t> :- We can see that houses with regular shapes have low </a:t>
            </a:r>
            <a:r>
              <a:rPr lang="en-US" dirty="0" err="1"/>
              <a:t>price.And</a:t>
            </a:r>
            <a:r>
              <a:rPr lang="en-US" dirty="0"/>
              <a:t> as the irregularity increases , the average sale price of the house also increases.</a:t>
            </a:r>
          </a:p>
          <a:p>
            <a:r>
              <a:rPr lang="en-US" dirty="0" err="1"/>
              <a:t>LotConfig</a:t>
            </a:r>
            <a:r>
              <a:rPr lang="en-US" dirty="0"/>
              <a:t> :- The configuration of the lot does not appear to vary the price </a:t>
            </a:r>
            <a:r>
              <a:rPr lang="en-US" dirty="0" err="1"/>
              <a:t>sginificantly.The</a:t>
            </a:r>
            <a:r>
              <a:rPr lang="en-US" dirty="0"/>
              <a:t> properties with </a:t>
            </a:r>
            <a:r>
              <a:rPr lang="en-US" dirty="0" err="1"/>
              <a:t>Cul</a:t>
            </a:r>
            <a:r>
              <a:rPr lang="en-US" dirty="0"/>
              <a:t> de Sac(street or passage closed at one end) and FR3(Frontage on 3 sides of property) configuration on average are having high value than the other configurations.</a:t>
            </a:r>
          </a:p>
          <a:p>
            <a:r>
              <a:rPr lang="en-US" dirty="0" err="1"/>
              <a:t>LandSlope</a:t>
            </a:r>
            <a:r>
              <a:rPr lang="en-US" dirty="0"/>
              <a:t> :- Most of the properties are having gentle slope and have a range from lowest to highest.</a:t>
            </a:r>
            <a:r>
              <a:rPr lang="en-US" dirty="0">
                <a:hlinkClick r:id="rId2"/>
              </a:rPr>
              <a:t>¶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Rest of the Insight can be checked from </a:t>
            </a:r>
            <a:r>
              <a:rPr lang="en-US" dirty="0" err="1" smtClean="0"/>
              <a:t>Jupyter</a:t>
            </a:r>
            <a:r>
              <a:rPr lang="en-US" dirty="0" smtClean="0"/>
              <a:t> Notebook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9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err="1" smtClean="0"/>
              <a:t>MultiVariate</a:t>
            </a:r>
            <a:r>
              <a:rPr lang="en-IN" dirty="0" smtClean="0"/>
              <a:t>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err="1"/>
              <a:t>LotFrontage,LotArea</a:t>
            </a:r>
            <a:r>
              <a:rPr lang="en-IN" dirty="0"/>
              <a:t> and </a:t>
            </a:r>
            <a:r>
              <a:rPr lang="en-IN" dirty="0" err="1"/>
              <a:t>Houseprice</a:t>
            </a:r>
            <a:endParaRPr lang="en-IN" dirty="0"/>
          </a:p>
          <a:p>
            <a:pPr marL="0" indent="0">
              <a:buNone/>
            </a:pPr>
            <a:r>
              <a:rPr lang="en-US" dirty="0" smtClean="0"/>
              <a:t>     Insight : No meaningful and strong insight can be drawn from the plot.</a:t>
            </a:r>
          </a:p>
          <a:p>
            <a:pPr>
              <a:buAutoNum type="arabicPeriod"/>
            </a:pPr>
            <a:r>
              <a:rPr lang="en-US" dirty="0" smtClean="0"/>
              <a:t>None </a:t>
            </a:r>
            <a:r>
              <a:rPr lang="en-US" dirty="0"/>
              <a:t>of these 3 are giving any meaningful or </a:t>
            </a:r>
            <a:r>
              <a:rPr lang="en-US" dirty="0" smtClean="0"/>
              <a:t>Positive insights </a:t>
            </a:r>
            <a:r>
              <a:rPr lang="en-US" dirty="0"/>
              <a:t>w</a:t>
            </a:r>
            <a:r>
              <a:rPr lang="en-US" dirty="0" smtClean="0"/>
              <a:t>hich means the three values are not interdependent on each other. </a:t>
            </a:r>
            <a:endParaRPr lang="en-US" dirty="0"/>
          </a:p>
          <a:p>
            <a:pPr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increase in </a:t>
            </a:r>
            <a:r>
              <a:rPr lang="en-US" dirty="0" err="1"/>
              <a:t>LotFrontage</a:t>
            </a:r>
            <a:r>
              <a:rPr lang="en-US" dirty="0"/>
              <a:t> there is no regular growth than can be observed in Lot </a:t>
            </a:r>
            <a:r>
              <a:rPr lang="en-US" dirty="0" smtClean="0"/>
              <a:t>Area.</a:t>
            </a:r>
          </a:p>
          <a:p>
            <a:pPr>
              <a:buAutoNum type="arabicPeriod"/>
            </a:pPr>
            <a:r>
              <a:rPr lang="en-US" dirty="0" smtClean="0"/>
              <a:t>with </a:t>
            </a:r>
            <a:r>
              <a:rPr lang="en-US" dirty="0"/>
              <a:t>increase in </a:t>
            </a:r>
            <a:r>
              <a:rPr lang="en-US" dirty="0" err="1"/>
              <a:t>LotFrontage</a:t>
            </a:r>
            <a:r>
              <a:rPr lang="en-US" dirty="0"/>
              <a:t> there is no steady growth that can be observed in Sale price. </a:t>
            </a:r>
            <a:r>
              <a:rPr lang="en-US" dirty="0" err="1"/>
              <a:t>Infact</a:t>
            </a:r>
            <a:r>
              <a:rPr lang="en-US" dirty="0"/>
              <a:t> with Lot Frontage zero, Sale price was still </a:t>
            </a:r>
            <a:r>
              <a:rPr lang="en-US" dirty="0" smtClean="0"/>
              <a:t>increasing.</a:t>
            </a:r>
          </a:p>
          <a:p>
            <a:pPr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increasing </a:t>
            </a:r>
            <a:r>
              <a:rPr lang="en-US" dirty="0" err="1"/>
              <a:t>LotArea</a:t>
            </a:r>
            <a:r>
              <a:rPr lang="en-US" dirty="0"/>
              <a:t>, regular or steady growth cannot be seen in </a:t>
            </a:r>
            <a:r>
              <a:rPr lang="en-US" dirty="0" err="1" smtClean="0"/>
              <a:t>LotFrontage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increasing </a:t>
            </a:r>
            <a:r>
              <a:rPr lang="en-US" dirty="0" err="1"/>
              <a:t>LotArea</a:t>
            </a:r>
            <a:r>
              <a:rPr lang="en-US" dirty="0"/>
              <a:t>, regular or steady growth cannot be seen in </a:t>
            </a:r>
            <a:r>
              <a:rPr lang="en-US" dirty="0" err="1" smtClean="0"/>
              <a:t>SalePrice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increasing Sale Price, regular or steady growth cannot be seen in </a:t>
            </a:r>
            <a:r>
              <a:rPr lang="en-US" dirty="0" err="1" smtClean="0"/>
              <a:t>LotArea</a:t>
            </a:r>
            <a:r>
              <a:rPr lang="en-US" dirty="0" smtClean="0"/>
              <a:t>.</a:t>
            </a:r>
          </a:p>
          <a:p>
            <a:pPr>
              <a:buAutoNum type="arabicPeriod"/>
            </a:pPr>
            <a:r>
              <a:rPr lang="en-US" dirty="0"/>
              <a:t>W</a:t>
            </a:r>
            <a:r>
              <a:rPr lang="en-US" dirty="0" smtClean="0"/>
              <a:t>ith </a:t>
            </a:r>
            <a:r>
              <a:rPr lang="en-US" dirty="0"/>
              <a:t>increasing Sale Price, regular or steady growth cannot be seen in </a:t>
            </a:r>
            <a:r>
              <a:rPr lang="en-US" dirty="0" err="1" smtClean="0"/>
              <a:t>LotFrontage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5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err="1" smtClean="0"/>
              <a:t>MultiVariate</a:t>
            </a:r>
            <a:r>
              <a:rPr lang="en-IN" dirty="0" smtClean="0"/>
              <a:t>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IN" dirty="0" err="1"/>
              <a:t>OverallQuality,OverallCondition</a:t>
            </a:r>
            <a:r>
              <a:rPr lang="en-IN" dirty="0"/>
              <a:t> and </a:t>
            </a:r>
            <a:r>
              <a:rPr lang="en-IN" dirty="0" err="1"/>
              <a:t>SalePrice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Insight: With increasing overall quality the overall condition is also increasing but not so surely with low overall quality some properties are present with good overall condition.</a:t>
            </a:r>
            <a:r>
              <a:rPr lang="en-US" dirty="0">
                <a:hlinkClick r:id="rId2"/>
              </a:rPr>
              <a:t>¶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with increasing overall quality the sale price of the dwellings is also increasing.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In some cases with increasing overall condition, overall quality also increases. But there are some observation present with low overall condition and high </a:t>
            </a:r>
            <a:r>
              <a:rPr lang="en-US" dirty="0" err="1"/>
              <a:t>overll</a:t>
            </a:r>
            <a:r>
              <a:rPr lang="en-US" dirty="0"/>
              <a:t> quality.</a:t>
            </a:r>
          </a:p>
          <a:p>
            <a:pPr>
              <a:buFont typeface="+mj-lt"/>
              <a:buAutoNum type="arabicPeriod"/>
            </a:pPr>
            <a:r>
              <a:rPr lang="en-US" dirty="0"/>
              <a:t>with increasing Sale price, overall quality also increases</a:t>
            </a:r>
          </a:p>
          <a:p>
            <a:pPr>
              <a:buFont typeface="+mj-lt"/>
              <a:buAutoNum type="arabicPeriod"/>
            </a:pPr>
            <a:r>
              <a:rPr lang="en-US" dirty="0"/>
              <a:t>with increasing sale price, overall condition increases but there are many houses present with high overall condition 5 </a:t>
            </a:r>
            <a:r>
              <a:rPr lang="en-US" dirty="0" err="1"/>
              <a:t>byt</a:t>
            </a:r>
            <a:r>
              <a:rPr lang="en-US" dirty="0"/>
              <a:t> very high Sale price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1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/>
              <a:t>Thank You and Resources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 would like to express my gratitude for Twinkle Ma’am, for guiding  and helping us in our journey.</a:t>
            </a:r>
          </a:p>
          <a:p>
            <a:r>
              <a:rPr lang="en-IN" dirty="0" smtClean="0"/>
              <a:t>Resources that I have used for this project is :</a:t>
            </a:r>
          </a:p>
          <a:p>
            <a:pPr>
              <a:buFont typeface="+mj-lt"/>
              <a:buAutoNum type="arabicPeriod"/>
            </a:pPr>
            <a:r>
              <a:rPr lang="en-IN" dirty="0" err="1" smtClean="0"/>
              <a:t>Seaborn</a:t>
            </a:r>
            <a:r>
              <a:rPr lang="en-IN" dirty="0" smtClean="0"/>
              <a:t> tutorials: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seaborn.pydata.org/tutorial.html</a:t>
            </a:r>
            <a:endParaRPr lang="en-IN" dirty="0" smtClean="0"/>
          </a:p>
          <a:p>
            <a:pPr>
              <a:buFont typeface="+mj-lt"/>
              <a:buAutoNum type="arabicPeriod"/>
            </a:pPr>
            <a:r>
              <a:rPr lang="en-IN" dirty="0" err="1" smtClean="0"/>
              <a:t>GeeksforGeeks</a:t>
            </a:r>
            <a:endParaRPr lang="en-IN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404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 smtClean="0"/>
              <a:t>MSSubClass</a:t>
            </a:r>
            <a:r>
              <a:rPr lang="en-IN" dirty="0" smtClean="0"/>
              <a:t> : 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SC20(1-STORY </a:t>
            </a:r>
            <a:r>
              <a:rPr lang="en-US" dirty="0"/>
              <a:t>1946 &amp; NEWER ALL STYLES) is the most common dwelling type present followed SC60(2-STORY 1946 &amp; NEWER) and SC50(1-1/2 STORY FINISHED ALL AGES)</a:t>
            </a:r>
          </a:p>
          <a:p>
            <a:pPr>
              <a:buFont typeface="+mj-lt"/>
              <a:buAutoNum type="arabicPeriod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least common dwelling unit type is SC40(1-STORY W/FINISHED ATTIC ALL AGES), SC180( PUD - MULTILEVEL - INCL SPLIT LEV/FOYER) and SC45(1-1/2 STORY - UNFINISHED ALL AGES)</a:t>
            </a:r>
          </a:p>
          <a:p>
            <a:pPr>
              <a:buFont typeface="+mj-lt"/>
              <a:buAutoNum type="arabicPeriod"/>
            </a:pPr>
            <a:endParaRPr lang="en-IN" dirty="0" smtClean="0"/>
          </a:p>
          <a:p>
            <a:r>
              <a:rPr lang="en-US" dirty="0" err="1"/>
              <a:t>MSZoning</a:t>
            </a:r>
            <a:r>
              <a:rPr lang="en-US" dirty="0"/>
              <a:t>: Identifies the general zoning classification of the </a:t>
            </a:r>
            <a:r>
              <a:rPr lang="en-US" dirty="0" smtClean="0"/>
              <a:t>sale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Following is the percentage distribution of dwellings in each zone: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78.8% in Residential Low Density, 14.9% in </a:t>
            </a:r>
            <a:r>
              <a:rPr lang="en-US" dirty="0" err="1" smtClean="0"/>
              <a:t>Residendtial</a:t>
            </a:r>
            <a:r>
              <a:rPr lang="en-US" dirty="0" smtClean="0"/>
              <a:t> Medium Density, 4.5% in Floating Village Residential, 1.1% in Residential High Density and 0.7 in commercial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473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LotFrontage</a:t>
            </a:r>
            <a:r>
              <a:rPr lang="en-US" dirty="0"/>
              <a:t>: Linear feet of street connected to the 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/>
              <a:t>) More than 250 Dwellings have zero </a:t>
            </a:r>
            <a:r>
              <a:rPr lang="en-US" dirty="0" err="1"/>
              <a:t>LotFrontage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ii) Other than Zero Majority of </a:t>
            </a:r>
            <a:r>
              <a:rPr lang="en-US" dirty="0" err="1"/>
              <a:t>LotFrontages</a:t>
            </a:r>
            <a:r>
              <a:rPr lang="en-US" dirty="0"/>
              <a:t> lies between 50 to 100</a:t>
            </a:r>
          </a:p>
          <a:p>
            <a:pPr marL="0" indent="0">
              <a:buNone/>
            </a:pPr>
            <a:r>
              <a:rPr lang="en-US" dirty="0"/>
              <a:t>iii) There are many outliers also present and the distribution was positively skewed</a:t>
            </a:r>
            <a:r>
              <a:rPr lang="en-US" dirty="0" smtClean="0"/>
              <a:t>.</a:t>
            </a:r>
            <a:r>
              <a:rPr lang="en-US" dirty="0" smtClean="0">
                <a:hlinkClick r:id="rId2"/>
              </a:rPr>
              <a:t>¶</a:t>
            </a:r>
            <a:endParaRPr lang="en-US" dirty="0" smtClean="0"/>
          </a:p>
          <a:p>
            <a:r>
              <a:rPr lang="en-US" dirty="0" err="1" smtClean="0"/>
              <a:t>LotArea</a:t>
            </a:r>
            <a:r>
              <a:rPr lang="en-US" dirty="0" smtClean="0"/>
              <a:t>: </a:t>
            </a:r>
            <a:r>
              <a:rPr lang="en-US" dirty="0"/>
              <a:t>Lot size in square </a:t>
            </a:r>
            <a:r>
              <a:rPr lang="en-US" dirty="0" smtClean="0"/>
              <a:t>feet</a:t>
            </a:r>
          </a:p>
          <a:p>
            <a:pPr marL="400050" indent="-400050">
              <a:buAutoNum type="romanLcParenR"/>
            </a:pPr>
            <a:r>
              <a:rPr lang="en-US" dirty="0" smtClean="0"/>
              <a:t>Almost </a:t>
            </a:r>
            <a:r>
              <a:rPr lang="en-US" dirty="0"/>
              <a:t>the entire of the plot area is within 22694.5Sqfts and only 35 dwellings are beyond it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667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lang="en-US" dirty="0"/>
              <a:t>Street: Type of road access to 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/>
              <a:t>) The area is well developed and </a:t>
            </a:r>
            <a:r>
              <a:rPr lang="en-US" dirty="0" smtClean="0"/>
              <a:t>99% </a:t>
            </a:r>
            <a:r>
              <a:rPr lang="en-US" dirty="0"/>
              <a:t>of the Roads are paved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 </a:t>
            </a:r>
            <a:r>
              <a:rPr lang="en-US" dirty="0" err="1"/>
              <a:t>LotShape</a:t>
            </a:r>
            <a:r>
              <a:rPr lang="en-US" dirty="0"/>
              <a:t>: General shape of </a:t>
            </a:r>
            <a:r>
              <a:rPr lang="en-US" dirty="0" smtClean="0"/>
              <a:t>property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/>
              <a:t>) Majority of the plots are in regular shape and slightly irregular shape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Neighborhood: Physical locations within Ames city limits</a:t>
            </a:r>
            <a:r>
              <a:rPr lang="en-US" dirty="0" smtClean="0">
                <a:hlinkClick r:id="rId2"/>
              </a:rPr>
              <a:t>¶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/>
              <a:t>Most of the units are located in Northwest Ames followed by College creek and Old Town respectively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1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Neighborhood: Physical locations within Ames city </a:t>
            </a:r>
            <a:r>
              <a:rPr lang="en-US" dirty="0" smtClean="0"/>
              <a:t>limits</a:t>
            </a:r>
          </a:p>
          <a:p>
            <a:pPr marL="0" indent="0">
              <a:buNone/>
            </a:pPr>
            <a:r>
              <a:rPr lang="en-US" dirty="0" err="1" smtClean="0"/>
              <a:t>i</a:t>
            </a:r>
            <a:r>
              <a:rPr lang="en-US" dirty="0" smtClean="0"/>
              <a:t>)</a:t>
            </a:r>
            <a:r>
              <a:rPr lang="en-US" dirty="0"/>
              <a:t> </a:t>
            </a:r>
            <a:r>
              <a:rPr lang="en-US" dirty="0"/>
              <a:t>Most of the units are located in Northwest Ames followed by College creek and Old Town respectively</a:t>
            </a:r>
          </a:p>
          <a:p>
            <a:r>
              <a:rPr lang="en-US" dirty="0" err="1" smtClean="0"/>
              <a:t>OverallQuality</a:t>
            </a:r>
            <a:r>
              <a:rPr lang="en-US" dirty="0" smtClean="0"/>
              <a:t>: </a:t>
            </a:r>
            <a:r>
              <a:rPr lang="en-US" dirty="0"/>
              <a:t>Rates the overall material and finish of the house</a:t>
            </a:r>
          </a:p>
          <a:p>
            <a:pPr marL="400050" indent="-400050">
              <a:buAutoNum type="romanLcParenR"/>
            </a:pPr>
            <a:r>
              <a:rPr lang="en-US" dirty="0"/>
              <a:t> More than 95% of the units have a Overall quality of more than 5 which is </a:t>
            </a:r>
            <a:r>
              <a:rPr lang="en-US" dirty="0" smtClean="0"/>
              <a:t>good</a:t>
            </a:r>
          </a:p>
          <a:p>
            <a:r>
              <a:rPr lang="en-US" dirty="0" err="1"/>
              <a:t>YearBuilt</a:t>
            </a:r>
            <a:r>
              <a:rPr lang="en-US" dirty="0"/>
              <a:t>: Construction year Of the Property.</a:t>
            </a:r>
          </a:p>
          <a:p>
            <a:pPr marL="0" indent="0">
              <a:buNone/>
            </a:pPr>
            <a:r>
              <a:rPr lang="en-US" dirty="0"/>
              <a:t>1) College Creek is the newly populated and highly </a:t>
            </a:r>
            <a:r>
              <a:rPr lang="en-US" dirty="0" err="1"/>
              <a:t>habitated</a:t>
            </a:r>
            <a:r>
              <a:rPr lang="en-US" dirty="0"/>
              <a:t> area with the total count of 150 dwelling units. it is second only to Northwest </a:t>
            </a:r>
            <a:r>
              <a:rPr lang="en-US" dirty="0" smtClean="0"/>
              <a:t>Ames.</a:t>
            </a:r>
          </a:p>
          <a:p>
            <a:pPr marL="0" indent="0">
              <a:buNone/>
            </a:pPr>
            <a:r>
              <a:rPr lang="en-US" dirty="0" smtClean="0"/>
              <a:t>2) </a:t>
            </a:r>
            <a:r>
              <a:rPr lang="en-US" dirty="0" err="1" smtClean="0"/>
              <a:t>Oldtown</a:t>
            </a:r>
            <a:r>
              <a:rPr lang="en-US" dirty="0" smtClean="0"/>
              <a:t> posses one of the oldest properties in the area dating back to 1872's.</a:t>
            </a:r>
          </a:p>
          <a:p>
            <a:pPr marL="0" indent="0">
              <a:buNone/>
            </a:pPr>
            <a:r>
              <a:rPr lang="en-US" dirty="0" smtClean="0"/>
              <a:t>3</a:t>
            </a:r>
            <a:r>
              <a:rPr lang="en-US" dirty="0"/>
              <a:t>) More than 60% of the properties are built after 1960's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9853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Year Sold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US" dirty="0"/>
              <a:t>More than 300 dwellings were sold each year from 2006 till 2009. But in 2010 there is a huge dip of almost half and only 175 units were sold</a:t>
            </a:r>
          </a:p>
          <a:p>
            <a:r>
              <a:rPr lang="en-IN" dirty="0" err="1"/>
              <a:t>MoSOld</a:t>
            </a:r>
            <a:r>
              <a:rPr lang="en-IN" dirty="0"/>
              <a:t> (Month Sold)</a:t>
            </a:r>
          </a:p>
          <a:p>
            <a:pPr>
              <a:buFont typeface="+mj-lt"/>
              <a:buAutoNum type="arabicPeriod"/>
            </a:pPr>
            <a:r>
              <a:rPr lang="en-US" dirty="0" smtClean="0"/>
              <a:t>There </a:t>
            </a:r>
            <a:r>
              <a:rPr lang="en-US" dirty="0"/>
              <a:t>is a substantial rise in sales from the month of May to June and then again in august there is a rise</a:t>
            </a:r>
            <a:r>
              <a:rPr lang="en-US" dirty="0" smtClean="0"/>
              <a:t>.</a:t>
            </a:r>
          </a:p>
          <a:p>
            <a:r>
              <a:rPr lang="en-US" dirty="0"/>
              <a:t> </a:t>
            </a:r>
            <a:r>
              <a:rPr lang="en-US" dirty="0" err="1" smtClean="0"/>
              <a:t>SaleType</a:t>
            </a:r>
            <a:r>
              <a:rPr lang="en-US" dirty="0"/>
              <a:t>: Type of </a:t>
            </a:r>
            <a:r>
              <a:rPr lang="en-US" dirty="0" smtClean="0"/>
              <a:t>Sale</a:t>
            </a:r>
          </a:p>
          <a:p>
            <a:pPr>
              <a:buFont typeface="+mj-lt"/>
              <a:buAutoNum type="arabicPeriod"/>
            </a:pPr>
            <a:r>
              <a:rPr lang="en-US" dirty="0"/>
              <a:t>Majority of the Sale type is of Warranty Deed(i.e. </a:t>
            </a:r>
            <a:r>
              <a:rPr lang="en-US" dirty="0" err="1"/>
              <a:t>approx</a:t>
            </a:r>
            <a:r>
              <a:rPr lang="en-US" dirty="0"/>
              <a:t> 87%) followed by New(8.4%) and Court Officer Deed/Estate.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693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from Univariate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SalePrice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/>
              <a:t>More than 90% of the properties are within the range of 300000 and almost 70% of the properties are in between 100000 to 200000</a:t>
            </a:r>
          </a:p>
          <a:p>
            <a:pPr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814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Bi-variate Analysis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have divided the features into 2 categories:</a:t>
            </a:r>
          </a:p>
          <a:p>
            <a:pPr>
              <a:buFont typeface="+mj-lt"/>
              <a:buAutoNum type="arabicPeriod"/>
            </a:pPr>
            <a:r>
              <a:rPr lang="en-IN" dirty="0"/>
              <a:t> </a:t>
            </a:r>
            <a:r>
              <a:rPr lang="en-IN" dirty="0" smtClean="0"/>
              <a:t>Numerical features :-</a:t>
            </a:r>
            <a:r>
              <a:rPr lang="en-IN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Discrete features</a:t>
            </a:r>
            <a:r>
              <a:rPr lang="en-IN" dirty="0" smtClean="0"/>
              <a:t>-'</a:t>
            </a:r>
            <a:r>
              <a:rPr lang="en-IN" dirty="0" err="1" smtClean="0"/>
              <a:t>OverallQual</a:t>
            </a:r>
            <a:r>
              <a:rPr lang="en-IN" dirty="0"/>
              <a:t>', '</a:t>
            </a:r>
            <a:r>
              <a:rPr lang="en-IN" dirty="0" err="1"/>
              <a:t>OverallCond</a:t>
            </a:r>
            <a:r>
              <a:rPr lang="en-IN" dirty="0"/>
              <a:t>', '</a:t>
            </a:r>
            <a:r>
              <a:rPr lang="en-IN" dirty="0" err="1"/>
              <a:t>BsmtFullBath</a:t>
            </a:r>
            <a:r>
              <a:rPr lang="en-IN" dirty="0"/>
              <a:t>', '</a:t>
            </a:r>
            <a:r>
              <a:rPr lang="en-IN" dirty="0" err="1"/>
              <a:t>BsmtHalfBath</a:t>
            </a:r>
            <a:r>
              <a:rPr lang="en-IN" dirty="0"/>
              <a:t>', '</a:t>
            </a:r>
            <a:r>
              <a:rPr lang="en-IN" dirty="0" err="1"/>
              <a:t>FullBath</a:t>
            </a:r>
            <a:r>
              <a:rPr lang="en-IN" dirty="0"/>
              <a:t>', '</a:t>
            </a:r>
            <a:r>
              <a:rPr lang="en-IN" dirty="0" err="1"/>
              <a:t>HalfBath</a:t>
            </a:r>
            <a:r>
              <a:rPr lang="en-IN" dirty="0"/>
              <a:t>', '</a:t>
            </a:r>
            <a:r>
              <a:rPr lang="en-IN" dirty="0" err="1"/>
              <a:t>BedroomAbvGr</a:t>
            </a:r>
            <a:r>
              <a:rPr lang="en-IN" dirty="0"/>
              <a:t>', '</a:t>
            </a:r>
            <a:r>
              <a:rPr lang="en-IN" dirty="0" err="1"/>
              <a:t>KitchenAbvGr</a:t>
            </a:r>
            <a:r>
              <a:rPr lang="en-IN" dirty="0"/>
              <a:t>', '</a:t>
            </a:r>
            <a:r>
              <a:rPr lang="en-IN" dirty="0" err="1"/>
              <a:t>TotRmsAbvGrd</a:t>
            </a:r>
            <a:r>
              <a:rPr lang="en-IN" dirty="0"/>
              <a:t>', 'Fireplaces', '</a:t>
            </a:r>
            <a:r>
              <a:rPr lang="en-IN" dirty="0" err="1"/>
              <a:t>GarageCars</a:t>
            </a:r>
            <a:r>
              <a:rPr lang="en-IN" dirty="0"/>
              <a:t>', '</a:t>
            </a:r>
            <a:r>
              <a:rPr lang="en-IN" dirty="0" err="1"/>
              <a:t>PoolArea</a:t>
            </a:r>
            <a:r>
              <a:rPr lang="en-IN" dirty="0"/>
              <a:t>', </a:t>
            </a:r>
            <a:r>
              <a:rPr lang="en-IN" dirty="0" smtClean="0"/>
              <a:t>'</a:t>
            </a:r>
            <a:r>
              <a:rPr lang="en-IN" dirty="0" err="1" smtClean="0"/>
              <a:t>YrSold</a:t>
            </a:r>
            <a:r>
              <a:rPr lang="en-IN" dirty="0" smtClean="0"/>
              <a:t>‘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smtClean="0"/>
              <a:t>Continuous </a:t>
            </a:r>
            <a:r>
              <a:rPr lang="en-IN" b="1" dirty="0"/>
              <a:t>features- </a:t>
            </a:r>
            <a:r>
              <a:rPr lang="en-IN" dirty="0"/>
              <a:t>'</a:t>
            </a:r>
            <a:r>
              <a:rPr lang="en-IN" dirty="0" err="1"/>
              <a:t>LotFrontage</a:t>
            </a:r>
            <a:r>
              <a:rPr lang="en-IN" dirty="0"/>
              <a:t>', '</a:t>
            </a:r>
            <a:r>
              <a:rPr lang="en-IN" dirty="0" err="1"/>
              <a:t>LotArea</a:t>
            </a:r>
            <a:r>
              <a:rPr lang="en-IN" dirty="0"/>
              <a:t>', '</a:t>
            </a:r>
            <a:r>
              <a:rPr lang="en-IN" dirty="0" err="1"/>
              <a:t>MasVnrArea</a:t>
            </a:r>
            <a:r>
              <a:rPr lang="en-IN" dirty="0"/>
              <a:t>', 'BsmtFinSF1', 'BsmtFinSF2', '</a:t>
            </a:r>
            <a:r>
              <a:rPr lang="en-IN" dirty="0" err="1"/>
              <a:t>BsmtUnfSF</a:t>
            </a:r>
            <a:r>
              <a:rPr lang="en-IN" dirty="0"/>
              <a:t>', '</a:t>
            </a:r>
            <a:r>
              <a:rPr lang="en-IN" dirty="0" err="1"/>
              <a:t>TotalBsmtSF</a:t>
            </a:r>
            <a:r>
              <a:rPr lang="en-IN" dirty="0"/>
              <a:t>', '1stFlrSF', '2ndFlrSF', '</a:t>
            </a:r>
            <a:r>
              <a:rPr lang="en-IN" dirty="0" err="1"/>
              <a:t>LowQualFinSF</a:t>
            </a:r>
            <a:r>
              <a:rPr lang="en-IN" dirty="0"/>
              <a:t>', '</a:t>
            </a:r>
            <a:r>
              <a:rPr lang="en-IN" dirty="0" err="1"/>
              <a:t>GrLivArea</a:t>
            </a:r>
            <a:r>
              <a:rPr lang="en-IN" dirty="0"/>
              <a:t>', '</a:t>
            </a:r>
            <a:r>
              <a:rPr lang="en-IN" dirty="0" err="1"/>
              <a:t>GarageArea</a:t>
            </a:r>
            <a:r>
              <a:rPr lang="en-IN" dirty="0"/>
              <a:t>', '</a:t>
            </a:r>
            <a:r>
              <a:rPr lang="en-IN" dirty="0" err="1"/>
              <a:t>WoodDeckSF</a:t>
            </a:r>
            <a:r>
              <a:rPr lang="en-IN" dirty="0"/>
              <a:t>', '</a:t>
            </a:r>
            <a:r>
              <a:rPr lang="en-IN" dirty="0" err="1"/>
              <a:t>OpenPorchSF</a:t>
            </a:r>
            <a:r>
              <a:rPr lang="en-IN" dirty="0"/>
              <a:t>', '</a:t>
            </a:r>
            <a:r>
              <a:rPr lang="en-IN" dirty="0" err="1"/>
              <a:t>EnclosedPorch</a:t>
            </a:r>
            <a:r>
              <a:rPr lang="en-IN" dirty="0"/>
              <a:t>', '3SsnPorch', '</a:t>
            </a:r>
            <a:r>
              <a:rPr lang="en-IN" dirty="0" err="1"/>
              <a:t>ScreenPorch</a:t>
            </a:r>
            <a:r>
              <a:rPr lang="en-IN" dirty="0"/>
              <a:t>', '</a:t>
            </a:r>
            <a:r>
              <a:rPr lang="en-IN" dirty="0" err="1"/>
              <a:t>MiscVal</a:t>
            </a:r>
            <a:r>
              <a:rPr lang="en-IN" dirty="0"/>
              <a:t>', </a:t>
            </a:r>
            <a:r>
              <a:rPr lang="en-IN" dirty="0" smtClean="0"/>
              <a:t>'</a:t>
            </a:r>
            <a:r>
              <a:rPr lang="en-IN" dirty="0" err="1" smtClean="0"/>
              <a:t>SalePrice</a:t>
            </a:r>
            <a:r>
              <a:rPr lang="en-IN" dirty="0" smtClean="0"/>
              <a:t>‘</a:t>
            </a:r>
          </a:p>
          <a:p>
            <a:pPr marL="0" indent="0">
              <a:buNone/>
            </a:pPr>
            <a:r>
              <a:rPr lang="en-IN" dirty="0" smtClean="0"/>
              <a:t>2. Categorical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2561356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 smtClean="0"/>
              <a:t>Insights from Discrete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 Total Rooms Above Ground :- As the total number of rooms increases , average price of the house increase until 11 rooms after which it sees a decrease in price.</a:t>
            </a:r>
          </a:p>
          <a:p>
            <a:r>
              <a:rPr lang="en-US" dirty="0" smtClean="0"/>
              <a:t>Bedroom </a:t>
            </a:r>
            <a:r>
              <a:rPr lang="en-US" dirty="0"/>
              <a:t>Above Ground :- Here we don't see a exponential curve, as for 0 bedrooms the sale price is highest followed by 4 and 8 </a:t>
            </a:r>
            <a:r>
              <a:rPr lang="en-US" dirty="0" err="1"/>
              <a:t>bedrooms.The</a:t>
            </a:r>
            <a:r>
              <a:rPr lang="en-US" dirty="0"/>
              <a:t> lowest is for 2 and 6 bedrooms.</a:t>
            </a:r>
          </a:p>
          <a:p>
            <a:r>
              <a:rPr lang="en-US" dirty="0" smtClean="0"/>
              <a:t> </a:t>
            </a:r>
            <a:r>
              <a:rPr lang="en-US" dirty="0"/>
              <a:t>Kitchen Above ground :- Here as the number increases , price </a:t>
            </a:r>
            <a:r>
              <a:rPr lang="en-US" dirty="0" err="1"/>
              <a:t>decreases.Price</a:t>
            </a:r>
            <a:r>
              <a:rPr lang="en-US" dirty="0"/>
              <a:t> is highest for only one </a:t>
            </a:r>
            <a:r>
              <a:rPr lang="en-US" dirty="0" err="1"/>
              <a:t>kitchent</a:t>
            </a:r>
            <a:r>
              <a:rPr lang="en-US" dirty="0"/>
              <a:t> that is enough .No one demands for more than one kitchen.</a:t>
            </a:r>
          </a:p>
          <a:p>
            <a:r>
              <a:rPr lang="en-US" dirty="0" smtClean="0"/>
              <a:t> </a:t>
            </a:r>
            <a:r>
              <a:rPr lang="en-US" dirty="0"/>
              <a:t>Basement Full Bathroom: In basement full bathroom the average sale price was lowest when there was no bathroom present. Same goes with half basement bathroom.</a:t>
            </a:r>
          </a:p>
          <a:p>
            <a:r>
              <a:rPr lang="en-US" dirty="0" smtClean="0"/>
              <a:t> </a:t>
            </a:r>
            <a:r>
              <a:rPr lang="en-US" dirty="0"/>
              <a:t>Overall Quality : Average sale price increased exponentially with the increase in Overall Quality</a:t>
            </a:r>
          </a:p>
          <a:p>
            <a:r>
              <a:rPr lang="en-US" dirty="0" smtClean="0"/>
              <a:t> </a:t>
            </a:r>
            <a:r>
              <a:rPr lang="en-US" dirty="0"/>
              <a:t>Pool Area: Pool Area with 555sqft have the highest average sale price.</a:t>
            </a:r>
          </a:p>
          <a:p>
            <a:r>
              <a:rPr lang="en-US" dirty="0" smtClean="0"/>
              <a:t> </a:t>
            </a:r>
            <a:r>
              <a:rPr lang="en-US" dirty="0"/>
              <a:t>Garage Cars: Average Sale price increased with increasing Garage Cars capacity until 3 Garage car capacity then the average sale price dipped.</a:t>
            </a:r>
          </a:p>
          <a:p>
            <a:r>
              <a:rPr lang="en-US" dirty="0" smtClean="0"/>
              <a:t>Overall </a:t>
            </a:r>
            <a:r>
              <a:rPr lang="en-US" dirty="0"/>
              <a:t>Condition : Average Sale price increased with increasing overall condition till 5 then after that it more or less remains the same .</a:t>
            </a:r>
          </a:p>
          <a:p>
            <a:r>
              <a:rPr lang="en-US" dirty="0" smtClean="0"/>
              <a:t> </a:t>
            </a:r>
            <a:r>
              <a:rPr lang="en-US" dirty="0"/>
              <a:t>Fireplaces : Average Sale price of the house with fireplace is </a:t>
            </a:r>
            <a:r>
              <a:rPr lang="en-US" dirty="0" err="1"/>
              <a:t>significanty</a:t>
            </a:r>
            <a:r>
              <a:rPr lang="en-US" dirty="0"/>
              <a:t> more than the House with no fireplace. however no significant increase was seen with increasing fireplaces.</a:t>
            </a:r>
          </a:p>
          <a:p>
            <a:r>
              <a:rPr lang="en-US" dirty="0" smtClean="0"/>
              <a:t>Full </a:t>
            </a:r>
            <a:r>
              <a:rPr lang="en-US" dirty="0"/>
              <a:t>Bathroom : Average Sale Price of the house increases with the increase in bathroom.</a:t>
            </a:r>
          </a:p>
          <a:p>
            <a:r>
              <a:rPr lang="en-US" dirty="0" smtClean="0"/>
              <a:t> </a:t>
            </a:r>
            <a:r>
              <a:rPr lang="en-US" dirty="0"/>
              <a:t>Half Bathroom : Houses with One half bathroom has the highest Average Sale Price.</a:t>
            </a:r>
            <a:r>
              <a:rPr lang="en-US" dirty="0">
                <a:hlinkClick r:id="rId2"/>
              </a:rPr>
              <a:t>¶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65075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1184</TotalTime>
  <Words>1221</Words>
  <Application>Microsoft Office PowerPoint</Application>
  <PresentationFormat>Widescreen</PresentationFormat>
  <Paragraphs>113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Microsoft YaHei UI Light</vt:lpstr>
      <vt:lpstr>Arial</vt:lpstr>
      <vt:lpstr>Candara Light</vt:lpstr>
      <vt:lpstr>Century Gothic</vt:lpstr>
      <vt:lpstr>Times New Roman</vt:lpstr>
      <vt:lpstr>Wingdings 3</vt:lpstr>
      <vt:lpstr>Wisp</vt:lpstr>
      <vt:lpstr>NEXTHIKES IT SOLUTIONS</vt:lpstr>
      <vt:lpstr>Insights from Univariate Analysis</vt:lpstr>
      <vt:lpstr>Insights from Univariate Analysis</vt:lpstr>
      <vt:lpstr>Insights from Univariate Analysis</vt:lpstr>
      <vt:lpstr>Insights from Univariate Analysis</vt:lpstr>
      <vt:lpstr>Insights from Univariate Analysis</vt:lpstr>
      <vt:lpstr>Insights from Univariate Analysis</vt:lpstr>
      <vt:lpstr>Bi-variate Analysis</vt:lpstr>
      <vt:lpstr>Insights from Discrete features</vt:lpstr>
      <vt:lpstr>Insights from Continuous Features</vt:lpstr>
      <vt:lpstr>Categorical features </vt:lpstr>
      <vt:lpstr>Categorical features</vt:lpstr>
      <vt:lpstr>MultiVariate Analysis</vt:lpstr>
      <vt:lpstr>MultiVariate Analysis</vt:lpstr>
      <vt:lpstr>Thank You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NEXTHIKES IT SOLUTIONS</dc:title>
  <dc:creator>Animesh Singh</dc:creator>
  <cp:lastModifiedBy>Animesh Singh</cp:lastModifiedBy>
  <cp:revision>19</cp:revision>
  <dcterms:created xsi:type="dcterms:W3CDTF">2025-07-08T06:48:12Z</dcterms:created>
  <dcterms:modified xsi:type="dcterms:W3CDTF">2025-07-09T02:32:34Z</dcterms:modified>
</cp:coreProperties>
</file>