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3" r:id="rId4"/>
    <p:sldId id="260" r:id="rId5"/>
    <p:sldId id="259" r:id="rId6"/>
    <p:sldId id="265" r:id="rId7"/>
    <p:sldId id="267" r:id="rId8"/>
    <p:sldId id="268" r:id="rId9"/>
    <p:sldId id="25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26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dodhia\Dropbox%20(Avvo,%20Inc.)\Analytics\Market_Intelligence\AvvoTrafficPotential\OtherCode\county_clusters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[county_clusters2.xlsx]Graph!PivotTable1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3"/>
          </a:solidFill>
          <a:ln>
            <a:noFill/>
          </a:ln>
          <a:effectLst/>
        </c:spPr>
      </c:pivotFmt>
      <c:pivotFmt>
        <c:idx val="4"/>
        <c:spPr>
          <a:solidFill>
            <a:schemeClr val="accent3"/>
          </a:solidFill>
          <a:ln>
            <a:noFill/>
          </a:ln>
          <a:effectLst/>
        </c:spPr>
      </c:pivotFmt>
      <c:pivotFmt>
        <c:idx val="5"/>
        <c:spPr>
          <a:solidFill>
            <a:schemeClr val="accent3"/>
          </a:solidFill>
          <a:ln>
            <a:noFill/>
          </a:ln>
          <a:effectLst/>
        </c:spPr>
      </c:pivotFmt>
      <c:pivotFmt>
        <c:idx val="6"/>
        <c:spPr>
          <a:solidFill>
            <a:schemeClr val="accent3"/>
          </a:solidFill>
          <a:ln>
            <a:noFill/>
          </a:ln>
          <a:effectLst/>
        </c:spPr>
      </c:pivotFmt>
      <c:pivotFmt>
        <c:idx val="7"/>
        <c:spPr>
          <a:solidFill>
            <a:schemeClr val="accent3"/>
          </a:solidFill>
          <a:ln>
            <a:noFill/>
          </a:ln>
          <a:effectLst/>
        </c:spPr>
      </c:pivotFmt>
      <c:pivotFmt>
        <c:idx val="8"/>
        <c:spPr>
          <a:solidFill>
            <a:schemeClr val="accent3"/>
          </a:solidFill>
          <a:ln>
            <a:noFill/>
          </a:ln>
          <a:effectLst/>
        </c:spPr>
      </c:pivotFmt>
      <c:pivotFmt>
        <c:idx val="9"/>
        <c:spPr>
          <a:solidFill>
            <a:schemeClr val="accent3"/>
          </a:solidFill>
          <a:ln>
            <a:noFill/>
          </a:ln>
          <a:effectLst/>
        </c:spPr>
      </c:pivotFmt>
      <c:pivotFmt>
        <c:idx val="10"/>
        <c:spPr>
          <a:solidFill>
            <a:schemeClr val="accent3"/>
          </a:solidFill>
          <a:ln>
            <a:noFill/>
          </a:ln>
          <a:effectLst/>
        </c:spPr>
      </c:pivotFmt>
      <c:pivotFmt>
        <c:idx val="11"/>
        <c:spPr>
          <a:solidFill>
            <a:schemeClr val="accent3"/>
          </a:solidFill>
          <a:ln>
            <a:noFill/>
          </a:ln>
          <a:effectLst/>
        </c:spPr>
      </c:pivotFmt>
      <c:pivotFmt>
        <c:idx val="12"/>
        <c:spPr>
          <a:solidFill>
            <a:schemeClr val="accent3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none" lIns="91440" tIns="0" rIns="0" bIns="0" anchor="t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none" lIns="91440" tIns="0" rIns="0" bIns="0" anchor="t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Graph!$B$3</c:f>
              <c:strCache>
                <c:ptCount val="1"/>
                <c:pt idx="0">
                  <c:v>Sum of acv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multiLvlStrRef>
              <c:f>Graph!$A$4:$A$19</c:f>
              <c:multiLvlStrCache>
                <c:ptCount val="10"/>
                <c:lvl>
                  <c:pt idx="0">
                    <c:v>core</c:v>
                  </c:pt>
                  <c:pt idx="1">
                    <c:v>noncore</c:v>
                  </c:pt>
                  <c:pt idx="2">
                    <c:v>core</c:v>
                  </c:pt>
                  <c:pt idx="3">
                    <c:v>noncore</c:v>
                  </c:pt>
                  <c:pt idx="4">
                    <c:v>core</c:v>
                  </c:pt>
                  <c:pt idx="5">
                    <c:v>noncore</c:v>
                  </c:pt>
                  <c:pt idx="6">
                    <c:v>core</c:v>
                  </c:pt>
                  <c:pt idx="7">
                    <c:v>noncore</c:v>
                  </c:pt>
                  <c:pt idx="8">
                    <c:v>core</c:v>
                  </c:pt>
                  <c:pt idx="9">
                    <c:v>noncore</c:v>
                  </c:pt>
                </c:lvl>
                <c:lvl>
                  <c:pt idx="0">
                    <c:v>Criminal Defense</c:v>
                  </c:pt>
                  <c:pt idx="2">
                    <c:v>DUI &amp; DWI</c:v>
                  </c:pt>
                  <c:pt idx="4">
                    <c:v>Divorce &amp; Separation</c:v>
                  </c:pt>
                  <c:pt idx="6">
                    <c:v>Immigration</c:v>
                  </c:pt>
                  <c:pt idx="8">
                    <c:v>Real Estate</c:v>
                  </c:pt>
                </c:lvl>
              </c:multiLvlStrCache>
            </c:multiLvlStrRef>
          </c:cat>
          <c:val>
            <c:numRef>
              <c:f>Graph!$B$4:$B$19</c:f>
              <c:numCache>
                <c:formatCode>General</c:formatCode>
                <c:ptCount val="10"/>
                <c:pt idx="0">
                  <c:v>1455942.8320580979</c:v>
                </c:pt>
                <c:pt idx="1">
                  <c:v>536327.72385408974</c:v>
                </c:pt>
                <c:pt idx="2">
                  <c:v>578292.83671307843</c:v>
                </c:pt>
                <c:pt idx="3">
                  <c:v>338390.1407244635</c:v>
                </c:pt>
                <c:pt idx="4">
                  <c:v>656259.56153170869</c:v>
                </c:pt>
                <c:pt idx="5">
                  <c:v>92394.43758346088</c:v>
                </c:pt>
                <c:pt idx="6">
                  <c:v>222459.25707034062</c:v>
                </c:pt>
                <c:pt idx="7">
                  <c:v>61698.516221662569</c:v>
                </c:pt>
                <c:pt idx="8">
                  <c:v>129238.16499246834</c:v>
                </c:pt>
                <c:pt idx="9">
                  <c:v>23258.534287090966</c:v>
                </c:pt>
              </c:numCache>
            </c:numRef>
          </c:val>
        </c:ser>
        <c:ser>
          <c:idx val="1"/>
          <c:order val="1"/>
          <c:tx>
            <c:strRef>
              <c:f>Graph!$C$3</c:f>
              <c:strCache>
                <c:ptCount val="1"/>
                <c:pt idx="0">
                  <c:v>Sum of Incremental ACV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multiLvlStrRef>
              <c:f>Graph!$A$4:$A$19</c:f>
              <c:multiLvlStrCache>
                <c:ptCount val="10"/>
                <c:lvl>
                  <c:pt idx="0">
                    <c:v>core</c:v>
                  </c:pt>
                  <c:pt idx="1">
                    <c:v>noncore</c:v>
                  </c:pt>
                  <c:pt idx="2">
                    <c:v>core</c:v>
                  </c:pt>
                  <c:pt idx="3">
                    <c:v>noncore</c:v>
                  </c:pt>
                  <c:pt idx="4">
                    <c:v>core</c:v>
                  </c:pt>
                  <c:pt idx="5">
                    <c:v>noncore</c:v>
                  </c:pt>
                  <c:pt idx="6">
                    <c:v>core</c:v>
                  </c:pt>
                  <c:pt idx="7">
                    <c:v>noncore</c:v>
                  </c:pt>
                  <c:pt idx="8">
                    <c:v>core</c:v>
                  </c:pt>
                  <c:pt idx="9">
                    <c:v>noncore</c:v>
                  </c:pt>
                </c:lvl>
                <c:lvl>
                  <c:pt idx="0">
                    <c:v>Criminal Defense</c:v>
                  </c:pt>
                  <c:pt idx="2">
                    <c:v>DUI &amp; DWI</c:v>
                  </c:pt>
                  <c:pt idx="4">
                    <c:v>Divorce &amp; Separation</c:v>
                  </c:pt>
                  <c:pt idx="6">
                    <c:v>Immigration</c:v>
                  </c:pt>
                  <c:pt idx="8">
                    <c:v>Real Estate</c:v>
                  </c:pt>
                </c:lvl>
              </c:multiLvlStrCache>
            </c:multiLvlStrRef>
          </c:cat>
          <c:val>
            <c:numRef>
              <c:f>Graph!$C$4:$C$19</c:f>
              <c:numCache>
                <c:formatCode>General</c:formatCode>
                <c:ptCount val="10"/>
                <c:pt idx="0">
                  <c:v>221806.21114199515</c:v>
                </c:pt>
                <c:pt idx="1">
                  <c:v>92983.568651982467</c:v>
                </c:pt>
                <c:pt idx="2">
                  <c:v>83461.785540604265</c:v>
                </c:pt>
                <c:pt idx="3">
                  <c:v>56214.402810581378</c:v>
                </c:pt>
                <c:pt idx="4">
                  <c:v>120854.5187997286</c:v>
                </c:pt>
                <c:pt idx="5">
                  <c:v>14317.663864692178</c:v>
                </c:pt>
                <c:pt idx="6">
                  <c:v>37888.352648473898</c:v>
                </c:pt>
                <c:pt idx="7">
                  <c:v>18277.415814563188</c:v>
                </c:pt>
                <c:pt idx="8">
                  <c:v>37830.775185800332</c:v>
                </c:pt>
                <c:pt idx="9">
                  <c:v>2835.3049407352082</c:v>
                </c:pt>
              </c:numCache>
            </c:numRef>
          </c:val>
        </c:ser>
        <c:ser>
          <c:idx val="2"/>
          <c:order val="2"/>
          <c:tx>
            <c:strRef>
              <c:f>Graph!$D$3</c:f>
              <c:strCache>
                <c:ptCount val="1"/>
                <c:pt idx="0">
                  <c:v>Sum of incremental acv %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numFmt formatCode="0.0%" sourceLinked="0"/>
            <c:spPr>
              <a:solidFill>
                <a:schemeClr val="lt1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Graph!$A$4:$A$19</c:f>
              <c:multiLvlStrCache>
                <c:ptCount val="10"/>
                <c:lvl>
                  <c:pt idx="0">
                    <c:v>core</c:v>
                  </c:pt>
                  <c:pt idx="1">
                    <c:v>noncore</c:v>
                  </c:pt>
                  <c:pt idx="2">
                    <c:v>core</c:v>
                  </c:pt>
                  <c:pt idx="3">
                    <c:v>noncore</c:v>
                  </c:pt>
                  <c:pt idx="4">
                    <c:v>core</c:v>
                  </c:pt>
                  <c:pt idx="5">
                    <c:v>noncore</c:v>
                  </c:pt>
                  <c:pt idx="6">
                    <c:v>core</c:v>
                  </c:pt>
                  <c:pt idx="7">
                    <c:v>noncore</c:v>
                  </c:pt>
                  <c:pt idx="8">
                    <c:v>core</c:v>
                  </c:pt>
                  <c:pt idx="9">
                    <c:v>noncore</c:v>
                  </c:pt>
                </c:lvl>
                <c:lvl>
                  <c:pt idx="0">
                    <c:v>Criminal Defense</c:v>
                  </c:pt>
                  <c:pt idx="2">
                    <c:v>DUI &amp; DWI</c:v>
                  </c:pt>
                  <c:pt idx="4">
                    <c:v>Divorce &amp; Separation</c:v>
                  </c:pt>
                  <c:pt idx="6">
                    <c:v>Immigration</c:v>
                  </c:pt>
                  <c:pt idx="8">
                    <c:v>Real Estate</c:v>
                  </c:pt>
                </c:lvl>
              </c:multiLvlStrCache>
            </c:multiLvlStrRef>
          </c:cat>
          <c:val>
            <c:numRef>
              <c:f>Graph!$D$4:$D$19</c:f>
              <c:numCache>
                <c:formatCode>General</c:formatCode>
                <c:ptCount val="10"/>
                <c:pt idx="0">
                  <c:v>0.15234541237340574</c:v>
                </c:pt>
                <c:pt idx="1">
                  <c:v>0.17337080392524898</c:v>
                </c:pt>
                <c:pt idx="2">
                  <c:v>0.14432443260924233</c:v>
                </c:pt>
                <c:pt idx="3">
                  <c:v>0.16612305160614693</c:v>
                </c:pt>
                <c:pt idx="4">
                  <c:v>0.18415658358966133</c:v>
                </c:pt>
                <c:pt idx="5">
                  <c:v>0.1549624007587998</c:v>
                </c:pt>
                <c:pt idx="6">
                  <c:v>0.17031591828293199</c:v>
                </c:pt>
                <c:pt idx="7">
                  <c:v>0.29623752618131721</c:v>
                </c:pt>
                <c:pt idx="8">
                  <c:v>0.29272138913458734</c:v>
                </c:pt>
                <c:pt idx="9">
                  <c:v>0.12190385282828717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15221520"/>
        <c:axId val="315222080"/>
      </c:barChart>
      <c:catAx>
        <c:axId val="315221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222080"/>
        <c:crosses val="autoZero"/>
        <c:auto val="1"/>
        <c:lblAlgn val="ctr"/>
        <c:lblOffset val="100"/>
        <c:noMultiLvlLbl val="0"/>
      </c:catAx>
      <c:valAx>
        <c:axId val="31522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221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5B5D2-F3BB-455E-A019-15CCA6F3118C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CA281-3404-4D04-A658-7B07A1EE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02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Criminal defense has a relatively small percent increase, but is the largest in absolute ACV.</a:t>
            </a:r>
          </a:p>
          <a:p>
            <a:pPr lvl="1"/>
            <a:r>
              <a:rPr lang="en-US" dirty="0" smtClean="0"/>
              <a:t>San Bernardino, CA has the largest ACV potential ($16,000). Followed by Riverside, CA ($13,000) and St. Louis, MO ($11,000).</a:t>
            </a:r>
          </a:p>
          <a:p>
            <a:r>
              <a:rPr lang="en-US" dirty="0" smtClean="0"/>
              <a:t>For Divorce, Los Angeles, CA has the most potential - $10,000</a:t>
            </a:r>
          </a:p>
          <a:p>
            <a:r>
              <a:rPr lang="en-US" dirty="0" smtClean="0"/>
              <a:t>For DUI &amp; DWI, St. Louis, MO ($8,400) and Bernalillo, NM ($7,800)</a:t>
            </a:r>
          </a:p>
          <a:p>
            <a:r>
              <a:rPr lang="en-US" dirty="0" smtClean="0"/>
              <a:t>For Immigration, Maricopa, AZ - $4200</a:t>
            </a:r>
          </a:p>
          <a:p>
            <a:r>
              <a:rPr lang="en-US" dirty="0" smtClean="0"/>
              <a:t>For Real Estate, Los Angeles ($4,000) and Riverside, CA ($3,900)</a:t>
            </a:r>
          </a:p>
          <a:p>
            <a:endParaRPr lang="en-US" dirty="0"/>
          </a:p>
          <a:p>
            <a:r>
              <a:rPr lang="en-US" dirty="0" smtClean="0"/>
              <a:t>Most efficient (ACV/session) is DUI Bernalillo, NM at $92 and DUI Cumberland NC at $66</a:t>
            </a:r>
          </a:p>
          <a:p>
            <a:r>
              <a:rPr lang="en-US" dirty="0" smtClean="0"/>
              <a:t>Areas that pop out</a:t>
            </a:r>
          </a:p>
          <a:p>
            <a:pPr lvl="1"/>
            <a:r>
              <a:rPr lang="en-US" dirty="0" smtClean="0"/>
              <a:t>Los Angeles, CA and </a:t>
            </a:r>
            <a:r>
              <a:rPr lang="en-US" dirty="0" err="1" smtClean="0"/>
              <a:t>Baltimore,MD</a:t>
            </a:r>
            <a:r>
              <a:rPr lang="en-US" dirty="0" smtClean="0"/>
              <a:t> for Divorce</a:t>
            </a:r>
          </a:p>
          <a:p>
            <a:pPr lvl="1"/>
            <a:r>
              <a:rPr lang="en-US" dirty="0" smtClean="0"/>
              <a:t>Harris, TX and Maricopa, AZ for Real Estate</a:t>
            </a:r>
          </a:p>
          <a:p>
            <a:pPr lvl="1"/>
            <a:r>
              <a:rPr lang="en-US" dirty="0" smtClean="0"/>
              <a:t>Cook, IL for Immigration</a:t>
            </a:r>
          </a:p>
          <a:p>
            <a:pPr lvl="1"/>
            <a:r>
              <a:rPr lang="en-US" dirty="0" smtClean="0"/>
              <a:t>Clark, NV and St. Louis, MO for DUI and Criminal Defense</a:t>
            </a:r>
          </a:p>
          <a:p>
            <a:pPr lvl="1"/>
            <a:r>
              <a:rPr lang="en-US" dirty="0" smtClean="0"/>
              <a:t>San Bernardino, CA for Criminal Defense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CA281-3404-4D04-A658-7B07A1EE7B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25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CA281-3404-4D04-A658-7B07A1EE7B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72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CA281-3404-4D04-A658-7B07A1EE7B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4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0D35-C1AE-4A37-8B1F-4CA832C5B506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7BD2-7C2B-4340-82E5-8C5DFC3B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5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0D35-C1AE-4A37-8B1F-4CA832C5B506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7BD2-7C2B-4340-82E5-8C5DFC3B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6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0D35-C1AE-4A37-8B1F-4CA832C5B506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7BD2-7C2B-4340-82E5-8C5DFC3B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2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0D35-C1AE-4A37-8B1F-4CA832C5B506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7BD2-7C2B-4340-82E5-8C5DFC3B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0D35-C1AE-4A37-8B1F-4CA832C5B506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7BD2-7C2B-4340-82E5-8C5DFC3B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4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0D35-C1AE-4A37-8B1F-4CA832C5B506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7BD2-7C2B-4340-82E5-8C5DFC3B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2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0D35-C1AE-4A37-8B1F-4CA832C5B506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7BD2-7C2B-4340-82E5-8C5DFC3B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7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0D35-C1AE-4A37-8B1F-4CA832C5B506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7BD2-7C2B-4340-82E5-8C5DFC3B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8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0D35-C1AE-4A37-8B1F-4CA832C5B506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7BD2-7C2B-4340-82E5-8C5DFC3B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1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0D35-C1AE-4A37-8B1F-4CA832C5B506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7BD2-7C2B-4340-82E5-8C5DFC3B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0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0D35-C1AE-4A37-8B1F-4CA832C5B506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7BD2-7C2B-4340-82E5-8C5DFC3B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8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B0D35-C1AE-4A37-8B1F-4CA832C5B506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77BD2-7C2B-4340-82E5-8C5DFC3B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8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ableau.prod.avvo.com/#/views/TrafficPotentialv2/MapSummaryDashboard?:iid=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san%20diego%20divorce%20attorney%20-%20Google%20Search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la%20jolla%20divorce%20attorney%20-%20Google%20Search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Traffic Potential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Rahul </a:t>
            </a:r>
            <a:r>
              <a:rPr lang="en-US" dirty="0" err="1" smtClean="0"/>
              <a:t>Dodhia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28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more data – refine estimates by including additional data, not limited to non-census county statistics, </a:t>
            </a:r>
            <a:r>
              <a:rPr lang="en-US" dirty="0" err="1" smtClean="0"/>
              <a:t>Avvo</a:t>
            </a:r>
            <a:r>
              <a:rPr lang="en-US" dirty="0" smtClean="0"/>
              <a:t> SEO rankings, page types.</a:t>
            </a:r>
          </a:p>
          <a:p>
            <a:r>
              <a:rPr lang="en-US" dirty="0" smtClean="0"/>
              <a:t>Expand to all practice areas.</a:t>
            </a:r>
          </a:p>
          <a:p>
            <a:r>
              <a:rPr lang="en-US" dirty="0" smtClean="0"/>
              <a:t>Use this data to identify prime markets.</a:t>
            </a:r>
          </a:p>
          <a:p>
            <a:r>
              <a:rPr lang="en-US" dirty="0" smtClean="0"/>
              <a:t>Smarter diagnosis to identify factors that are holding growth back.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5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increase our traffic?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Avvo’s</a:t>
            </a:r>
            <a:r>
              <a:rPr lang="en-US" dirty="0"/>
              <a:t> organic traffic growth has slowed down and historically high traffic growth is unlikely to return.</a:t>
            </a:r>
          </a:p>
          <a:p>
            <a:r>
              <a:rPr lang="en-US" dirty="0"/>
              <a:t>We need to develop traffic growth strategies for specific geographic regions and practice areas.</a:t>
            </a:r>
          </a:p>
          <a:p>
            <a:r>
              <a:rPr lang="en-US" dirty="0"/>
              <a:t>This project identifies markets that have growth potential in terms of visits and value delivered to advertisers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4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sources: Census demographics and internal traffic.</a:t>
            </a:r>
          </a:p>
          <a:p>
            <a:r>
              <a:rPr lang="en-US" dirty="0" smtClean="0"/>
              <a:t>Analysis: Group counties by similarity, based on demographic metrics related to practice area. </a:t>
            </a:r>
          </a:p>
          <a:p>
            <a:r>
              <a:rPr lang="en-US" dirty="0" smtClean="0"/>
              <a:t>Estimation: In each county cluster, assign a target market as the one that is at the 70</a:t>
            </a:r>
            <a:r>
              <a:rPr lang="en-US" baseline="30000" dirty="0" smtClean="0"/>
              <a:t>th</a:t>
            </a:r>
            <a:r>
              <a:rPr lang="en-US" dirty="0" smtClean="0"/>
              <a:t> percentile of visits per capita.</a:t>
            </a:r>
          </a:p>
          <a:p>
            <a:r>
              <a:rPr lang="en-US" dirty="0" smtClean="0"/>
              <a:t>Since all counties in the cluster are expected to be demographically similar, potential sessions are calculated by setting visits/capita to the target.</a:t>
            </a:r>
          </a:p>
          <a:p>
            <a:r>
              <a:rPr lang="en-US" dirty="0" smtClean="0"/>
              <a:t>ACV is assumed to increase with visits, but with diminishing returns.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3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3162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453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hlinkClick r:id="rId3"/>
              </a:rPr>
              <a:t>More detail on Tableau</a:t>
            </a:r>
            <a:endParaRPr lang="en-US" dirty="0"/>
          </a:p>
          <a:p>
            <a:r>
              <a:rPr lang="en-US" dirty="0" smtClean="0"/>
              <a:t>Average </a:t>
            </a:r>
            <a:r>
              <a:rPr lang="en-US" dirty="0" smtClean="0"/>
              <a:t>ACV increase is 17%, from a visits increase of 22%</a:t>
            </a:r>
          </a:p>
          <a:p>
            <a:r>
              <a:rPr lang="en-US" dirty="0" smtClean="0"/>
              <a:t>Most PAs have roughly equal opportunity from core and noncore traffic.</a:t>
            </a:r>
          </a:p>
          <a:p>
            <a:pPr lvl="1"/>
            <a:r>
              <a:rPr lang="en-US" dirty="0" smtClean="0"/>
              <a:t>Real Estate has significantly more potential from core traffic (29.3%) than noncore (12.3%).</a:t>
            </a:r>
          </a:p>
          <a:p>
            <a:r>
              <a:rPr lang="en-US" dirty="0"/>
              <a:t>Immigration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arger growth in noncore, but absolute ACV larger in core ($38k vs $18k).</a:t>
            </a:r>
            <a:endParaRPr lang="en-US" dirty="0"/>
          </a:p>
          <a:p>
            <a:r>
              <a:rPr lang="en-US" dirty="0" smtClean="0"/>
              <a:t>Counties </a:t>
            </a:r>
            <a:r>
              <a:rPr lang="en-US" dirty="0"/>
              <a:t>that depend more on noncore traffic for future growth:</a:t>
            </a:r>
          </a:p>
          <a:p>
            <a:pPr lvl="1"/>
            <a:r>
              <a:rPr lang="en-US" dirty="0"/>
              <a:t>Criminal Defense: Spotsylvania, VA and Duval, FL, Bexar, TX</a:t>
            </a:r>
          </a:p>
          <a:p>
            <a:pPr lvl="1"/>
            <a:r>
              <a:rPr lang="en-US" dirty="0"/>
              <a:t>DUI &amp; DWI: Baltimore, MD and Stanislaus, </a:t>
            </a:r>
            <a:r>
              <a:rPr lang="en-US" dirty="0" smtClean="0"/>
              <a:t>CA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365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this data,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00586"/>
            <a:ext cx="10515600" cy="195532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San Diego county has large potential in Divorce &amp; Separation</a:t>
            </a:r>
          </a:p>
          <a:p>
            <a:r>
              <a:rPr lang="en-US" dirty="0" smtClean="0"/>
              <a:t>Look at “</a:t>
            </a:r>
            <a:r>
              <a:rPr lang="en-US" dirty="0" smtClean="0">
                <a:hlinkClick r:id="rId3" action="ppaction://hlinkfile"/>
              </a:rPr>
              <a:t>San Diego divorce attorney</a:t>
            </a:r>
            <a:r>
              <a:rPr lang="en-US" dirty="0" smtClean="0"/>
              <a:t>” </a:t>
            </a:r>
          </a:p>
          <a:p>
            <a:r>
              <a:rPr lang="en-US" dirty="0" smtClean="0"/>
              <a:t>And compare to “</a:t>
            </a:r>
            <a:r>
              <a:rPr lang="en-US" dirty="0" smtClean="0">
                <a:hlinkClick r:id="rId4" action="ppaction://hlinkfile"/>
              </a:rPr>
              <a:t>La Jolla divorce attorney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La Jolla’s median income is $97K, compared to $67K for San Diego, so we should enhance our SEO efforts for La Jolla.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320842"/>
            <a:ext cx="10515600" cy="330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0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this data, Example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4505520"/>
            <a:ext cx="10515600" cy="2250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391" y="1475158"/>
            <a:ext cx="5160377" cy="4431126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128769" y="5022923"/>
            <a:ext cx="3613211" cy="102093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418" y="1475157"/>
            <a:ext cx="5544067" cy="264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5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this data,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Why is there so much potential in Bernalillo County if we’re already doing great in SEO?</a:t>
            </a:r>
          </a:p>
          <a:p>
            <a:r>
              <a:rPr lang="en-US" dirty="0"/>
              <a:t>Bernalillo differs from higher ranking counties in the cluster in that the number of advertisers on </a:t>
            </a:r>
            <a:r>
              <a:rPr lang="en-US" dirty="0" err="1"/>
              <a:t>Avvo</a:t>
            </a:r>
            <a:r>
              <a:rPr lang="en-US" dirty="0"/>
              <a:t> is smaller. This could indicate lower awareness generally in the county.</a:t>
            </a:r>
          </a:p>
          <a:p>
            <a:r>
              <a:rPr lang="en-US" dirty="0"/>
              <a:t>Corroboration of potential by demographic trends:</a:t>
            </a:r>
          </a:p>
          <a:p>
            <a:pPr lvl="1"/>
            <a:r>
              <a:rPr lang="en-US" dirty="0"/>
              <a:t>Population growth is expected to be high over the next five years, especially West of the Rio Grande.</a:t>
            </a:r>
          </a:p>
          <a:p>
            <a:pPr lvl="1"/>
            <a:r>
              <a:rPr lang="en-US" dirty="0"/>
              <a:t>Job growth is expected to be 33% over the next ten years.</a:t>
            </a:r>
          </a:p>
          <a:p>
            <a:pPr lvl="1"/>
            <a:r>
              <a:rPr lang="en-US" dirty="0"/>
              <a:t>Crime rates are well above the US average.</a:t>
            </a:r>
          </a:p>
          <a:p>
            <a:pPr lvl="1"/>
            <a:r>
              <a:rPr lang="en-US" dirty="0"/>
              <a:t>NHTSA ranked Bernalillo 2</a:t>
            </a:r>
            <a:r>
              <a:rPr lang="en-US" baseline="30000" dirty="0"/>
              <a:t>nd</a:t>
            </a:r>
            <a:r>
              <a:rPr lang="en-US" dirty="0"/>
              <a:t> worst in the country for DUI in 2014 (up from 19 in 2013 and 29 in 2012).</a:t>
            </a:r>
          </a:p>
          <a:p>
            <a:r>
              <a:rPr lang="en-US" dirty="0"/>
              <a:t>We are currently very efficient in generating ACV in DUI Bernalillo, with ACV/session = $92. Modest increases in traffic should result in good ACV gains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3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So Fine 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version 1 of a methodology that is still under improvement.</a:t>
            </a:r>
          </a:p>
          <a:p>
            <a:r>
              <a:rPr lang="en-US" dirty="0" smtClean="0"/>
              <a:t>The confidence interval around the estimates could be +/- 5%.</a:t>
            </a:r>
          </a:p>
          <a:p>
            <a:r>
              <a:rPr lang="en-US" dirty="0" smtClean="0"/>
              <a:t>Additional demographic data will make the estimates more accurate for some counties.</a:t>
            </a:r>
          </a:p>
          <a:p>
            <a:r>
              <a:rPr lang="en-US" dirty="0" smtClean="0"/>
              <a:t>Estimates are based on current performance (current conversion efficiency, current market penetration in healthy markets).</a:t>
            </a:r>
          </a:p>
          <a:p>
            <a:pPr lvl="1"/>
            <a:r>
              <a:rPr lang="en-US" dirty="0" smtClean="0"/>
              <a:t>They can be thought of as a lower bound.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7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767</Words>
  <Application>Microsoft Office PowerPoint</Application>
  <PresentationFormat>Widescreen</PresentationFormat>
  <Paragraphs>71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Traffic Potential</vt:lpstr>
      <vt:lpstr>How do we increase our traffic?</vt:lpstr>
      <vt:lpstr>Methodology</vt:lpstr>
      <vt:lpstr>Opportunity</vt:lpstr>
      <vt:lpstr>Findings</vt:lpstr>
      <vt:lpstr>Applying this data, Example 1</vt:lpstr>
      <vt:lpstr>Applying this data, Example 2</vt:lpstr>
      <vt:lpstr>Applying this data, Example 2</vt:lpstr>
      <vt:lpstr>Not So Fine Print</vt:lpstr>
      <vt:lpstr>Enhancements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Dodhia</dc:creator>
  <cp:lastModifiedBy>Rahul Dodhia</cp:lastModifiedBy>
  <cp:revision>64</cp:revision>
  <dcterms:created xsi:type="dcterms:W3CDTF">2016-09-13T16:17:59Z</dcterms:created>
  <dcterms:modified xsi:type="dcterms:W3CDTF">2016-09-16T19:31:25Z</dcterms:modified>
</cp:coreProperties>
</file>