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3" r:id="rId4"/>
    <p:sldId id="260" r:id="rId5"/>
    <p:sldId id="259" r:id="rId6"/>
    <p:sldId id="261" r:id="rId7"/>
    <p:sldId id="262" r:id="rId8"/>
    <p:sldId id="265" r:id="rId9"/>
    <p:sldId id="267" r:id="rId10"/>
    <p:sldId id="268" r:id="rId11"/>
    <p:sldId id="25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3" autoAdjust="0"/>
    <p:restoredTop sz="95232" autoAdjust="0"/>
  </p:normalViewPr>
  <p:slideViewPr>
    <p:cSldViewPr snapToGrid="0">
      <p:cViewPr varScale="1">
        <p:scale>
          <a:sx n="70" d="100"/>
          <a:sy n="70" d="100"/>
        </p:scale>
        <p:origin x="43" y="312"/>
      </p:cViewPr>
      <p:guideLst/>
    </p:cSldViewPr>
  </p:slideViewPr>
  <p:outlineViewPr>
    <p:cViewPr>
      <p:scale>
        <a:sx n="33" d="100"/>
        <a:sy n="33" d="100"/>
      </p:scale>
      <p:origin x="0" y="-571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26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dodhia\Dropbox%20(Avvo,%20Inc.)\Analytics\Market_Intelligence\AvvoTrafficPotential\OtherCode\county_clusters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[county_clusters3.xlsx]Sheet1!PivotTable1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acv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  <c:extLst/>
          </c:dLbls>
          <c:cat>
            <c:strRef>
              <c:f>Sheet1!$A$4:$A$9</c:f>
              <c:strCache>
                <c:ptCount val="5"/>
                <c:pt idx="0">
                  <c:v>Criminal Defense</c:v>
                </c:pt>
                <c:pt idx="1">
                  <c:v>DUI &amp; DWI</c:v>
                </c:pt>
                <c:pt idx="2">
                  <c:v>Divorce &amp; Separation</c:v>
                </c:pt>
                <c:pt idx="3">
                  <c:v>Immigration</c:v>
                </c:pt>
                <c:pt idx="4">
                  <c:v>Real Estate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1990379.5911701352</c:v>
                </c:pt>
                <c:pt idx="1">
                  <c:v>911519.22107436438</c:v>
                </c:pt>
                <c:pt idx="2">
                  <c:v>747531.34725744824</c:v>
                </c:pt>
                <c:pt idx="3">
                  <c:v>283848.619534022</c:v>
                </c:pt>
                <c:pt idx="4">
                  <c:v>152244.0671399803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Sum of incremental acv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  <c:extLst/>
          </c:dLbls>
          <c:cat>
            <c:strRef>
              <c:f>Sheet1!$A$4:$A$9</c:f>
              <c:strCache>
                <c:ptCount val="5"/>
                <c:pt idx="0">
                  <c:v>Criminal Defense</c:v>
                </c:pt>
                <c:pt idx="1">
                  <c:v>DUI &amp; DWI</c:v>
                </c:pt>
                <c:pt idx="2">
                  <c:v>Divorce &amp; Separation</c:v>
                </c:pt>
                <c:pt idx="3">
                  <c:v>Immigration</c:v>
                </c:pt>
                <c:pt idx="4">
                  <c:v>Real Estate</c:v>
                </c:pt>
              </c:strCache>
            </c:strRef>
          </c:cat>
          <c:val>
            <c:numRef>
              <c:f>Sheet1!$C$4:$C$9</c:f>
              <c:numCache>
                <c:formatCode>General</c:formatCode>
                <c:ptCount val="5"/>
                <c:pt idx="0">
                  <c:v>332458.75539345923</c:v>
                </c:pt>
                <c:pt idx="1">
                  <c:v>240241.53036248637</c:v>
                </c:pt>
                <c:pt idx="2">
                  <c:v>199742.86607355881</c:v>
                </c:pt>
                <c:pt idx="3">
                  <c:v>62538.976518259442</c:v>
                </c:pt>
                <c:pt idx="4">
                  <c:v>21585.651982918818</c:v>
                </c:pt>
              </c:numCache>
            </c:numRef>
          </c:val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Sum of incremental acv 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Sheet1!$A$4:$A$9</c:f>
              <c:strCache>
                <c:ptCount val="5"/>
                <c:pt idx="0">
                  <c:v>Criminal Defense</c:v>
                </c:pt>
                <c:pt idx="1">
                  <c:v>DUI &amp; DWI</c:v>
                </c:pt>
                <c:pt idx="2">
                  <c:v>Divorce &amp; Separation</c:v>
                </c:pt>
                <c:pt idx="3">
                  <c:v>Immigration</c:v>
                </c:pt>
                <c:pt idx="4">
                  <c:v>Real Estate</c:v>
                </c:pt>
              </c:strCache>
            </c:strRef>
          </c:cat>
          <c:val>
            <c:numRef>
              <c:f>Sheet1!$D$4:$D$9</c:f>
              <c:numCache>
                <c:formatCode>General</c:formatCode>
                <c:ptCount val="5"/>
                <c:pt idx="0">
                  <c:v>0.16703283980017511</c:v>
                </c:pt>
                <c:pt idx="1">
                  <c:v>0.2635616724344278</c:v>
                </c:pt>
                <c:pt idx="2">
                  <c:v>0.26720333107952965</c:v>
                </c:pt>
                <c:pt idx="3">
                  <c:v>0.22032510364477409</c:v>
                </c:pt>
                <c:pt idx="4">
                  <c:v>0.14178320632403996</c:v>
                </c:pt>
              </c:numCache>
            </c:numRef>
          </c:val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20790928"/>
        <c:axId val="320789248"/>
      </c:barChart>
      <c:catAx>
        <c:axId val="32079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789248"/>
        <c:crosses val="autoZero"/>
        <c:auto val="1"/>
        <c:lblAlgn val="ctr"/>
        <c:lblOffset val="100"/>
        <c:noMultiLvlLbl val="0"/>
      </c:catAx>
      <c:valAx>
        <c:axId val="32078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79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ED342-051E-454F-99E4-2B7DD87A669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0ACA4-E307-43B3-9D90-8A3DF3F2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Criminal defense has a relatively small percent increase, but is the largest in absolute ACV.</a:t>
            </a:r>
          </a:p>
          <a:p>
            <a:pPr lvl="1"/>
            <a:r>
              <a:rPr lang="en-US" dirty="0" smtClean="0"/>
              <a:t>San Bernardino, CA has the largest ACV potential ($16,000). Followed by Riverside, CA ($13,000) and St. Louis, MO ($11,000).</a:t>
            </a:r>
          </a:p>
          <a:p>
            <a:r>
              <a:rPr lang="en-US" dirty="0" smtClean="0"/>
              <a:t>For Divorce, Los Angeles, CA has the most potential - $10,000</a:t>
            </a:r>
          </a:p>
          <a:p>
            <a:r>
              <a:rPr lang="en-US" dirty="0" smtClean="0"/>
              <a:t>For DUI &amp; DWI, St. Louis, MO ($8,400) and Bernalillo, NM ($7,800)</a:t>
            </a:r>
          </a:p>
          <a:p>
            <a:r>
              <a:rPr lang="en-US" dirty="0" smtClean="0"/>
              <a:t>For Immigration, Maricopa, AZ - $4200</a:t>
            </a:r>
          </a:p>
          <a:p>
            <a:r>
              <a:rPr lang="en-US" dirty="0" smtClean="0"/>
              <a:t>For Real Estate, Los Angeles ($4,000) and Riverside, CA ($3,900)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0ACA4-E307-43B3-9D90-8A3DF3F257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4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2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8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1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0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8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0D35-C1AE-4A37-8B1F-4CA832C5B506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8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ableau.prod.avvo.com/#/views/TrafficPotentialv3/MapSummaryDashboard?:iid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la%20jolla%20divorce%20attorney%20-%20Google%20Search.html" TargetMode="External"/><Relationship Id="rId2" Type="http://schemas.openxmlformats.org/officeDocument/2006/relationships/hyperlink" Target="san%20diego%20divorce%20attorney%20-%20Google%20Searc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 Potential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this data,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Why is there so much potential in Bernalillo County if we’re already doing great in SEO</a:t>
            </a:r>
            <a:r>
              <a:rPr lang="en-US" dirty="0" smtClean="0"/>
              <a:t>?</a:t>
            </a:r>
          </a:p>
          <a:p>
            <a:r>
              <a:rPr lang="en-US" dirty="0"/>
              <a:t>Bernalillo differs from higher ranking counties in the cluster in that the number of advertisers on </a:t>
            </a:r>
            <a:r>
              <a:rPr lang="en-US" dirty="0" err="1"/>
              <a:t>Avvo</a:t>
            </a:r>
            <a:r>
              <a:rPr lang="en-US" dirty="0"/>
              <a:t> is smaller. This could indicate lower awareness generally in the county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Corroboration of potential by demographic </a:t>
            </a:r>
            <a:r>
              <a:rPr lang="en-US" dirty="0" smtClean="0"/>
              <a:t>trends:</a:t>
            </a:r>
          </a:p>
          <a:p>
            <a:pPr lvl="1"/>
            <a:r>
              <a:rPr lang="en-US" dirty="0" smtClean="0"/>
              <a:t>Population growth is expected to be high over the next five years, especially West of the Rio Grande.</a:t>
            </a:r>
          </a:p>
          <a:p>
            <a:pPr lvl="1"/>
            <a:r>
              <a:rPr lang="en-US" dirty="0" smtClean="0"/>
              <a:t>Job growth is expected to be 33% over the next ten years.</a:t>
            </a:r>
          </a:p>
          <a:p>
            <a:pPr lvl="1"/>
            <a:r>
              <a:rPr lang="en-US" dirty="0" smtClean="0"/>
              <a:t>Crime rates are well above the US average.</a:t>
            </a:r>
          </a:p>
          <a:p>
            <a:pPr lvl="1"/>
            <a:r>
              <a:rPr lang="en-US" dirty="0" smtClean="0"/>
              <a:t>NHTSA ranked Bernalillo 2</a:t>
            </a:r>
            <a:r>
              <a:rPr lang="en-US" baseline="30000" dirty="0" smtClean="0"/>
              <a:t>nd</a:t>
            </a:r>
            <a:r>
              <a:rPr lang="en-US" dirty="0" smtClean="0"/>
              <a:t> worst in the country for DUI in 2014 (up from 19 in 2013 and 29 in 2012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are currently very efficient in generating ACV in DUI Bernalillo, with ACV/session = $92. </a:t>
            </a:r>
            <a:r>
              <a:rPr lang="en-US" dirty="0" smtClean="0"/>
              <a:t>Modest </a:t>
            </a:r>
            <a:r>
              <a:rPr lang="en-US" dirty="0" smtClean="0"/>
              <a:t>increases in traffic should result in good ACV gains.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833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So Fine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version 1 of a methodology that is still under improvement.</a:t>
            </a:r>
          </a:p>
          <a:p>
            <a:r>
              <a:rPr lang="en-US" dirty="0" smtClean="0"/>
              <a:t>The confidence interval around the estimates could be +/- 5%.</a:t>
            </a:r>
          </a:p>
          <a:p>
            <a:r>
              <a:rPr lang="en-US" dirty="0" smtClean="0"/>
              <a:t>Additional demographic data will make the estimates more accurate for some counties.</a:t>
            </a:r>
          </a:p>
          <a:p>
            <a:r>
              <a:rPr lang="en-US" dirty="0" smtClean="0"/>
              <a:t>Estimates are based on current performance (current conversion efficiency, current market penetration in healthy markets).</a:t>
            </a:r>
          </a:p>
          <a:p>
            <a:pPr lvl="1"/>
            <a:r>
              <a:rPr lang="en-US" dirty="0" smtClean="0"/>
              <a:t>They can be thought of as a lower bound.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more data – refine estimates by including additional data, not limited to: quality of traffic, non-census county statistics, </a:t>
            </a:r>
            <a:r>
              <a:rPr lang="en-US" dirty="0" err="1" smtClean="0"/>
              <a:t>Avvo</a:t>
            </a:r>
            <a:r>
              <a:rPr lang="en-US" dirty="0" smtClean="0"/>
              <a:t> SEO rankings.</a:t>
            </a:r>
          </a:p>
          <a:p>
            <a:r>
              <a:rPr lang="en-US" dirty="0" smtClean="0"/>
              <a:t>Expand to all practice areas.</a:t>
            </a:r>
          </a:p>
          <a:p>
            <a:r>
              <a:rPr lang="en-US" dirty="0" smtClean="0"/>
              <a:t>Use this data to identify prime markets.</a:t>
            </a:r>
          </a:p>
          <a:p>
            <a:r>
              <a:rPr lang="en-US" dirty="0" smtClean="0"/>
              <a:t>Smarter diagnosis to identify factors that are holding growth 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5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increase our traffic?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Avvo’s</a:t>
            </a:r>
            <a:r>
              <a:rPr lang="en-US" dirty="0" smtClean="0"/>
              <a:t> organic traffic growth has </a:t>
            </a:r>
            <a:r>
              <a:rPr lang="en-US" dirty="0" smtClean="0"/>
              <a:t>slowed down and historically high traffic growth is unlikely to return.</a:t>
            </a:r>
          </a:p>
          <a:p>
            <a:r>
              <a:rPr lang="en-US" dirty="0" smtClean="0"/>
              <a:t>We need to develop traffic growth strategies for specific geographic regions and practice areas.</a:t>
            </a:r>
            <a:endParaRPr lang="en-US" dirty="0" smtClean="0"/>
          </a:p>
          <a:p>
            <a:r>
              <a:rPr lang="en-US" dirty="0" smtClean="0"/>
              <a:t>This project</a:t>
            </a:r>
            <a:r>
              <a:rPr lang="en-US" dirty="0" smtClean="0"/>
              <a:t> identifies </a:t>
            </a:r>
            <a:r>
              <a:rPr lang="en-US" dirty="0"/>
              <a:t>markets that have growth </a:t>
            </a:r>
            <a:r>
              <a:rPr lang="en-US" dirty="0" smtClean="0"/>
              <a:t>potential in terms of visits and </a:t>
            </a:r>
            <a:r>
              <a:rPr lang="en-US" dirty="0"/>
              <a:t>v</a:t>
            </a:r>
            <a:r>
              <a:rPr lang="en-US" dirty="0" smtClean="0"/>
              <a:t>alue delivered to advertisers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464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sources: Census demographics and internal traffic.</a:t>
            </a:r>
          </a:p>
          <a:p>
            <a:r>
              <a:rPr lang="en-US" dirty="0" smtClean="0"/>
              <a:t>Analysis: Group counties by similarity, based on demographic metrics related to practice area. </a:t>
            </a:r>
          </a:p>
          <a:p>
            <a:r>
              <a:rPr lang="en-US" dirty="0" smtClean="0"/>
              <a:t>Estimation: In each county cluster, assign a target market as the one that is at the 70</a:t>
            </a:r>
            <a:r>
              <a:rPr lang="en-US" baseline="30000" dirty="0" smtClean="0"/>
              <a:t>th</a:t>
            </a:r>
            <a:r>
              <a:rPr lang="en-US" dirty="0" smtClean="0"/>
              <a:t> percentile of visits per capita.</a:t>
            </a:r>
          </a:p>
          <a:p>
            <a:r>
              <a:rPr lang="en-US" dirty="0" smtClean="0"/>
              <a:t>Since all counties in the cluster are expected to be demographically similar, potential sessions are calculated by setting visits/capita to the target.</a:t>
            </a:r>
          </a:p>
          <a:p>
            <a:r>
              <a:rPr lang="en-US" dirty="0" smtClean="0"/>
              <a:t>ACV is assumed to increase with visits, but with diminishing returns.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3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7269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45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Average ACV increase is </a:t>
            </a:r>
            <a:r>
              <a:rPr lang="en-US" dirty="0" smtClean="0"/>
              <a:t>21</a:t>
            </a:r>
            <a:r>
              <a:rPr lang="en-US" dirty="0" smtClean="0"/>
              <a:t>%, </a:t>
            </a:r>
            <a:r>
              <a:rPr lang="en-US" dirty="0" smtClean="0"/>
              <a:t>from </a:t>
            </a:r>
            <a:r>
              <a:rPr lang="en-US" dirty="0" smtClean="0"/>
              <a:t>an increase in visits of 24%.</a:t>
            </a:r>
          </a:p>
          <a:p>
            <a:r>
              <a:rPr lang="en-US" dirty="0" smtClean="0"/>
              <a:t>Largest absolute potential is in PAs that are already large, but in terms of growth rates, immigration is high and criminal defense is lower.</a:t>
            </a:r>
            <a:endParaRPr lang="en-US" dirty="0" smtClean="0"/>
          </a:p>
          <a:p>
            <a:r>
              <a:rPr lang="en-US" dirty="0">
                <a:hlinkClick r:id="rId3"/>
              </a:rPr>
              <a:t>More detail on Tableau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65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Findings: Top Counties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Criminal defense has a relatively small percent increase, but is the largest in absolute ACV.</a:t>
            </a:r>
          </a:p>
          <a:p>
            <a:pPr lvl="1"/>
            <a:r>
              <a:rPr lang="en-US" dirty="0" smtClean="0"/>
              <a:t>Marion, IN, Erie NY</a:t>
            </a:r>
            <a:endParaRPr lang="en-US" dirty="0" smtClean="0"/>
          </a:p>
          <a:p>
            <a:r>
              <a:rPr lang="en-US" dirty="0" smtClean="0"/>
              <a:t>For Divorce, Los Angeles, CA </a:t>
            </a:r>
            <a:r>
              <a:rPr lang="en-US" dirty="0" smtClean="0"/>
              <a:t>and Wayne, MI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DUI &amp; </a:t>
            </a:r>
            <a:r>
              <a:rPr lang="en-US" dirty="0"/>
              <a:t>DWI Wayne, </a:t>
            </a:r>
            <a:r>
              <a:rPr lang="en-US" dirty="0" smtClean="0"/>
              <a:t>IN and </a:t>
            </a:r>
            <a:r>
              <a:rPr lang="en-US" dirty="0" smtClean="0"/>
              <a:t>Bernalillo</a:t>
            </a:r>
            <a:r>
              <a:rPr lang="en-US" dirty="0" smtClean="0"/>
              <a:t>, NM </a:t>
            </a:r>
            <a:r>
              <a:rPr lang="en-US" dirty="0" smtClean="0"/>
              <a:t> and Clark NV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Immigration, Maricopa, AZ - $4200</a:t>
            </a:r>
          </a:p>
          <a:p>
            <a:r>
              <a:rPr lang="en-US" dirty="0" smtClean="0"/>
              <a:t>For Real Estate, </a:t>
            </a:r>
            <a:r>
              <a:rPr lang="en-US" dirty="0" smtClean="0"/>
              <a:t>Dallas, TX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3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Findings: Pops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efficient (ACV/session) is DUI Bernalillo, NM at $92 and DUI Cumberland NC at $66</a:t>
            </a:r>
          </a:p>
          <a:p>
            <a:r>
              <a:rPr lang="en-US" dirty="0" smtClean="0"/>
              <a:t>Areas </a:t>
            </a:r>
            <a:r>
              <a:rPr lang="en-US" dirty="0"/>
              <a:t>that pop out</a:t>
            </a:r>
          </a:p>
          <a:p>
            <a:pPr lvl="1"/>
            <a:r>
              <a:rPr lang="en-US" dirty="0" smtClean="0"/>
              <a:t>Los Angeles, CA and </a:t>
            </a:r>
            <a:r>
              <a:rPr lang="en-US" dirty="0" err="1" smtClean="0"/>
              <a:t>Baltimore,MD</a:t>
            </a:r>
            <a:r>
              <a:rPr lang="en-US" dirty="0" smtClean="0"/>
              <a:t> for Divorce</a:t>
            </a:r>
          </a:p>
          <a:p>
            <a:pPr lvl="1"/>
            <a:r>
              <a:rPr lang="en-US" dirty="0" smtClean="0"/>
              <a:t>Harris, TX and Maricopa, AZ for Real Estate</a:t>
            </a:r>
          </a:p>
          <a:p>
            <a:pPr lvl="1"/>
            <a:r>
              <a:rPr lang="en-US" dirty="0" smtClean="0"/>
              <a:t>Cook, IL for Immigration</a:t>
            </a:r>
          </a:p>
          <a:p>
            <a:pPr lvl="1"/>
            <a:r>
              <a:rPr lang="en-US" dirty="0" smtClean="0"/>
              <a:t>Clark, NV and St. Louis, MO for DUI and Criminal Defense</a:t>
            </a:r>
          </a:p>
          <a:p>
            <a:pPr lvl="1"/>
            <a:r>
              <a:rPr lang="en-US" dirty="0" smtClean="0"/>
              <a:t>San Bernardino, CA for Criminal Defense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68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this data,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00586"/>
            <a:ext cx="10515600" cy="19553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San Diego county has large potential in Divorce &amp; Separation</a:t>
            </a:r>
          </a:p>
          <a:p>
            <a:r>
              <a:rPr lang="en-US" dirty="0" smtClean="0"/>
              <a:t>Look at “</a:t>
            </a:r>
            <a:r>
              <a:rPr lang="en-US" dirty="0" smtClean="0">
                <a:hlinkClick r:id="rId2" action="ppaction://hlinkfile"/>
              </a:rPr>
              <a:t>San Diego divorce attorney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And compare to “</a:t>
            </a:r>
            <a:r>
              <a:rPr lang="en-US" dirty="0" smtClean="0">
                <a:hlinkClick r:id="rId3" action="ppaction://hlinkfile"/>
              </a:rPr>
              <a:t>La Jolla divorce attorney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La Jolla’s median income is $97K, compared to $67K for San Diego, so we should enhance our SEO efforts for La Jolla.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20842"/>
            <a:ext cx="10515600" cy="330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this data, 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505520"/>
            <a:ext cx="10515600" cy="225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391" y="1475158"/>
            <a:ext cx="5160377" cy="443112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128769" y="5022923"/>
            <a:ext cx="3613211" cy="10209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8" y="1475157"/>
            <a:ext cx="5544067" cy="26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781</Words>
  <Application>Microsoft Office PowerPoint</Application>
  <PresentationFormat>Widescreen</PresentationFormat>
  <Paragraphs>66</Paragraphs>
  <Slides>12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Traffic Potential</vt:lpstr>
      <vt:lpstr>How do we increase our traffic?</vt:lpstr>
      <vt:lpstr>Methodology</vt:lpstr>
      <vt:lpstr>Opportunity</vt:lpstr>
      <vt:lpstr>Findings</vt:lpstr>
      <vt:lpstr>Findings: Top Counties</vt:lpstr>
      <vt:lpstr>Findings: Pops</vt:lpstr>
      <vt:lpstr>Applying this data, Example 1</vt:lpstr>
      <vt:lpstr>Applying this data, Example 2</vt:lpstr>
      <vt:lpstr>Applying this data, Example 2</vt:lpstr>
      <vt:lpstr>Not So Fine Print</vt:lpstr>
      <vt:lpstr>Enhancements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Dodhia</dc:creator>
  <cp:lastModifiedBy>Rahul Dodhia</cp:lastModifiedBy>
  <cp:revision>64</cp:revision>
  <dcterms:created xsi:type="dcterms:W3CDTF">2016-09-13T16:17:59Z</dcterms:created>
  <dcterms:modified xsi:type="dcterms:W3CDTF">2016-09-16T16:54:24Z</dcterms:modified>
</cp:coreProperties>
</file>