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407" r:id="rId6"/>
    <p:sldId id="408" r:id="rId7"/>
    <p:sldId id="366" r:id="rId8"/>
    <p:sldId id="369" r:id="rId9"/>
    <p:sldId id="370" r:id="rId10"/>
    <p:sldId id="371" r:id="rId11"/>
    <p:sldId id="372" r:id="rId12"/>
    <p:sldId id="373" r:id="rId13"/>
    <p:sldId id="375" r:id="rId14"/>
    <p:sldId id="404" r:id="rId15"/>
    <p:sldId id="405" r:id="rId16"/>
    <p:sldId id="406" r:id="rId17"/>
    <p:sldId id="409" r:id="rId18"/>
    <p:sldId id="410" r:id="rId19"/>
    <p:sldId id="478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40" r:id="rId45"/>
    <p:sldId id="441" r:id="rId46"/>
    <p:sldId id="442" r:id="rId47"/>
    <p:sldId id="443" r:id="rId48"/>
    <p:sldId id="444" r:id="rId49"/>
    <p:sldId id="445" r:id="rId50"/>
    <p:sldId id="446" r:id="rId51"/>
    <p:sldId id="447" r:id="rId52"/>
    <p:sldId id="448" r:id="rId53"/>
    <p:sldId id="449" r:id="rId54"/>
    <p:sldId id="450" r:id="rId55"/>
    <p:sldId id="451" r:id="rId56"/>
    <p:sldId id="452" r:id="rId57"/>
    <p:sldId id="453" r:id="rId58"/>
    <p:sldId id="454" r:id="rId59"/>
    <p:sldId id="455" r:id="rId60"/>
    <p:sldId id="456" r:id="rId61"/>
    <p:sldId id="457" r:id="rId62"/>
    <p:sldId id="458" r:id="rId63"/>
    <p:sldId id="362" r:id="rId64"/>
  </p:sldIdLst>
  <p:sldSz cx="9144000" cy="6858000" type="screen4x3"/>
  <p:notesSz cx="7315200" cy="9601200"/>
  <p:custDataLst>
    <p:tags r:id="rId6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A29E"/>
    <a:srgbClr val="124C8C"/>
    <a:srgbClr val="0E3B6C"/>
    <a:srgbClr val="C2C2C2"/>
    <a:srgbClr val="ADADAD"/>
    <a:srgbClr val="454545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1167" autoAdjust="0"/>
  </p:normalViewPr>
  <p:slideViewPr>
    <p:cSldViewPr>
      <p:cViewPr>
        <p:scale>
          <a:sx n="65" d="100"/>
          <a:sy n="65" d="100"/>
        </p:scale>
        <p:origin x="-1422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gs" Target="tags/tag1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7E39EC-5E7C-4775-BA59-E9E77512768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7E39EC-5E7C-4775-BA59-E9E77512768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E08F3-C8E1-4481-AC50-BA881DA62902}" type="slidenum">
              <a:rPr lang="en-US" smtClean="0">
                <a:latin typeface="Arial" panose="020B0604020202020204" pitchFamily="34" charset="0"/>
              </a:rPr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7E39EC-5E7C-4775-BA59-E9E77512768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</a:t>
            </a:r>
            <a:r>
              <a:rPr lang="en-US" baseline="0" dirty="0" smtClean="0"/>
              <a:t> add data regarding rules to alter a table using add, modify clauses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7E39EC-5E7C-4775-BA59-E9E77512768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Language Fundamentals</a:t>
            </a:r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© Pratian Technologies (India) Pvt. Ltd.</a:t>
            </a: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2.</a:t>
            </a:r>
            <a:fld id="{C843C96A-36E5-4AB4-9233-5B1EAFFD2121}" type="slidenum">
              <a:rPr lang="en-US" smtClean="0">
                <a:latin typeface="Arial" panose="020B0604020202020204" pitchFamily="34" charset="0"/>
              </a:rPr>
            </a:fld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57250"/>
            <a:ext cx="5226050" cy="3919538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5" descr="C:\Documents and Settings\Subbu\Desktop\Slides\coverpag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6"/>
          <p:cNvSpPr>
            <a:spLocks noChangeArrowheads="1"/>
          </p:cNvSpPr>
          <p:nvPr userDrawn="1"/>
        </p:nvSpPr>
        <p:spPr bwMode="auto">
          <a:xfrm>
            <a:off x="323850" y="3795713"/>
            <a:ext cx="405066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BEBEBE"/>
                </a:solidFill>
                <a:latin typeface="Arial" panose="020B0604020202020204" pitchFamily="34" charset="0"/>
              </a:rPr>
              <a:t>Trainer: Venkat Shiva Reddy</a:t>
            </a:r>
            <a:endParaRPr lang="en-US" sz="1400" dirty="0">
              <a:solidFill>
                <a:srgbClr val="BEBEBE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0988" y="319088"/>
            <a:ext cx="7467600" cy="685800"/>
          </a:xfrm>
        </p:spPr>
        <p:txBody>
          <a:bodyPr/>
          <a:lstStyle>
            <a:lvl1pPr algn="l">
              <a:defRPr sz="4500">
                <a:solidFill>
                  <a:srgbClr val="E2E2E2"/>
                </a:solidFill>
              </a:defRPr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0988" y="1009650"/>
            <a:ext cx="6400800" cy="609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Rectangles 1"/>
          <p:cNvSpPr/>
          <p:nvPr userDrawn="1"/>
        </p:nvSpPr>
        <p:spPr>
          <a:xfrm>
            <a:off x="304800" y="6096000"/>
            <a:ext cx="14478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147638"/>
            <a:ext cx="2095500" cy="6329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47638"/>
            <a:ext cx="6134100" cy="6329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762000"/>
            <a:ext cx="4114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762000"/>
            <a:ext cx="4114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5" descr="C:\Documents and Settings\Subbu\Desktop\Slides\inner.jp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762000"/>
            <a:ext cx="8382000" cy="5715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47638"/>
            <a:ext cx="8382000" cy="558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4114" name="Rectangle 82"/>
          <p:cNvSpPr>
            <a:spLocks noChangeArrowheads="1"/>
          </p:cNvSpPr>
          <p:nvPr userDrawn="1"/>
        </p:nvSpPr>
        <p:spPr bwMode="auto">
          <a:xfrm>
            <a:off x="3225800" y="6477000"/>
            <a:ext cx="2489200" cy="318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en-US" sz="1400" dirty="0">
                <a:solidFill>
                  <a:srgbClr val="626262"/>
                </a:solidFill>
                <a:latin typeface="Arial" panose="020B0604020202020204" pitchFamily="34" charset="0"/>
              </a:rPr>
              <a:t>Basic </a:t>
            </a:r>
            <a:r>
              <a:rPr lang="en-US" sz="1400" dirty="0" smtClean="0">
                <a:solidFill>
                  <a:srgbClr val="626262"/>
                </a:solidFill>
                <a:latin typeface="Arial" panose="020B0604020202020204" pitchFamily="34" charset="0"/>
              </a:rPr>
              <a:t>SQL</a:t>
            </a:r>
            <a:endParaRPr lang="en-US" sz="1400" dirty="0">
              <a:solidFill>
                <a:srgbClr val="626262"/>
              </a:solidFill>
              <a:latin typeface="Arial" panose="020B0604020202020204" pitchFamily="34" charset="0"/>
            </a:endParaRPr>
          </a:p>
        </p:txBody>
      </p:sp>
      <p:sp>
        <p:nvSpPr>
          <p:cNvPr id="44153" name="Rectangle 121"/>
          <p:cNvSpPr>
            <a:spLocks noChangeArrowheads="1"/>
          </p:cNvSpPr>
          <p:nvPr userDrawn="1"/>
        </p:nvSpPr>
        <p:spPr bwMode="auto">
          <a:xfrm>
            <a:off x="490538" y="6497638"/>
            <a:ext cx="2252662" cy="3035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sz="1200" dirty="0">
                <a:solidFill>
                  <a:srgbClr val="9F9F9F"/>
                </a:solidFill>
                <a:latin typeface="Arial" panose="020B0604020202020204" pitchFamily="34" charset="0"/>
              </a:rPr>
              <a:t>Trainer: Venkat Shiva Reddy</a:t>
            </a:r>
            <a:endParaRPr lang="en-US" sz="1200" dirty="0">
              <a:solidFill>
                <a:srgbClr val="9F9F9F"/>
              </a:solidFill>
              <a:latin typeface="Arial" panose="020B0604020202020204" pitchFamily="34" charset="0"/>
            </a:endParaRPr>
          </a:p>
        </p:txBody>
      </p:sp>
      <p:sp>
        <p:nvSpPr>
          <p:cNvPr id="44173" name="Line 141"/>
          <p:cNvSpPr>
            <a:spLocks noChangeShapeType="1"/>
          </p:cNvSpPr>
          <p:nvPr userDrawn="1"/>
        </p:nvSpPr>
        <p:spPr bwMode="auto">
          <a:xfrm>
            <a:off x="800100" y="685800"/>
            <a:ext cx="7848600" cy="0"/>
          </a:xfrm>
          <a:prstGeom prst="line">
            <a:avLst/>
          </a:prstGeom>
          <a:noFill/>
          <a:ln w="12700">
            <a:solidFill>
              <a:srgbClr val="CCCCCC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IN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Unit 2: Basic SQL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533400" y="685800"/>
            <a:ext cx="8204200" cy="1981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</a:rPr>
              <a:t>Application Programmers</a:t>
            </a:r>
            <a:endParaRPr lang="en-US" sz="24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kumimoji="1" lang="en-US" sz="2000" dirty="0" smtClean="0"/>
              <a:t>Responsible for writing application programs that use the database</a:t>
            </a:r>
            <a:endParaRPr kumimoji="1"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End Users</a:t>
            </a:r>
            <a:endParaRPr lang="en-US" sz="2400" dirty="0" smtClean="0"/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I</a:t>
            </a:r>
            <a:r>
              <a:rPr kumimoji="1" lang="en-US" sz="2000" dirty="0" smtClean="0"/>
              <a:t>nteract with the system from workstations or terminals. A given end user can access the database via one of the applications</a:t>
            </a:r>
            <a:endParaRPr kumimoji="1" lang="en-US" sz="2000" dirty="0" smtClean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kumimoji="1" lang="en-US" sz="2400" dirty="0" smtClean="0">
                <a:latin typeface="+mn-lt"/>
              </a:rPr>
              <a:t>Administrators</a:t>
            </a:r>
            <a:endParaRPr kumimoji="1" lang="en-US" sz="24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kumimoji="1" lang="en-US" sz="2000" dirty="0" smtClean="0">
                <a:latin typeface="+mn-lt"/>
              </a:rPr>
              <a:t>One who manages the database centrally</a:t>
            </a:r>
            <a:endParaRPr kumimoji="1"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kumimoji="1" lang="en-US" sz="2000" dirty="0" smtClean="0">
                <a:latin typeface="+mn-lt"/>
              </a:rPr>
              <a:t>Decides on the type of internal structures and relationships</a:t>
            </a:r>
            <a:endParaRPr kumimoji="1"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kumimoji="1" lang="en-US" sz="2000" dirty="0" smtClean="0">
                <a:latin typeface="+mn-lt"/>
              </a:rPr>
              <a:t>Ensures security of the database</a:t>
            </a:r>
            <a:endParaRPr kumimoji="1"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kumimoji="1" lang="en-US" sz="2000" dirty="0" smtClean="0">
                <a:latin typeface="+mn-lt"/>
              </a:rPr>
              <a:t>Controls access to data through codes and passwords</a:t>
            </a:r>
            <a:endParaRPr kumimoji="1" lang="en-US" sz="2000" dirty="0" smtClean="0"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kumimoji="1" lang="en-US" sz="2000" dirty="0" smtClean="0">
                <a:latin typeface="+mn-lt"/>
              </a:rPr>
              <a:t>Can restrict views or operations users can perform on database</a:t>
            </a:r>
            <a:endParaRPr kumimoji="1" lang="en-US" sz="2000" dirty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147638"/>
            <a:ext cx="8382000" cy="558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chemeClr val="bg2"/>
                </a:solidFill>
              </a:rPr>
              <a:t>Relational DBMS - Users</a:t>
            </a:r>
            <a:endParaRPr lang="en-US" sz="3200" kern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Relational DBMS – Data Integrity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integrity </a:t>
            </a:r>
            <a:endParaRPr lang="en-US" dirty="0" smtClean="0"/>
          </a:p>
          <a:p>
            <a:pPr lvl="1" eaLnBrk="1" hangingPunct="1"/>
            <a:r>
              <a:rPr lang="en-US" dirty="0" smtClean="0"/>
              <a:t>Refers to wholeness and roundness of the database</a:t>
            </a:r>
            <a:endParaRPr lang="en-US" dirty="0" smtClean="0"/>
          </a:p>
          <a:p>
            <a:pPr lvl="1" eaLnBrk="1" hangingPunct="1"/>
            <a:r>
              <a:rPr lang="en-US" dirty="0" smtClean="0"/>
              <a:t>Achieved by using integrity constraints and domain constraints</a:t>
            </a:r>
            <a:endParaRPr lang="en-US" dirty="0" smtClean="0"/>
          </a:p>
          <a:p>
            <a:pPr eaLnBrk="1" hangingPunct="1"/>
            <a:r>
              <a:rPr lang="en-US" dirty="0" smtClean="0"/>
              <a:t>Primary Key</a:t>
            </a:r>
            <a:endParaRPr lang="en-US" dirty="0" smtClean="0"/>
          </a:p>
          <a:p>
            <a:pPr lvl="1" eaLnBrk="1" hangingPunct="1"/>
            <a:r>
              <a:rPr lang="en-US" dirty="0" smtClean="0"/>
              <a:t>Uniquely identify a particular record</a:t>
            </a:r>
            <a:endParaRPr lang="en-US" dirty="0" smtClean="0"/>
          </a:p>
          <a:p>
            <a:pPr eaLnBrk="1" hangingPunct="1"/>
            <a:r>
              <a:rPr lang="en-US" dirty="0" smtClean="0"/>
              <a:t>Foreign Key</a:t>
            </a:r>
            <a:endParaRPr lang="en-US" dirty="0" smtClean="0"/>
          </a:p>
          <a:p>
            <a:pPr lvl="1" eaLnBrk="1" hangingPunct="1"/>
            <a:r>
              <a:rPr lang="en-US" dirty="0" smtClean="0"/>
              <a:t>Primary key in one table will be referenced in another table</a:t>
            </a:r>
            <a:endParaRPr lang="en-US" dirty="0" smtClean="0"/>
          </a:p>
          <a:p>
            <a:pPr lvl="1" eaLnBrk="1" hangingPunct="1"/>
            <a:r>
              <a:rPr lang="en-US" dirty="0" smtClean="0"/>
              <a:t>CourseId is the foreign key here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962400"/>
          <a:ext cx="6096000" cy="120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CourseId</a:t>
                      </a:r>
                      <a:endParaRPr lang="en-US" dirty="0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Krishna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0" y="5257800"/>
          <a:ext cx="373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CourseId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database concepts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Know characteristics of a DBMS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Understand Relational DBMS concepts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sz="4800" dirty="0" smtClean="0"/>
              <a:t>UNIT 2</a:t>
            </a:r>
            <a:endParaRPr lang="en-US" sz="4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>
                <a:latin typeface="+mj-lt"/>
              </a:rPr>
              <a:t>			</a:t>
            </a:r>
            <a:r>
              <a:rPr lang="en-US" sz="4000" dirty="0" smtClean="0">
                <a:latin typeface="+mj-lt"/>
              </a:rPr>
              <a:t>Introduction to SQL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SQL?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SQL stands for Structured Query Language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Simple, powerful and standard data access language for relational database management systems</a:t>
            </a: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It is a specialized language for updating, deleting and requesting information from databases</a:t>
            </a: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SQL Statement Groups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914400"/>
          <a:ext cx="7467600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75"/>
                <a:gridCol w="1960245"/>
                <a:gridCol w="4107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DQL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SELECT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QUERY LANGUAGE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Used to get data from database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DML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UPDATE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DELETE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MANIPULATION LANGUAGE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Used to</a:t>
                      </a:r>
                      <a:r>
                        <a:rPr lang="en-US" sz="2000" baseline="0" dirty="0" smtClean="0"/>
                        <a:t> add or change database data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DDL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CREATE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ALTER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DROP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TRUNCATE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DEFINITION LANGUAGE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Used to manipulate database structures and definitions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GRANT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REVOKE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 </a:t>
                      </a:r>
                      <a:r>
                        <a:rPr lang="en-US" sz="2000" baseline="0" dirty="0" smtClean="0"/>
                        <a:t> ADMINISTATION LANGUAGE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Used to grant and</a:t>
                      </a:r>
                      <a:r>
                        <a:rPr lang="en-US" sz="2000" baseline="0" dirty="0" smtClean="0"/>
                        <a:t> revoke access rights to database objects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SQL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792480"/>
          <a:ext cx="7239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5334000"/>
              </a:tblGrid>
              <a:tr h="351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06728">
                <a:tc>
                  <a:txBody>
                    <a:bodyPr/>
                    <a:lstStyle/>
                    <a:p>
                      <a:r>
                        <a:rPr lang="en-US" dirty="0" smtClean="0"/>
                        <a:t>CHAR(n)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store fixed length string. Maximum length =</a:t>
                      </a:r>
                      <a:r>
                        <a:rPr lang="en-US" baseline="0" dirty="0" smtClean="0"/>
                        <a:t> 255 bytes</a:t>
                      </a:r>
                      <a:endParaRPr lang="en-US" dirty="0"/>
                    </a:p>
                  </a:txBody>
                  <a:tcPr/>
                </a:tc>
              </a:tr>
              <a:tr h="606728"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store variable</a:t>
                      </a:r>
                      <a:r>
                        <a:rPr lang="en-US" baseline="0" dirty="0" smtClean="0"/>
                        <a:t> length string. Maximum length = 255 bytes</a:t>
                      </a:r>
                      <a:endParaRPr lang="en-US" dirty="0"/>
                    </a:p>
                  </a:txBody>
                  <a:tcPr/>
                </a:tc>
              </a:tr>
              <a:tr h="606728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r>
                        <a:rPr lang="en-US" baseline="0" dirty="0" smtClean="0"/>
                        <a:t> or 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store maximum length</a:t>
                      </a:r>
                      <a:r>
                        <a:rPr lang="en-US" baseline="0" dirty="0" smtClean="0"/>
                        <a:t> of 65535 characters. Binary Large Objects – Text, images, files etc..</a:t>
                      </a:r>
                      <a:endParaRPr lang="en-US" dirty="0"/>
                    </a:p>
                  </a:txBody>
                  <a:tcPr/>
                </a:tc>
              </a:tr>
              <a:tr h="606728">
                <a:tc>
                  <a:txBody>
                    <a:bodyPr/>
                    <a:lstStyle/>
                    <a:p>
                      <a:r>
                        <a:rPr lang="en-US" dirty="0" smtClean="0"/>
                        <a:t>TINYINT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signed: -128 to 127. If unsigned: 0 to 255. You can specify a width of up to 4 digits.</a:t>
                      </a:r>
                      <a:endParaRPr lang="en-US" dirty="0"/>
                    </a:p>
                  </a:txBody>
                  <a:tcPr/>
                </a:tc>
              </a:tr>
              <a:tr h="606728">
                <a:tc>
                  <a:txBody>
                    <a:bodyPr/>
                    <a:lstStyle/>
                    <a:p>
                      <a:r>
                        <a:rPr lang="en-US" dirty="0" smtClean="0"/>
                        <a:t>SMALLINT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signed : -32768 to 32767. If unsigned : 0 to 65535. You can specify a width of up to 5 digits.</a:t>
                      </a:r>
                      <a:endParaRPr lang="en-US" dirty="0"/>
                    </a:p>
                  </a:txBody>
                  <a:tcPr/>
                </a:tc>
              </a:tr>
              <a:tr h="606728"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signed : -2147483648 to 2147483647. If unsigned : 0 to 4294967295. You can specify a width of up to 11 digits.</a:t>
                      </a:r>
                      <a:endParaRPr lang="en-US" dirty="0"/>
                    </a:p>
                  </a:txBody>
                  <a:tcPr/>
                </a:tc>
              </a:tr>
              <a:tr h="3515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SQL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914400"/>
          <a:ext cx="7239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5334000"/>
              </a:tblGrid>
              <a:tr h="3515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0672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FLOAT(M,D)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can define the display length (M) and the number of decimals (D).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 precision can go to 24 places for a FLOAT.</a:t>
                      </a:r>
                      <a:endParaRPr lang="en-US" dirty="0"/>
                    </a:p>
                  </a:txBody>
                  <a:tcPr/>
                </a:tc>
              </a:tr>
              <a:tr h="606728">
                <a:tc>
                  <a:txBody>
                    <a:bodyPr/>
                    <a:lstStyle/>
                    <a:p>
                      <a:r>
                        <a:rPr lang="en-US" dirty="0" smtClean="0"/>
                        <a:t>DOUBLE(M,D)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 can define the display length (M) and the number of decimals (D).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 precision can go to 53 places for a FLOAT.</a:t>
                      </a:r>
                      <a:endParaRPr lang="en-US" dirty="0"/>
                    </a:p>
                  </a:txBody>
                  <a:tcPr/>
                </a:tc>
              </a:tr>
              <a:tr h="606728"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date and time combination in MM/DD/YYYY HH:MM:SS format, between 01/01/1000 00:00:00 and 12/31/9999 23:59:59. For example, 3:30 in the afternoon on December 30th, 1973 would be stored as 12/30/1973 15:30:00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Database Objects -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 smtClean="0"/>
          </a:p>
          <a:p>
            <a:pPr lvl="1"/>
            <a:r>
              <a:rPr lang="en-US" dirty="0" smtClean="0"/>
              <a:t>Tables are objects which store data</a:t>
            </a:r>
            <a:endParaRPr lang="en-US" dirty="0" smtClean="0"/>
          </a:p>
          <a:p>
            <a:pPr lvl="1"/>
            <a:r>
              <a:rPr lang="en-US" dirty="0" smtClean="0"/>
              <a:t>A table can have a maximum of 1000 columns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Syntax</a:t>
            </a:r>
            <a:endParaRPr lang="en-US" dirty="0" smtClean="0"/>
          </a:p>
          <a:p>
            <a:pPr lvl="1"/>
            <a:endParaRPr lang="en-US" dirty="0" smtClean="0"/>
          </a:p>
          <a:p>
            <a:pPr lvl="1" algn="l"/>
            <a:r>
              <a:rPr lang="en-US" dirty="0" smtClean="0"/>
              <a:t>CREATE TABLE table_name</a:t>
            </a:r>
            <a:endParaRPr lang="en-US" dirty="0" smtClean="0"/>
          </a:p>
          <a:p>
            <a:pPr lvl="1" algn="l">
              <a:buNone/>
            </a:pPr>
            <a:r>
              <a:rPr lang="en-US" dirty="0" smtClean="0"/>
              <a:t>(</a:t>
            </a:r>
            <a:endParaRPr lang="en-US" dirty="0" smtClean="0"/>
          </a:p>
          <a:p>
            <a:pPr lvl="1" algn="l">
              <a:buNone/>
            </a:pPr>
            <a:r>
              <a:rPr lang="en-US" dirty="0" smtClean="0"/>
              <a:t>	{col_name col_datatype [[CONSTRAINT const_name][col_constraint]]}</a:t>
            </a:r>
            <a:endParaRPr lang="en-US" dirty="0" smtClean="0"/>
          </a:p>
          <a:p>
            <a:pPr lvl="1" algn="l">
              <a:buNone/>
            </a:pPr>
            <a:r>
              <a:rPr lang="en-US" dirty="0" smtClean="0"/>
              <a:t>	[table_constraint],…</a:t>
            </a:r>
            <a:endParaRPr lang="en-US" dirty="0" smtClean="0"/>
          </a:p>
          <a:p>
            <a:pPr lvl="1" algn="l">
              <a:buNone/>
            </a:pPr>
            <a:r>
              <a:rPr lang="en-US" dirty="0" smtClean="0"/>
              <a:t>)</a:t>
            </a:r>
            <a:endParaRPr lang="en-US" dirty="0" smtClean="0"/>
          </a:p>
          <a:p>
            <a:pPr lvl="1" algn="l">
              <a:buNone/>
            </a:pPr>
            <a:r>
              <a:rPr lang="en-US" dirty="0" smtClean="0"/>
              <a:t>[AS query]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Database Objects -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CREATE TABLE Students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(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StudentId int,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Name varchar(100),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JoinDate date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);</a:t>
            </a:r>
            <a:endParaRPr lang="en-US" dirty="0" smtClean="0"/>
          </a:p>
          <a:p>
            <a:pPr lvl="1"/>
            <a:r>
              <a:rPr lang="en-US" dirty="0" smtClean="0"/>
              <a:t>CREATE TABLE Courses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(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CourseId int,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Course varchar(50)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);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685800"/>
            <a:ext cx="8166100" cy="5791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F"/>
            </a:pPr>
            <a:r>
              <a:rPr lang="en-GB" dirty="0" smtClean="0"/>
              <a:t>UNIT 1 – Introduction to RDBMS</a:t>
            </a:r>
            <a:endParaRPr lang="en-GB" dirty="0" smtClean="0"/>
          </a:p>
          <a:p>
            <a:pPr lvl="1" eaLnBrk="1" hangingPunct="1">
              <a:buFont typeface="Wingdings" panose="05000000000000000000" pitchFamily="2" charset="2"/>
              <a:buChar char="F"/>
            </a:pPr>
            <a:r>
              <a:rPr lang="en-GB" dirty="0" smtClean="0"/>
              <a:t>Relational DBMS</a:t>
            </a:r>
            <a:endParaRPr lang="en-GB" dirty="0" smtClean="0"/>
          </a:p>
          <a:p>
            <a:pPr lvl="1" eaLnBrk="1" hangingPunct="1">
              <a:buNone/>
            </a:pPr>
            <a:endParaRPr lang="en-GB" dirty="0" smtClean="0"/>
          </a:p>
          <a:p>
            <a:pPr eaLnBrk="1" hangingPunct="1">
              <a:buFont typeface="Wingdings" panose="05000000000000000000" pitchFamily="2" charset="2"/>
              <a:buChar char="F"/>
            </a:pPr>
            <a:r>
              <a:rPr lang="en-GB" dirty="0" smtClean="0"/>
              <a:t>UNIT 2 – Introduction to SQL</a:t>
            </a:r>
            <a:endParaRPr lang="en-GB" dirty="0" smtClean="0"/>
          </a:p>
          <a:p>
            <a:pPr lvl="1" eaLnBrk="1" hangingPunct="1">
              <a:buFont typeface="Wingdings" panose="05000000000000000000" pitchFamily="2" charset="2"/>
              <a:buChar char="F"/>
            </a:pPr>
            <a:r>
              <a:rPr lang="en-GB" dirty="0" smtClean="0"/>
              <a:t>DDL – Create, Alter, Drop, Truncate</a:t>
            </a:r>
            <a:endParaRPr lang="en-GB" dirty="0" smtClean="0"/>
          </a:p>
          <a:p>
            <a:pPr lvl="1" eaLnBrk="1" hangingPunct="1">
              <a:buFont typeface="Wingdings" panose="05000000000000000000" pitchFamily="2" charset="2"/>
              <a:buChar char="F"/>
            </a:pPr>
            <a:endParaRPr lang="en-GB" dirty="0" smtClean="0"/>
          </a:p>
          <a:p>
            <a:pPr eaLnBrk="1" hangingPunct="1">
              <a:buFont typeface="Wingdings" panose="05000000000000000000" pitchFamily="2" charset="2"/>
              <a:buChar char="F"/>
            </a:pPr>
            <a:r>
              <a:rPr lang="en-GB" dirty="0" smtClean="0"/>
              <a:t>UNIT 3 – Data Manipulation Language</a:t>
            </a:r>
            <a:endParaRPr lang="en-GB" dirty="0" smtClean="0"/>
          </a:p>
          <a:p>
            <a:pPr lvl="1" eaLnBrk="1" hangingPunct="1">
              <a:buFont typeface="Wingdings" panose="05000000000000000000" pitchFamily="2" charset="2"/>
              <a:buChar char="F"/>
            </a:pPr>
            <a:r>
              <a:rPr lang="en-GB" dirty="0" smtClean="0"/>
              <a:t>DML – Insert, Update, Delete, Transactions – Commit, Rollback</a:t>
            </a:r>
            <a:endParaRPr lang="en-GB" dirty="0" smtClean="0"/>
          </a:p>
          <a:p>
            <a:pPr lvl="1" eaLnBrk="1" hangingPunct="1">
              <a:buFont typeface="Wingdings" panose="05000000000000000000" pitchFamily="2" charset="2"/>
              <a:buChar char="F"/>
            </a:pP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Database Objects -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of tables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Name of the table must begin with a letter A-Z or a-z. It may contain numerals and the special character _ (underscore)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can be 30 characters in length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must not be a SQL reserved word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Integrity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database is said to be “integrated” if the values in the database are correct according to a set of rules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Checking of consistency must be carried out to ensure data integrity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definition of a table may include the specification of integrity constraints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Integrity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Types of Constraints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Column constraints – associated with a single column</a:t>
            </a:r>
            <a:endParaRPr lang="en-US" dirty="0" smtClean="0"/>
          </a:p>
          <a:p>
            <a:pPr lvl="1"/>
            <a:r>
              <a:rPr lang="en-US" dirty="0" smtClean="0"/>
              <a:t>Table constraints – associate with more than one column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 constraint can be named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not named, will be automatically generated by DBMS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Integrity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UNIQUE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PRIMARY KEY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FOREIGN KEY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NULL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will not be allowed to enter null values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CREATE TABLE Students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(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StudentId int,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Name varchar(100) NOT NULL,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JoinDate date NOT NULL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specify a default value for an attribute if no value is given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 TABLE Students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(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StudentId int,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Name varchar(100),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JoinDate date,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City varchar(100) DEFAULT ‘BANGALORE’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UNIQUE specifies that no two records can have the same attribute value for a column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 TABLE Courses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(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CourseId int,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Course varchar(50) UNIQUE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primary key constraint enables a unique identification of each record in a 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CREATE TABLE Students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(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StudentId int NOT NULL IDENTITY(1,1),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Name varchar(50),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JoinDate date,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PRIMARY KEY (StudentId)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constraint specifies a column or list of columns as a foreign key of the referencing table</a:t>
            </a:r>
            <a:endParaRPr lang="en-US" dirty="0" smtClean="0"/>
          </a:p>
          <a:p>
            <a:r>
              <a:rPr lang="en-US" dirty="0" smtClean="0"/>
              <a:t>Referencing table is called “Child table”, referenced table is called “Parent table”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CREATE TABLE Students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(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StudentId int </a:t>
            </a:r>
            <a:r>
              <a:rPr lang="en-US" dirty="0" smtClean="0"/>
              <a:t>NOT NULL PRIMARY KEY IDENTITY</a:t>
            </a:r>
            <a:r>
              <a:rPr lang="en-US" dirty="0" smtClean="0"/>
              <a:t>,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Name varchar(100),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CourseId int </a:t>
            </a:r>
            <a:r>
              <a:rPr lang="en-US" dirty="0" smtClean="0"/>
              <a:t>FOREIGN KEY REFERENCES </a:t>
            </a:r>
            <a:r>
              <a:rPr lang="en-US" dirty="0" smtClean="0"/>
              <a:t>Courses(CourseId)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);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ALTER command is used to modify an existing 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Syntax: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ALTER TABLE table_name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[ADD (col_name col_datatype col_constraint,..)] |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/>
              <a:t>[ALTER </a:t>
            </a:r>
            <a:r>
              <a:rPr lang="en-US" dirty="0" smtClean="0"/>
              <a:t>existing_col_name new_col_datatype new_constraint] |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[ADD (table_constraint)] |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[DROP CONSTRAINT constraint_name] |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[DROP COLUMN existing_col_name];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F"/>
            </a:pPr>
            <a:r>
              <a:rPr lang="en-GB" dirty="0" smtClean="0"/>
              <a:t>UNIT 4 – Select Statements</a:t>
            </a:r>
            <a:endParaRPr lang="en-GB" dirty="0" smtClean="0"/>
          </a:p>
          <a:p>
            <a:pPr lvl="1" eaLnBrk="1" hangingPunct="1">
              <a:buFont typeface="Wingdings" panose="05000000000000000000" pitchFamily="2" charset="2"/>
              <a:buChar char="F"/>
            </a:pPr>
            <a:r>
              <a:rPr lang="en-GB" dirty="0" smtClean="0"/>
              <a:t>Select statement – Where clause</a:t>
            </a:r>
            <a:endParaRPr lang="en-GB" dirty="0" smtClean="0"/>
          </a:p>
          <a:p>
            <a:pPr lvl="1" eaLnBrk="1" hangingPunct="1">
              <a:buFont typeface="Wingdings" panose="05000000000000000000" pitchFamily="2" charset="2"/>
              <a:buChar char="F"/>
            </a:pPr>
            <a:r>
              <a:rPr lang="en-GB" dirty="0" smtClean="0"/>
              <a:t>Like, Logical operators, In and between predicates</a:t>
            </a:r>
            <a:endParaRPr lang="en-GB" dirty="0" smtClean="0"/>
          </a:p>
          <a:p>
            <a:pPr lvl="1" eaLnBrk="1" hangingPunct="1">
              <a:buFont typeface="Wingdings" panose="05000000000000000000" pitchFamily="2" charset="2"/>
              <a:buChar char="F"/>
            </a:pPr>
            <a:r>
              <a:rPr lang="en-GB" dirty="0" smtClean="0"/>
              <a:t>Null, Not null, Aggregate functions</a:t>
            </a:r>
            <a:endParaRPr lang="en-GB" dirty="0" smtClean="0"/>
          </a:p>
          <a:p>
            <a:pPr lvl="1" eaLnBrk="1" hangingPunct="1">
              <a:buFont typeface="Wingdings" panose="05000000000000000000" pitchFamily="2" charset="2"/>
              <a:buChar char="F"/>
            </a:pPr>
            <a:r>
              <a:rPr lang="en-GB" dirty="0" smtClean="0"/>
              <a:t>Order by</a:t>
            </a:r>
            <a:endParaRPr lang="en-GB" dirty="0" smtClean="0"/>
          </a:p>
          <a:p>
            <a:pPr lvl="1" eaLnBrk="1" hangingPunct="1">
              <a:buFont typeface="Wingdings" panose="05000000000000000000" pitchFamily="2" charset="2"/>
              <a:buChar char="F"/>
            </a:pPr>
            <a:r>
              <a:rPr lang="en-GB" dirty="0" smtClean="0"/>
              <a:t>Group By</a:t>
            </a:r>
            <a:endParaRPr lang="en-GB" dirty="0" smtClean="0"/>
          </a:p>
          <a:p>
            <a:pPr lvl="1" eaLnBrk="1" hangingPunct="1">
              <a:buNone/>
            </a:pPr>
            <a:endParaRPr lang="en-GB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clause</a:t>
            </a:r>
            <a:endParaRPr lang="en-US" dirty="0" smtClean="0"/>
          </a:p>
          <a:p>
            <a:pPr lvl="1"/>
            <a:r>
              <a:rPr lang="en-US" dirty="0" smtClean="0"/>
              <a:t>The ADD clause is used to add a column or a constraint to an existing table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ALTER clause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ALTER </a:t>
            </a:r>
            <a:r>
              <a:rPr lang="en-US" dirty="0" smtClean="0"/>
              <a:t>clause is used to modify existing columns of a table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DROP clause</a:t>
            </a:r>
            <a:endParaRPr lang="en-US" dirty="0" smtClean="0"/>
          </a:p>
          <a:p>
            <a:pPr lvl="1"/>
            <a:r>
              <a:rPr lang="en-US" dirty="0" smtClean="0"/>
              <a:t>DROP clause is used to remove columns or constraints from a table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 smtClean="0"/>
          </a:p>
          <a:p>
            <a:pPr lvl="1"/>
            <a:r>
              <a:rPr lang="en-US" sz="1800" dirty="0" smtClean="0"/>
              <a:t>-- To add a column</a:t>
            </a:r>
            <a:endParaRPr lang="en-US" sz="1800" dirty="0" smtClean="0"/>
          </a:p>
          <a:p>
            <a:pPr lvl="1"/>
            <a:r>
              <a:rPr lang="en-US" sz="1800" dirty="0" smtClean="0"/>
              <a:t>ALTER TABLE Students ADD Location varchar(100) DEFAULT ‘BANGALORE’;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-- To change the data type for a column</a:t>
            </a:r>
            <a:endParaRPr lang="en-US" sz="1800" dirty="0" smtClean="0"/>
          </a:p>
          <a:p>
            <a:pPr lvl="1"/>
            <a:r>
              <a:rPr lang="en-US" sz="1800" dirty="0" smtClean="0"/>
              <a:t>ALTER TABLE Courses ALTER COLUMN Course varchar(100);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-- To make a column unique</a:t>
            </a:r>
            <a:endParaRPr lang="en-US" sz="1800" dirty="0" smtClean="0"/>
          </a:p>
          <a:p>
            <a:pPr lvl="1"/>
            <a:r>
              <a:rPr lang="en-US" sz="1800" dirty="0" smtClean="0"/>
              <a:t>ALTER TABLE Courses ADD CONSTRAINT </a:t>
            </a:r>
            <a:r>
              <a:rPr lang="en-US" sz="1800" dirty="0" err="1" smtClean="0"/>
              <a:t>uq_Course</a:t>
            </a:r>
            <a:r>
              <a:rPr lang="en-US" sz="1800" dirty="0" smtClean="0"/>
              <a:t> UNIQUE(Course)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-- To rename a column in a table</a:t>
            </a:r>
            <a:endParaRPr lang="en-US" sz="1800" dirty="0" smtClean="0"/>
          </a:p>
          <a:p>
            <a:pPr lvl="1"/>
            <a:r>
              <a:rPr lang="en-US" sz="1800" dirty="0" smtClean="0"/>
              <a:t>Exec sp_rename ‘</a:t>
            </a:r>
            <a:r>
              <a:rPr lang="en-US" sz="1800" dirty="0" err="1" smtClean="0"/>
              <a:t>Courses.Course</a:t>
            </a:r>
            <a:r>
              <a:rPr lang="en-US" sz="1800" dirty="0" smtClean="0"/>
              <a:t>’ , ‘</a:t>
            </a:r>
            <a:r>
              <a:rPr lang="en-US" sz="1800" dirty="0" err="1" smtClean="0"/>
              <a:t>Courses.CourseName</a:t>
            </a:r>
            <a:r>
              <a:rPr lang="en-US" sz="1800" dirty="0" smtClean="0"/>
              <a:t>’, ‘Column’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-- To drop a column</a:t>
            </a:r>
            <a:endParaRPr lang="en-US" sz="1800" dirty="0" smtClean="0"/>
          </a:p>
          <a:p>
            <a:pPr lvl="1"/>
            <a:r>
              <a:rPr lang="en-US" sz="1800" dirty="0" smtClean="0"/>
              <a:t>ALTER TABLE Students DROP COLUMN JoinDate;</a:t>
            </a:r>
            <a:endParaRPr lang="en-US" sz="1800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remove the definition of a table from the database DROP TABLE command is used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DROP TABLE Courses;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SQL as the standard language for interacting with relational database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Know the type of SQL statements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Understand DDL statements to create relational tables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4">
              <a:buNone/>
            </a:pPr>
            <a:r>
              <a:rPr lang="en-US" sz="4800" dirty="0" smtClean="0"/>
              <a:t>		UNIT 3</a:t>
            </a:r>
            <a:endParaRPr lang="en-US" sz="4800" dirty="0" smtClean="0"/>
          </a:p>
          <a:p>
            <a:pPr lvl="4">
              <a:buNone/>
            </a:pPr>
            <a:endParaRPr lang="en-US" sz="4800" dirty="0" smtClean="0"/>
          </a:p>
          <a:p>
            <a:pPr lvl="4">
              <a:buNone/>
            </a:pPr>
            <a:r>
              <a:rPr lang="en-US" sz="4000" dirty="0" smtClean="0"/>
              <a:t>Data Manipulation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DML – Data Manipulation Statements are used to make changes to the data stored in a 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manipulations that can be performed on a table are</a:t>
            </a:r>
            <a:endParaRPr lang="en-US" dirty="0" smtClean="0"/>
          </a:p>
          <a:p>
            <a:pPr lvl="1"/>
            <a:r>
              <a:rPr lang="en-US" sz="2400" dirty="0" smtClean="0"/>
              <a:t>Add</a:t>
            </a:r>
            <a:endParaRPr lang="en-US" sz="2400" dirty="0" smtClean="0"/>
          </a:p>
          <a:p>
            <a:pPr lvl="2"/>
            <a:r>
              <a:rPr lang="en-US" dirty="0" smtClean="0"/>
              <a:t>Data is inserted into table using INSERT statement</a:t>
            </a:r>
            <a:endParaRPr lang="en-US" dirty="0" smtClean="0"/>
          </a:p>
          <a:p>
            <a:pPr lvl="1"/>
            <a:r>
              <a:rPr lang="en-US" sz="2400" dirty="0" smtClean="0"/>
              <a:t>Update</a:t>
            </a:r>
            <a:endParaRPr lang="en-US" sz="2400" dirty="0" smtClean="0"/>
          </a:p>
          <a:p>
            <a:pPr lvl="2"/>
            <a:r>
              <a:rPr lang="en-US" dirty="0" smtClean="0"/>
              <a:t>Any modifications to table data are made using UPDATE statement</a:t>
            </a:r>
            <a:endParaRPr lang="en-US" dirty="0" smtClean="0"/>
          </a:p>
          <a:p>
            <a:pPr lvl="1"/>
            <a:r>
              <a:rPr lang="en-US" sz="2400" dirty="0" smtClean="0"/>
              <a:t>Delete</a:t>
            </a:r>
            <a:endParaRPr lang="en-US" sz="2400" dirty="0" smtClean="0"/>
          </a:p>
          <a:p>
            <a:pPr lvl="2"/>
            <a:r>
              <a:rPr lang="en-US" dirty="0" smtClean="0"/>
              <a:t>Table data is deleted using DELETE statement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statement is used to add new data into the 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Syntax:</a:t>
            </a:r>
            <a:endParaRPr lang="en-US" dirty="0" smtClean="0"/>
          </a:p>
          <a:p>
            <a:pPr lvl="1"/>
            <a:r>
              <a:rPr lang="en-US" dirty="0" smtClean="0"/>
              <a:t>INSERT INTO table_name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[(col_name1, col_name2,…)]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{VALUES (value1, value2, …) | query };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 lvl="1"/>
            <a:r>
              <a:rPr lang="en-US" smtClean="0"/>
              <a:t>INSERT </a:t>
            </a:r>
            <a:r>
              <a:rPr lang="en-US" dirty="0" smtClean="0"/>
              <a:t>INTO Courses (CourseId, Course)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VALUES (2, ‘EXCEL’);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using query output</a:t>
            </a:r>
            <a:endParaRPr lang="en-US" dirty="0" smtClean="0"/>
          </a:p>
          <a:p>
            <a:pPr lvl="1"/>
            <a:r>
              <a:rPr lang="en-US" dirty="0" smtClean="0"/>
              <a:t>Example: [CoursesOffered is another table with fields as Courses]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INSERT INTO Courses (CourseId, Course)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SELECT * FROM CoursesOffered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STATEMENT – GENERAL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match data type of the respective columns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Number of values should match the number of column names mentioned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columns declared as NOT NULL should be supplied with a value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Character strings should be enclosed in quotes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DATE values should be enclosed in quotes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statement is used when we need to modify data in a 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Syntax:</a:t>
            </a:r>
            <a:endParaRPr lang="en-US" dirty="0" smtClean="0"/>
          </a:p>
          <a:p>
            <a:pPr lvl="1"/>
            <a:r>
              <a:rPr lang="en-US" dirty="0" smtClean="0"/>
              <a:t>UPDATE {table_name | alias}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SET col_name = value |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        col_name = (SELECT Statement)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[WHERE Condition];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800" dirty="0" smtClean="0"/>
          </a:p>
          <a:p>
            <a:pPr lvl="1">
              <a:buNone/>
            </a:pPr>
            <a:r>
              <a:rPr lang="en-US" sz="4400" dirty="0" smtClean="0"/>
              <a:t>				UNIT 1</a:t>
            </a:r>
            <a:endParaRPr lang="en-US" sz="4400" dirty="0" smtClean="0"/>
          </a:p>
          <a:p>
            <a:pPr lvl="1">
              <a:buNone/>
            </a:pPr>
            <a:endParaRPr lang="en-US" sz="4400" dirty="0" smtClean="0"/>
          </a:p>
          <a:p>
            <a:pPr lvl="1">
              <a:buNone/>
            </a:pPr>
            <a:r>
              <a:rPr lang="en-US" sz="4400" dirty="0" smtClean="0"/>
              <a:t>		</a:t>
            </a:r>
            <a:r>
              <a:rPr lang="en-US" sz="4000" dirty="0" smtClean="0"/>
              <a:t>Introduction to RDBMS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all rows</a:t>
            </a:r>
            <a:endParaRPr lang="en-US" dirty="0" smtClean="0"/>
          </a:p>
          <a:p>
            <a:pPr lvl="1"/>
            <a:r>
              <a:rPr lang="en-US" dirty="0" smtClean="0"/>
              <a:t>UPDATE Students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SET JoinDate = ’10/17/2010’;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Update only certain rows</a:t>
            </a:r>
            <a:endParaRPr lang="en-US" dirty="0" smtClean="0"/>
          </a:p>
          <a:p>
            <a:pPr lvl="1"/>
            <a:r>
              <a:rPr lang="en-US" dirty="0" smtClean="0"/>
              <a:t>UPDATE Students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SET JoinDate = ’10/17/2010’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WHERE Name = ‘Krishna’;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Update multiple columns</a:t>
            </a:r>
            <a:endParaRPr lang="en-US" dirty="0" smtClean="0"/>
          </a:p>
          <a:p>
            <a:pPr lvl="1"/>
            <a:r>
              <a:rPr lang="en-US" dirty="0" smtClean="0"/>
              <a:t>UPDATE Students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SET JoinDate = ’10/17/2010’, Name = ‘Krishna S’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WHERE StudentId = 2;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statement is used to delete rows from a 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Syntax:</a:t>
            </a:r>
            <a:endParaRPr lang="en-US" dirty="0" smtClean="0"/>
          </a:p>
          <a:p>
            <a:pPr lvl="1"/>
            <a:r>
              <a:rPr lang="en-US" dirty="0" smtClean="0"/>
              <a:t>DELETE [FROM] {table_name | alias }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[WHERE Condition];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Delete all rows from table</a:t>
            </a:r>
            <a:endParaRPr lang="en-US" dirty="0" smtClean="0"/>
          </a:p>
          <a:p>
            <a:pPr lvl="1"/>
            <a:r>
              <a:rPr lang="en-US" dirty="0" smtClean="0"/>
              <a:t>DELETE FROM Students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Delete particular row from table</a:t>
            </a:r>
            <a:endParaRPr lang="en-US" dirty="0" smtClean="0"/>
          </a:p>
          <a:p>
            <a:pPr lvl="1"/>
            <a:r>
              <a:rPr lang="en-US" dirty="0" smtClean="0"/>
              <a:t>DELETE FROM Students WHERE StudentId = 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how to manipulate data in a table using DML commands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Know how to save or undo changes made to table data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sz="4800" dirty="0" smtClean="0"/>
              <a:t>UNIT 4</a:t>
            </a:r>
            <a:endParaRPr lang="en-US" sz="4800" dirty="0" smtClean="0"/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000" dirty="0" smtClean="0"/>
              <a:t>		  SELECT STATEMENT</a:t>
            </a:r>
            <a:endParaRPr lang="en-US" sz="4000" dirty="0" smtClean="0"/>
          </a:p>
          <a:p>
            <a:pPr>
              <a:buNone/>
            </a:pPr>
            <a:r>
              <a:rPr lang="en-US" sz="4800" dirty="0" smtClean="0"/>
              <a:t>		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looking at the following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SELECT STATEMENT</a:t>
            </a:r>
            <a:endParaRPr lang="en-US" dirty="0" smtClean="0"/>
          </a:p>
          <a:p>
            <a:pPr lvl="1"/>
            <a:r>
              <a:rPr lang="en-US" dirty="0" smtClean="0"/>
              <a:t>How to retrieve data from tables</a:t>
            </a:r>
            <a:endParaRPr lang="en-US" dirty="0" smtClean="0"/>
          </a:p>
          <a:p>
            <a:pPr lvl="1"/>
            <a:r>
              <a:rPr lang="en-US" dirty="0" smtClean="0"/>
              <a:t>Column aliases</a:t>
            </a:r>
            <a:endParaRPr lang="en-US" dirty="0" smtClean="0"/>
          </a:p>
          <a:p>
            <a:pPr lvl="1"/>
            <a:r>
              <a:rPr lang="en-US" dirty="0" smtClean="0"/>
              <a:t>Where clause</a:t>
            </a:r>
            <a:endParaRPr lang="en-US" dirty="0" smtClean="0"/>
          </a:p>
          <a:p>
            <a:pPr lvl="1"/>
            <a:r>
              <a:rPr lang="en-US" dirty="0" smtClean="0"/>
              <a:t>Pattern matching LIKE</a:t>
            </a:r>
            <a:endParaRPr lang="en-US" dirty="0" smtClean="0"/>
          </a:p>
          <a:p>
            <a:r>
              <a:rPr lang="en-US" dirty="0" smtClean="0"/>
              <a:t>SELECT STATEMENT - more options</a:t>
            </a:r>
            <a:endParaRPr lang="en-US" dirty="0" smtClean="0"/>
          </a:p>
          <a:p>
            <a:pPr lvl="1"/>
            <a:r>
              <a:rPr lang="en-US" dirty="0" smtClean="0"/>
              <a:t>Logical operators – AND, OR, NOT</a:t>
            </a:r>
            <a:endParaRPr lang="en-US" dirty="0" smtClean="0"/>
          </a:p>
          <a:p>
            <a:pPr lvl="1"/>
            <a:r>
              <a:rPr lang="en-US" dirty="0" smtClean="0"/>
              <a:t>IN</a:t>
            </a:r>
            <a:endParaRPr lang="en-US" dirty="0" smtClean="0"/>
          </a:p>
          <a:p>
            <a:pPr lvl="1"/>
            <a:r>
              <a:rPr lang="en-US" dirty="0" smtClean="0"/>
              <a:t>BETWEEN</a:t>
            </a:r>
            <a:endParaRPr lang="en-US" dirty="0" smtClean="0"/>
          </a:p>
          <a:p>
            <a:pPr lvl="1"/>
            <a:r>
              <a:rPr lang="en-US" dirty="0" smtClean="0"/>
              <a:t>IS NULL / IS NOT NULL</a:t>
            </a:r>
            <a:endParaRPr lang="en-US" dirty="0" smtClean="0"/>
          </a:p>
          <a:p>
            <a:pPr lvl="1"/>
            <a:r>
              <a:rPr lang="en-US" dirty="0" smtClean="0"/>
              <a:t>GROUP BY /  ORDER BY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SELECT [ALL | DISTINCT ] { * | col_name,..}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FROM table_name alias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[WHERE expr1]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[CONNECT BY expr2 [START WITH expr3]]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[GROUP BY expr4] [HAVING expr5]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[UNION | INTERSECT]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[ORDER BY expr | ASC | DESC];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ALIAS AND 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Statement to get all columns</a:t>
            </a:r>
            <a:endParaRPr lang="en-US" dirty="0" smtClean="0"/>
          </a:p>
          <a:p>
            <a:pPr lvl="1"/>
            <a:r>
              <a:rPr lang="en-US" dirty="0" smtClean="0"/>
              <a:t>SELECT * FROM Students;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Select Statement to get specific columns</a:t>
            </a:r>
            <a:endParaRPr lang="en-US" dirty="0" smtClean="0"/>
          </a:p>
          <a:p>
            <a:pPr lvl="1"/>
            <a:r>
              <a:rPr lang="en-US" dirty="0" smtClean="0"/>
              <a:t>SELECT StudentId, Name FROM Students;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Giving alias</a:t>
            </a:r>
            <a:endParaRPr lang="en-US" dirty="0" smtClean="0"/>
          </a:p>
          <a:p>
            <a:pPr lvl="1"/>
            <a:r>
              <a:rPr lang="en-US" dirty="0" smtClean="0"/>
              <a:t>SELECT StudentId, Name, JoinDate “JoiningDate”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FROM Students;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DISTINCT – To get unique values</a:t>
            </a:r>
            <a:endParaRPr lang="en-US" dirty="0" smtClean="0"/>
          </a:p>
          <a:p>
            <a:pPr lvl="1"/>
            <a:r>
              <a:rPr lang="en-US" dirty="0" smtClean="0"/>
              <a:t>SELECT DISTINCT Name FROM Students;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 smtClean="0"/>
          </a:p>
          <a:p>
            <a:pPr lvl="1"/>
            <a:r>
              <a:rPr lang="en-US" dirty="0" smtClean="0"/>
              <a:t>Where clause is used to do selective retrieval of rows</a:t>
            </a:r>
            <a:endParaRPr lang="en-US" dirty="0" smtClean="0"/>
          </a:p>
          <a:p>
            <a:pPr lvl="1"/>
            <a:r>
              <a:rPr lang="en-US" dirty="0" smtClean="0"/>
              <a:t>Rows which meet search condition are returned</a:t>
            </a:r>
            <a:endParaRPr lang="en-US" dirty="0" smtClean="0"/>
          </a:p>
          <a:p>
            <a:pPr lvl="1"/>
            <a:r>
              <a:rPr lang="en-US" dirty="0" smtClean="0"/>
              <a:t>WHERE &lt;search condition&gt;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List of Operators</a:t>
            </a:r>
            <a:endParaRPr lang="en-US" dirty="0" smtClean="0"/>
          </a:p>
          <a:p>
            <a:pPr lvl="1"/>
            <a:r>
              <a:rPr lang="en-US" dirty="0" smtClean="0"/>
              <a:t>= 	Equal to</a:t>
            </a:r>
            <a:endParaRPr lang="en-US" dirty="0" smtClean="0"/>
          </a:p>
          <a:p>
            <a:pPr lvl="1"/>
            <a:r>
              <a:rPr lang="en-US" dirty="0" smtClean="0"/>
              <a:t>&lt;&gt; 	Not equal to</a:t>
            </a:r>
            <a:endParaRPr lang="en-US" dirty="0" smtClean="0"/>
          </a:p>
          <a:p>
            <a:pPr lvl="1"/>
            <a:r>
              <a:rPr lang="en-US" dirty="0" smtClean="0"/>
              <a:t>&lt;		Less than</a:t>
            </a:r>
            <a:endParaRPr lang="en-US" dirty="0" smtClean="0"/>
          </a:p>
          <a:p>
            <a:pPr lvl="1"/>
            <a:r>
              <a:rPr lang="en-US" dirty="0" smtClean="0"/>
              <a:t>&gt;		Greater than</a:t>
            </a:r>
            <a:endParaRPr lang="en-US" dirty="0" smtClean="0"/>
          </a:p>
          <a:p>
            <a:pPr lvl="1"/>
            <a:r>
              <a:rPr lang="en-US" dirty="0" smtClean="0"/>
              <a:t>&lt;=	Less than equal to</a:t>
            </a:r>
            <a:endParaRPr lang="en-US" dirty="0" smtClean="0"/>
          </a:p>
          <a:p>
            <a:pPr lvl="1"/>
            <a:r>
              <a:rPr lang="en-US" dirty="0" smtClean="0"/>
              <a:t>&gt;=	Greater than equal to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all rows where join date is equal to a date</a:t>
            </a:r>
            <a:endParaRPr lang="en-US" dirty="0" smtClean="0"/>
          </a:p>
          <a:p>
            <a:pPr lvl="1"/>
            <a:r>
              <a:rPr lang="en-US" dirty="0" smtClean="0"/>
              <a:t>SELECT * FROM Students WHERE JoinDate = ’ 10/17/2010’;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 get all rows where StudentId is greater than 2</a:t>
            </a:r>
            <a:endParaRPr lang="en-US" dirty="0" smtClean="0"/>
          </a:p>
          <a:p>
            <a:pPr lvl="1"/>
            <a:r>
              <a:rPr lang="en-US" dirty="0" smtClean="0"/>
              <a:t>SELECT * FROM Students WHERE StudentId &gt; 2;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 get all rows where Join date is greater than or equal to a date</a:t>
            </a:r>
            <a:endParaRPr lang="en-US" dirty="0" smtClean="0"/>
          </a:p>
          <a:p>
            <a:pPr lvl="1"/>
            <a:r>
              <a:rPr lang="en-US" dirty="0" smtClean="0"/>
              <a:t>SELECT * FROM Students WHERE JoinDate &gt;= ’ 10/17/2010’;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pattern contains a search string along with other special characters % and _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underscore(_) in the pattern matches exactly one character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percent sign (%) in the pattern can match zero or more characters</a:t>
            </a:r>
            <a:endParaRPr lang="en-US" dirty="0" smtClean="0"/>
          </a:p>
          <a:p>
            <a:pPr lvl="1"/>
            <a:r>
              <a:rPr lang="en-US" dirty="0" smtClean="0"/>
              <a:t>It cannot match a NULL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Relational DBMS 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0" y="685800"/>
            <a:ext cx="7747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US" sz="2400" kern="0" noProof="0" dirty="0" smtClean="0">
                <a:latin typeface="+mn-lt"/>
              </a:rPr>
              <a:t>RDBMS is a model in which all data is logically structured with</a:t>
            </a:r>
            <a:r>
              <a:rPr lang="en-US" sz="2400" kern="0" dirty="0" smtClean="0">
                <a:latin typeface="+mn-lt"/>
              </a:rPr>
              <a:t> relations</a:t>
            </a:r>
            <a:endParaRPr lang="en-US" sz="2400" kern="0" dirty="0" smtClean="0">
              <a:latin typeface="+mn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is stored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tables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n-US" sz="2400" kern="0" baseline="0" dirty="0" smtClean="0">
                <a:latin typeface="+mn-lt"/>
              </a:rPr>
              <a:t>It</a:t>
            </a:r>
            <a:r>
              <a:rPr lang="en-US" sz="2400" kern="0" dirty="0" smtClean="0">
                <a:latin typeface="+mn-lt"/>
              </a:rPr>
              <a:t> is a two dimensional table with special properties</a:t>
            </a:r>
            <a:endParaRPr lang="en-US" sz="2400" kern="0" dirty="0" smtClean="0">
              <a:latin typeface="+mn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Students Table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defRPr/>
            </a:pPr>
            <a:endParaRPr lang="en-US" sz="1800" i="1" kern="0" dirty="0" smtClean="0">
              <a:latin typeface="+mn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defRPr/>
            </a:pP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defRPr/>
            </a:pPr>
            <a:endParaRPr lang="en-US" sz="1800" i="1" kern="0" dirty="0" smtClean="0">
              <a:latin typeface="+mn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defRPr/>
            </a:pP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defRPr/>
            </a:pPr>
            <a:r>
              <a:rPr lang="en-US" sz="1800" i="1" kern="0" noProof="0" dirty="0" smtClean="0">
                <a:latin typeface="+mn-lt"/>
              </a:rPr>
              <a:t>	</a:t>
            </a:r>
            <a:r>
              <a:rPr lang="en-US" sz="1800" i="1" kern="0" dirty="0" smtClean="0">
                <a:latin typeface="+mn-lt"/>
              </a:rPr>
              <a:t> Courses Table</a:t>
            </a:r>
            <a:r>
              <a:rPr lang="en-US" sz="2400" kern="0" noProof="0" dirty="0" smtClean="0">
                <a:latin typeface="+mn-lt"/>
              </a:rPr>
              <a:t>	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9200" y="2819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Krishna</a:t>
                      </a:r>
                      <a:r>
                        <a:rPr lang="en-US" baseline="0" dirty="0" smtClean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Raghav 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95400" y="4648200"/>
          <a:ext cx="3124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CourseId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list all students whose name begins with ‘K’</a:t>
            </a:r>
            <a:endParaRPr lang="en-US" dirty="0" smtClean="0"/>
          </a:p>
          <a:p>
            <a:pPr lvl="1"/>
            <a:r>
              <a:rPr lang="en-US" dirty="0" smtClean="0"/>
              <a:t>SELECT Name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FROM Students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WHERE Name LIKE ‘K%’;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 list all students whose name begins with ‘K’ and third letter ‘I’</a:t>
            </a:r>
            <a:endParaRPr lang="en-US" dirty="0" smtClean="0"/>
          </a:p>
          <a:p>
            <a:pPr lvl="1"/>
            <a:r>
              <a:rPr lang="en-US" dirty="0" smtClean="0"/>
              <a:t>SELECT Name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FROM Students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WHERE Name LIKE ‘K_I%’;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operator combines the results of two component conditions to produce a single result based on them or invert the result of a single condition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– Returns true if condition is false, returns false if condition is true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– Returns true if both component conditions are true, returns false if both component conditions are false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– Returns true if either component condition is true, returns false if both component conditions are false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endParaRPr lang="en-US" dirty="0" smtClean="0"/>
          </a:p>
          <a:p>
            <a:pPr lvl="1"/>
            <a:r>
              <a:rPr lang="en-US" dirty="0" smtClean="0"/>
              <a:t>SELECT Name FROM Students WHERE NOT StudentId = 2;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AND</a:t>
            </a:r>
            <a:endParaRPr lang="en-US" dirty="0" smtClean="0"/>
          </a:p>
          <a:p>
            <a:pPr lvl="1"/>
            <a:r>
              <a:rPr lang="en-US" dirty="0" smtClean="0"/>
              <a:t>SELECT Name FROM Students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WHERE StudentId &gt; 1 AND JoinDate &gt;= ’10/17/2010’;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OR</a:t>
            </a:r>
            <a:endParaRPr lang="en-US" dirty="0" smtClean="0"/>
          </a:p>
          <a:p>
            <a:pPr lvl="1"/>
            <a:r>
              <a:rPr lang="en-US" dirty="0" smtClean="0"/>
              <a:t>SELECT Name FROM Students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 WHERE Name = ‘Krishna’ OR StudentId = 2;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select rows from defined set of values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SELECT *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FROM Students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WHERE Name IN (‘Krishna’, ‘Radha’);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retrieve rows which meets the range of values given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SELECT * FROM Students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WHERE JoinDate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smtClean="0"/>
              <a:t>BETWEEN ‘10/17/2010’ </a:t>
            </a:r>
            <a:r>
              <a:rPr lang="en-US" dirty="0" smtClean="0"/>
              <a:t>AND ’10/20/2010’;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predicate is used to check if an attribute or a column is null. </a:t>
            </a:r>
            <a:endParaRPr lang="en-US" dirty="0" smtClean="0"/>
          </a:p>
          <a:p>
            <a:r>
              <a:rPr lang="en-US" dirty="0" smtClean="0"/>
              <a:t>Col_name = NULL cannot be done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NULL</a:t>
            </a:r>
            <a:endParaRPr lang="en-US" dirty="0" smtClean="0"/>
          </a:p>
          <a:p>
            <a:pPr lvl="1"/>
            <a:r>
              <a:rPr lang="en-US" dirty="0" smtClean="0"/>
              <a:t>SELECT * FROM Students WHERE JoinDate IS NULL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IS NOT NULL</a:t>
            </a:r>
            <a:endParaRPr lang="en-US" dirty="0" smtClean="0"/>
          </a:p>
          <a:p>
            <a:pPr lvl="1"/>
            <a:r>
              <a:rPr lang="en-US" dirty="0" smtClean="0"/>
              <a:t>SELECT * FROM Students WHERE Name IS NOT NULL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Produces a single value for an entire group</a:t>
            </a:r>
            <a:endParaRPr lang="en-US" dirty="0" smtClean="0"/>
          </a:p>
          <a:p>
            <a:r>
              <a:rPr lang="en-US" dirty="0" smtClean="0"/>
              <a:t>Functions are</a:t>
            </a:r>
            <a:endParaRPr lang="en-US" dirty="0" smtClean="0"/>
          </a:p>
          <a:p>
            <a:pPr lvl="1"/>
            <a:r>
              <a:rPr lang="en-US" dirty="0" smtClean="0"/>
              <a:t>COUNT()</a:t>
            </a:r>
            <a:endParaRPr lang="en-US" dirty="0" smtClean="0"/>
          </a:p>
          <a:p>
            <a:pPr lvl="2"/>
            <a:r>
              <a:rPr lang="en-US" sz="2000" dirty="0" smtClean="0"/>
              <a:t>Produces the number of rows query has selected</a:t>
            </a:r>
            <a:endParaRPr lang="en-US" sz="2000" dirty="0" smtClean="0"/>
          </a:p>
          <a:p>
            <a:pPr lvl="1"/>
            <a:r>
              <a:rPr lang="en-US" dirty="0" smtClean="0"/>
              <a:t>AVG()</a:t>
            </a:r>
            <a:endParaRPr lang="en-US" dirty="0" smtClean="0"/>
          </a:p>
          <a:p>
            <a:pPr lvl="2"/>
            <a:r>
              <a:rPr lang="en-US" sz="2000" dirty="0" smtClean="0"/>
              <a:t>Produces the average of all selected values of a given column</a:t>
            </a:r>
            <a:endParaRPr lang="en-US" sz="2000" dirty="0" smtClean="0"/>
          </a:p>
          <a:p>
            <a:pPr lvl="1"/>
            <a:r>
              <a:rPr lang="en-US" dirty="0" smtClean="0"/>
              <a:t>MAX()</a:t>
            </a:r>
            <a:endParaRPr lang="en-US" dirty="0" smtClean="0"/>
          </a:p>
          <a:p>
            <a:pPr lvl="2"/>
            <a:r>
              <a:rPr lang="en-US" sz="2000" dirty="0" smtClean="0"/>
              <a:t>Produces the largest of all selected values of a given column</a:t>
            </a:r>
            <a:endParaRPr lang="en-US" sz="2000" dirty="0" smtClean="0"/>
          </a:p>
          <a:p>
            <a:pPr lvl="1"/>
            <a:r>
              <a:rPr lang="en-US" dirty="0" smtClean="0"/>
              <a:t>MIN()</a:t>
            </a:r>
            <a:endParaRPr lang="en-US" dirty="0" smtClean="0"/>
          </a:p>
          <a:p>
            <a:pPr lvl="2"/>
            <a:r>
              <a:rPr lang="en-US" sz="2000" dirty="0" smtClean="0"/>
              <a:t>Produces the smallest of all selected values of a given column</a:t>
            </a:r>
            <a:endParaRPr lang="en-US" sz="2000" dirty="0" smtClean="0"/>
          </a:p>
          <a:p>
            <a:pPr lvl="1"/>
            <a:r>
              <a:rPr lang="en-US" dirty="0" smtClean="0"/>
              <a:t>SUM()</a:t>
            </a:r>
            <a:endParaRPr lang="en-US" dirty="0" smtClean="0"/>
          </a:p>
          <a:p>
            <a:pPr lvl="2"/>
            <a:r>
              <a:rPr lang="en-US" sz="2000" dirty="0" smtClean="0"/>
              <a:t>Produces the arithmetic sum of all selected values of a given column</a:t>
            </a:r>
            <a:endParaRPr lang="en-US" sz="2000" dirty="0" smtClean="0"/>
          </a:p>
          <a:p>
            <a:pPr lvl="2"/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GROUP BY clause is used to group selected rows and return a single row of summary information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group of rows are based on the values of the expression(s) specified in the GROUP BY clause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Grouping can be done on multiple columns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 smtClean="0"/>
          </a:p>
          <a:p>
            <a:pPr lvl="1"/>
            <a:r>
              <a:rPr lang="en-US" dirty="0" smtClean="0"/>
              <a:t>SELECT CourseId, sum(Fees)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FROM Students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GROUP BY CourseId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SELECT CourseId, sum(Fees)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FROM Students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GROUP BY CourseId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HAVING CourseId IS NOT NULL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BY clause is used to sort records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sort is done on the column in either ascending or descending order. [ASC default]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 lvl="1"/>
            <a:r>
              <a:rPr lang="en-US" dirty="0" smtClean="0"/>
              <a:t>SELECT * FROM Students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ORDER BY NAME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Relational DBMS</a:t>
            </a:r>
            <a:endParaRPr 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80772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Rows – Tuples [collection of records]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Each record contains same fields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Columns – Attributes – Domain specific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Different types of data exist mainly - Character, Numeric, Date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43000" y="2743200"/>
          <a:ext cx="70866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25"/>
                <a:gridCol w="1697832"/>
                <a:gridCol w="959643"/>
                <a:gridCol w="1579543"/>
                <a:gridCol w="768427"/>
                <a:gridCol w="1195330"/>
              </a:tblGrid>
              <a:tr h="678180">
                <a:tc>
                  <a:txBody>
                    <a:bodyPr/>
                    <a:lstStyle/>
                    <a:p>
                      <a:r>
                        <a:rPr lang="en-US" dirty="0" smtClean="0"/>
                        <a:t>StudId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JoinDate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CourseId</a:t>
                      </a:r>
                      <a:endParaRPr lang="en-US" dirty="0"/>
                    </a:p>
                  </a:txBody>
                  <a:tcPr/>
                </a:tc>
              </a:tr>
              <a:tr h="67818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Krishna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05/14/2010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7818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Preethi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05/15/2010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67818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Sriram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05/15/2010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819400" y="5562600"/>
          <a:ext cx="304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CourseId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how to use the SELECT statement to retrieve data from a 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Know the options to be used with SELECT statement for conditional data retrieval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Know how to group data based on a value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Know how to sort data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ChangeArrowheads="1"/>
          </p:cNvSpPr>
          <p:nvPr/>
        </p:nvSpPr>
        <p:spPr bwMode="auto">
          <a:xfrm>
            <a:off x="914400" y="990600"/>
            <a:ext cx="7924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000000"/>
                </a:solidFill>
                <a:latin typeface="Arial Unicode MS" pitchFamily="34" charset="-128"/>
              </a:rPr>
              <a:t>Please try to limit the questions to the topics discussed during the session. Thank you</a:t>
            </a:r>
            <a:r>
              <a:rPr lang="en-US" sz="1400" dirty="0" smtClean="0">
                <a:solidFill>
                  <a:srgbClr val="000000"/>
                </a:solidFill>
                <a:latin typeface="Arial Unicode MS" pitchFamily="34" charset="-128"/>
              </a:rPr>
              <a:t>.</a:t>
            </a:r>
            <a:endParaRPr lang="en-US" sz="1400" dirty="0" smtClean="0">
              <a:solidFill>
                <a:srgbClr val="000000"/>
              </a:solidFill>
              <a:latin typeface="Arial Unicode MS" pitchFamily="34" charset="-128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lang="en-US" sz="1400" dirty="0" smtClean="0">
              <a:solidFill>
                <a:srgbClr val="000000"/>
              </a:solidFill>
              <a:latin typeface="Arial Unicode MS" pitchFamily="34" charset="-128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lang="en-US" sz="1400" dirty="0" smtClean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6" name="Rectangle 1028"/>
          <p:cNvSpPr txBox="1">
            <a:spLocks noChangeArrowheads="1"/>
          </p:cNvSpPr>
          <p:nvPr/>
        </p:nvSpPr>
        <p:spPr bwMode="auto">
          <a:xfrm>
            <a:off x="533400" y="147638"/>
            <a:ext cx="8382000" cy="55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kern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Question Time</a:t>
            </a:r>
            <a:endParaRPr lang="en-US" sz="3200" kern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9"/>
          <p:cNvPicPr>
            <a:picLocks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05200" y="1752600"/>
            <a:ext cx="2209800" cy="3409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Relational DBMS - Properties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Entries of column and row values have to be single valued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Entries of attributes [columns] are of same kind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 two rows are identical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Order of rows and columns are unimportant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Every column has to be uniquely defined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Relational DBMS – Database Schema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Organization of information within database for single or multiple users 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Store of data that describes the content and structure of physical data store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It contains various information like data types, relationships, access controls etc..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Relational DBMS - Architecture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lvl="1" eaLnBrk="1" hangingPunct="1">
              <a:buNone/>
            </a:pPr>
            <a:endParaRPr lang="en-US" dirty="0" smtClean="0"/>
          </a:p>
        </p:txBody>
      </p:sp>
      <p:grpSp>
        <p:nvGrpSpPr>
          <p:cNvPr id="8" name="Group 5"/>
          <p:cNvGrpSpPr/>
          <p:nvPr/>
        </p:nvGrpSpPr>
        <p:grpSpPr bwMode="auto">
          <a:xfrm>
            <a:off x="914400" y="914400"/>
            <a:ext cx="7086600" cy="4670425"/>
            <a:chOff x="432" y="432"/>
            <a:chExt cx="4896" cy="3648"/>
          </a:xfrm>
        </p:grpSpPr>
        <p:grpSp>
          <p:nvGrpSpPr>
            <p:cNvPr id="9" name="Group 6"/>
            <p:cNvGrpSpPr/>
            <p:nvPr/>
          </p:nvGrpSpPr>
          <p:grpSpPr bwMode="auto">
            <a:xfrm>
              <a:off x="1344" y="3312"/>
              <a:ext cx="3360" cy="720"/>
              <a:chOff x="960" y="3360"/>
              <a:chExt cx="3360" cy="720"/>
            </a:xfrm>
          </p:grpSpPr>
          <p:sp>
            <p:nvSpPr>
              <p:cNvPr id="22" name="AutoShape 7"/>
              <p:cNvSpPr>
                <a:spLocks noChangeArrowheads="1"/>
              </p:cNvSpPr>
              <p:nvPr/>
            </p:nvSpPr>
            <p:spPr bwMode="auto">
              <a:xfrm>
                <a:off x="960" y="3360"/>
                <a:ext cx="1440" cy="720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" name="AutoShape 8"/>
              <p:cNvSpPr>
                <a:spLocks noChangeArrowheads="1"/>
              </p:cNvSpPr>
              <p:nvPr/>
            </p:nvSpPr>
            <p:spPr bwMode="auto">
              <a:xfrm>
                <a:off x="2880" y="3360"/>
                <a:ext cx="1440" cy="720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" name="Text Box 9"/>
              <p:cNvSpPr txBox="1">
                <a:spLocks noChangeArrowheads="1"/>
              </p:cNvSpPr>
              <p:nvPr/>
            </p:nvSpPr>
            <p:spPr bwMode="auto">
              <a:xfrm>
                <a:off x="1048" y="3694"/>
                <a:ext cx="1301" cy="2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Stored Data </a:t>
                </a:r>
                <a:r>
                  <a:rPr lang="en-US" dirty="0" smtClean="0">
                    <a:latin typeface="+mn-lt"/>
                  </a:rPr>
                  <a:t>Defn</a:t>
                </a:r>
                <a:r>
                  <a:rPr lang="en-US" dirty="0">
                    <a:latin typeface="+mn-lt"/>
                  </a:rPr>
                  <a:t>.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2996" y="3694"/>
                <a:ext cx="1294" cy="2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Stored Database</a:t>
                </a:r>
                <a:endParaRPr lang="en-US" dirty="0">
                  <a:latin typeface="+mn-lt"/>
                </a:endParaRPr>
              </a:p>
            </p:txBody>
          </p:sp>
        </p:grp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872" y="2640"/>
              <a:ext cx="2789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Software to access stored data </a:t>
              </a:r>
              <a:endParaRPr lang="en-US" dirty="0">
                <a:latin typeface="+mn-lt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584" y="2160"/>
              <a:ext cx="3312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  Software to process queries/programs</a:t>
              </a:r>
              <a:endParaRPr lang="en-US" dirty="0">
                <a:latin typeface="+mn-lt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853" y="1801"/>
              <a:ext cx="4368" cy="14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dirty="0" smtClean="0">
                  <a:latin typeface="+mn-lt"/>
                </a:rPr>
                <a:t>DBMS </a:t>
              </a:r>
              <a:endParaRPr lang="en-US" dirty="0" smtClean="0">
                <a:latin typeface="+mn-lt"/>
              </a:endParaRPr>
            </a:p>
            <a:p>
              <a:pPr eaLnBrk="0" hangingPunct="0">
                <a:spcBef>
                  <a:spcPct val="50000"/>
                </a:spcBef>
              </a:pPr>
              <a:endParaRPr lang="en-US" dirty="0" smtClean="0">
                <a:latin typeface="+mn-lt"/>
              </a:endParaRPr>
            </a:p>
            <a:p>
              <a:pPr eaLnBrk="0" hangingPunct="0">
                <a:spcBef>
                  <a:spcPct val="50000"/>
                </a:spcBef>
              </a:pPr>
              <a:endParaRPr lang="en-US" dirty="0" smtClean="0">
                <a:latin typeface="+mn-lt"/>
              </a:endParaRPr>
            </a:p>
            <a:p>
              <a:pPr eaLnBrk="0" hangingPunct="0">
                <a:spcBef>
                  <a:spcPct val="50000"/>
                </a:spcBef>
              </a:pPr>
              <a:endParaRPr lang="en-US" dirty="0" smtClean="0">
                <a:latin typeface="+mn-lt"/>
              </a:endParaRPr>
            </a:p>
            <a:p>
              <a:pPr eaLnBrk="0" hangingPunct="0">
                <a:spcBef>
                  <a:spcPct val="50000"/>
                </a:spcBef>
              </a:pPr>
              <a:endParaRPr lang="en-US" dirty="0">
                <a:latin typeface="+mn-lt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2064" y="2928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600" y="2928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12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776" y="1248"/>
              <a:ext cx="2592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Application Programs/Queries</a:t>
              </a:r>
              <a:endParaRPr lang="en-US" dirty="0">
                <a:latin typeface="+mn-lt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120" y="153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2208" y="432"/>
              <a:ext cx="1872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              Users</a:t>
              </a:r>
              <a:endParaRPr lang="en-US" dirty="0">
                <a:latin typeface="+mn-lt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3117" y="749"/>
              <a:ext cx="3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432" y="1104"/>
              <a:ext cx="4896" cy="29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480" y="1200"/>
              <a:ext cx="1152" cy="5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+mn-lt"/>
                </a:rPr>
                <a:t>DATABASE</a:t>
              </a:r>
              <a:endParaRPr lang="en-US">
                <a:latin typeface="+mn-lt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+mn-lt"/>
                </a:rPr>
                <a:t>SYSTEM</a:t>
              </a:r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14434</Words>
  <Application>WPS Presentation</Application>
  <PresentationFormat>On-screen Show (4:3)</PresentationFormat>
  <Paragraphs>883</Paragraphs>
  <Slides>61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8" baseType="lpstr">
      <vt:lpstr>Arial</vt:lpstr>
      <vt:lpstr>SimSun</vt:lpstr>
      <vt:lpstr>Wingdings</vt:lpstr>
      <vt:lpstr>Microsoft YaHei</vt:lpstr>
      <vt:lpstr>Arial Unicode MS</vt:lpstr>
      <vt:lpstr>Arial Unicode MS</vt:lpstr>
      <vt:lpstr>1_Default Design</vt:lpstr>
      <vt:lpstr>Unit 2: Basic SQL</vt:lpstr>
      <vt:lpstr>Overview</vt:lpstr>
      <vt:lpstr>Overview</vt:lpstr>
      <vt:lpstr>PowerPoint 演示文稿</vt:lpstr>
      <vt:lpstr>Relational DBMS </vt:lpstr>
      <vt:lpstr>Relational DBMS</vt:lpstr>
      <vt:lpstr>Relational DBMS - Properties</vt:lpstr>
      <vt:lpstr>Relational DBMS – Database Schema</vt:lpstr>
      <vt:lpstr>Relational DBMS - Architecture</vt:lpstr>
      <vt:lpstr>PowerPoint 演示文稿</vt:lpstr>
      <vt:lpstr>Relational DBMS – Data Integrity</vt:lpstr>
      <vt:lpstr>Summary</vt:lpstr>
      <vt:lpstr>PowerPoint 演示文稿</vt:lpstr>
      <vt:lpstr>What is SQL?</vt:lpstr>
      <vt:lpstr>Standard SQL Statement Groups</vt:lpstr>
      <vt:lpstr>Data Types in SQL</vt:lpstr>
      <vt:lpstr>Data Types in SQL</vt:lpstr>
      <vt:lpstr>Creation of Database Objects - DDL</vt:lpstr>
      <vt:lpstr>Creation of Database Objects - DDL</vt:lpstr>
      <vt:lpstr>Creation of Database Objects - DDL</vt:lpstr>
      <vt:lpstr>Specifying Integrity Constraints</vt:lpstr>
      <vt:lpstr>Specifying Integrity Constraints</vt:lpstr>
      <vt:lpstr>Types of Integrity Constraints</vt:lpstr>
      <vt:lpstr>NOT NULL CONSTRAINT</vt:lpstr>
      <vt:lpstr>DEFAULT CLAUSE</vt:lpstr>
      <vt:lpstr>UNIQUE CONSTRAINT</vt:lpstr>
      <vt:lpstr>PRIMARY KEY CONSTRAINT</vt:lpstr>
      <vt:lpstr>FOREIGN KEY CONSTRAINT</vt:lpstr>
      <vt:lpstr>MODIFYING A TABLE</vt:lpstr>
      <vt:lpstr>MODIFYING A TABLE</vt:lpstr>
      <vt:lpstr>MODIFYING A TABLE</vt:lpstr>
      <vt:lpstr>DROP A TABLE</vt:lpstr>
      <vt:lpstr>Summary</vt:lpstr>
      <vt:lpstr>PowerPoint 演示文稿</vt:lpstr>
      <vt:lpstr>DATA MANIPULATION</vt:lpstr>
      <vt:lpstr>INSERT STATEMENT</vt:lpstr>
      <vt:lpstr>INSERT STATEMENT</vt:lpstr>
      <vt:lpstr>INSERT STATEMENT – GENERAL RULES</vt:lpstr>
      <vt:lpstr>UPDATE STATEMENT</vt:lpstr>
      <vt:lpstr>UPDATE STATEMENT</vt:lpstr>
      <vt:lpstr>DELETE STATEMENT</vt:lpstr>
      <vt:lpstr>Summary</vt:lpstr>
      <vt:lpstr>PowerPoint 演示文稿</vt:lpstr>
      <vt:lpstr>SELECT STATEMENT</vt:lpstr>
      <vt:lpstr>SELECT STATEMENT</vt:lpstr>
      <vt:lpstr>COLUMN ALIAS AND DISTINCT</vt:lpstr>
      <vt:lpstr>WHERE CLAUSE</vt:lpstr>
      <vt:lpstr>WHERE CLAUSE</vt:lpstr>
      <vt:lpstr>LIKE PREDICATE</vt:lpstr>
      <vt:lpstr>LIKE PREDICATE</vt:lpstr>
      <vt:lpstr>LOGICAL OPERATOR</vt:lpstr>
      <vt:lpstr>LOGICAL OPERATOR</vt:lpstr>
      <vt:lpstr>IN PREDICATE</vt:lpstr>
      <vt:lpstr>BETWEEN PREDICATE</vt:lpstr>
      <vt:lpstr>NULL PREDICATE</vt:lpstr>
      <vt:lpstr>AGGREGATE FUNCTIONS</vt:lpstr>
      <vt:lpstr>GROUP BY</vt:lpstr>
      <vt:lpstr>GROUP BY</vt:lpstr>
      <vt:lpstr>ORDER BY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Java Applications</dc:title>
  <dc:creator>pradeep</dc:creator>
  <cp:lastModifiedBy>Venkat</cp:lastModifiedBy>
  <cp:revision>2141</cp:revision>
  <dcterms:created xsi:type="dcterms:W3CDTF">2006-06-16T07:38:00Z</dcterms:created>
  <dcterms:modified xsi:type="dcterms:W3CDTF">2023-10-28T09:21:33Z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C6F69EAD7CF64AD9B3FBF54DBB03E6BF_12</vt:lpwstr>
  </property>
  <property fmtid="{D5CDD505-2E9C-101B-9397-08002B2CF9AE}" pid="3" name="KSOProductBuildVer">
    <vt:lpwstr>1033-12.2.0.13266</vt:lpwstr>
  </property>
</Properties>
</file>