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60" r:id="rId5"/>
    <p:sldId id="494" r:id="rId6"/>
    <p:sldId id="461" r:id="rId7"/>
    <p:sldId id="478" r:id="rId8"/>
    <p:sldId id="479" r:id="rId9"/>
    <p:sldId id="462" r:id="rId10"/>
    <p:sldId id="507" r:id="rId11"/>
    <p:sldId id="463" r:id="rId12"/>
    <p:sldId id="480" r:id="rId13"/>
    <p:sldId id="464" r:id="rId14"/>
    <p:sldId id="481" r:id="rId15"/>
    <p:sldId id="482" r:id="rId16"/>
    <p:sldId id="483" r:id="rId17"/>
    <p:sldId id="510" r:id="rId18"/>
    <p:sldId id="512" r:id="rId19"/>
    <p:sldId id="484" r:id="rId20"/>
    <p:sldId id="485" r:id="rId21"/>
    <p:sldId id="465" r:id="rId22"/>
    <p:sldId id="486" r:id="rId23"/>
    <p:sldId id="466" r:id="rId24"/>
    <p:sldId id="467" r:id="rId25"/>
    <p:sldId id="487" r:id="rId26"/>
    <p:sldId id="468" r:id="rId27"/>
    <p:sldId id="489" r:id="rId28"/>
    <p:sldId id="490" r:id="rId29"/>
    <p:sldId id="471" r:id="rId30"/>
    <p:sldId id="491" r:id="rId31"/>
    <p:sldId id="472" r:id="rId32"/>
    <p:sldId id="508" r:id="rId33"/>
    <p:sldId id="473" r:id="rId34"/>
    <p:sldId id="509" r:id="rId35"/>
    <p:sldId id="474" r:id="rId36"/>
    <p:sldId id="475" r:id="rId37"/>
    <p:sldId id="492" r:id="rId38"/>
    <p:sldId id="493" r:id="rId39"/>
    <p:sldId id="502" r:id="rId40"/>
    <p:sldId id="476" r:id="rId41"/>
    <p:sldId id="503" r:id="rId42"/>
    <p:sldId id="504" r:id="rId43"/>
    <p:sldId id="505" r:id="rId44"/>
    <p:sldId id="506" r:id="rId45"/>
    <p:sldId id="495" r:id="rId46"/>
    <p:sldId id="496" r:id="rId47"/>
    <p:sldId id="497" r:id="rId48"/>
    <p:sldId id="513" r:id="rId49"/>
    <p:sldId id="514" r:id="rId50"/>
    <p:sldId id="515" r:id="rId51"/>
    <p:sldId id="498" r:id="rId52"/>
    <p:sldId id="499" r:id="rId53"/>
    <p:sldId id="500" r:id="rId54"/>
    <p:sldId id="501" r:id="rId55"/>
    <p:sldId id="362" r:id="rId56"/>
  </p:sldIdLst>
  <p:sldSz cx="9144000" cy="6858000" type="screen4x3"/>
  <p:notesSz cx="7315200" cy="9601200"/>
  <p:custDataLst>
    <p:tags r:id="rId60"/>
  </p:custDataLst>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A29E"/>
    <a:srgbClr val="124C8C"/>
    <a:srgbClr val="0E3B6C"/>
    <a:srgbClr val="C2C2C2"/>
    <a:srgbClr val="ADADAD"/>
    <a:srgbClr val="454545"/>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1167" autoAdjust="0"/>
  </p:normalViewPr>
  <p:slideViewPr>
    <p:cSldViewPr>
      <p:cViewPr>
        <p:scale>
          <a:sx n="66" d="100"/>
          <a:sy n="66" d="100"/>
        </p:scale>
        <p:origin x="-1392"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1.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69920" cy="480060"/>
          </a:xfrm>
          <a:prstGeom prst="rect">
            <a:avLst/>
          </a:prstGeom>
          <a:noFill/>
          <a:ln w="9525">
            <a:noFill/>
            <a:miter lim="800000"/>
          </a:ln>
          <a:effectLst/>
        </p:spPr>
        <p:txBody>
          <a:bodyPr vert="horz" wrap="square" lIns="96661" tIns="48331" rIns="96661" bIns="48331" numCol="1" anchor="t" anchorCtr="0" compatLnSpc="1"/>
          <a:lstStyle>
            <a:lvl1pPr>
              <a:defRPr sz="1300">
                <a:latin typeface="Arial" panose="020B0604020202020204" pitchFamily="34" charset="0"/>
              </a:defRPr>
            </a:lvl1pPr>
          </a:lstStyle>
          <a:p>
            <a:pPr>
              <a:defRPr/>
            </a:pPr>
            <a:endParaRPr lang="en-US"/>
          </a:p>
        </p:txBody>
      </p:sp>
      <p:sp>
        <p:nvSpPr>
          <p:cNvPr id="8195" name="Rectangle 3"/>
          <p:cNvSpPr>
            <a:spLocks noGrp="1" noChangeArrowheads="1"/>
          </p:cNvSpPr>
          <p:nvPr>
            <p:ph type="dt" idx="1"/>
          </p:nvPr>
        </p:nvSpPr>
        <p:spPr bwMode="auto">
          <a:xfrm>
            <a:off x="4143587" y="0"/>
            <a:ext cx="3169920" cy="480060"/>
          </a:xfrm>
          <a:prstGeom prst="rect">
            <a:avLst/>
          </a:prstGeom>
          <a:noFill/>
          <a:ln w="9525">
            <a:noFill/>
            <a:miter lim="800000"/>
          </a:ln>
          <a:effectLst/>
        </p:spPr>
        <p:txBody>
          <a:bodyPr vert="horz" wrap="square" lIns="96661" tIns="48331" rIns="96661" bIns="48331" numCol="1" anchor="t" anchorCtr="0" compatLnSpc="1"/>
          <a:lstStyle>
            <a:lvl1pPr algn="r">
              <a:defRPr sz="1300">
                <a:latin typeface="Arial" panose="020B0604020202020204" pitchFamily="34"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731520" y="4560570"/>
            <a:ext cx="5852160" cy="4320540"/>
          </a:xfrm>
          <a:prstGeom prst="rect">
            <a:avLst/>
          </a:prstGeom>
          <a:noFill/>
          <a:ln w="9525">
            <a:noFill/>
            <a:miter lim="800000"/>
          </a:ln>
          <a:effectLst/>
        </p:spPr>
        <p:txBody>
          <a:bodyPr vert="horz" wrap="square" lIns="96661" tIns="48331" rIns="96661" bIns="48331"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8198" name="Rectangle 6"/>
          <p:cNvSpPr>
            <a:spLocks noGrp="1" noChangeArrowheads="1"/>
          </p:cNvSpPr>
          <p:nvPr>
            <p:ph type="ftr" sz="quarter" idx="4"/>
          </p:nvPr>
        </p:nvSpPr>
        <p:spPr bwMode="auto">
          <a:xfrm>
            <a:off x="0" y="9119474"/>
            <a:ext cx="3169920" cy="480060"/>
          </a:xfrm>
          <a:prstGeom prst="rect">
            <a:avLst/>
          </a:prstGeom>
          <a:noFill/>
          <a:ln w="9525">
            <a:noFill/>
            <a:miter lim="800000"/>
          </a:ln>
          <a:effectLst/>
        </p:spPr>
        <p:txBody>
          <a:bodyPr vert="horz" wrap="square" lIns="96661" tIns="48331" rIns="96661" bIns="48331" numCol="1" anchor="b" anchorCtr="0" compatLnSpc="1"/>
          <a:lstStyle>
            <a:lvl1pPr>
              <a:defRPr sz="1300">
                <a:latin typeface="Arial" panose="020B0604020202020204"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4143587" y="9119474"/>
            <a:ext cx="3169920" cy="480060"/>
          </a:xfrm>
          <a:prstGeom prst="rect">
            <a:avLst/>
          </a:prstGeom>
          <a:noFill/>
          <a:ln w="9525">
            <a:noFill/>
            <a:miter lim="800000"/>
          </a:ln>
          <a:effectLst/>
        </p:spPr>
        <p:txBody>
          <a:bodyPr vert="horz" wrap="square" lIns="96661" tIns="48331" rIns="96661" bIns="48331" numCol="1" anchor="b" anchorCtr="0" compatLnSpc="1"/>
          <a:lstStyle>
            <a:lvl1pPr algn="r">
              <a:defRPr sz="1300">
                <a:latin typeface="Arial" panose="020B0604020202020204" pitchFamily="34" charset="0"/>
              </a:defRPr>
            </a:lvl1pPr>
          </a:lstStyle>
          <a:p>
            <a:pPr>
              <a:defRPr/>
            </a:pPr>
            <a:fld id="{497E39EC-5E7C-4775-BA59-E9E77512768B}"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97E39EC-5E7C-4775-BA59-E9E77512768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Stepping Stone - For example, you could create a view of a query that counted the number of rental each staff had made. You could then query that view to group the sales people by the number of rental they had made.</a:t>
            </a:r>
            <a:endParaRPr lang="en-US" dirty="0"/>
          </a:p>
        </p:txBody>
      </p:sp>
      <p:sp>
        <p:nvSpPr>
          <p:cNvPr id="4" name="Slide Number Placeholder 3"/>
          <p:cNvSpPr>
            <a:spLocks noGrp="1"/>
          </p:cNvSpPr>
          <p:nvPr>
            <p:ph type="sldNum" sz="quarter" idx="10"/>
          </p:nvPr>
        </p:nvSpPr>
        <p:spPr/>
        <p:txBody>
          <a:bodyPr/>
          <a:lstStyle/>
          <a:p>
            <a:pPr>
              <a:defRPr/>
            </a:pPr>
            <a:fld id="{497E39EC-5E7C-4775-BA59-E9E77512768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panose="020B0604020202020204" pitchFamily="34" charset="0"/>
                <a:ea typeface="+mn-ea"/>
                <a:cs typeface="+mn-cs"/>
              </a:rPr>
              <a:t>view_name specifies the name of the view and must follow the rules for identifiers.</a:t>
            </a:r>
            <a:endParaRPr lang="en-US" sz="1200" b="0" i="0" kern="1200" dirty="0" smtClean="0">
              <a:solidFill>
                <a:schemeClr val="tx1"/>
              </a:solidFill>
              <a:latin typeface="Arial" panose="020B0604020202020204" pitchFamily="34" charset="0"/>
              <a:ea typeface="+mn-ea"/>
              <a:cs typeface="+mn-cs"/>
            </a:endParaRPr>
          </a:p>
          <a:p>
            <a:r>
              <a:rPr lang="en-US" sz="1200" b="0" i="0" kern="1200" dirty="0" smtClean="0">
                <a:solidFill>
                  <a:schemeClr val="tx1"/>
                </a:solidFill>
                <a:latin typeface="Arial" panose="020B0604020202020204" pitchFamily="34" charset="0"/>
                <a:ea typeface="+mn-ea"/>
                <a:cs typeface="+mn-cs"/>
              </a:rPr>
              <a:t>column_name specifies the name of the column to be used in view. If the column_name option is not specified, then the view is created with the same columns as specified in the select_statement.</a:t>
            </a:r>
            <a:endParaRPr lang="en-US" sz="1200" b="0" i="0" kern="1200" dirty="0" smtClean="0">
              <a:solidFill>
                <a:schemeClr val="tx1"/>
              </a:solidFill>
              <a:latin typeface="Arial" panose="020B0604020202020204" pitchFamily="34" charset="0"/>
              <a:ea typeface="+mn-ea"/>
              <a:cs typeface="+mn-cs"/>
            </a:endParaRPr>
          </a:p>
          <a:p>
            <a:r>
              <a:rPr lang="en-US" sz="1200" b="0" i="0" kern="1200" dirty="0" smtClean="0">
                <a:solidFill>
                  <a:schemeClr val="tx1"/>
                </a:solidFill>
                <a:latin typeface="Arial" panose="020B0604020202020204" pitchFamily="34" charset="0"/>
                <a:ea typeface="+mn-ea"/>
                <a:cs typeface="+mn-cs"/>
              </a:rPr>
              <a:t>WITH ENCRYPTION encrypts the text for the view in the </a:t>
            </a:r>
            <a:r>
              <a:rPr lang="en-US" sz="1200" b="0" i="0" kern="1200" dirty="0" err="1" smtClean="0">
                <a:solidFill>
                  <a:schemeClr val="tx1"/>
                </a:solidFill>
                <a:latin typeface="Arial" panose="020B0604020202020204" pitchFamily="34" charset="0"/>
                <a:ea typeface="+mn-ea"/>
                <a:cs typeface="+mn-cs"/>
              </a:rPr>
              <a:t>syscomments</a:t>
            </a:r>
            <a:r>
              <a:rPr lang="en-US" sz="1200" b="0" i="0" kern="1200" dirty="0" smtClean="0">
                <a:solidFill>
                  <a:schemeClr val="tx1"/>
                </a:solidFill>
                <a:latin typeface="Arial" panose="020B0604020202020204" pitchFamily="34" charset="0"/>
                <a:ea typeface="+mn-ea"/>
                <a:cs typeface="+mn-cs"/>
              </a:rPr>
              <a:t> table.</a:t>
            </a:r>
            <a:endParaRPr lang="en-US" sz="1200" b="0" i="0" kern="1200" dirty="0" smtClean="0">
              <a:solidFill>
                <a:schemeClr val="tx1"/>
              </a:solidFill>
              <a:latin typeface="Arial" panose="020B0604020202020204" pitchFamily="34" charset="0"/>
              <a:ea typeface="+mn-ea"/>
              <a:cs typeface="+mn-cs"/>
            </a:endParaRPr>
          </a:p>
          <a:p>
            <a:r>
              <a:rPr lang="en-US" sz="1200" b="0" i="0" kern="1200" dirty="0" smtClean="0">
                <a:solidFill>
                  <a:schemeClr val="tx1"/>
                </a:solidFill>
                <a:latin typeface="Arial" panose="020B0604020202020204" pitchFamily="34" charset="0"/>
                <a:ea typeface="+mn-ea"/>
                <a:cs typeface="+mn-cs"/>
              </a:rPr>
              <a:t>AS specifies the actions that will be performed by the view.</a:t>
            </a:r>
            <a:endParaRPr lang="en-US" sz="1200" b="0" i="0" kern="1200" dirty="0" smtClean="0">
              <a:solidFill>
                <a:schemeClr val="tx1"/>
              </a:solidFill>
              <a:latin typeface="Arial" panose="020B0604020202020204" pitchFamily="34" charset="0"/>
              <a:ea typeface="+mn-ea"/>
              <a:cs typeface="+mn-cs"/>
            </a:endParaRPr>
          </a:p>
          <a:p>
            <a:r>
              <a:rPr lang="en-US" sz="1200" b="0" i="0" kern="1200" dirty="0" smtClean="0">
                <a:solidFill>
                  <a:schemeClr val="tx1"/>
                </a:solidFill>
                <a:latin typeface="Arial" panose="020B0604020202020204" pitchFamily="34" charset="0"/>
                <a:ea typeface="+mn-ea"/>
                <a:cs typeface="+mn-cs"/>
              </a:rPr>
              <a:t>select_statement specifies the SELECT Statement that defines a view. The view may use the data contained in other views and tables.</a:t>
            </a:r>
            <a:endParaRPr lang="en-US" sz="1200" b="0" i="0" kern="1200" dirty="0" smtClean="0">
              <a:solidFill>
                <a:schemeClr val="tx1"/>
              </a:solidFill>
              <a:latin typeface="Arial" panose="020B0604020202020204" pitchFamily="34" charset="0"/>
              <a:ea typeface="+mn-ea"/>
              <a:cs typeface="+mn-cs"/>
            </a:endParaRPr>
          </a:p>
          <a:p>
            <a:r>
              <a:rPr lang="en-US" sz="1200" b="0" i="0" kern="1200" dirty="0" smtClean="0">
                <a:solidFill>
                  <a:schemeClr val="tx1"/>
                </a:solidFill>
                <a:latin typeface="Arial" panose="020B0604020202020204" pitchFamily="34" charset="0"/>
                <a:ea typeface="+mn-ea"/>
                <a:cs typeface="+mn-cs"/>
              </a:rPr>
              <a:t>WITH CHECK OPTION forces the data modification statements to fulfill the criteria given in the SELECT statement defining the view. It also ensures that the data is visible after the modifications are made permanent.</a:t>
            </a:r>
            <a:endParaRPr lang="en-US" sz="1200" b="0" i="0" kern="1200" dirty="0" smtClean="0">
              <a:solidFill>
                <a:schemeClr val="tx1"/>
              </a:solidFill>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97E39EC-5E7C-4775-BA59-E9E77512768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latin typeface="Arial" panose="020B0604020202020204" pitchFamily="34" charset="0"/>
              </a:rPr>
              <a:t>Language Fundamentals</a:t>
            </a:r>
            <a:endParaRPr lang="en-US" smtClean="0">
              <a:latin typeface="Arial" panose="020B0604020202020204" pitchFamily="34" charset="0"/>
            </a:endParaRPr>
          </a:p>
        </p:txBody>
      </p:sp>
      <p:sp>
        <p:nvSpPr>
          <p:cNvPr id="50179" name="Rectangle 6"/>
          <p:cNvSpPr>
            <a:spLocks noGrp="1" noChangeArrowheads="1"/>
          </p:cNvSpPr>
          <p:nvPr>
            <p:ph type="ftr" sz="quarter" idx="4"/>
          </p:nvPr>
        </p:nvSpPr>
        <p:spPr>
          <a:noFill/>
        </p:spPr>
        <p:txBody>
          <a:bodyPr/>
          <a:lstStyle/>
          <a:p>
            <a:r>
              <a:rPr lang="en-US" dirty="0" smtClean="0">
                <a:latin typeface="Arial" panose="020B0604020202020204" pitchFamily="34" charset="0"/>
              </a:rPr>
              <a:t>© Pratian Technologies (India) Pvt. Ltd.</a:t>
            </a:r>
            <a:endParaRPr lang="en-US" dirty="0" smtClean="0">
              <a:latin typeface="Arial" panose="020B0604020202020204" pitchFamily="34" charset="0"/>
            </a:endParaRPr>
          </a:p>
        </p:txBody>
      </p:sp>
      <p:sp>
        <p:nvSpPr>
          <p:cNvPr id="50180" name="Rectangle 7"/>
          <p:cNvSpPr>
            <a:spLocks noGrp="1" noChangeArrowheads="1"/>
          </p:cNvSpPr>
          <p:nvPr>
            <p:ph type="sldNum" sz="quarter" idx="5"/>
          </p:nvPr>
        </p:nvSpPr>
        <p:spPr>
          <a:noFill/>
        </p:spPr>
        <p:txBody>
          <a:bodyPr/>
          <a:lstStyle/>
          <a:p>
            <a:r>
              <a:rPr lang="en-US" smtClean="0">
                <a:latin typeface="Arial" panose="020B0604020202020204" pitchFamily="34" charset="0"/>
              </a:rPr>
              <a:t>2.</a:t>
            </a:r>
            <a:fld id="{C843C96A-36E5-4AB4-9233-5B1EAFFD2121}" type="slidenum">
              <a:rPr lang="en-US" smtClean="0">
                <a:latin typeface="Arial" panose="020B0604020202020204" pitchFamily="34" charset="0"/>
              </a:rPr>
            </a:fld>
            <a:endParaRPr lang="en-US" smtClean="0">
              <a:latin typeface="Arial" panose="020B0604020202020204" pitchFamily="34" charset="0"/>
            </a:endParaRPr>
          </a:p>
        </p:txBody>
      </p:sp>
      <p:sp>
        <p:nvSpPr>
          <p:cNvPr id="50181" name="Rectangle 2"/>
          <p:cNvSpPr>
            <a:spLocks noGrp="1" noRot="1" noChangeAspect="1" noChangeArrowheads="1" noTextEdit="1"/>
          </p:cNvSpPr>
          <p:nvPr>
            <p:ph type="sldImg"/>
          </p:nvPr>
        </p:nvSpPr>
        <p:spPr>
          <a:xfrm>
            <a:off x="1079500" y="857250"/>
            <a:ext cx="5226050" cy="3919538"/>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55" descr="C:\Documents and Settings\Subbu\Desktop\Slides\coverpage.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56"/>
          <p:cNvSpPr>
            <a:spLocks noChangeArrowheads="1"/>
          </p:cNvSpPr>
          <p:nvPr userDrawn="1"/>
        </p:nvSpPr>
        <p:spPr bwMode="auto">
          <a:xfrm>
            <a:off x="323850" y="3795713"/>
            <a:ext cx="4050665" cy="460375"/>
          </a:xfrm>
          <a:prstGeom prst="rect">
            <a:avLst/>
          </a:prstGeom>
          <a:noFill/>
          <a:ln w="9525">
            <a:noFill/>
            <a:miter lim="800000"/>
          </a:ln>
          <a:effectLst/>
        </p:spPr>
        <p:txBody>
          <a:bodyPr wrap="none">
            <a:spAutoFit/>
          </a:bodyPr>
          <a:lstStyle/>
          <a:p>
            <a:pPr>
              <a:defRPr/>
            </a:pPr>
            <a:r>
              <a:rPr lang="en-US" sz="2400" dirty="0">
                <a:solidFill>
                  <a:srgbClr val="BEBEBE"/>
                </a:solidFill>
                <a:latin typeface="Arial" panose="020B0604020202020204" pitchFamily="34" charset="0"/>
              </a:rPr>
              <a:t>Trainer: Venkat Shiva Reddy</a:t>
            </a:r>
            <a:endParaRPr lang="en-US" sz="1400" dirty="0">
              <a:solidFill>
                <a:srgbClr val="BEBEBE"/>
              </a:solidFill>
              <a:latin typeface="Arial" panose="020B0604020202020204" pitchFamily="34" charset="0"/>
            </a:endParaRPr>
          </a:p>
        </p:txBody>
      </p:sp>
      <p:sp>
        <p:nvSpPr>
          <p:cNvPr id="45059" name="Rectangle 3"/>
          <p:cNvSpPr>
            <a:spLocks noGrp="1" noChangeArrowheads="1"/>
          </p:cNvSpPr>
          <p:nvPr>
            <p:ph type="ctrTitle"/>
          </p:nvPr>
        </p:nvSpPr>
        <p:spPr>
          <a:xfrm>
            <a:off x="280988" y="319088"/>
            <a:ext cx="7467600" cy="685800"/>
          </a:xfrm>
        </p:spPr>
        <p:txBody>
          <a:bodyPr/>
          <a:lstStyle>
            <a:lvl1pPr algn="l">
              <a:defRPr sz="4500">
                <a:solidFill>
                  <a:srgbClr val="E2E2E2"/>
                </a:solidFill>
              </a:defRPr>
            </a:lvl1pPr>
          </a:lstStyle>
          <a:p>
            <a:endParaRPr lang="en-US"/>
          </a:p>
        </p:txBody>
      </p:sp>
      <p:sp>
        <p:nvSpPr>
          <p:cNvPr id="45060" name="Rectangle 4"/>
          <p:cNvSpPr>
            <a:spLocks noGrp="1" noChangeArrowheads="1"/>
          </p:cNvSpPr>
          <p:nvPr>
            <p:ph type="subTitle" idx="1"/>
          </p:nvPr>
        </p:nvSpPr>
        <p:spPr>
          <a:xfrm>
            <a:off x="280988" y="1009650"/>
            <a:ext cx="6400800" cy="609600"/>
          </a:xfrm>
        </p:spPr>
        <p:txBody>
          <a:bodyPr/>
          <a:lstStyle>
            <a:lvl1pPr marL="0" indent="0" algn="l">
              <a:buFont typeface="Wingdings" panose="05000000000000000000" pitchFamily="2" charset="2"/>
              <a:buNone/>
              <a:defRPr sz="3600">
                <a:solidFill>
                  <a:schemeClr val="bg1"/>
                </a:solidFill>
              </a:defRPr>
            </a:lvl1pPr>
          </a:lstStyle>
          <a:p>
            <a:endParaRPr lang="en-US"/>
          </a:p>
        </p:txBody>
      </p:sp>
      <p:sp>
        <p:nvSpPr>
          <p:cNvPr id="2" name="Rectangles 1"/>
          <p:cNvSpPr/>
          <p:nvPr userDrawn="1"/>
        </p:nvSpPr>
        <p:spPr>
          <a:xfrm>
            <a:off x="228600" y="6096000"/>
            <a:ext cx="1447800" cy="533400"/>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sz="16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147638"/>
            <a:ext cx="2095500" cy="63293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33400" y="147638"/>
            <a:ext cx="6134100" cy="63293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33400" y="762000"/>
            <a:ext cx="411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800600" y="762000"/>
            <a:ext cx="411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5" descr="C:\Documents and Settings\Subbu\Desktop\Slides\inner.jpg"/>
          <p:cNvPicPr>
            <a:picLocks noChangeAspect="1" noChangeArrowheads="1"/>
          </p:cNvPicPr>
          <p:nvPr userDrawn="1"/>
        </p:nvPicPr>
        <p:blipFill>
          <a:blip r:embed="rId12" cstate="print"/>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28" name="Rectangle 11"/>
          <p:cNvSpPr>
            <a:spLocks noGrp="1" noChangeArrowheads="1"/>
          </p:cNvSpPr>
          <p:nvPr>
            <p:ph type="title"/>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44114" name="Rectangle 82"/>
          <p:cNvSpPr>
            <a:spLocks noChangeArrowheads="1"/>
          </p:cNvSpPr>
          <p:nvPr userDrawn="1"/>
        </p:nvSpPr>
        <p:spPr bwMode="auto">
          <a:xfrm>
            <a:off x="3225800" y="6477000"/>
            <a:ext cx="2489200" cy="318998"/>
          </a:xfrm>
          <a:prstGeom prst="rect">
            <a:avLst/>
          </a:prstGeom>
          <a:noFill/>
          <a:ln w="9525">
            <a:noFill/>
            <a:miter lim="800000"/>
          </a:ln>
          <a:effectLst/>
        </p:spPr>
        <p:txBody>
          <a:bodyPr>
            <a:spAutoFit/>
          </a:bodyPr>
          <a:lstStyle/>
          <a:p>
            <a:pPr algn="ctr">
              <a:lnSpc>
                <a:spcPct val="115000"/>
              </a:lnSpc>
              <a:defRPr/>
            </a:pPr>
            <a:r>
              <a:rPr lang="en-US" sz="1400" dirty="0">
                <a:solidFill>
                  <a:srgbClr val="626262"/>
                </a:solidFill>
                <a:latin typeface="Arial" panose="020B0604020202020204" pitchFamily="34" charset="0"/>
              </a:rPr>
              <a:t>Basic </a:t>
            </a:r>
            <a:r>
              <a:rPr lang="en-US" sz="1400" dirty="0" smtClean="0">
                <a:solidFill>
                  <a:srgbClr val="626262"/>
                </a:solidFill>
                <a:latin typeface="Arial" panose="020B0604020202020204" pitchFamily="34" charset="0"/>
              </a:rPr>
              <a:t>SQL</a:t>
            </a:r>
            <a:endParaRPr lang="en-US" sz="1400" dirty="0">
              <a:solidFill>
                <a:srgbClr val="626262"/>
              </a:solidFill>
              <a:latin typeface="Arial" panose="020B0604020202020204" pitchFamily="34" charset="0"/>
            </a:endParaRPr>
          </a:p>
        </p:txBody>
      </p:sp>
      <p:sp>
        <p:nvSpPr>
          <p:cNvPr id="44153" name="Rectangle 121"/>
          <p:cNvSpPr>
            <a:spLocks noChangeArrowheads="1"/>
          </p:cNvSpPr>
          <p:nvPr userDrawn="1"/>
        </p:nvSpPr>
        <p:spPr bwMode="auto">
          <a:xfrm>
            <a:off x="490538" y="6497638"/>
            <a:ext cx="2252662" cy="232410"/>
          </a:xfrm>
          <a:prstGeom prst="rect">
            <a:avLst/>
          </a:prstGeom>
          <a:noFill/>
          <a:ln w="9525">
            <a:noFill/>
            <a:miter lim="800000"/>
          </a:ln>
          <a:effectLst/>
        </p:spPr>
        <p:txBody>
          <a:bodyPr>
            <a:spAutoFit/>
          </a:bodyPr>
          <a:lstStyle/>
          <a:p>
            <a:pPr>
              <a:lnSpc>
                <a:spcPct val="115000"/>
              </a:lnSpc>
              <a:defRPr/>
            </a:pPr>
            <a:r>
              <a:rPr lang="en-US" sz="800" dirty="0">
                <a:solidFill>
                  <a:srgbClr val="9F9F9F"/>
                </a:solidFill>
                <a:latin typeface="Arial" panose="020B0604020202020204" pitchFamily="34" charset="0"/>
              </a:rPr>
              <a:t>Trainer: Venkat Shiva Reddy</a:t>
            </a:r>
            <a:endParaRPr lang="en-US" sz="800" dirty="0">
              <a:solidFill>
                <a:srgbClr val="9F9F9F"/>
              </a:solidFill>
              <a:latin typeface="Arial" panose="020B0604020202020204" pitchFamily="34" charset="0"/>
            </a:endParaRPr>
          </a:p>
        </p:txBody>
      </p:sp>
      <p:sp>
        <p:nvSpPr>
          <p:cNvPr id="44173" name="Line 141"/>
          <p:cNvSpPr>
            <a:spLocks noChangeShapeType="1"/>
          </p:cNvSpPr>
          <p:nvPr userDrawn="1"/>
        </p:nvSpPr>
        <p:spPr bwMode="auto">
          <a:xfrm>
            <a:off x="800100" y="685800"/>
            <a:ext cx="7848600" cy="0"/>
          </a:xfrm>
          <a:prstGeom prst="line">
            <a:avLst/>
          </a:prstGeom>
          <a:noFill/>
          <a:ln w="12700">
            <a:solidFill>
              <a:srgbClr val="CCCCCC"/>
            </a:solidFill>
            <a:round/>
          </a:ln>
          <a:effectLst/>
        </p:spPr>
        <p:txBody>
          <a:bodyPr wrap="none"/>
          <a:lstStyle/>
          <a:p>
            <a:pPr>
              <a:defRPr/>
            </a:pPr>
            <a:endParaRPr lang="en-I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3200">
          <a:solidFill>
            <a:schemeClr val="bg2"/>
          </a:solidFill>
          <a:latin typeface="+mj-lt"/>
          <a:ea typeface="+mj-ea"/>
          <a:cs typeface="+mj-cs"/>
        </a:defRPr>
      </a:lvl1pPr>
      <a:lvl2pPr algn="ctr" rtl="0" eaLnBrk="0" fontAlgn="base" hangingPunct="0">
        <a:spcBef>
          <a:spcPct val="0"/>
        </a:spcBef>
        <a:spcAft>
          <a:spcPct val="0"/>
        </a:spcAft>
        <a:defRPr sz="3200">
          <a:solidFill>
            <a:schemeClr val="bg2"/>
          </a:solidFill>
          <a:latin typeface="Arial" panose="020B0604020202020204" pitchFamily="34" charset="0"/>
        </a:defRPr>
      </a:lvl2pPr>
      <a:lvl3pPr algn="ctr" rtl="0" eaLnBrk="0" fontAlgn="base" hangingPunct="0">
        <a:spcBef>
          <a:spcPct val="0"/>
        </a:spcBef>
        <a:spcAft>
          <a:spcPct val="0"/>
        </a:spcAft>
        <a:defRPr sz="3200">
          <a:solidFill>
            <a:schemeClr val="bg2"/>
          </a:solidFill>
          <a:latin typeface="Arial" panose="020B0604020202020204" pitchFamily="34" charset="0"/>
        </a:defRPr>
      </a:lvl3pPr>
      <a:lvl4pPr algn="ctr" rtl="0" eaLnBrk="0" fontAlgn="base" hangingPunct="0">
        <a:spcBef>
          <a:spcPct val="0"/>
        </a:spcBef>
        <a:spcAft>
          <a:spcPct val="0"/>
        </a:spcAft>
        <a:defRPr sz="3200">
          <a:solidFill>
            <a:schemeClr val="bg2"/>
          </a:solidFill>
          <a:latin typeface="Arial" panose="020B0604020202020204" pitchFamily="34" charset="0"/>
        </a:defRPr>
      </a:lvl4pPr>
      <a:lvl5pPr algn="ctr" rtl="0" eaLnBrk="0" fontAlgn="base" hangingPunct="0">
        <a:spcBef>
          <a:spcPct val="0"/>
        </a:spcBef>
        <a:spcAft>
          <a:spcPct val="0"/>
        </a:spcAft>
        <a:defRPr sz="3200">
          <a:solidFill>
            <a:schemeClr val="bg2"/>
          </a:solidFill>
          <a:latin typeface="Arial" panose="020B0604020202020204" pitchFamily="34" charset="0"/>
        </a:defRPr>
      </a:lvl5pPr>
      <a:lvl6pPr marL="457200" algn="ctr" rtl="0" fontAlgn="base">
        <a:spcBef>
          <a:spcPct val="0"/>
        </a:spcBef>
        <a:spcAft>
          <a:spcPct val="0"/>
        </a:spcAft>
        <a:defRPr sz="3200">
          <a:solidFill>
            <a:schemeClr val="bg2"/>
          </a:solidFill>
          <a:latin typeface="Arial" panose="020B0604020202020204" pitchFamily="34" charset="0"/>
        </a:defRPr>
      </a:lvl6pPr>
      <a:lvl7pPr marL="914400" algn="ctr" rtl="0" fontAlgn="base">
        <a:spcBef>
          <a:spcPct val="0"/>
        </a:spcBef>
        <a:spcAft>
          <a:spcPct val="0"/>
        </a:spcAft>
        <a:defRPr sz="3200">
          <a:solidFill>
            <a:schemeClr val="bg2"/>
          </a:solidFill>
          <a:latin typeface="Arial" panose="020B0604020202020204" pitchFamily="34" charset="0"/>
        </a:defRPr>
      </a:lvl7pPr>
      <a:lvl8pPr marL="1371600" algn="ctr" rtl="0" fontAlgn="base">
        <a:spcBef>
          <a:spcPct val="0"/>
        </a:spcBef>
        <a:spcAft>
          <a:spcPct val="0"/>
        </a:spcAft>
        <a:defRPr sz="3200">
          <a:solidFill>
            <a:schemeClr val="bg2"/>
          </a:solidFill>
          <a:latin typeface="Arial" panose="020B0604020202020204" pitchFamily="34" charset="0"/>
        </a:defRPr>
      </a:lvl8pPr>
      <a:lvl9pPr marL="1828800" algn="ctr" rtl="0" fontAlgn="base">
        <a:spcBef>
          <a:spcPct val="0"/>
        </a:spcBef>
        <a:spcAft>
          <a:spcPct val="0"/>
        </a:spcAft>
        <a:defRPr sz="3200">
          <a:solidFill>
            <a:schemeClr val="bg2"/>
          </a:solidFill>
          <a:latin typeface="Arial" panose="020B0604020202020204" pitchFamily="34" charset="0"/>
        </a:defRPr>
      </a:lvl9pPr>
    </p:titleStyle>
    <p:bodyStyle>
      <a:lvl1pPr marL="342900" indent="-342900" algn="just" rtl="0" eaLnBrk="0" fontAlgn="base" hangingPunct="0">
        <a:spcBef>
          <a:spcPct val="20000"/>
        </a:spcBef>
        <a:spcAft>
          <a:spcPct val="0"/>
        </a:spcAft>
        <a:buClr>
          <a:schemeClr val="accent2"/>
        </a:buClr>
        <a:buFont typeface="Wingdings" panose="05000000000000000000" pitchFamily="2" charset="2"/>
        <a:buChar char="§"/>
        <a:defRPr sz="24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mn-lt"/>
        </a:defRPr>
      </a:lvl2pPr>
      <a:lvl3pPr marL="1143000" indent="-228600" algn="just" rtl="0" eaLnBrk="0" fontAlgn="base" hangingPunct="0">
        <a:spcBef>
          <a:spcPct val="20000"/>
        </a:spcBef>
        <a:spcAft>
          <a:spcPct val="0"/>
        </a:spcAft>
        <a:buClr>
          <a:schemeClr val="accent2"/>
        </a:buClr>
        <a:buFont typeface="Wingdings" panose="05000000000000000000" pitchFamily="2" charset="2"/>
        <a:buChar char="§"/>
        <a:defRPr sz="2400">
          <a:solidFill>
            <a:schemeClr val="tx1"/>
          </a:solidFill>
          <a:latin typeface="+mn-lt"/>
        </a:defRPr>
      </a:lvl3pPr>
      <a:lvl4pPr marL="1600200" indent="-228600" algn="just" rtl="0" eaLnBrk="0" fontAlgn="base" hangingPunct="0">
        <a:spcBef>
          <a:spcPct val="20000"/>
        </a:spcBef>
        <a:spcAft>
          <a:spcPct val="0"/>
        </a:spcAft>
        <a:buClr>
          <a:schemeClr val="accent2"/>
        </a:buClr>
        <a:buFont typeface="Wingdings" panose="05000000000000000000" pitchFamily="2" charset="2"/>
        <a:buChar char="§"/>
        <a:defRPr sz="1600">
          <a:solidFill>
            <a:schemeClr val="tx1"/>
          </a:solidFill>
          <a:latin typeface="+mn-lt"/>
        </a:defRPr>
      </a:lvl4pPr>
      <a:lvl5pPr marL="2057400" indent="-228600" algn="just" rtl="0" eaLnBrk="0" fontAlgn="base" hangingPunct="0">
        <a:spcBef>
          <a:spcPct val="20000"/>
        </a:spcBef>
        <a:spcAft>
          <a:spcPct val="0"/>
        </a:spcAft>
        <a:buClr>
          <a:schemeClr val="accent2"/>
        </a:buClr>
        <a:buFont typeface="Wingdings" panose="05000000000000000000" pitchFamily="2" charset="2"/>
        <a:buChar char="§"/>
        <a:defRPr sz="1600">
          <a:solidFill>
            <a:schemeClr val="tx1"/>
          </a:solidFill>
          <a:latin typeface="+mn-lt"/>
        </a:defRPr>
      </a:lvl5pPr>
      <a:lvl6pPr marL="2514600" indent="-228600" algn="just" rtl="0" fontAlgn="base">
        <a:spcBef>
          <a:spcPct val="20000"/>
        </a:spcBef>
        <a:spcAft>
          <a:spcPct val="0"/>
        </a:spcAft>
        <a:buClr>
          <a:schemeClr val="accent2"/>
        </a:buClr>
        <a:buFont typeface="Wingdings" panose="05000000000000000000" pitchFamily="2" charset="2"/>
        <a:buChar char="§"/>
        <a:defRPr sz="1600">
          <a:solidFill>
            <a:schemeClr val="tx1"/>
          </a:solidFill>
          <a:latin typeface="+mn-lt"/>
        </a:defRPr>
      </a:lvl6pPr>
      <a:lvl7pPr marL="2971800" indent="-228600" algn="just" rtl="0" fontAlgn="base">
        <a:spcBef>
          <a:spcPct val="20000"/>
        </a:spcBef>
        <a:spcAft>
          <a:spcPct val="0"/>
        </a:spcAft>
        <a:buClr>
          <a:schemeClr val="accent2"/>
        </a:buClr>
        <a:buFont typeface="Wingdings" panose="05000000000000000000" pitchFamily="2" charset="2"/>
        <a:buChar char="§"/>
        <a:defRPr sz="1600">
          <a:solidFill>
            <a:schemeClr val="tx1"/>
          </a:solidFill>
          <a:latin typeface="+mn-lt"/>
        </a:defRPr>
      </a:lvl7pPr>
      <a:lvl8pPr marL="3429000" indent="-228600" algn="just" rtl="0" fontAlgn="base">
        <a:spcBef>
          <a:spcPct val="20000"/>
        </a:spcBef>
        <a:spcAft>
          <a:spcPct val="0"/>
        </a:spcAft>
        <a:buClr>
          <a:schemeClr val="accent2"/>
        </a:buClr>
        <a:buFont typeface="Wingdings" panose="05000000000000000000" pitchFamily="2" charset="2"/>
        <a:buChar char="§"/>
        <a:defRPr sz="1600">
          <a:solidFill>
            <a:schemeClr val="tx1"/>
          </a:solidFill>
          <a:latin typeface="+mn-lt"/>
        </a:defRPr>
      </a:lvl8pPr>
      <a:lvl9pPr marL="3886200" indent="-228600" algn="just" rtl="0" fontAlgn="base">
        <a:spcBef>
          <a:spcPct val="20000"/>
        </a:spcBef>
        <a:spcAft>
          <a:spcPct val="0"/>
        </a:spcAft>
        <a:buClr>
          <a:schemeClr val="accent2"/>
        </a:buClr>
        <a:buFont typeface="Wingdings" panose="05000000000000000000"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dev.mysql.com/doc/refman/5.0/en/select.html" TargetMode="External"/><Relationship Id="rId1" Type="http://schemas.openxmlformats.org/officeDocument/2006/relationships/hyperlink" Target="http://dev.mysql.com/doc/refman/5.0/en/un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dev.mysql.com/doc/refman/5.0/en/do.html" TargetMode="External"/><Relationship Id="rId5" Type="http://schemas.openxmlformats.org/officeDocument/2006/relationships/hyperlink" Target="http://dev.mysql.com/doc/refman/5.0/en/set-option.html" TargetMode="External"/><Relationship Id="rId4" Type="http://schemas.openxmlformats.org/officeDocument/2006/relationships/hyperlink" Target="http://dev.mysql.com/doc/refman/5.0/en/delete.html" TargetMode="External"/><Relationship Id="rId3" Type="http://schemas.openxmlformats.org/officeDocument/2006/relationships/hyperlink" Target="http://dev.mysql.com/doc/refman/5.0/en/update.html" TargetMode="External"/><Relationship Id="rId2" Type="http://schemas.openxmlformats.org/officeDocument/2006/relationships/hyperlink" Target="http://dev.mysql.com/doc/refman/5.0/en/insert.html" TargetMode="External"/><Relationship Id="rId1" Type="http://schemas.openxmlformats.org/officeDocument/2006/relationships/hyperlink" Target="http://dev.mysql.com/doc/refman/5.0/en/select.html"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0988" y="319088"/>
            <a:ext cx="8558212" cy="1509712"/>
          </a:xfrm>
        </p:spPr>
        <p:txBody>
          <a:bodyPr/>
          <a:lstStyle/>
          <a:p>
            <a:pPr eaLnBrk="1" hangingPunct="1"/>
            <a:r>
              <a:rPr lang="en-US" dirty="0" smtClean="0"/>
              <a:t>Unit 5: Joins, Sub Queries</a:t>
            </a:r>
            <a:br>
              <a:rPr lang="en-US" dirty="0" smtClean="0"/>
            </a:br>
            <a:r>
              <a:rPr lang="en-US" dirty="0" smtClean="0"/>
              <a:t>		Views and Transactions</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US" dirty="0"/>
          </a:p>
        </p:txBody>
      </p:sp>
      <p:sp>
        <p:nvSpPr>
          <p:cNvPr id="3" name="Content Placeholder 2"/>
          <p:cNvSpPr>
            <a:spLocks noGrp="1"/>
          </p:cNvSpPr>
          <p:nvPr>
            <p:ph idx="1"/>
          </p:nvPr>
        </p:nvSpPr>
        <p:spPr/>
        <p:txBody>
          <a:bodyPr/>
          <a:lstStyle/>
          <a:p>
            <a:r>
              <a:rPr lang="en-US" dirty="0" smtClean="0"/>
              <a:t>Students</a:t>
            </a:r>
            <a:endParaRPr lang="en-US" dirty="0" smtClean="0"/>
          </a:p>
          <a:p>
            <a:endParaRPr lang="en-US" dirty="0" smtClean="0"/>
          </a:p>
          <a:p>
            <a:endParaRPr lang="en-US" dirty="0" smtClean="0"/>
          </a:p>
          <a:p>
            <a:pPr>
              <a:buNone/>
            </a:pPr>
            <a:endParaRPr lang="en-US" dirty="0" smtClean="0"/>
          </a:p>
          <a:p>
            <a:r>
              <a:rPr lang="en-US" dirty="0" smtClean="0"/>
              <a:t>Result</a:t>
            </a:r>
            <a:endParaRPr lang="en-US" dirty="0"/>
          </a:p>
        </p:txBody>
      </p:sp>
      <p:sp>
        <p:nvSpPr>
          <p:cNvPr id="4"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nvGraphicFramePr>
        <p:xfrm>
          <a:off x="1524000" y="1143000"/>
          <a:ext cx="7162800" cy="1112520"/>
        </p:xfrm>
        <a:graphic>
          <a:graphicData uri="http://schemas.openxmlformats.org/drawingml/2006/table">
            <a:tbl>
              <a:tblPr firstRow="1" bandRow="1">
                <a:tableStyleId>{5C22544A-7EE6-4342-B048-85BDC9FD1C3A}</a:tableStyleId>
              </a:tblPr>
              <a:tblGrid>
                <a:gridCol w="1432560"/>
                <a:gridCol w="1432560"/>
                <a:gridCol w="944880"/>
                <a:gridCol w="1371600"/>
                <a:gridCol w="19812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c>
                  <a:txBody>
                    <a:bodyPr/>
                    <a:lstStyle/>
                    <a:p>
                      <a:r>
                        <a:rPr lang="en-US" dirty="0" smtClean="0"/>
                        <a:t>ReferredById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c>
                  <a:txBody>
                    <a:bodyPr/>
                    <a:lstStyle/>
                    <a:p>
                      <a:r>
                        <a:rPr lang="en-US" dirty="0" smtClean="0"/>
                        <a:t>NULL</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2</a:t>
                      </a:r>
                      <a:endParaRPr lang="en-US" dirty="0"/>
                    </a:p>
                  </a:txBody>
                  <a:tcPr/>
                </a:tc>
                <a:tc>
                  <a:txBody>
                    <a:bodyPr/>
                    <a:lstStyle/>
                    <a:p>
                      <a:r>
                        <a:rPr lang="en-US" dirty="0" smtClean="0"/>
                        <a:t>1001</a:t>
                      </a:r>
                      <a:endParaRPr lang="en-US" dirty="0"/>
                    </a:p>
                  </a:txBody>
                  <a:tcPr/>
                </a:tc>
              </a:tr>
            </a:tbl>
          </a:graphicData>
        </a:graphic>
      </p:graphicFrame>
      <p:graphicFrame>
        <p:nvGraphicFramePr>
          <p:cNvPr id="7" name="Table 6"/>
          <p:cNvGraphicFramePr>
            <a:graphicFrameLocks noGrp="1"/>
          </p:cNvGraphicFramePr>
          <p:nvPr/>
        </p:nvGraphicFramePr>
        <p:xfrm>
          <a:off x="1524000" y="3124200"/>
          <a:ext cx="5257800" cy="792480"/>
        </p:xfrm>
        <a:graphic>
          <a:graphicData uri="http://schemas.openxmlformats.org/drawingml/2006/table">
            <a:tbl>
              <a:tblPr firstRow="1" bandRow="1">
                <a:tableStyleId>{5C22544A-7EE6-4342-B048-85BDC9FD1C3A}</a:tableStyleId>
              </a:tblPr>
              <a:tblGrid>
                <a:gridCol w="1752600"/>
                <a:gridCol w="914400"/>
                <a:gridCol w="2590800"/>
              </a:tblGrid>
              <a:tr h="396240">
                <a:tc>
                  <a:txBody>
                    <a:bodyPr/>
                    <a:lstStyle/>
                    <a:p>
                      <a:r>
                        <a:rPr lang="en-US" dirty="0" smtClean="0"/>
                        <a:t>Student</a:t>
                      </a:r>
                      <a:r>
                        <a:rPr lang="en-US" baseline="0" dirty="0" smtClean="0"/>
                        <a:t> </a:t>
                      </a:r>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ReferredBy</a:t>
                      </a:r>
                      <a:endParaRPr lang="en-US" dirty="0"/>
                    </a:p>
                  </a:txBody>
                  <a:tcPr/>
                </a:tc>
              </a:tr>
              <a:tr h="396240">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Krishna</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Content Placeholder 2"/>
          <p:cNvSpPr>
            <a:spLocks noGrp="1"/>
          </p:cNvSpPr>
          <p:nvPr>
            <p:ph idx="1"/>
          </p:nvPr>
        </p:nvSpPr>
        <p:spPr/>
        <p:txBody>
          <a:bodyPr/>
          <a:lstStyle/>
          <a:p>
            <a:r>
              <a:rPr lang="en-US" dirty="0" smtClean="0"/>
              <a:t>A left outer join extends the result of a simple join</a:t>
            </a:r>
            <a:endParaRPr lang="en-US" dirty="0" smtClean="0"/>
          </a:p>
          <a:p>
            <a:r>
              <a:rPr lang="en-US" dirty="0" smtClean="0"/>
              <a:t>Returns all rows that satisfy the join conditions and those rows from left table for which no rows from the other satisfy the join condition</a:t>
            </a:r>
            <a:endParaRPr lang="en-US" dirty="0" smtClean="0"/>
          </a:p>
          <a:p>
            <a:r>
              <a:rPr lang="en-US" dirty="0" smtClean="0"/>
              <a:t>Example: To get all students information, even those without course information</a:t>
            </a:r>
            <a:endParaRPr lang="en-US" dirty="0" smtClean="0"/>
          </a:p>
          <a:p>
            <a:pPr lvl="1"/>
            <a:r>
              <a:rPr lang="en-US" dirty="0" smtClean="0"/>
              <a:t>SELECT  </a:t>
            </a:r>
            <a:endParaRPr lang="en-US" dirty="0" smtClean="0"/>
          </a:p>
          <a:p>
            <a:pPr lvl="1">
              <a:buNone/>
            </a:pPr>
            <a:r>
              <a:rPr lang="en-US" dirty="0" smtClean="0"/>
              <a:t>			</a:t>
            </a:r>
            <a:r>
              <a:rPr lang="en-US" dirty="0" err="1" smtClean="0"/>
              <a:t>Students.Name</a:t>
            </a:r>
            <a:r>
              <a:rPr lang="en-US" dirty="0" smtClean="0"/>
              <a:t>, </a:t>
            </a:r>
            <a:r>
              <a:rPr lang="en-US" dirty="0" err="1" smtClean="0"/>
              <a:t>Students.Age</a:t>
            </a:r>
            <a:r>
              <a:rPr lang="en-US" dirty="0" smtClean="0"/>
              <a:t>, </a:t>
            </a:r>
            <a:r>
              <a:rPr lang="en-US" dirty="0" err="1" smtClean="0"/>
              <a:t>Courses.CourseId</a:t>
            </a:r>
            <a:r>
              <a:rPr lang="en-US" smtClean="0"/>
              <a:t>, </a:t>
            </a:r>
            <a:r>
              <a:rPr lang="en-US" smtClean="0"/>
              <a:t>		Courses.Course</a:t>
            </a:r>
            <a:endParaRPr lang="en-US" dirty="0" smtClean="0"/>
          </a:p>
          <a:p>
            <a:pPr lvl="1">
              <a:buNone/>
            </a:pPr>
            <a:r>
              <a:rPr lang="en-US" dirty="0" smtClean="0"/>
              <a:t>	FROM 	</a:t>
            </a:r>
            <a:r>
              <a:rPr lang="en-US" dirty="0" smtClean="0"/>
              <a:t>Students</a:t>
            </a:r>
            <a:endParaRPr lang="en-US" dirty="0" smtClean="0"/>
          </a:p>
          <a:p>
            <a:pPr lvl="1">
              <a:buNone/>
            </a:pPr>
            <a:r>
              <a:rPr lang="en-US" dirty="0" smtClean="0"/>
              <a:t>			LEFT OUTER JOIN </a:t>
            </a:r>
            <a:r>
              <a:rPr lang="en-US" dirty="0" smtClean="0"/>
              <a:t>Courses</a:t>
            </a:r>
            <a:endParaRPr lang="en-US" dirty="0" smtClean="0"/>
          </a:p>
          <a:p>
            <a:pPr lvl="4">
              <a:buNone/>
            </a:pPr>
            <a:r>
              <a:rPr lang="en-US" sz="2000" dirty="0" smtClean="0"/>
              <a:t>ON </a:t>
            </a:r>
            <a:r>
              <a:rPr lang="en-US" sz="2000" dirty="0" err="1" smtClean="0"/>
              <a:t>Students.CourseId</a:t>
            </a:r>
            <a:r>
              <a:rPr lang="en-US" sz="2000" dirty="0" smtClean="0"/>
              <a:t> </a:t>
            </a:r>
            <a:r>
              <a:rPr lang="en-US" sz="2000" dirty="0" smtClean="0"/>
              <a:t>= </a:t>
            </a:r>
            <a:r>
              <a:rPr lang="en-US" sz="2000" dirty="0" err="1" smtClean="0"/>
              <a:t>Courses.CourseId</a:t>
            </a:r>
            <a:endParaRPr lang="en-US" sz="20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Content Placeholder 2"/>
          <p:cNvSpPr>
            <a:spLocks noGrp="1"/>
          </p:cNvSpPr>
          <p:nvPr>
            <p:ph idx="1"/>
          </p:nvPr>
        </p:nvSpPr>
        <p:spPr/>
        <p:txBody>
          <a:bodyPr/>
          <a:lstStyle/>
          <a:p>
            <a:r>
              <a:rPr lang="en-US" sz="2000" dirty="0" smtClean="0"/>
              <a:t>Students</a:t>
            </a: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Courses</a:t>
            </a: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Result</a:t>
            </a:r>
            <a:endParaRPr lang="en-US" sz="2000" dirty="0"/>
          </a:p>
        </p:txBody>
      </p:sp>
      <p:graphicFrame>
        <p:nvGraphicFramePr>
          <p:cNvPr id="4" name="Table 3"/>
          <p:cNvGraphicFramePr>
            <a:graphicFrameLocks noGrp="1"/>
          </p:cNvGraphicFramePr>
          <p:nvPr/>
        </p:nvGraphicFramePr>
        <p:xfrm>
          <a:off x="1524000" y="1143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NULL</a:t>
                      </a:r>
                      <a:endParaRPr lang="en-US" dirty="0"/>
                    </a:p>
                  </a:txBody>
                  <a:tcPr/>
                </a:tc>
              </a:tr>
              <a:tr h="370840">
                <a:tc>
                  <a:txBody>
                    <a:bodyPr/>
                    <a:lstStyle/>
                    <a:p>
                      <a:r>
                        <a:rPr lang="en-US" dirty="0" smtClean="0"/>
                        <a:t>1003</a:t>
                      </a:r>
                      <a:endParaRPr lang="en-US" dirty="0"/>
                    </a:p>
                  </a:txBody>
                  <a:tcPr/>
                </a:tc>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2</a:t>
                      </a:r>
                      <a:endParaRPr lang="en-US" dirty="0"/>
                    </a:p>
                  </a:txBody>
                  <a:tcPr/>
                </a:tc>
              </a:tr>
            </a:tbl>
          </a:graphicData>
        </a:graphic>
      </p:graphicFrame>
      <p:graphicFrame>
        <p:nvGraphicFramePr>
          <p:cNvPr id="5" name="Table 4"/>
          <p:cNvGraphicFramePr>
            <a:graphicFrameLocks noGrp="1"/>
          </p:cNvGraphicFramePr>
          <p:nvPr/>
        </p:nvGraphicFramePr>
        <p:xfrm>
          <a:off x="1524000" y="3002280"/>
          <a:ext cx="6096000" cy="1188720"/>
        </p:xfrm>
        <a:graphic>
          <a:graphicData uri="http://schemas.openxmlformats.org/drawingml/2006/table">
            <a:tbl>
              <a:tblPr firstRow="1" bandRow="1">
                <a:tableStyleId>{5C22544A-7EE6-4342-B048-85BDC9FD1C3A}</a:tableStyleId>
              </a:tblPr>
              <a:tblGrid>
                <a:gridCol w="3048000"/>
                <a:gridCol w="3048000"/>
              </a:tblGrid>
              <a:tr h="396240">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graphicFrame>
        <p:nvGraphicFramePr>
          <p:cNvPr id="6" name="Table 5"/>
          <p:cNvGraphicFramePr>
            <a:graphicFrameLocks noGrp="1"/>
          </p:cNvGraphicFramePr>
          <p:nvPr/>
        </p:nvGraphicFramePr>
        <p:xfrm>
          <a:off x="1600200" y="4815840"/>
          <a:ext cx="5562600" cy="1584960"/>
        </p:xfrm>
        <a:graphic>
          <a:graphicData uri="http://schemas.openxmlformats.org/drawingml/2006/table">
            <a:tbl>
              <a:tblPr firstRow="1" bandRow="1">
                <a:tableStyleId>{5C22544A-7EE6-4342-B048-85BDC9FD1C3A}</a:tableStyleId>
              </a:tblPr>
              <a:tblGrid>
                <a:gridCol w="1390650"/>
                <a:gridCol w="1390650"/>
                <a:gridCol w="1390650"/>
                <a:gridCol w="1390650"/>
              </a:tblGrid>
              <a:tr h="396240">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c>
                  <a:txBody>
                    <a:bodyPr/>
                    <a:lstStyle/>
                    <a:p>
                      <a:r>
                        <a:rPr lang="en-US" dirty="0" smtClean="0"/>
                        <a:t>Basic</a:t>
                      </a:r>
                      <a:r>
                        <a:rPr lang="en-US" baseline="0" dirty="0" smtClean="0"/>
                        <a:t> SQL</a:t>
                      </a:r>
                      <a:endParaRPr lang="en-US" dirty="0"/>
                    </a:p>
                  </a:txBody>
                  <a:tcPr/>
                </a:tc>
              </a:tr>
              <a:tr h="396240">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396240">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OUTER JOIN</a:t>
            </a:r>
            <a:endParaRPr lang="en-US" dirty="0"/>
          </a:p>
        </p:txBody>
      </p:sp>
      <p:sp>
        <p:nvSpPr>
          <p:cNvPr id="3" name="Content Placeholder 2"/>
          <p:cNvSpPr>
            <a:spLocks noGrp="1"/>
          </p:cNvSpPr>
          <p:nvPr>
            <p:ph idx="1"/>
          </p:nvPr>
        </p:nvSpPr>
        <p:spPr/>
        <p:txBody>
          <a:bodyPr/>
          <a:lstStyle/>
          <a:p>
            <a:r>
              <a:rPr lang="en-US" dirty="0" smtClean="0"/>
              <a:t>A right outer join extends the result of a simple join</a:t>
            </a:r>
            <a:endParaRPr lang="en-US" dirty="0" smtClean="0"/>
          </a:p>
          <a:p>
            <a:r>
              <a:rPr lang="en-US" dirty="0" smtClean="0"/>
              <a:t>Returns all rows that satisfy the join conditions and those rows from right table for which no rows from the other satisfy the join condition</a:t>
            </a:r>
            <a:endParaRPr lang="en-US" dirty="0" smtClean="0"/>
          </a:p>
          <a:p>
            <a:r>
              <a:rPr lang="en-US" dirty="0" smtClean="0"/>
              <a:t>Example: To get all courses with their students, even those courses which doesn’t have students assigned</a:t>
            </a:r>
            <a:endParaRPr lang="en-US" dirty="0" smtClean="0"/>
          </a:p>
          <a:p>
            <a:pPr lvl="1"/>
            <a:r>
              <a:rPr lang="en-US" dirty="0" smtClean="0"/>
              <a:t>SELECT  s.Name, s.Age, c.CourseId, c.Course</a:t>
            </a:r>
            <a:endParaRPr lang="en-US" dirty="0" smtClean="0"/>
          </a:p>
          <a:p>
            <a:pPr lvl="1">
              <a:buNone/>
            </a:pPr>
            <a:r>
              <a:rPr lang="en-US" dirty="0" smtClean="0"/>
              <a:t>	FROM 	Students s </a:t>
            </a:r>
            <a:endParaRPr lang="en-US" dirty="0" smtClean="0"/>
          </a:p>
          <a:p>
            <a:pPr lvl="1">
              <a:buNone/>
            </a:pPr>
            <a:r>
              <a:rPr lang="en-US" dirty="0" smtClean="0"/>
              <a:t>			RIGHT OUTER JOIN Courses c</a:t>
            </a:r>
            <a:endParaRPr lang="en-US" dirty="0" smtClean="0"/>
          </a:p>
          <a:p>
            <a:pPr lvl="4">
              <a:buNone/>
            </a:pPr>
            <a:r>
              <a:rPr lang="en-US" sz="2000" dirty="0" smtClean="0"/>
              <a:t>ON s.CourseId = c.CourseId</a:t>
            </a:r>
            <a:endParaRPr lang="en-US" sz="2000" dirty="0" smtClean="0"/>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OUTER JOIN</a:t>
            </a:r>
            <a:endParaRPr lang="en-US" dirty="0"/>
          </a:p>
        </p:txBody>
      </p:sp>
      <p:sp>
        <p:nvSpPr>
          <p:cNvPr id="3" name="Content Placeholder 2"/>
          <p:cNvSpPr>
            <a:spLocks noGrp="1"/>
          </p:cNvSpPr>
          <p:nvPr>
            <p:ph idx="1"/>
          </p:nvPr>
        </p:nvSpPr>
        <p:spPr/>
        <p:txBody>
          <a:bodyPr/>
          <a:lstStyle/>
          <a:p>
            <a:r>
              <a:rPr lang="en-US" sz="2000" dirty="0" smtClean="0"/>
              <a:t>Students</a:t>
            </a: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Courses</a:t>
            </a: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Result</a:t>
            </a:r>
            <a:endParaRPr lang="en-US" sz="2000" dirty="0"/>
          </a:p>
        </p:txBody>
      </p:sp>
      <p:sp>
        <p:nvSpPr>
          <p:cNvPr id="4" name="Title 1"/>
          <p:cNvSpPr txBox="1"/>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bg2"/>
              </a:solidFill>
              <a:effectLst/>
              <a:uLnTx/>
              <a:uFillTx/>
              <a:latin typeface="+mj-lt"/>
              <a:ea typeface="+mj-ea"/>
              <a:cs typeface="+mj-cs"/>
            </a:endParaRPr>
          </a:p>
        </p:txBody>
      </p:sp>
      <p:sp>
        <p:nvSpPr>
          <p:cNvPr id="5"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1524000" y="1143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NULL</a:t>
                      </a:r>
                      <a:endParaRPr lang="en-US" dirty="0"/>
                    </a:p>
                  </a:txBody>
                  <a:tcPr/>
                </a:tc>
              </a:tr>
              <a:tr h="370840">
                <a:tc>
                  <a:txBody>
                    <a:bodyPr/>
                    <a:lstStyle/>
                    <a:p>
                      <a:r>
                        <a:rPr lang="en-US" dirty="0" smtClean="0"/>
                        <a:t>1003</a:t>
                      </a:r>
                      <a:endParaRPr lang="en-US" dirty="0"/>
                    </a:p>
                  </a:txBody>
                  <a:tcPr/>
                </a:tc>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nvGraphicFramePr>
        <p:xfrm>
          <a:off x="1524000" y="3002280"/>
          <a:ext cx="6096000" cy="1188720"/>
        </p:xfrm>
        <a:graphic>
          <a:graphicData uri="http://schemas.openxmlformats.org/drawingml/2006/table">
            <a:tbl>
              <a:tblPr firstRow="1" bandRow="1">
                <a:tableStyleId>{5C22544A-7EE6-4342-B048-85BDC9FD1C3A}</a:tableStyleId>
              </a:tblPr>
              <a:tblGrid>
                <a:gridCol w="3048000"/>
                <a:gridCol w="3048000"/>
              </a:tblGrid>
              <a:tr h="396240">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graphicFrame>
        <p:nvGraphicFramePr>
          <p:cNvPr id="8" name="Table 7"/>
          <p:cNvGraphicFramePr>
            <a:graphicFrameLocks noGrp="1"/>
          </p:cNvGraphicFramePr>
          <p:nvPr/>
        </p:nvGraphicFramePr>
        <p:xfrm>
          <a:off x="1600200" y="4815840"/>
          <a:ext cx="5562600" cy="1584960"/>
        </p:xfrm>
        <a:graphic>
          <a:graphicData uri="http://schemas.openxmlformats.org/drawingml/2006/table">
            <a:tbl>
              <a:tblPr firstRow="1" bandRow="1">
                <a:tableStyleId>{5C22544A-7EE6-4342-B048-85BDC9FD1C3A}</a:tableStyleId>
              </a:tblPr>
              <a:tblGrid>
                <a:gridCol w="1390650"/>
                <a:gridCol w="1390650"/>
                <a:gridCol w="1390650"/>
                <a:gridCol w="1390650"/>
              </a:tblGrid>
              <a:tr h="396240">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c>
                  <a:txBody>
                    <a:bodyPr/>
                    <a:lstStyle/>
                    <a:p>
                      <a:r>
                        <a:rPr lang="en-US" dirty="0" smtClean="0"/>
                        <a:t>Basic</a:t>
                      </a:r>
                      <a:r>
                        <a:rPr lang="en-US" baseline="0" dirty="0" smtClean="0"/>
                        <a:t> SQL</a:t>
                      </a:r>
                      <a:endParaRPr lang="en-US" dirty="0"/>
                    </a:p>
                  </a:txBody>
                  <a:tcPr/>
                </a:tc>
              </a:tr>
              <a:tr h="396240">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dirty="0"/>
          </a:p>
        </p:txBody>
      </p:sp>
      <p:sp>
        <p:nvSpPr>
          <p:cNvPr id="3" name="Content Placeholder 2"/>
          <p:cNvSpPr>
            <a:spLocks noGrp="1"/>
          </p:cNvSpPr>
          <p:nvPr>
            <p:ph idx="1"/>
          </p:nvPr>
        </p:nvSpPr>
        <p:spPr/>
        <p:txBody>
          <a:bodyPr/>
          <a:lstStyle/>
          <a:p>
            <a:r>
              <a:rPr lang="en-US" dirty="0" smtClean="0"/>
              <a:t>A full outer join is union of LEFT and RIGHT outer join</a:t>
            </a:r>
            <a:endParaRPr lang="en-US" dirty="0" smtClean="0"/>
          </a:p>
          <a:p>
            <a:r>
              <a:rPr lang="en-US" dirty="0" smtClean="0"/>
              <a:t>Returns all rows from right and left table. This includes both matching and non-matching data</a:t>
            </a:r>
            <a:endParaRPr lang="en-US" dirty="0" smtClean="0"/>
          </a:p>
          <a:p>
            <a:r>
              <a:rPr lang="en-US" dirty="0" smtClean="0"/>
              <a:t>Example: To get all courses with their students with outer join</a:t>
            </a:r>
            <a:endParaRPr lang="en-US" dirty="0" smtClean="0"/>
          </a:p>
          <a:p>
            <a:pPr lvl="1"/>
            <a:r>
              <a:rPr lang="en-US" dirty="0" smtClean="0"/>
              <a:t>SELECT  s.Name, s.Age, c.CourseId, c.Course</a:t>
            </a:r>
            <a:endParaRPr lang="en-US" dirty="0" smtClean="0"/>
          </a:p>
          <a:p>
            <a:pPr lvl="1">
              <a:buNone/>
            </a:pPr>
            <a:r>
              <a:rPr lang="en-US" dirty="0" smtClean="0"/>
              <a:t>	FROM 	Students s </a:t>
            </a:r>
            <a:endParaRPr lang="en-US" dirty="0" smtClean="0"/>
          </a:p>
          <a:p>
            <a:pPr lvl="1">
              <a:buNone/>
            </a:pPr>
            <a:r>
              <a:rPr lang="en-US" dirty="0" smtClean="0"/>
              <a:t>			FULL OUTER JOIN Courses c</a:t>
            </a:r>
            <a:endParaRPr lang="en-US" dirty="0" smtClean="0"/>
          </a:p>
          <a:p>
            <a:pPr lvl="4">
              <a:buNone/>
            </a:pPr>
            <a:r>
              <a:rPr lang="en-US" sz="2000" dirty="0" smtClean="0"/>
              <a:t>ON s.CourseId = c.CourseId</a:t>
            </a:r>
            <a:endParaRPr lang="en-US" sz="2000" dirty="0" smtClean="0"/>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dirty="0"/>
          </a:p>
        </p:txBody>
      </p:sp>
      <p:sp>
        <p:nvSpPr>
          <p:cNvPr id="3" name="Content Placeholder 2"/>
          <p:cNvSpPr>
            <a:spLocks noGrp="1"/>
          </p:cNvSpPr>
          <p:nvPr>
            <p:ph idx="1"/>
          </p:nvPr>
        </p:nvSpPr>
        <p:spPr/>
        <p:txBody>
          <a:bodyPr/>
          <a:lstStyle/>
          <a:p>
            <a:r>
              <a:rPr lang="en-US" sz="2000" dirty="0" smtClean="0"/>
              <a:t>Students</a:t>
            </a: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Courses</a:t>
            </a: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Result</a:t>
            </a:r>
            <a:endParaRPr lang="en-US" sz="2000" dirty="0"/>
          </a:p>
        </p:txBody>
      </p:sp>
      <p:sp>
        <p:nvSpPr>
          <p:cNvPr id="4" name="Title 1"/>
          <p:cNvSpPr txBox="1"/>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bg2"/>
              </a:solidFill>
              <a:effectLst/>
              <a:uLnTx/>
              <a:uFillTx/>
              <a:latin typeface="+mj-lt"/>
              <a:ea typeface="+mj-ea"/>
              <a:cs typeface="+mj-cs"/>
            </a:endParaRPr>
          </a:p>
        </p:txBody>
      </p:sp>
      <p:sp>
        <p:nvSpPr>
          <p:cNvPr id="5"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1524000" y="1143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NULL</a:t>
                      </a:r>
                      <a:endParaRPr lang="en-US" dirty="0"/>
                    </a:p>
                  </a:txBody>
                  <a:tcPr/>
                </a:tc>
              </a:tr>
              <a:tr h="370840">
                <a:tc>
                  <a:txBody>
                    <a:bodyPr/>
                    <a:lstStyle/>
                    <a:p>
                      <a:r>
                        <a:rPr lang="en-US" dirty="0" smtClean="0"/>
                        <a:t>1003</a:t>
                      </a:r>
                      <a:endParaRPr lang="en-US" dirty="0"/>
                    </a:p>
                  </a:txBody>
                  <a:tcPr/>
                </a:tc>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nvGraphicFramePr>
        <p:xfrm>
          <a:off x="1524000" y="3002280"/>
          <a:ext cx="6096000" cy="1188720"/>
        </p:xfrm>
        <a:graphic>
          <a:graphicData uri="http://schemas.openxmlformats.org/drawingml/2006/table">
            <a:tbl>
              <a:tblPr firstRow="1" bandRow="1">
                <a:tableStyleId>{5C22544A-7EE6-4342-B048-85BDC9FD1C3A}</a:tableStyleId>
              </a:tblPr>
              <a:tblGrid>
                <a:gridCol w="3048000"/>
                <a:gridCol w="3048000"/>
              </a:tblGrid>
              <a:tr h="396240">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graphicFrame>
        <p:nvGraphicFramePr>
          <p:cNvPr id="8" name="Table 7"/>
          <p:cNvGraphicFramePr>
            <a:graphicFrameLocks noGrp="1"/>
          </p:cNvGraphicFramePr>
          <p:nvPr/>
        </p:nvGraphicFramePr>
        <p:xfrm>
          <a:off x="1600200" y="4815840"/>
          <a:ext cx="5562600" cy="1981200"/>
        </p:xfrm>
        <a:graphic>
          <a:graphicData uri="http://schemas.openxmlformats.org/drawingml/2006/table">
            <a:tbl>
              <a:tblPr firstRow="1" bandRow="1">
                <a:tableStyleId>{5C22544A-7EE6-4342-B048-85BDC9FD1C3A}</a:tableStyleId>
              </a:tblPr>
              <a:tblGrid>
                <a:gridCol w="1390650"/>
                <a:gridCol w="1390650"/>
                <a:gridCol w="1390650"/>
                <a:gridCol w="1390650"/>
              </a:tblGrid>
              <a:tr h="396240">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c>
                  <a:txBody>
                    <a:bodyPr/>
                    <a:lstStyle/>
                    <a:p>
                      <a:r>
                        <a:rPr lang="en-US" dirty="0" smtClean="0"/>
                        <a:t>Basic</a:t>
                      </a:r>
                      <a:r>
                        <a:rPr lang="en-US" baseline="0" dirty="0" smtClean="0"/>
                        <a:t> SQL</a:t>
                      </a:r>
                      <a:endParaRPr lang="en-US" dirty="0"/>
                    </a:p>
                  </a:txBody>
                  <a:tcPr/>
                </a:tc>
              </a:tr>
              <a:tr h="396240">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396240">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r>
              <a:rPr lang="en-US" u="sng" dirty="0" smtClean="0">
                <a:hlinkClick r:id="rId1" tooltip="12.2.8.3. UNION Syntax"/>
              </a:rPr>
              <a:t>UNION</a:t>
            </a:r>
            <a:r>
              <a:rPr lang="en-US" dirty="0" smtClean="0"/>
              <a:t> is used to combine the result from multiple </a:t>
            </a:r>
            <a:r>
              <a:rPr lang="en-US" dirty="0" smtClean="0">
                <a:hlinkClick r:id="rId2" tooltip="12.2.8. SELECT Syntax"/>
              </a:rPr>
              <a:t>SELECT</a:t>
            </a:r>
            <a:r>
              <a:rPr lang="en-US" dirty="0" smtClean="0"/>
              <a:t> statements into a single result set</a:t>
            </a:r>
            <a:endParaRPr lang="en-US" dirty="0" smtClean="0"/>
          </a:p>
          <a:p>
            <a:r>
              <a:rPr lang="en-US" dirty="0" smtClean="0"/>
              <a:t>There are few conditions to be kept in mind, when we use UNION</a:t>
            </a:r>
            <a:endParaRPr lang="en-US" dirty="0" smtClean="0"/>
          </a:p>
          <a:p>
            <a:pPr lvl="1"/>
            <a:r>
              <a:rPr lang="en-US" dirty="0" smtClean="0"/>
              <a:t>The number of columns in each SELECT statement has to be the same</a:t>
            </a:r>
            <a:endParaRPr lang="en-US" dirty="0" smtClean="0"/>
          </a:p>
          <a:p>
            <a:pPr lvl="1"/>
            <a:r>
              <a:rPr lang="en-US" dirty="0" smtClean="0"/>
              <a:t>The data type of the columns in the column list of the SELECT statement must be the same or at least convertible.</a:t>
            </a:r>
            <a:endParaRPr lang="en-US" dirty="0" smtClean="0"/>
          </a:p>
          <a:p>
            <a:endParaRPr lang="en-US" dirty="0" smtClean="0"/>
          </a:p>
          <a:p>
            <a:r>
              <a:rPr lang="en-US" dirty="0" smtClean="0"/>
              <a:t>Syntax:</a:t>
            </a:r>
            <a:endParaRPr lang="en-US" dirty="0" smtClean="0"/>
          </a:p>
          <a:p>
            <a:pPr lvl="1"/>
            <a:r>
              <a:rPr lang="en-US" b="1" dirty="0" smtClean="0"/>
              <a:t>SELECT</a:t>
            </a:r>
            <a:r>
              <a:rPr lang="en-US" dirty="0" smtClean="0"/>
              <a:t> statement </a:t>
            </a:r>
            <a:endParaRPr lang="en-US" dirty="0" smtClean="0"/>
          </a:p>
          <a:p>
            <a:pPr lvl="1">
              <a:buNone/>
            </a:pPr>
            <a:r>
              <a:rPr lang="en-US" dirty="0" smtClean="0"/>
              <a:t>	UNION [</a:t>
            </a:r>
            <a:r>
              <a:rPr lang="en-US" b="1" dirty="0" smtClean="0"/>
              <a:t>DISTINCT</a:t>
            </a:r>
            <a:r>
              <a:rPr lang="en-US" dirty="0" smtClean="0"/>
              <a:t> | </a:t>
            </a:r>
            <a:r>
              <a:rPr lang="en-US" b="1" dirty="0" smtClean="0"/>
              <a:t>ALL</a:t>
            </a:r>
            <a:r>
              <a:rPr lang="en-US" dirty="0" smtClean="0"/>
              <a:t>] </a:t>
            </a:r>
            <a:endParaRPr lang="en-US" dirty="0" smtClean="0"/>
          </a:p>
          <a:p>
            <a:pPr lvl="1">
              <a:buNone/>
            </a:pPr>
            <a:r>
              <a:rPr lang="en-US" b="1" dirty="0" smtClean="0"/>
              <a:t>	SELECT</a:t>
            </a:r>
            <a:r>
              <a:rPr lang="en-US" dirty="0" smtClean="0"/>
              <a:t> statement </a:t>
            </a:r>
            <a:endParaRPr lang="en-US" dirty="0" smtClean="0"/>
          </a:p>
          <a:p>
            <a:pPr lvl="1">
              <a:buNone/>
            </a:pPr>
            <a:r>
              <a:rPr lang="en-US" dirty="0" smtClean="0"/>
              <a:t>	UNION [</a:t>
            </a:r>
            <a:r>
              <a:rPr lang="en-US" b="1" dirty="0" smtClean="0"/>
              <a:t>DISTINCT</a:t>
            </a:r>
            <a:r>
              <a:rPr lang="en-US" dirty="0" smtClean="0"/>
              <a:t> | </a:t>
            </a:r>
            <a:r>
              <a:rPr lang="en-US" b="1" dirty="0" smtClean="0"/>
              <a:t>ALL ]</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r>
              <a:rPr lang="en-US" dirty="0" smtClean="0"/>
              <a:t>By default the UNION removes all duplicated rows from the result set</a:t>
            </a:r>
            <a:endParaRPr lang="en-US" dirty="0" smtClean="0"/>
          </a:p>
          <a:p>
            <a:r>
              <a:rPr lang="en-US" dirty="0" smtClean="0"/>
              <a:t>If you use UNION ALL explicitly, the duplicated rows will remain in the result set</a:t>
            </a:r>
            <a:endParaRPr lang="en-US" dirty="0" smtClean="0"/>
          </a:p>
          <a:p>
            <a:endParaRPr lang="en-US" dirty="0" smtClean="0"/>
          </a:p>
          <a:p>
            <a:r>
              <a:rPr lang="en-US" dirty="0" smtClean="0"/>
              <a:t>For Ex:</a:t>
            </a:r>
            <a:endParaRPr lang="en-US" dirty="0" smtClean="0"/>
          </a:p>
          <a:p>
            <a:pPr lvl="1"/>
            <a:r>
              <a:rPr lang="en-US" dirty="0" smtClean="0"/>
              <a:t>SELECT StudentId as Id, Name, Fees</a:t>
            </a:r>
            <a:endParaRPr lang="en-US" dirty="0" smtClean="0"/>
          </a:p>
          <a:p>
            <a:pPr lvl="1">
              <a:buNone/>
            </a:pPr>
            <a:r>
              <a:rPr lang="en-US" dirty="0" smtClean="0"/>
              <a:t>	FROM Students</a:t>
            </a:r>
            <a:endParaRPr lang="en-US" dirty="0" smtClean="0"/>
          </a:p>
          <a:p>
            <a:pPr lvl="1">
              <a:buNone/>
            </a:pPr>
            <a:r>
              <a:rPr lang="en-US" dirty="0" smtClean="0"/>
              <a:t>	WHERE Name LIKE ‘%K’ </a:t>
            </a:r>
            <a:endParaRPr lang="en-US" dirty="0" smtClean="0"/>
          </a:p>
          <a:p>
            <a:pPr lvl="1">
              <a:buNone/>
            </a:pPr>
            <a:r>
              <a:rPr lang="en-US" dirty="0" smtClean="0"/>
              <a:t>	UNION</a:t>
            </a:r>
            <a:endParaRPr lang="en-US" dirty="0" smtClean="0"/>
          </a:p>
          <a:p>
            <a:pPr lvl="1">
              <a:buNone/>
            </a:pPr>
            <a:r>
              <a:rPr lang="en-US" dirty="0" smtClean="0"/>
              <a:t>	SELECT StudentId as Id, Name, Fees</a:t>
            </a:r>
            <a:endParaRPr lang="en-US" dirty="0" smtClean="0"/>
          </a:p>
          <a:p>
            <a:pPr lvl="1">
              <a:buNone/>
            </a:pPr>
            <a:r>
              <a:rPr lang="en-US" dirty="0" smtClean="0"/>
              <a:t>	FROM Students</a:t>
            </a:r>
            <a:endParaRPr lang="en-US" dirty="0" smtClean="0"/>
          </a:p>
          <a:p>
            <a:pPr lvl="1">
              <a:buNone/>
            </a:pPr>
            <a:r>
              <a:rPr lang="en-US" dirty="0" smtClean="0"/>
              <a:t>	WHERE Name LIKE ‘%A’</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a:t>
            </a:r>
            <a:endParaRPr lang="en-US" dirty="0"/>
          </a:p>
        </p:txBody>
      </p:sp>
      <p:sp>
        <p:nvSpPr>
          <p:cNvPr id="3" name="Content Placeholder 2"/>
          <p:cNvSpPr>
            <a:spLocks noGrp="1"/>
          </p:cNvSpPr>
          <p:nvPr>
            <p:ph idx="1"/>
          </p:nvPr>
        </p:nvSpPr>
        <p:spPr/>
        <p:txBody>
          <a:bodyPr/>
          <a:lstStyle/>
          <a:p>
            <a:r>
              <a:rPr lang="en-US" dirty="0" smtClean="0"/>
              <a:t>There are few built in functions SQL Server provides</a:t>
            </a:r>
            <a:endParaRPr lang="en-US" dirty="0" smtClean="0"/>
          </a:p>
          <a:p>
            <a:endParaRPr lang="en-US" dirty="0" smtClean="0"/>
          </a:p>
          <a:p>
            <a:r>
              <a:rPr lang="en-US" dirty="0" smtClean="0"/>
              <a:t>We will be looking at few functions under the following categories</a:t>
            </a:r>
            <a:endParaRPr lang="en-US" dirty="0" smtClean="0"/>
          </a:p>
          <a:p>
            <a:pPr lvl="1"/>
            <a:r>
              <a:rPr lang="en-US" dirty="0" smtClean="0"/>
              <a:t>String</a:t>
            </a:r>
            <a:endParaRPr lang="en-US" dirty="0" smtClean="0"/>
          </a:p>
          <a:p>
            <a:pPr lvl="1"/>
            <a:r>
              <a:rPr lang="en-US" dirty="0" smtClean="0"/>
              <a:t>Mathematical</a:t>
            </a:r>
            <a:endParaRPr lang="en-US" dirty="0" smtClean="0"/>
          </a:p>
          <a:p>
            <a:pPr lvl="1"/>
            <a:r>
              <a:rPr lang="en-US" dirty="0" smtClean="0"/>
              <a:t>Date Time</a:t>
            </a:r>
            <a:endParaRPr lang="en-US" dirty="0" smtClean="0"/>
          </a:p>
          <a:p>
            <a:pPr lvl="1"/>
            <a:r>
              <a:rPr lang="en-US" dirty="0" smtClean="0"/>
              <a:t>Aggregate</a:t>
            </a:r>
            <a:endParaRPr lang="en-US" dirty="0" smtClean="0"/>
          </a:p>
          <a:p>
            <a:pPr lvl="1">
              <a:buNone/>
            </a:pPr>
            <a:endParaRPr lang="en-US" dirty="0" smtClean="0"/>
          </a:p>
          <a:p>
            <a:pPr lvl="1"/>
            <a:endParaRPr lang="en-US" dirty="0" smtClean="0"/>
          </a:p>
          <a:p>
            <a:pPr lvl="1">
              <a:buNone/>
            </a:pPr>
            <a:endParaRPr 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533400" y="762000"/>
            <a:ext cx="6400800" cy="5715000"/>
          </a:xfrm>
        </p:spPr>
        <p:txBody>
          <a:bodyPr/>
          <a:lstStyle/>
          <a:p>
            <a:r>
              <a:rPr lang="en-US" dirty="0" smtClean="0"/>
              <a:t>What are Joins?</a:t>
            </a:r>
            <a:endParaRPr lang="en-US" dirty="0" smtClean="0"/>
          </a:p>
          <a:p>
            <a:r>
              <a:rPr lang="en-US" dirty="0" smtClean="0"/>
              <a:t>Types of Joins</a:t>
            </a:r>
            <a:endParaRPr lang="en-US" dirty="0" smtClean="0"/>
          </a:p>
          <a:p>
            <a:pPr lvl="1"/>
            <a:r>
              <a:rPr lang="en-US" dirty="0" smtClean="0"/>
              <a:t>Cross join</a:t>
            </a:r>
            <a:endParaRPr lang="en-US" dirty="0" smtClean="0"/>
          </a:p>
          <a:p>
            <a:pPr lvl="1"/>
            <a:r>
              <a:rPr lang="en-US" dirty="0" smtClean="0"/>
              <a:t>Inner join</a:t>
            </a:r>
            <a:endParaRPr lang="en-US" dirty="0" smtClean="0"/>
          </a:p>
          <a:p>
            <a:pPr lvl="1"/>
            <a:r>
              <a:rPr lang="en-US" dirty="0" smtClean="0"/>
              <a:t>Left outer join</a:t>
            </a:r>
            <a:endParaRPr lang="en-US" dirty="0" smtClean="0"/>
          </a:p>
          <a:p>
            <a:pPr lvl="1"/>
            <a:r>
              <a:rPr lang="en-US" dirty="0" smtClean="0"/>
              <a:t>Right outer join</a:t>
            </a:r>
            <a:endParaRPr lang="en-US" dirty="0" smtClean="0"/>
          </a:p>
          <a:p>
            <a:pPr lvl="1"/>
            <a:r>
              <a:rPr lang="en-US" dirty="0" smtClean="0"/>
              <a:t>Full Outer Join</a:t>
            </a:r>
            <a:endParaRPr lang="en-US" dirty="0" smtClean="0"/>
          </a:p>
          <a:p>
            <a:r>
              <a:rPr lang="en-US" dirty="0" smtClean="0"/>
              <a:t>Unions</a:t>
            </a:r>
            <a:endParaRPr lang="en-US" dirty="0" smtClean="0"/>
          </a:p>
          <a:p>
            <a:r>
              <a:rPr lang="en-US" dirty="0" smtClean="0"/>
              <a:t>SQL Functions</a:t>
            </a:r>
            <a:endParaRPr lang="en-US" dirty="0" smtClean="0"/>
          </a:p>
          <a:p>
            <a:pPr lvl="1"/>
            <a:r>
              <a:rPr lang="en-US" dirty="0" smtClean="0"/>
              <a:t>String</a:t>
            </a:r>
            <a:endParaRPr lang="en-US" dirty="0" smtClean="0"/>
          </a:p>
          <a:p>
            <a:pPr lvl="1"/>
            <a:r>
              <a:rPr lang="en-US" dirty="0" smtClean="0"/>
              <a:t>Date Time</a:t>
            </a:r>
            <a:endParaRPr lang="en-US" dirty="0" smtClean="0"/>
          </a:p>
          <a:p>
            <a:pPr lvl="1"/>
            <a:r>
              <a:rPr lang="en-US" dirty="0" smtClean="0"/>
              <a:t>Mathematical</a:t>
            </a:r>
            <a:endParaRPr lang="en-US" dirty="0" smtClean="0"/>
          </a:p>
          <a:p>
            <a:pPr lvl="1"/>
            <a:r>
              <a:rPr lang="en-US" dirty="0" smtClean="0"/>
              <a:t>Aggregate</a:t>
            </a: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 - String</a:t>
            </a:r>
            <a:endParaRPr lang="en-US" dirty="0"/>
          </a:p>
        </p:txBody>
      </p:sp>
      <p:sp>
        <p:nvSpPr>
          <p:cNvPr id="3" name="Content Placeholder 2"/>
          <p:cNvSpPr>
            <a:spLocks noGrp="1"/>
          </p:cNvSpPr>
          <p:nvPr>
            <p:ph idx="1"/>
          </p:nvPr>
        </p:nvSpPr>
        <p:spPr/>
        <p:txBody>
          <a:bodyPr/>
          <a:lstStyle/>
          <a:p>
            <a:r>
              <a:rPr lang="en-US" dirty="0" smtClean="0"/>
              <a:t>UPPER (string)</a:t>
            </a:r>
            <a:endParaRPr lang="en-US" dirty="0" smtClean="0"/>
          </a:p>
          <a:p>
            <a:pPr lvl="1"/>
            <a:r>
              <a:rPr lang="en-US" dirty="0" smtClean="0"/>
              <a:t>Converts all characters of a given string to upper case</a:t>
            </a:r>
            <a:endParaRPr lang="en-US" dirty="0" smtClean="0"/>
          </a:p>
          <a:p>
            <a:pPr lvl="1"/>
            <a:r>
              <a:rPr lang="en-US" dirty="0" smtClean="0"/>
              <a:t>SELECT UPPER(Name), JoinDate, Fees</a:t>
            </a:r>
            <a:endParaRPr lang="en-US" dirty="0" smtClean="0"/>
          </a:p>
          <a:p>
            <a:pPr lvl="1">
              <a:buNone/>
            </a:pPr>
            <a:r>
              <a:rPr lang="en-US" dirty="0" smtClean="0"/>
              <a:t>	FROM Students</a:t>
            </a:r>
            <a:endParaRPr lang="en-US" dirty="0" smtClean="0"/>
          </a:p>
          <a:p>
            <a:pPr lvl="1">
              <a:buNone/>
            </a:pPr>
            <a:endParaRPr lang="en-US" dirty="0" smtClean="0"/>
          </a:p>
          <a:p>
            <a:r>
              <a:rPr lang="en-US" dirty="0" smtClean="0"/>
              <a:t>LOWER(string)</a:t>
            </a:r>
            <a:endParaRPr lang="en-US" dirty="0" smtClean="0"/>
          </a:p>
          <a:p>
            <a:pPr lvl="1"/>
            <a:r>
              <a:rPr lang="en-US" dirty="0" smtClean="0"/>
              <a:t>Converts all characters of a given string to lower case</a:t>
            </a:r>
            <a:endParaRPr lang="en-US" dirty="0" smtClean="0"/>
          </a:p>
          <a:p>
            <a:pPr lvl="1"/>
            <a:r>
              <a:rPr lang="en-US" dirty="0" smtClean="0"/>
              <a:t>SELECT LOWER(Name), JoinDate, Fees</a:t>
            </a:r>
            <a:endParaRPr lang="en-US" dirty="0" smtClean="0"/>
          </a:p>
          <a:p>
            <a:pPr lvl="1">
              <a:buNone/>
            </a:pPr>
            <a:r>
              <a:rPr lang="en-US" dirty="0" smtClean="0"/>
              <a:t>	FROM Students</a:t>
            </a:r>
            <a:endParaRPr lang="en-US" dirty="0" smtClean="0"/>
          </a:p>
          <a:p>
            <a:pPr lvl="1"/>
            <a:endParaRPr lang="en-US" dirty="0" smtClean="0"/>
          </a:p>
          <a:p>
            <a:r>
              <a:rPr lang="en-US" dirty="0" smtClean="0"/>
              <a:t>REVERSE(string)</a:t>
            </a:r>
            <a:endParaRPr lang="en-US" dirty="0" smtClean="0"/>
          </a:p>
          <a:p>
            <a:pPr lvl="1"/>
            <a:r>
              <a:rPr lang="en-US" dirty="0" smtClean="0"/>
              <a:t>Returns the reverse of a string</a:t>
            </a:r>
            <a:endParaRPr lang="en-US" dirty="0" smtClean="0"/>
          </a:p>
          <a:p>
            <a:pPr lvl="1"/>
            <a:r>
              <a:rPr lang="en-US" dirty="0" smtClean="0"/>
              <a:t>Select REVERSE(‘ABCD’)</a:t>
            </a:r>
            <a:endParaRPr lang="en-US" dirty="0" smtClean="0"/>
          </a:p>
          <a:p>
            <a:pPr lvl="1"/>
            <a:r>
              <a:rPr lang="en-US" dirty="0" smtClean="0"/>
              <a:t>Output - DCBA</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 - String</a:t>
            </a:r>
            <a:endParaRPr lang="en-US" dirty="0"/>
          </a:p>
        </p:txBody>
      </p:sp>
      <p:sp>
        <p:nvSpPr>
          <p:cNvPr id="3" name="Content Placeholder 2"/>
          <p:cNvSpPr>
            <a:spLocks noGrp="1"/>
          </p:cNvSpPr>
          <p:nvPr>
            <p:ph idx="1"/>
          </p:nvPr>
        </p:nvSpPr>
        <p:spPr/>
        <p:txBody>
          <a:bodyPr/>
          <a:lstStyle/>
          <a:p>
            <a:r>
              <a:rPr lang="en-US" dirty="0" smtClean="0"/>
              <a:t>SUBSTRING(expression, start, length) </a:t>
            </a:r>
            <a:endParaRPr lang="en-US" dirty="0" smtClean="0"/>
          </a:p>
          <a:p>
            <a:pPr lvl="1"/>
            <a:r>
              <a:rPr lang="en-US" dirty="0" smtClean="0"/>
              <a:t>Extracts substring from a given string considering the position </a:t>
            </a:r>
            <a:endParaRPr lang="en-US" dirty="0" smtClean="0"/>
          </a:p>
          <a:p>
            <a:pPr lvl="1">
              <a:buNone/>
            </a:pPr>
            <a:r>
              <a:rPr lang="en-US" dirty="0" smtClean="0"/>
              <a:t>	and length provided</a:t>
            </a:r>
            <a:endParaRPr lang="en-US" dirty="0" smtClean="0"/>
          </a:p>
          <a:p>
            <a:pPr lvl="1"/>
            <a:r>
              <a:rPr lang="en-US" dirty="0" smtClean="0"/>
              <a:t>Select SUBSTRING(‘Krishna’, 2, 5)</a:t>
            </a:r>
            <a:endParaRPr lang="en-US" dirty="0" smtClean="0"/>
          </a:p>
          <a:p>
            <a:pPr lvl="1"/>
            <a:r>
              <a:rPr lang="en-US" dirty="0" smtClean="0"/>
              <a:t>Output – rishn</a:t>
            </a:r>
            <a:endParaRPr lang="en-US" dirty="0" smtClean="0"/>
          </a:p>
          <a:p>
            <a:pPr lvl="1"/>
            <a:endParaRPr lang="en-US" dirty="0" smtClean="0"/>
          </a:p>
          <a:p>
            <a:r>
              <a:rPr lang="en-US" sz="2000" dirty="0" smtClean="0"/>
              <a:t>REPLACE(string expression, string pattern, string replacement)</a:t>
            </a:r>
            <a:endParaRPr lang="en-US" sz="2000" dirty="0" smtClean="0"/>
          </a:p>
          <a:p>
            <a:pPr lvl="1"/>
            <a:r>
              <a:rPr lang="en-US" dirty="0" smtClean="0"/>
              <a:t>Replaces a string after finding the pattern in the string provided</a:t>
            </a:r>
            <a:endParaRPr lang="en-US" dirty="0" smtClean="0"/>
          </a:p>
          <a:p>
            <a:pPr lvl="1"/>
            <a:r>
              <a:rPr lang="en-US" dirty="0" smtClean="0"/>
              <a:t>Arguments passed cannot be null</a:t>
            </a:r>
            <a:endParaRPr lang="en-US" dirty="0" smtClean="0"/>
          </a:p>
          <a:p>
            <a:pPr lvl="1"/>
            <a:r>
              <a:rPr lang="en-US" dirty="0" smtClean="0"/>
              <a:t>Select REPLAC(‘My first job’, ‘job’, ‘training’)</a:t>
            </a:r>
            <a:endParaRPr lang="en-US" dirty="0" smtClean="0"/>
          </a:p>
          <a:p>
            <a:pPr lvl="1"/>
            <a:r>
              <a:rPr lang="en-US" dirty="0" smtClean="0"/>
              <a:t>Output – My first training</a:t>
            </a:r>
            <a:endParaRPr lang="en-US" dirty="0" smtClean="0"/>
          </a:p>
          <a:p>
            <a:pPr lvl="1"/>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 - String</a:t>
            </a:r>
            <a:endParaRPr lang="en-US" dirty="0"/>
          </a:p>
        </p:txBody>
      </p:sp>
      <p:sp>
        <p:nvSpPr>
          <p:cNvPr id="3" name="Content Placeholder 2"/>
          <p:cNvSpPr>
            <a:spLocks noGrp="1"/>
          </p:cNvSpPr>
          <p:nvPr>
            <p:ph idx="1"/>
          </p:nvPr>
        </p:nvSpPr>
        <p:spPr/>
        <p:txBody>
          <a:bodyPr/>
          <a:lstStyle/>
          <a:p>
            <a:r>
              <a:rPr lang="en-US" dirty="0" smtClean="0"/>
              <a:t>LTRIM(string)</a:t>
            </a:r>
            <a:endParaRPr lang="en-US" dirty="0" smtClean="0"/>
          </a:p>
          <a:p>
            <a:pPr lvl="1"/>
            <a:r>
              <a:rPr lang="en-US" dirty="0" smtClean="0"/>
              <a:t>Returns string with leading space characters removed</a:t>
            </a:r>
            <a:endParaRPr lang="en-US" dirty="0" smtClean="0"/>
          </a:p>
          <a:p>
            <a:pPr lvl="1"/>
            <a:r>
              <a:rPr lang="en-US" dirty="0" smtClean="0"/>
              <a:t>SELECT LTRIM(‘    Krishna’)</a:t>
            </a:r>
            <a:endParaRPr lang="en-US" dirty="0" smtClean="0"/>
          </a:p>
          <a:p>
            <a:pPr lvl="1">
              <a:buNone/>
            </a:pPr>
            <a:endParaRPr lang="en-US" dirty="0" smtClean="0"/>
          </a:p>
          <a:p>
            <a:r>
              <a:rPr lang="en-US" dirty="0" smtClean="0"/>
              <a:t>RTRIM(string)</a:t>
            </a:r>
            <a:endParaRPr lang="en-US" dirty="0" smtClean="0"/>
          </a:p>
          <a:p>
            <a:pPr lvl="1"/>
            <a:r>
              <a:rPr lang="en-US" dirty="0" smtClean="0"/>
              <a:t>Similar to LTRIM. Removes trailing space characters</a:t>
            </a:r>
            <a:endParaRPr lang="en-US" dirty="0" smtClean="0"/>
          </a:p>
          <a:p>
            <a:pPr lvl="1">
              <a:buNone/>
            </a:pPr>
            <a:endParaRPr lang="en-US" dirty="0" smtClean="0"/>
          </a:p>
          <a:p>
            <a:r>
              <a:rPr lang="en-US" dirty="0" smtClean="0"/>
              <a:t>LEN(string)</a:t>
            </a:r>
            <a:endParaRPr lang="en-US" dirty="0" smtClean="0"/>
          </a:p>
          <a:p>
            <a:pPr lvl="1"/>
            <a:r>
              <a:rPr lang="en-US" dirty="0" smtClean="0"/>
              <a:t>Returns the length of the string</a:t>
            </a:r>
            <a:endParaRPr lang="en-US" dirty="0" smtClean="0"/>
          </a:p>
          <a:p>
            <a:pPr lvl="1"/>
            <a:endParaRPr lang="en-US" dirty="0" smtClean="0"/>
          </a:p>
          <a:p>
            <a:pPr lvl="1"/>
            <a:r>
              <a:rPr lang="en-US" sz="1600" i="1" dirty="0" smtClean="0"/>
              <a:t>Note: This is only a partial list</a:t>
            </a:r>
            <a:endParaRPr lang="en-US" sz="1600" i="1"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 - Mathematical</a:t>
            </a:r>
            <a:endParaRPr lang="en-US" dirty="0"/>
          </a:p>
        </p:txBody>
      </p:sp>
      <p:sp>
        <p:nvSpPr>
          <p:cNvPr id="3" name="Content Placeholder 2"/>
          <p:cNvSpPr>
            <a:spLocks noGrp="1"/>
          </p:cNvSpPr>
          <p:nvPr>
            <p:ph idx="1"/>
          </p:nvPr>
        </p:nvSpPr>
        <p:spPr/>
        <p:txBody>
          <a:bodyPr/>
          <a:lstStyle/>
          <a:p>
            <a:r>
              <a:rPr lang="en-US" dirty="0" smtClean="0"/>
              <a:t>ROUND(x, d) or ROUND(x)</a:t>
            </a:r>
            <a:endParaRPr lang="en-US" dirty="0" smtClean="0"/>
          </a:p>
          <a:p>
            <a:pPr lvl="1"/>
            <a:r>
              <a:rPr lang="en-US" dirty="0" smtClean="0"/>
              <a:t>Rounds the argument </a:t>
            </a:r>
            <a:r>
              <a:rPr lang="en-US" b="1" i="1" dirty="0" smtClean="0"/>
              <a:t>x</a:t>
            </a:r>
            <a:r>
              <a:rPr lang="en-US" dirty="0" smtClean="0"/>
              <a:t> to </a:t>
            </a:r>
            <a:r>
              <a:rPr lang="en-US" b="1" i="1" dirty="0" smtClean="0"/>
              <a:t>d</a:t>
            </a:r>
            <a:r>
              <a:rPr lang="en-US" dirty="0" smtClean="0"/>
              <a:t> decimal places</a:t>
            </a:r>
            <a:endParaRPr lang="en-US" dirty="0" smtClean="0"/>
          </a:p>
          <a:p>
            <a:pPr lvl="1"/>
            <a:r>
              <a:rPr lang="en-US" dirty="0" smtClean="0"/>
              <a:t>Select ROUND(150.222, 2)</a:t>
            </a:r>
            <a:endParaRPr lang="en-US" dirty="0" smtClean="0"/>
          </a:p>
          <a:p>
            <a:pPr lvl="1"/>
            <a:r>
              <a:rPr lang="en-US" dirty="0" smtClean="0"/>
              <a:t>Output – 150.22</a:t>
            </a:r>
            <a:endParaRPr lang="en-US" dirty="0" smtClean="0"/>
          </a:p>
          <a:p>
            <a:pPr lvl="1"/>
            <a:endParaRPr lang="en-US" dirty="0" smtClean="0"/>
          </a:p>
          <a:p>
            <a:r>
              <a:rPr lang="en-US" dirty="0" smtClean="0"/>
              <a:t>ABS(x)</a:t>
            </a:r>
            <a:endParaRPr lang="en-US" dirty="0" smtClean="0"/>
          </a:p>
          <a:p>
            <a:pPr lvl="1"/>
            <a:r>
              <a:rPr lang="en-US" dirty="0" smtClean="0"/>
              <a:t>Returns the absolute values</a:t>
            </a:r>
            <a:endParaRPr lang="en-US" dirty="0" smtClean="0"/>
          </a:p>
          <a:p>
            <a:pPr lvl="1"/>
            <a:r>
              <a:rPr lang="en-US" dirty="0" smtClean="0"/>
              <a:t>Select ABS(-32)</a:t>
            </a:r>
            <a:endParaRPr lang="en-US" dirty="0" smtClean="0"/>
          </a:p>
          <a:p>
            <a:pPr lvl="1"/>
            <a:r>
              <a:rPr lang="en-US" dirty="0" smtClean="0"/>
              <a:t>Output = 32</a:t>
            </a:r>
            <a:endParaRPr lang="en-US" dirty="0" smtClean="0"/>
          </a:p>
          <a:p>
            <a:pPr lvl="1"/>
            <a:endParaRPr lang="en-US" dirty="0" smtClean="0"/>
          </a:p>
          <a:p>
            <a:r>
              <a:rPr lang="en-US" dirty="0" smtClean="0"/>
              <a:t>SQRT(x)</a:t>
            </a:r>
            <a:endParaRPr lang="en-US" dirty="0" smtClean="0"/>
          </a:p>
          <a:p>
            <a:pPr lvl="1"/>
            <a:r>
              <a:rPr lang="en-US" dirty="0" smtClean="0"/>
              <a:t>Returns the square root a non-negative number</a:t>
            </a:r>
            <a:endParaRPr lang="en-US" dirty="0" smtClean="0"/>
          </a:p>
          <a:p>
            <a:pPr lvl="1"/>
            <a:r>
              <a:rPr lang="en-US" dirty="0" smtClean="0"/>
              <a:t>Select SQRT(4)</a:t>
            </a:r>
            <a:endParaRPr lang="en-US" dirty="0" smtClean="0"/>
          </a:p>
          <a:p>
            <a:pPr lvl="1"/>
            <a:r>
              <a:rPr lang="en-US" dirty="0" smtClean="0"/>
              <a:t>Output = 2</a:t>
            </a:r>
            <a:endParaRPr lang="en-US" dirty="0" smtClean="0"/>
          </a:p>
          <a:p>
            <a:pPr lvl="1">
              <a:buNone/>
            </a:pPr>
            <a:r>
              <a:rPr lang="en-US" sz="1600" i="1" dirty="0" smtClean="0"/>
              <a:t>Note: This is only a partial list.</a:t>
            </a:r>
            <a:endParaRPr lang="en-US" sz="1600" i="1"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 – Date Time</a:t>
            </a:r>
            <a:endParaRPr lang="en-US" dirty="0"/>
          </a:p>
        </p:txBody>
      </p:sp>
      <p:sp>
        <p:nvSpPr>
          <p:cNvPr id="3" name="Content Placeholder 2"/>
          <p:cNvSpPr>
            <a:spLocks noGrp="1"/>
          </p:cNvSpPr>
          <p:nvPr>
            <p:ph idx="1"/>
          </p:nvPr>
        </p:nvSpPr>
        <p:spPr/>
        <p:txBody>
          <a:bodyPr/>
          <a:lstStyle/>
          <a:p>
            <a:r>
              <a:rPr lang="en-US" dirty="0" smtClean="0"/>
              <a:t>DATEPART(date part, date)</a:t>
            </a:r>
            <a:endParaRPr lang="en-US" dirty="0" smtClean="0"/>
          </a:p>
          <a:p>
            <a:pPr lvl="1"/>
            <a:r>
              <a:rPr lang="en-US" dirty="0" smtClean="0"/>
              <a:t>Returns the part of the date from a given date and time value</a:t>
            </a:r>
            <a:endParaRPr lang="en-US" dirty="0" smtClean="0"/>
          </a:p>
          <a:p>
            <a:pPr lvl="1"/>
            <a:r>
              <a:rPr lang="en-US" dirty="0" smtClean="0"/>
              <a:t>Select DATEPART(date, ’11/08/2010 08:30:00’)</a:t>
            </a:r>
            <a:endParaRPr lang="en-US" dirty="0" smtClean="0"/>
          </a:p>
          <a:p>
            <a:pPr lvl="1"/>
            <a:r>
              <a:rPr lang="en-US" dirty="0" smtClean="0"/>
              <a:t>Output : 11/08/2010</a:t>
            </a:r>
            <a:endParaRPr lang="en-US" dirty="0" smtClean="0"/>
          </a:p>
          <a:p>
            <a:r>
              <a:rPr lang="en-US" dirty="0" smtClean="0"/>
              <a:t>GETDATE()</a:t>
            </a:r>
            <a:endParaRPr lang="en-US" dirty="0" smtClean="0"/>
          </a:p>
          <a:p>
            <a:pPr lvl="1"/>
            <a:r>
              <a:rPr lang="en-US" dirty="0" smtClean="0"/>
              <a:t>Returns the current date</a:t>
            </a:r>
            <a:endParaRPr lang="en-US" dirty="0" smtClean="0"/>
          </a:p>
          <a:p>
            <a:pPr lvl="1"/>
            <a:r>
              <a:rPr lang="en-US" dirty="0" smtClean="0"/>
              <a:t>Select GETDATE()</a:t>
            </a:r>
            <a:endParaRPr lang="en-US" dirty="0" smtClean="0"/>
          </a:p>
          <a:p>
            <a:pPr lvl="1"/>
            <a:r>
              <a:rPr lang="en-US" dirty="0" smtClean="0"/>
              <a:t>Output : 11/08/2010 08:30:00</a:t>
            </a:r>
            <a:endParaRPr lang="en-US" dirty="0" smtClean="0"/>
          </a:p>
          <a:p>
            <a:r>
              <a:rPr lang="en-US" dirty="0" smtClean="0"/>
              <a:t>DAY(date)</a:t>
            </a:r>
            <a:endParaRPr lang="en-US" dirty="0" smtClean="0"/>
          </a:p>
          <a:p>
            <a:pPr lvl="1"/>
            <a:r>
              <a:rPr lang="en-US" dirty="0" smtClean="0"/>
              <a:t>Returns day of the month, in the range 1 – 31</a:t>
            </a:r>
            <a:endParaRPr lang="en-US" dirty="0" smtClean="0"/>
          </a:p>
          <a:p>
            <a:pPr lvl="1"/>
            <a:r>
              <a:rPr lang="en-US" dirty="0" smtClean="0"/>
              <a:t>SELECT DAY(GETDATE())</a:t>
            </a:r>
            <a:endParaRPr lang="en-US" dirty="0" smtClean="0"/>
          </a:p>
          <a:p>
            <a:pPr lvl="1"/>
            <a:r>
              <a:rPr lang="en-US" dirty="0" smtClean="0"/>
              <a:t>Output : 8</a:t>
            </a:r>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 - Date</a:t>
            </a:r>
            <a:endParaRPr lang="en-US" dirty="0"/>
          </a:p>
        </p:txBody>
      </p:sp>
      <p:sp>
        <p:nvSpPr>
          <p:cNvPr id="3" name="Content Placeholder 2"/>
          <p:cNvSpPr>
            <a:spLocks noGrp="1"/>
          </p:cNvSpPr>
          <p:nvPr>
            <p:ph idx="1"/>
          </p:nvPr>
        </p:nvSpPr>
        <p:spPr/>
        <p:txBody>
          <a:bodyPr/>
          <a:lstStyle/>
          <a:p>
            <a:r>
              <a:rPr lang="en-US" dirty="0" smtClean="0"/>
              <a:t>DATEADD(date part, number, date) </a:t>
            </a:r>
            <a:endParaRPr lang="en-US" dirty="0" smtClean="0"/>
          </a:p>
          <a:p>
            <a:pPr lvl="1"/>
            <a:r>
              <a:rPr lang="en-US" dirty="0" smtClean="0"/>
              <a:t>Function performs date arithmetic</a:t>
            </a:r>
            <a:endParaRPr lang="en-US" dirty="0" smtClean="0"/>
          </a:p>
          <a:p>
            <a:pPr lvl="1"/>
            <a:r>
              <a:rPr lang="en-US" dirty="0" smtClean="0"/>
              <a:t>SELECT  DATEADD(DAY, 2, ’11/08/2010 23:59:59‘)</a:t>
            </a:r>
            <a:endParaRPr lang="en-US" dirty="0" smtClean="0"/>
          </a:p>
          <a:p>
            <a:pPr lvl="1"/>
            <a:r>
              <a:rPr lang="en-US" dirty="0" smtClean="0"/>
              <a:t>Output - 11/10/2010 23:59:59</a:t>
            </a:r>
            <a:endParaRPr lang="en-US" dirty="0" smtClean="0"/>
          </a:p>
          <a:p>
            <a:pPr lvl="1"/>
            <a:endParaRPr lang="en-US" sz="1600" i="1" dirty="0" smtClean="0"/>
          </a:p>
          <a:p>
            <a:pPr lvl="1"/>
            <a:endParaRPr lang="en-US" sz="1600" i="1" dirty="0" smtClean="0"/>
          </a:p>
          <a:p>
            <a:r>
              <a:rPr lang="en-US" dirty="0" smtClean="0"/>
              <a:t>MONTH(date)</a:t>
            </a:r>
            <a:endParaRPr lang="en-US" dirty="0" smtClean="0"/>
          </a:p>
          <a:p>
            <a:pPr lvl="1"/>
            <a:r>
              <a:rPr lang="en-US" dirty="0" smtClean="0"/>
              <a:t>To get the month of a given date</a:t>
            </a:r>
            <a:endParaRPr lang="en-US" dirty="0" smtClean="0"/>
          </a:p>
          <a:p>
            <a:pPr lvl="1"/>
            <a:r>
              <a:rPr lang="en-US" dirty="0" smtClean="0"/>
              <a:t>SELECT MONTH(GETDATE())</a:t>
            </a:r>
            <a:endParaRPr lang="en-US" dirty="0" smtClean="0"/>
          </a:p>
          <a:p>
            <a:pPr lvl="1"/>
            <a:r>
              <a:rPr lang="en-US" dirty="0" smtClean="0"/>
              <a:t>Output - 11</a:t>
            </a:r>
            <a:endParaRPr lang="en-US" dirty="0" smtClean="0"/>
          </a:p>
          <a:p>
            <a:pPr lvl="1">
              <a:buNone/>
            </a:pPr>
            <a:endParaRPr lang="en-US" sz="1600" i="1" dirty="0" smtClean="0"/>
          </a:p>
          <a:p>
            <a:pPr lvl="1">
              <a:buNone/>
            </a:pPr>
            <a:r>
              <a:rPr lang="en-US" sz="1600" i="1" dirty="0" smtClean="0"/>
              <a:t>Note: This is only a partial list</a:t>
            </a:r>
            <a:endParaRPr lang="en-US" sz="1600" i="1"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 - Aggregate</a:t>
            </a:r>
            <a:endParaRPr lang="en-US" dirty="0"/>
          </a:p>
        </p:txBody>
      </p:sp>
      <p:sp>
        <p:nvSpPr>
          <p:cNvPr id="3" name="Content Placeholder 2"/>
          <p:cNvSpPr>
            <a:spLocks noGrp="1"/>
          </p:cNvSpPr>
          <p:nvPr>
            <p:ph idx="1"/>
          </p:nvPr>
        </p:nvSpPr>
        <p:spPr/>
        <p:txBody>
          <a:bodyPr/>
          <a:lstStyle/>
          <a:p>
            <a:r>
              <a:rPr lang="en-US" dirty="0" smtClean="0"/>
              <a:t>COUNT</a:t>
            </a:r>
            <a:endParaRPr lang="en-US" dirty="0" smtClean="0"/>
          </a:p>
          <a:p>
            <a:pPr lvl="1"/>
            <a:r>
              <a:rPr lang="en-US" dirty="0" smtClean="0"/>
              <a:t>Produces the number of rows query has selected</a:t>
            </a:r>
            <a:endParaRPr lang="en-US" dirty="0" smtClean="0"/>
          </a:p>
          <a:p>
            <a:r>
              <a:rPr lang="en-US" dirty="0" smtClean="0"/>
              <a:t>AVG</a:t>
            </a:r>
            <a:endParaRPr lang="en-US" dirty="0" smtClean="0"/>
          </a:p>
          <a:p>
            <a:pPr lvl="1"/>
            <a:r>
              <a:rPr lang="en-US" dirty="0" smtClean="0"/>
              <a:t>Produces the average of all selected values of a given column</a:t>
            </a:r>
            <a:endParaRPr lang="en-US" dirty="0" smtClean="0"/>
          </a:p>
          <a:p>
            <a:r>
              <a:rPr lang="en-US" dirty="0" smtClean="0"/>
              <a:t>MAX</a:t>
            </a:r>
            <a:endParaRPr lang="en-US" dirty="0" smtClean="0"/>
          </a:p>
          <a:p>
            <a:pPr lvl="1"/>
            <a:r>
              <a:rPr lang="en-US" dirty="0" smtClean="0"/>
              <a:t>Produces the largest of all selected values of a given column</a:t>
            </a:r>
            <a:endParaRPr lang="en-US" dirty="0" smtClean="0"/>
          </a:p>
          <a:p>
            <a:r>
              <a:rPr lang="en-US" dirty="0" smtClean="0"/>
              <a:t>MIN</a:t>
            </a:r>
            <a:endParaRPr lang="en-US" dirty="0" smtClean="0"/>
          </a:p>
          <a:p>
            <a:pPr lvl="1"/>
            <a:r>
              <a:rPr lang="en-US" dirty="0" smtClean="0"/>
              <a:t>Produces the smallest of all selected values of a given column</a:t>
            </a:r>
            <a:endParaRPr lang="en-US" dirty="0" smtClean="0"/>
          </a:p>
          <a:p>
            <a:r>
              <a:rPr lang="en-US" dirty="0" smtClean="0"/>
              <a:t>SUM</a:t>
            </a:r>
            <a:endParaRPr lang="en-US" dirty="0" smtClean="0"/>
          </a:p>
          <a:p>
            <a:pPr lvl="1"/>
            <a:r>
              <a:rPr lang="en-US" dirty="0" smtClean="0"/>
              <a:t>Produces the arithmetic sum of all selected values of a given column</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a:t>
            </a:r>
            <a:endParaRPr lang="en-US" dirty="0"/>
          </a:p>
        </p:txBody>
      </p:sp>
      <p:sp>
        <p:nvSpPr>
          <p:cNvPr id="3" name="Content Placeholder 2"/>
          <p:cNvSpPr>
            <a:spLocks noGrp="1"/>
          </p:cNvSpPr>
          <p:nvPr>
            <p:ph idx="1"/>
          </p:nvPr>
        </p:nvSpPr>
        <p:spPr/>
        <p:txBody>
          <a:bodyPr/>
          <a:lstStyle/>
          <a:p>
            <a:r>
              <a:rPr lang="en-US" dirty="0" smtClean="0"/>
              <a:t>A subquery is a SELECT statement within another statement</a:t>
            </a:r>
            <a:endParaRPr lang="en-US" dirty="0" smtClean="0"/>
          </a:p>
          <a:p>
            <a:r>
              <a:rPr lang="en-US" dirty="0" smtClean="0"/>
              <a:t>Main advantages of subqueries are</a:t>
            </a:r>
            <a:endParaRPr lang="en-US" dirty="0" smtClean="0"/>
          </a:p>
          <a:p>
            <a:pPr lvl="1"/>
            <a:r>
              <a:rPr lang="en-US" dirty="0" smtClean="0"/>
              <a:t>Queries can be structured, so that it is possible to isolate each part of a statement</a:t>
            </a:r>
            <a:endParaRPr lang="en-US" dirty="0" smtClean="0"/>
          </a:p>
          <a:p>
            <a:pPr lvl="1"/>
            <a:r>
              <a:rPr lang="en-US" dirty="0" smtClean="0"/>
              <a:t>Provide alternate ways to perform operations that would  otherwise require complex joins or unions</a:t>
            </a:r>
            <a:endParaRPr lang="en-US" dirty="0" smtClean="0"/>
          </a:p>
          <a:p>
            <a:r>
              <a:rPr lang="en-US" dirty="0" smtClean="0"/>
              <a:t>Ex:</a:t>
            </a:r>
            <a:endParaRPr lang="en-US" dirty="0" smtClean="0"/>
          </a:p>
          <a:p>
            <a:pPr lvl="1"/>
            <a:r>
              <a:rPr lang="en-US" dirty="0" smtClean="0"/>
              <a:t>SELECT * FROM Table1 WHERE Column1 = (SELECT Column1 FROM Table2)</a:t>
            </a:r>
            <a:endParaRPr lang="en-US" dirty="0" smtClean="0"/>
          </a:p>
          <a:p>
            <a:r>
              <a:rPr lang="en-US" dirty="0" smtClean="0"/>
              <a:t>A subquery can return a scalar (a single value), a single row, a single column, or a table (one or more rows of one or more columns)</a:t>
            </a:r>
            <a:endParaRPr lang="en-US"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a:t>
            </a:r>
            <a:endParaRPr lang="en-US" dirty="0"/>
          </a:p>
        </p:txBody>
      </p:sp>
      <p:sp>
        <p:nvSpPr>
          <p:cNvPr id="3" name="Content Placeholder 2"/>
          <p:cNvSpPr>
            <a:spLocks noGrp="1"/>
          </p:cNvSpPr>
          <p:nvPr>
            <p:ph idx="1"/>
          </p:nvPr>
        </p:nvSpPr>
        <p:spPr/>
        <p:txBody>
          <a:bodyPr/>
          <a:lstStyle/>
          <a:p>
            <a:r>
              <a:rPr lang="en-US" dirty="0" smtClean="0"/>
              <a:t>Used in either SELECT, WHERE or FROM clauses of an SQL statement</a:t>
            </a:r>
            <a:endParaRPr lang="en-US" dirty="0" smtClean="0"/>
          </a:p>
          <a:p>
            <a:endParaRPr lang="en-US" dirty="0" smtClean="0"/>
          </a:p>
          <a:p>
            <a:r>
              <a:rPr lang="en-US" dirty="0" smtClean="0"/>
              <a:t>In the WHERE clause subqueries can become a part of the following predicates</a:t>
            </a:r>
            <a:endParaRPr lang="en-US" dirty="0" smtClean="0"/>
          </a:p>
          <a:p>
            <a:pPr lvl="1"/>
            <a:r>
              <a:rPr lang="en-US" dirty="0" smtClean="0"/>
              <a:t>Comparison predicate</a:t>
            </a:r>
            <a:endParaRPr lang="en-US" dirty="0" smtClean="0"/>
          </a:p>
          <a:p>
            <a:pPr lvl="1"/>
            <a:r>
              <a:rPr lang="en-US" dirty="0" smtClean="0"/>
              <a:t>IN predicate</a:t>
            </a:r>
            <a:endParaRPr lang="en-US" dirty="0" smtClean="0"/>
          </a:p>
          <a:p>
            <a:pPr lvl="1"/>
            <a:r>
              <a:rPr lang="en-US" dirty="0" smtClean="0"/>
              <a:t>ANY or ALL predicate</a:t>
            </a:r>
            <a:endParaRPr lang="en-US" dirty="0" smtClean="0"/>
          </a:p>
          <a:p>
            <a:pPr lvl="1"/>
            <a:r>
              <a:rPr lang="en-US" dirty="0" smtClean="0"/>
              <a:t>EXISTS predicate</a:t>
            </a:r>
            <a:endParaRPr lang="en-US" dirty="0" smtClean="0"/>
          </a:p>
          <a:p>
            <a:pPr lvl="1"/>
            <a:endParaRPr lang="en-US" dirty="0" smtClean="0"/>
          </a:p>
          <a:p>
            <a:r>
              <a:rPr lang="en-US" dirty="0" smtClean="0"/>
              <a:t>Subqueries cannot have ORDER BY clause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SUBQUERIES</a:t>
            </a:r>
            <a:endParaRPr lang="en-US" dirty="0"/>
          </a:p>
        </p:txBody>
      </p:sp>
      <p:sp>
        <p:nvSpPr>
          <p:cNvPr id="3" name="Content Placeholder 2"/>
          <p:cNvSpPr>
            <a:spLocks noGrp="1"/>
          </p:cNvSpPr>
          <p:nvPr>
            <p:ph idx="1"/>
          </p:nvPr>
        </p:nvSpPr>
        <p:spPr/>
        <p:txBody>
          <a:bodyPr/>
          <a:lstStyle/>
          <a:p>
            <a:r>
              <a:rPr lang="en-US" dirty="0" smtClean="0"/>
              <a:t>Does not need data from the outer query</a:t>
            </a:r>
            <a:endParaRPr lang="en-US" dirty="0" smtClean="0"/>
          </a:p>
          <a:p>
            <a:r>
              <a:rPr lang="en-US" dirty="0" smtClean="0"/>
              <a:t>Subquery is evaluated only once</a:t>
            </a:r>
            <a:endParaRPr lang="en-US" dirty="0" smtClean="0"/>
          </a:p>
          <a:p>
            <a:r>
              <a:rPr lang="en-US" dirty="0" smtClean="0"/>
              <a:t>Subquery generates values that are tested in the predicate of the outer query</a:t>
            </a:r>
            <a:endParaRPr lang="en-US" dirty="0" smtClean="0"/>
          </a:p>
          <a:p>
            <a:pPr lvl="1"/>
            <a:endParaRPr lang="en-US" dirty="0" smtClean="0"/>
          </a:p>
          <a:p>
            <a:r>
              <a:rPr lang="en-US" dirty="0" smtClean="0"/>
              <a:t>To list all students who have enrolled for Basic SQL course</a:t>
            </a:r>
            <a:endParaRPr lang="en-US" dirty="0" smtClean="0"/>
          </a:p>
          <a:p>
            <a:pPr lvl="1"/>
            <a:r>
              <a:rPr lang="en-US" dirty="0" smtClean="0"/>
              <a:t>SELECT Name, JoinDate</a:t>
            </a:r>
            <a:endParaRPr lang="en-US" dirty="0" smtClean="0"/>
          </a:p>
          <a:p>
            <a:pPr lvl="1">
              <a:buNone/>
            </a:pPr>
            <a:r>
              <a:rPr lang="en-US" dirty="0" smtClean="0"/>
              <a:t>	FROM Students</a:t>
            </a:r>
            <a:endParaRPr lang="en-US" dirty="0" smtClean="0"/>
          </a:p>
          <a:p>
            <a:pPr lvl="1">
              <a:buNone/>
            </a:pPr>
            <a:r>
              <a:rPr lang="en-US" dirty="0" smtClean="0"/>
              <a:t>	WHERE CourseId = (SELECT CourseId FROM Courses WHERE Course = ‘BASIC SQL’);</a:t>
            </a:r>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What are subqueries?</a:t>
            </a:r>
            <a:endParaRPr lang="en-US" dirty="0" smtClean="0"/>
          </a:p>
          <a:p>
            <a:r>
              <a:rPr lang="en-US" dirty="0" smtClean="0"/>
              <a:t>Types of subqueries</a:t>
            </a:r>
            <a:endParaRPr lang="en-US" dirty="0" smtClean="0"/>
          </a:p>
          <a:p>
            <a:pPr lvl="1"/>
            <a:r>
              <a:rPr lang="en-US" dirty="0" smtClean="0"/>
              <a:t>Normal</a:t>
            </a:r>
            <a:endParaRPr lang="en-US" dirty="0" smtClean="0"/>
          </a:p>
          <a:p>
            <a:pPr lvl="1"/>
            <a:r>
              <a:rPr lang="en-US" dirty="0" smtClean="0"/>
              <a:t>Correlated</a:t>
            </a:r>
            <a:endParaRPr lang="en-US" dirty="0" smtClean="0"/>
          </a:p>
          <a:p>
            <a:r>
              <a:rPr lang="en-US" dirty="0" smtClean="0"/>
              <a:t>Predicates with subqueries</a:t>
            </a:r>
            <a:endParaRPr lang="en-US" dirty="0" smtClean="0"/>
          </a:p>
          <a:p>
            <a:r>
              <a:rPr lang="en-US" dirty="0" smtClean="0"/>
              <a:t>Restrictions with subqueries</a:t>
            </a:r>
            <a:endParaRPr lang="en-US" dirty="0" smtClean="0"/>
          </a:p>
          <a:p>
            <a:endParaRPr lang="en-US" dirty="0" smtClean="0"/>
          </a:p>
          <a:p>
            <a:r>
              <a:rPr lang="en-US" dirty="0" smtClean="0"/>
              <a:t>Views</a:t>
            </a:r>
            <a:endParaRPr lang="en-US" dirty="0" smtClean="0"/>
          </a:p>
          <a:p>
            <a:pPr>
              <a:buNone/>
            </a:pPr>
            <a:endParaRPr lang="en-US" dirty="0" smtClean="0"/>
          </a:p>
          <a:p>
            <a:r>
              <a:rPr lang="en-US" dirty="0" smtClean="0"/>
              <a:t>Transactions</a:t>
            </a:r>
            <a:endParaRPr lang="en-US" dirty="0" smtClean="0"/>
          </a:p>
          <a:p>
            <a:pPr lvl="1"/>
            <a:r>
              <a:rPr lang="en-US" dirty="0" smtClean="0"/>
              <a:t>What are transactions</a:t>
            </a:r>
            <a:endParaRPr lang="en-US" dirty="0" smtClean="0"/>
          </a:p>
          <a:p>
            <a:pPr lvl="1"/>
            <a:r>
              <a:rPr lang="en-US" dirty="0" smtClean="0"/>
              <a:t>Transaction control</a:t>
            </a:r>
            <a:endParaRPr lang="en-US" dirty="0" smtClean="0"/>
          </a:p>
          <a:p>
            <a:pPr lvl="1"/>
            <a:r>
              <a:rPr lang="en-US" dirty="0" smtClean="0"/>
              <a:t>Commit</a:t>
            </a:r>
            <a:endParaRPr lang="en-US" dirty="0" smtClean="0"/>
          </a:p>
          <a:p>
            <a:pPr lvl="1"/>
            <a:r>
              <a:rPr lang="en-US" dirty="0" smtClean="0"/>
              <a:t>Rollback</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SUBQUERIES</a:t>
            </a:r>
            <a:endParaRPr lang="en-US" dirty="0"/>
          </a:p>
        </p:txBody>
      </p:sp>
      <p:sp>
        <p:nvSpPr>
          <p:cNvPr id="3" name="Content Placeholder 2"/>
          <p:cNvSpPr>
            <a:spLocks noGrp="1"/>
          </p:cNvSpPr>
          <p:nvPr>
            <p:ph idx="1"/>
          </p:nvPr>
        </p:nvSpPr>
        <p:spPr/>
        <p:txBody>
          <a:bodyPr/>
          <a:lstStyle/>
          <a:p>
            <a:r>
              <a:rPr lang="en-US" dirty="0" smtClean="0"/>
              <a:t>Students</a:t>
            </a:r>
            <a:endParaRPr lang="en-US" dirty="0" smtClean="0"/>
          </a:p>
          <a:p>
            <a:endParaRPr lang="en-US" dirty="0" smtClean="0"/>
          </a:p>
          <a:p>
            <a:endParaRPr lang="en-US" dirty="0" smtClean="0"/>
          </a:p>
          <a:p>
            <a:endParaRPr lang="en-US" dirty="0" smtClean="0"/>
          </a:p>
          <a:p>
            <a:r>
              <a:rPr lang="en-US" dirty="0" smtClean="0"/>
              <a:t>Courses</a:t>
            </a:r>
            <a:endParaRPr lang="en-US" dirty="0" smtClean="0"/>
          </a:p>
          <a:p>
            <a:endParaRPr lang="en-US" dirty="0" smtClean="0"/>
          </a:p>
          <a:p>
            <a:endParaRPr lang="en-US" dirty="0" smtClean="0"/>
          </a:p>
          <a:p>
            <a:endParaRPr lang="en-US" dirty="0" smtClean="0"/>
          </a:p>
          <a:p>
            <a:r>
              <a:rPr lang="en-US" dirty="0" smtClean="0"/>
              <a:t>Results</a:t>
            </a:r>
            <a:endParaRPr lang="en-US" dirty="0" smtClean="0"/>
          </a:p>
          <a:p>
            <a:endParaRPr lang="en-US" dirty="0"/>
          </a:p>
        </p:txBody>
      </p:sp>
      <p:sp>
        <p:nvSpPr>
          <p:cNvPr id="4" name="Title 1"/>
          <p:cNvSpPr txBox="1"/>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bg2"/>
              </a:solidFill>
              <a:effectLst/>
              <a:uLnTx/>
              <a:uFillTx/>
              <a:latin typeface="+mj-lt"/>
              <a:ea typeface="+mj-ea"/>
              <a:cs typeface="+mj-cs"/>
            </a:endParaRPr>
          </a:p>
        </p:txBody>
      </p:sp>
      <p:sp>
        <p:nvSpPr>
          <p:cNvPr id="5"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1"/>
          <p:cNvSpPr txBox="1"/>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bg2"/>
              </a:solidFill>
              <a:effectLst/>
              <a:uLnTx/>
              <a:uFillTx/>
              <a:latin typeface="+mj-lt"/>
              <a:ea typeface="+mj-ea"/>
              <a:cs typeface="+mj-cs"/>
            </a:endParaRPr>
          </a:p>
        </p:txBody>
      </p:sp>
      <p:sp>
        <p:nvSpPr>
          <p:cNvPr id="7"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1524000" y="1143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2</a:t>
                      </a:r>
                      <a:endParaRPr lang="en-US" dirty="0"/>
                    </a:p>
                  </a:txBody>
                  <a:tcPr/>
                </a:tc>
              </a:tr>
              <a:tr h="370840">
                <a:tc>
                  <a:txBody>
                    <a:bodyPr/>
                    <a:lstStyle/>
                    <a:p>
                      <a:r>
                        <a:rPr lang="en-US" dirty="0" smtClean="0"/>
                        <a:t>1003</a:t>
                      </a:r>
                      <a:endParaRPr lang="en-US" dirty="0"/>
                    </a:p>
                  </a:txBody>
                  <a:tcPr/>
                </a:tc>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bl>
          </a:graphicData>
        </a:graphic>
      </p:graphicFrame>
      <p:graphicFrame>
        <p:nvGraphicFramePr>
          <p:cNvPr id="9" name="Table 8"/>
          <p:cNvGraphicFramePr>
            <a:graphicFrameLocks noGrp="1"/>
          </p:cNvGraphicFramePr>
          <p:nvPr/>
        </p:nvGraphicFramePr>
        <p:xfrm>
          <a:off x="1524000" y="3002280"/>
          <a:ext cx="6096000" cy="1188720"/>
        </p:xfrm>
        <a:graphic>
          <a:graphicData uri="http://schemas.openxmlformats.org/drawingml/2006/table">
            <a:tbl>
              <a:tblPr firstRow="1" bandRow="1">
                <a:tableStyleId>{5C22544A-7EE6-4342-B048-85BDC9FD1C3A}</a:tableStyleId>
              </a:tblPr>
              <a:tblGrid>
                <a:gridCol w="3048000"/>
                <a:gridCol w="3048000"/>
              </a:tblGrid>
              <a:tr h="396240">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graphicFrame>
        <p:nvGraphicFramePr>
          <p:cNvPr id="10" name="Table 9"/>
          <p:cNvGraphicFramePr>
            <a:graphicFrameLocks noGrp="1"/>
          </p:cNvGraphicFramePr>
          <p:nvPr/>
        </p:nvGraphicFramePr>
        <p:xfrm>
          <a:off x="1600200" y="4815840"/>
          <a:ext cx="5562600" cy="1188720"/>
        </p:xfrm>
        <a:graphic>
          <a:graphicData uri="http://schemas.openxmlformats.org/drawingml/2006/table">
            <a:tbl>
              <a:tblPr firstRow="1" bandRow="1">
                <a:tableStyleId>{5C22544A-7EE6-4342-B048-85BDC9FD1C3A}</a:tableStyleId>
              </a:tblPr>
              <a:tblGrid>
                <a:gridCol w="1390650"/>
                <a:gridCol w="1390650"/>
                <a:gridCol w="1390650"/>
                <a:gridCol w="1390650"/>
              </a:tblGrid>
              <a:tr h="396240">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c>
                  <a:txBody>
                    <a:bodyPr/>
                    <a:lstStyle/>
                    <a:p>
                      <a:r>
                        <a:rPr lang="en-US" dirty="0" smtClean="0"/>
                        <a:t>Basic</a:t>
                      </a:r>
                      <a:r>
                        <a:rPr lang="en-US" baseline="0" dirty="0" smtClean="0"/>
                        <a:t> SQL</a:t>
                      </a:r>
                      <a:endParaRPr lang="en-US" dirty="0"/>
                    </a:p>
                  </a:txBody>
                  <a:tcPr/>
                </a:tc>
              </a:tr>
              <a:tr h="396240">
                <a:tc>
                  <a:txBody>
                    <a:bodyPr/>
                    <a:lstStyle/>
                    <a:p>
                      <a:r>
                        <a:rPr lang="en-US" dirty="0" smtClean="0"/>
                        <a:t>Veena N</a:t>
                      </a:r>
                      <a:endParaRPr lang="en-US" dirty="0"/>
                    </a:p>
                  </a:txBody>
                  <a:tcPr/>
                </a:tc>
                <a:tc>
                  <a:txBody>
                    <a:bodyPr/>
                    <a:lstStyle/>
                    <a:p>
                      <a:r>
                        <a:rPr lang="en-US" dirty="0" smtClean="0"/>
                        <a:t>18</a:t>
                      </a:r>
                      <a:endParaRPr lang="en-US" dirty="0"/>
                    </a:p>
                  </a:txBody>
                  <a:tcPr/>
                </a:tc>
                <a:tc>
                  <a:txBody>
                    <a:bodyPr/>
                    <a:lstStyle/>
                    <a:p>
                      <a:r>
                        <a:rPr lang="en-US" dirty="0" smtClean="0"/>
                        <a:t>2</a:t>
                      </a:r>
                      <a:endParaRPr lang="en-US" dirty="0"/>
                    </a:p>
                  </a:txBody>
                  <a:tcPr/>
                </a:tc>
                <a:tc>
                  <a:txBody>
                    <a:bodyPr/>
                    <a:lstStyle/>
                    <a:p>
                      <a:r>
                        <a:rPr lang="en-US" dirty="0" smtClean="0"/>
                        <a:t>Basic SQL</a:t>
                      </a:r>
                      <a:endParaRPr lang="en-US" dirty="0"/>
                    </a:p>
                  </a:txBody>
                  <a:tcPr/>
                </a:tc>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SUBQUERY</a:t>
            </a:r>
            <a:endParaRPr lang="en-US" dirty="0"/>
          </a:p>
        </p:txBody>
      </p:sp>
      <p:sp>
        <p:nvSpPr>
          <p:cNvPr id="3" name="Content Placeholder 2"/>
          <p:cNvSpPr>
            <a:spLocks noGrp="1"/>
          </p:cNvSpPr>
          <p:nvPr>
            <p:ph idx="1"/>
          </p:nvPr>
        </p:nvSpPr>
        <p:spPr/>
        <p:txBody>
          <a:bodyPr/>
          <a:lstStyle/>
          <a:p>
            <a:r>
              <a:rPr lang="en-US" dirty="0" smtClean="0"/>
              <a:t>A correlated subquery uses any data from the FROM clause of the outer query</a:t>
            </a:r>
            <a:endParaRPr lang="en-US" dirty="0" smtClean="0"/>
          </a:p>
          <a:p>
            <a:endParaRPr lang="en-US" dirty="0" smtClean="0"/>
          </a:p>
          <a:p>
            <a:r>
              <a:rPr lang="en-US" dirty="0" smtClean="0"/>
              <a:t>The subquery is evaluated for each row of the outer query</a:t>
            </a:r>
            <a:endParaRPr lang="en-US" dirty="0" smtClean="0"/>
          </a:p>
          <a:p>
            <a:endParaRPr lang="en-US" dirty="0" smtClean="0"/>
          </a:p>
          <a:p>
            <a:r>
              <a:rPr lang="en-US" dirty="0" smtClean="0"/>
              <a:t>The subquery has to result in one value of the same data type as the left-hand side</a:t>
            </a:r>
            <a:endParaRPr lang="en-US" dirty="0" smtClean="0"/>
          </a:p>
          <a:p>
            <a:endParaRPr lang="en-US" dirty="0" smtClean="0"/>
          </a:p>
          <a:p>
            <a:r>
              <a:rPr lang="en-US" dirty="0" smtClean="0"/>
              <a:t>To get list of students and the number of courses they have joined</a:t>
            </a:r>
            <a:endParaRPr lang="en-US" dirty="0" smtClean="0"/>
          </a:p>
          <a:p>
            <a:pPr lvl="1">
              <a:buNone/>
            </a:pPr>
            <a:r>
              <a:rPr lang="en-US" dirty="0" smtClean="0"/>
              <a:t>	</a:t>
            </a:r>
            <a:r>
              <a:rPr lang="en-US" sz="1800" dirty="0" smtClean="0"/>
              <a:t>SELECT s.Name, s.Age, (Select count(*) FROM StudentCourses sc WHERE </a:t>
            </a:r>
            <a:r>
              <a:rPr lang="en-US" sz="1800" b="1" dirty="0" smtClean="0"/>
              <a:t>sc.StudentId = s.StudentId</a:t>
            </a:r>
            <a:r>
              <a:rPr lang="en-US" sz="1800" dirty="0" smtClean="0"/>
              <a:t>) as NoOfCourses </a:t>
            </a:r>
            <a:endParaRPr lang="en-US" sz="1800" dirty="0" smtClean="0"/>
          </a:p>
          <a:p>
            <a:pPr lvl="1">
              <a:buNone/>
            </a:pPr>
            <a:r>
              <a:rPr lang="en-US" sz="1800" dirty="0" smtClean="0"/>
              <a:t>	FROM Students s</a:t>
            </a:r>
            <a:endParaRPr lang="en-US" sz="18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SUBQUERIES</a:t>
            </a:r>
            <a:endParaRPr lang="en-US" dirty="0"/>
          </a:p>
        </p:txBody>
      </p:sp>
      <p:sp>
        <p:nvSpPr>
          <p:cNvPr id="3" name="Content Placeholder 2"/>
          <p:cNvSpPr>
            <a:spLocks noGrp="1"/>
          </p:cNvSpPr>
          <p:nvPr>
            <p:ph idx="1"/>
          </p:nvPr>
        </p:nvSpPr>
        <p:spPr/>
        <p:txBody>
          <a:bodyPr/>
          <a:lstStyle/>
          <a:p>
            <a:r>
              <a:rPr lang="en-US" dirty="0" smtClean="0"/>
              <a:t>Students</a:t>
            </a:r>
            <a:endParaRPr lang="en-US" dirty="0" smtClean="0"/>
          </a:p>
          <a:p>
            <a:endParaRPr lang="en-US" dirty="0" smtClean="0"/>
          </a:p>
          <a:p>
            <a:endParaRPr lang="en-US" dirty="0" smtClean="0"/>
          </a:p>
          <a:p>
            <a:endParaRPr lang="en-US" dirty="0" smtClean="0"/>
          </a:p>
          <a:p>
            <a:r>
              <a:rPr lang="en-US" dirty="0" smtClean="0"/>
              <a:t>StudentCourses</a:t>
            </a:r>
            <a:endParaRPr lang="en-US" dirty="0" smtClean="0"/>
          </a:p>
          <a:p>
            <a:endParaRPr lang="en-US" dirty="0" smtClean="0"/>
          </a:p>
          <a:p>
            <a:endParaRPr lang="en-US" dirty="0" smtClean="0"/>
          </a:p>
          <a:p>
            <a:endParaRPr lang="en-US" dirty="0" smtClean="0"/>
          </a:p>
          <a:p>
            <a:endParaRPr lang="en-US" dirty="0" smtClean="0"/>
          </a:p>
          <a:p>
            <a:r>
              <a:rPr lang="en-US" dirty="0" smtClean="0"/>
              <a:t>Results</a:t>
            </a:r>
            <a:endParaRPr lang="en-US" dirty="0" smtClean="0"/>
          </a:p>
          <a:p>
            <a:endParaRPr lang="en-US" dirty="0"/>
          </a:p>
        </p:txBody>
      </p:sp>
      <p:sp>
        <p:nvSpPr>
          <p:cNvPr id="4" name="Title 1"/>
          <p:cNvSpPr txBox="1"/>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bg2"/>
              </a:solidFill>
              <a:effectLst/>
              <a:uLnTx/>
              <a:uFillTx/>
              <a:latin typeface="+mj-lt"/>
              <a:ea typeface="+mj-ea"/>
              <a:cs typeface="+mj-cs"/>
            </a:endParaRPr>
          </a:p>
        </p:txBody>
      </p:sp>
      <p:sp>
        <p:nvSpPr>
          <p:cNvPr id="5"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1"/>
          <p:cNvSpPr txBox="1"/>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bg2"/>
              </a:solidFill>
              <a:effectLst/>
              <a:uLnTx/>
              <a:uFillTx/>
              <a:latin typeface="+mj-lt"/>
              <a:ea typeface="+mj-ea"/>
              <a:cs typeface="+mj-cs"/>
            </a:endParaRPr>
          </a:p>
        </p:txBody>
      </p:sp>
      <p:sp>
        <p:nvSpPr>
          <p:cNvPr id="7"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8" name="Title 1"/>
          <p:cNvSpPr txBox="1"/>
          <p:nvPr/>
        </p:nvSpPr>
        <p:spPr bwMode="auto">
          <a:xfrm>
            <a:off x="533400" y="147638"/>
            <a:ext cx="8382000" cy="5588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bg2"/>
              </a:solidFill>
              <a:effectLst/>
              <a:uLnTx/>
              <a:uFillTx/>
              <a:latin typeface="+mj-lt"/>
              <a:ea typeface="+mj-ea"/>
              <a:cs typeface="+mj-cs"/>
            </a:endParaRPr>
          </a:p>
        </p:txBody>
      </p:sp>
      <p:sp>
        <p:nvSpPr>
          <p:cNvPr id="9" name="Content Placeholder 2"/>
          <p:cNvSpPr txBox="1"/>
          <p:nvPr/>
        </p:nvSpPr>
        <p:spPr bwMode="auto">
          <a:xfrm>
            <a:off x="533400" y="762000"/>
            <a:ext cx="83820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0" name="Table 9"/>
          <p:cNvGraphicFramePr>
            <a:graphicFrameLocks noGrp="1"/>
          </p:cNvGraphicFramePr>
          <p:nvPr/>
        </p:nvGraphicFramePr>
        <p:xfrm>
          <a:off x="1524000" y="114300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2</a:t>
                      </a:r>
                      <a:endParaRPr lang="en-US" dirty="0"/>
                    </a:p>
                  </a:txBody>
                  <a:tcPr/>
                </a:tc>
              </a:tr>
            </a:tbl>
          </a:graphicData>
        </a:graphic>
      </p:graphicFrame>
      <p:graphicFrame>
        <p:nvGraphicFramePr>
          <p:cNvPr id="11" name="Table 10"/>
          <p:cNvGraphicFramePr>
            <a:graphicFrameLocks noGrp="1"/>
          </p:cNvGraphicFramePr>
          <p:nvPr/>
        </p:nvGraphicFramePr>
        <p:xfrm>
          <a:off x="1524000" y="3002280"/>
          <a:ext cx="6096000" cy="1584960"/>
        </p:xfrm>
        <a:graphic>
          <a:graphicData uri="http://schemas.openxmlformats.org/drawingml/2006/table">
            <a:tbl>
              <a:tblPr firstRow="1" bandRow="1">
                <a:tableStyleId>{5C22544A-7EE6-4342-B048-85BDC9FD1C3A}</a:tableStyleId>
              </a:tblPr>
              <a:tblGrid>
                <a:gridCol w="3048000"/>
                <a:gridCol w="3048000"/>
              </a:tblGrid>
              <a:tr h="396240">
                <a:tc>
                  <a:txBody>
                    <a:bodyPr/>
                    <a:lstStyle/>
                    <a:p>
                      <a:r>
                        <a:rPr lang="en-US" dirty="0" smtClean="0"/>
                        <a:t>StudentId</a:t>
                      </a:r>
                      <a:endParaRPr lang="en-US" dirty="0"/>
                    </a:p>
                  </a:txBody>
                  <a:tcPr/>
                </a:tc>
                <a:tc>
                  <a:txBody>
                    <a:bodyPr/>
                    <a:lstStyle/>
                    <a:p>
                      <a:r>
                        <a:rPr lang="en-US" dirty="0" smtClean="0"/>
                        <a:t>CourseId</a:t>
                      </a:r>
                      <a:endParaRPr lang="en-US" dirty="0"/>
                    </a:p>
                  </a:txBody>
                  <a:tcPr/>
                </a:tc>
              </a:tr>
              <a:tr h="396240">
                <a:tc>
                  <a:txBody>
                    <a:bodyPr/>
                    <a:lstStyle/>
                    <a:p>
                      <a:r>
                        <a:rPr lang="en-US" dirty="0" smtClean="0"/>
                        <a:t>1001</a:t>
                      </a:r>
                      <a:endParaRPr lang="en-US" dirty="0"/>
                    </a:p>
                  </a:txBody>
                  <a:tcPr/>
                </a:tc>
                <a:tc>
                  <a:txBody>
                    <a:bodyPr/>
                    <a:lstStyle/>
                    <a:p>
                      <a:r>
                        <a:rPr lang="en-US" dirty="0" smtClean="0"/>
                        <a:t>1</a:t>
                      </a:r>
                      <a:endParaRPr lang="en-US" dirty="0"/>
                    </a:p>
                  </a:txBody>
                  <a:tcPr/>
                </a:tc>
              </a:tr>
              <a:tr h="396240">
                <a:tc>
                  <a:txBody>
                    <a:bodyPr/>
                    <a:lstStyle/>
                    <a:p>
                      <a:r>
                        <a:rPr lang="en-US" dirty="0" smtClean="0"/>
                        <a:t>1001</a:t>
                      </a:r>
                      <a:endParaRPr lang="en-US" dirty="0"/>
                    </a:p>
                  </a:txBody>
                  <a:tcPr/>
                </a:tc>
                <a:tc>
                  <a:txBody>
                    <a:bodyPr/>
                    <a:lstStyle/>
                    <a:p>
                      <a:r>
                        <a:rPr lang="en-US" dirty="0" smtClean="0"/>
                        <a:t>2</a:t>
                      </a:r>
                      <a:endParaRPr lang="en-US" dirty="0"/>
                    </a:p>
                  </a:txBody>
                  <a:tcPr/>
                </a:tc>
              </a:tr>
              <a:tr h="396240">
                <a:tc>
                  <a:txBody>
                    <a:bodyPr/>
                    <a:lstStyle/>
                    <a:p>
                      <a:r>
                        <a:rPr lang="en-US" dirty="0" smtClean="0"/>
                        <a:t>1002</a:t>
                      </a:r>
                      <a:endParaRPr lang="en-US" dirty="0"/>
                    </a:p>
                  </a:txBody>
                  <a:tcPr/>
                </a:tc>
                <a:tc>
                  <a:txBody>
                    <a:bodyPr/>
                    <a:lstStyle/>
                    <a:p>
                      <a:r>
                        <a:rPr lang="en-US" dirty="0" smtClean="0"/>
                        <a:t>1</a:t>
                      </a:r>
                      <a:endParaRPr lang="en-US" dirty="0"/>
                    </a:p>
                  </a:txBody>
                  <a:tcPr/>
                </a:tc>
              </a:tr>
            </a:tbl>
          </a:graphicData>
        </a:graphic>
      </p:graphicFrame>
      <p:graphicFrame>
        <p:nvGraphicFramePr>
          <p:cNvPr id="12" name="Table 11"/>
          <p:cNvGraphicFramePr>
            <a:graphicFrameLocks noGrp="1"/>
          </p:cNvGraphicFramePr>
          <p:nvPr/>
        </p:nvGraphicFramePr>
        <p:xfrm>
          <a:off x="1600200" y="5212080"/>
          <a:ext cx="5638800" cy="1188720"/>
        </p:xfrm>
        <a:graphic>
          <a:graphicData uri="http://schemas.openxmlformats.org/drawingml/2006/table">
            <a:tbl>
              <a:tblPr firstRow="1" bandRow="1">
                <a:tableStyleId>{5C22544A-7EE6-4342-B048-85BDC9FD1C3A}</a:tableStyleId>
              </a:tblPr>
              <a:tblGrid>
                <a:gridCol w="1879600"/>
                <a:gridCol w="1397000"/>
                <a:gridCol w="2362200"/>
              </a:tblGrid>
              <a:tr h="396240">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NoOfCourses</a:t>
                      </a:r>
                      <a:endParaRPr lang="en-US" dirty="0"/>
                    </a:p>
                  </a:txBody>
                  <a:tcPr/>
                </a:tc>
              </a:tr>
              <a:tr h="396240">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2</a:t>
                      </a:r>
                      <a:endParaRPr lang="en-US" dirty="0"/>
                    </a:p>
                  </a:txBody>
                  <a:tcPr/>
                </a:tc>
              </a:tr>
              <a:tr h="396240">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PREDICATES WITH SUBQUERIES</a:t>
            </a:r>
            <a:endParaRPr lang="en-US" dirty="0"/>
          </a:p>
        </p:txBody>
      </p:sp>
      <p:sp>
        <p:nvSpPr>
          <p:cNvPr id="3" name="Content Placeholder 2"/>
          <p:cNvSpPr>
            <a:spLocks noGrp="1"/>
          </p:cNvSpPr>
          <p:nvPr>
            <p:ph idx="1"/>
          </p:nvPr>
        </p:nvSpPr>
        <p:spPr/>
        <p:txBody>
          <a:bodyPr/>
          <a:lstStyle/>
          <a:p>
            <a:r>
              <a:rPr lang="en-US" dirty="0" smtClean="0"/>
              <a:t>Predicates that can be used with subqueries are</a:t>
            </a:r>
            <a:endParaRPr lang="en-US" dirty="0" smtClean="0"/>
          </a:p>
          <a:p>
            <a:pPr lvl="1"/>
            <a:r>
              <a:rPr lang="en-US" dirty="0" smtClean="0"/>
              <a:t>IN / NOT IN</a:t>
            </a:r>
            <a:endParaRPr lang="en-US" dirty="0" smtClean="0"/>
          </a:p>
          <a:p>
            <a:pPr lvl="1"/>
            <a:r>
              <a:rPr lang="en-US" dirty="0" smtClean="0"/>
              <a:t>EXISTS / NOT EXISTS</a:t>
            </a:r>
            <a:endParaRPr lang="en-US" dirty="0" smtClean="0"/>
          </a:p>
          <a:p>
            <a:pPr lvl="1"/>
            <a:r>
              <a:rPr lang="en-US" dirty="0" smtClean="0"/>
              <a:t>ALL / ANY</a:t>
            </a:r>
            <a:endParaRPr lang="en-US" dirty="0" smtClean="0"/>
          </a:p>
          <a:p>
            <a:pPr lvl="1"/>
            <a:endParaRPr lang="en-US" dirty="0" smtClean="0"/>
          </a:p>
          <a:p>
            <a:pPr lvl="1"/>
            <a:r>
              <a:rPr lang="en-US" dirty="0" smtClean="0"/>
              <a:t>IN</a:t>
            </a:r>
            <a:endParaRPr lang="en-US" dirty="0" smtClean="0"/>
          </a:p>
          <a:p>
            <a:pPr lvl="2"/>
            <a:r>
              <a:rPr lang="en-US" sz="2000" dirty="0" smtClean="0"/>
              <a:t>SELECT DISTINCT(StudentId), Name, Fees</a:t>
            </a:r>
            <a:endParaRPr lang="en-US" sz="2000" dirty="0" smtClean="0"/>
          </a:p>
          <a:p>
            <a:pPr lvl="2">
              <a:buNone/>
            </a:pPr>
            <a:r>
              <a:rPr lang="en-US" sz="2000" dirty="0" smtClean="0"/>
              <a:t>	FROM Students</a:t>
            </a:r>
            <a:endParaRPr lang="en-US" sz="2000" dirty="0" smtClean="0"/>
          </a:p>
          <a:p>
            <a:pPr lvl="2">
              <a:buNone/>
            </a:pPr>
            <a:r>
              <a:rPr lang="en-US" sz="2000" dirty="0" smtClean="0"/>
              <a:t>	WHERE StudentId IN (Select st.StudentId FROM StudentCourses st)</a:t>
            </a:r>
            <a:endParaRPr lang="en-US" sz="20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PREDICATES WITH SUBQUERIES</a:t>
            </a:r>
            <a:endParaRPr lang="en-US" dirty="0"/>
          </a:p>
        </p:txBody>
      </p:sp>
      <p:sp>
        <p:nvSpPr>
          <p:cNvPr id="3" name="Content Placeholder 2"/>
          <p:cNvSpPr>
            <a:spLocks noGrp="1"/>
          </p:cNvSpPr>
          <p:nvPr>
            <p:ph idx="1"/>
          </p:nvPr>
        </p:nvSpPr>
        <p:spPr/>
        <p:txBody>
          <a:bodyPr/>
          <a:lstStyle/>
          <a:p>
            <a:r>
              <a:rPr lang="en-US" dirty="0" smtClean="0"/>
              <a:t>ALL</a:t>
            </a:r>
            <a:endParaRPr lang="en-US" dirty="0" smtClean="0"/>
          </a:p>
          <a:p>
            <a:pPr lvl="1"/>
            <a:r>
              <a:rPr lang="en-US" dirty="0" smtClean="0"/>
              <a:t>SELECT *</a:t>
            </a:r>
            <a:endParaRPr lang="en-US" dirty="0" smtClean="0"/>
          </a:p>
          <a:p>
            <a:pPr lvl="1">
              <a:buNone/>
            </a:pPr>
            <a:r>
              <a:rPr lang="en-US" dirty="0" smtClean="0"/>
              <a:t>	FROM Students</a:t>
            </a:r>
            <a:endParaRPr lang="en-US" dirty="0" smtClean="0"/>
          </a:p>
          <a:p>
            <a:pPr lvl="1">
              <a:buNone/>
            </a:pPr>
            <a:r>
              <a:rPr lang="en-US" dirty="0" smtClean="0"/>
              <a:t>	WHERE Fees &gt; ALL (SELECT Fees FROM Students WHERE CourseId = 1);</a:t>
            </a:r>
            <a:endParaRPr lang="en-US" dirty="0" smtClean="0"/>
          </a:p>
          <a:p>
            <a:r>
              <a:rPr lang="en-US" dirty="0" smtClean="0"/>
              <a:t>ANY</a:t>
            </a:r>
            <a:endParaRPr lang="en-US" dirty="0" smtClean="0"/>
          </a:p>
          <a:p>
            <a:pPr lvl="1"/>
            <a:r>
              <a:rPr lang="en-US" dirty="0" smtClean="0"/>
              <a:t>SELECT *</a:t>
            </a:r>
            <a:endParaRPr lang="en-US" dirty="0" smtClean="0"/>
          </a:p>
          <a:p>
            <a:pPr lvl="1">
              <a:buNone/>
            </a:pPr>
            <a:r>
              <a:rPr lang="en-US" dirty="0" smtClean="0"/>
              <a:t>	FROM Students</a:t>
            </a:r>
            <a:endParaRPr lang="en-US" dirty="0" smtClean="0"/>
          </a:p>
          <a:p>
            <a:pPr lvl="1">
              <a:buNone/>
            </a:pPr>
            <a:r>
              <a:rPr lang="en-US" dirty="0" smtClean="0"/>
              <a:t>	WHERE Fess &gt; ANY (SELECT Fees FROM Students WHERE CourseId = 1);</a:t>
            </a:r>
            <a:endParaRPr lang="en-US" dirty="0" smtClean="0"/>
          </a:p>
          <a:p>
            <a:r>
              <a:rPr lang="en-US" dirty="0" smtClean="0"/>
              <a:t>EXISTS</a:t>
            </a:r>
            <a:endParaRPr lang="en-US" dirty="0" smtClean="0"/>
          </a:p>
          <a:p>
            <a:pPr lvl="1"/>
            <a:r>
              <a:rPr lang="en-US" dirty="0" smtClean="0"/>
              <a:t>SELECT s.Name, s.Fees</a:t>
            </a:r>
            <a:endParaRPr lang="en-US" dirty="0" smtClean="0"/>
          </a:p>
          <a:p>
            <a:pPr lvl="1">
              <a:buNone/>
            </a:pPr>
            <a:r>
              <a:rPr lang="en-US" dirty="0" smtClean="0"/>
              <a:t>	FROM Students s</a:t>
            </a:r>
            <a:endParaRPr lang="en-US" dirty="0" smtClean="0"/>
          </a:p>
          <a:p>
            <a:pPr lvl="1">
              <a:buNone/>
            </a:pPr>
            <a:r>
              <a:rPr lang="en-US" dirty="0" smtClean="0"/>
              <a:t>	WHERE EXISTS (SELECT st.StudentId FROM StudentCourses st WHERE st.StudentId = s.StudentId);</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a:t>
            </a:r>
            <a:endParaRPr lang="en-US" dirty="0"/>
          </a:p>
        </p:txBody>
      </p:sp>
      <p:sp>
        <p:nvSpPr>
          <p:cNvPr id="3" name="Content Placeholder 2"/>
          <p:cNvSpPr>
            <a:spLocks noGrp="1"/>
          </p:cNvSpPr>
          <p:nvPr>
            <p:ph idx="1"/>
          </p:nvPr>
        </p:nvSpPr>
        <p:spPr/>
        <p:txBody>
          <a:bodyPr/>
          <a:lstStyle/>
          <a:p>
            <a:r>
              <a:rPr lang="en-US" dirty="0" smtClean="0"/>
              <a:t>Can also be used in the FROM clause</a:t>
            </a:r>
            <a:endParaRPr lang="en-US" dirty="0" smtClean="0"/>
          </a:p>
          <a:p>
            <a:r>
              <a:rPr lang="en-US" dirty="0" smtClean="0"/>
              <a:t>SELECT …FROM (subquery)  [AS] name</a:t>
            </a:r>
            <a:endParaRPr lang="en-US" dirty="0" smtClean="0"/>
          </a:p>
          <a:p>
            <a:pPr lvl="1"/>
            <a:r>
              <a:rPr lang="en-US" dirty="0" smtClean="0"/>
              <a:t>The [AS] name clause is mandatory as every table in FROM clause should have a name</a:t>
            </a:r>
            <a:endParaRPr lang="en-US" dirty="0" smtClean="0"/>
          </a:p>
          <a:p>
            <a:pPr lvl="1"/>
            <a:endParaRPr lang="en-US" dirty="0" smtClean="0"/>
          </a:p>
          <a:p>
            <a:r>
              <a:rPr lang="en-US" dirty="0" smtClean="0"/>
              <a:t>Ex: Students who have paid more than Rs 1000 fees</a:t>
            </a:r>
            <a:endParaRPr lang="en-US" dirty="0" smtClean="0"/>
          </a:p>
          <a:p>
            <a:pPr lvl="1"/>
            <a:r>
              <a:rPr lang="en-US" dirty="0" smtClean="0"/>
              <a:t>SELECT StudentId, Name, Fees</a:t>
            </a:r>
            <a:endParaRPr lang="en-US" dirty="0" smtClean="0"/>
          </a:p>
          <a:p>
            <a:pPr lvl="1">
              <a:buNone/>
            </a:pPr>
            <a:r>
              <a:rPr lang="en-US" dirty="0" smtClean="0"/>
              <a:t>	FROM (Select StudentId, Name, Fees From Students Where Fess &gt;= 1000) as StudentsFeesGreater</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 - Restrictions</a:t>
            </a:r>
            <a:endParaRPr lang="en-US" dirty="0"/>
          </a:p>
        </p:txBody>
      </p:sp>
      <p:sp>
        <p:nvSpPr>
          <p:cNvPr id="3" name="Content Placeholder 2"/>
          <p:cNvSpPr>
            <a:spLocks noGrp="1"/>
          </p:cNvSpPr>
          <p:nvPr>
            <p:ph idx="1"/>
          </p:nvPr>
        </p:nvSpPr>
        <p:spPr/>
        <p:txBody>
          <a:bodyPr/>
          <a:lstStyle/>
          <a:p>
            <a:r>
              <a:rPr lang="en-US" dirty="0" smtClean="0"/>
              <a:t>A subquery's outer statement can be any one of: </a:t>
            </a:r>
            <a:r>
              <a:rPr lang="en-US" u="sng" dirty="0" smtClean="0">
                <a:hlinkClick r:id="rId1" tooltip="12.2.8. SELECT Syntax"/>
              </a:rPr>
              <a:t>SELECT</a:t>
            </a:r>
            <a:r>
              <a:rPr lang="en-US" dirty="0" smtClean="0"/>
              <a:t>, </a:t>
            </a:r>
            <a:r>
              <a:rPr lang="en-US" u="sng" dirty="0" smtClean="0">
                <a:hlinkClick r:id="rId2" tooltip="12.2.5. INSERT Syntax"/>
              </a:rPr>
              <a:t>INSERT</a:t>
            </a:r>
            <a:r>
              <a:rPr lang="en-US" dirty="0" smtClean="0"/>
              <a:t>, </a:t>
            </a:r>
            <a:r>
              <a:rPr lang="en-US" u="sng" dirty="0" smtClean="0">
                <a:hlinkClick r:id="rId3" tooltip="12.2.11. UPDATE Syntax"/>
              </a:rPr>
              <a:t>UPDATE</a:t>
            </a:r>
            <a:r>
              <a:rPr lang="en-US" dirty="0" smtClean="0"/>
              <a:t>, </a:t>
            </a:r>
            <a:r>
              <a:rPr lang="en-US" u="sng" dirty="0" smtClean="0">
                <a:hlinkClick r:id="rId4" tooltip="12.2.2. DELETE Syntax"/>
              </a:rPr>
              <a:t>DELETE</a:t>
            </a:r>
            <a:r>
              <a:rPr lang="en-US" dirty="0" smtClean="0"/>
              <a:t>, </a:t>
            </a:r>
            <a:r>
              <a:rPr lang="en-US" u="sng" dirty="0" smtClean="0">
                <a:hlinkClick r:id="rId5" tooltip="12.4.4. SET Syntax"/>
              </a:rPr>
              <a:t>SET</a:t>
            </a:r>
            <a:r>
              <a:rPr lang="en-US" dirty="0" smtClean="0"/>
              <a:t>, or </a:t>
            </a:r>
            <a:r>
              <a:rPr lang="en-US" u="sng" dirty="0" smtClean="0">
                <a:hlinkClick r:id="rId6" tooltip="12.2.3. DO Syntax"/>
              </a:rPr>
              <a:t>DO</a:t>
            </a:r>
            <a:r>
              <a:rPr lang="en-US" dirty="0" smtClean="0"/>
              <a:t>.</a:t>
            </a:r>
            <a:endParaRPr lang="en-US" dirty="0" smtClean="0"/>
          </a:p>
          <a:p>
            <a:endParaRPr lang="en-US" dirty="0" smtClean="0"/>
          </a:p>
          <a:p>
            <a:r>
              <a:rPr lang="en-US" dirty="0" smtClean="0"/>
              <a:t>In general, you cannot modify a table and select from the same table in a subquery. For example, this limitation applies to statements of the following forms</a:t>
            </a:r>
            <a:endParaRPr lang="en-US" dirty="0" smtClean="0"/>
          </a:p>
          <a:p>
            <a:pPr lvl="1"/>
            <a:r>
              <a:rPr lang="en-US" dirty="0" smtClean="0"/>
              <a:t>DELETE FROM t WHERE ... (SELECT ... FROM t ...); </a:t>
            </a:r>
            <a:endParaRPr lang="en-US" dirty="0" smtClean="0"/>
          </a:p>
          <a:p>
            <a:pPr lvl="1"/>
            <a:r>
              <a:rPr lang="en-US" dirty="0" smtClean="0"/>
              <a:t>UPDATE t ... WHERE col = (SELECT ... FROM t ...); </a:t>
            </a:r>
            <a:endParaRPr lang="en-US" dirty="0" smtClean="0"/>
          </a:p>
          <a:p>
            <a:pPr lvl="1"/>
            <a:r>
              <a:rPr lang="en-US" dirty="0" smtClean="0"/>
              <a:t>{INSERT|REPLACE} INTO t (SELECT ... FROM t ...);</a:t>
            </a:r>
            <a:endParaRPr lang="en-US" dirty="0" smtClean="0"/>
          </a:p>
          <a:p>
            <a:pPr lvl="1"/>
            <a:endParaRPr lang="en-US" dirty="0" smtClean="0"/>
          </a:p>
          <a:p>
            <a:r>
              <a:rPr lang="en-US" dirty="0" smtClean="0"/>
              <a:t>A subquery cannot have an ORDER BY statement</a:t>
            </a:r>
            <a:endParaRPr lang="en-US" dirty="0" smtClean="0"/>
          </a:p>
          <a:p>
            <a:pPr lvl="1"/>
            <a:endParaRPr lang="en-US" dirty="0" smtClean="0"/>
          </a:p>
          <a:p>
            <a:r>
              <a:rPr lang="en-US" sz="2000" i="1" dirty="0" smtClean="0"/>
              <a:t>There are few more restrictions, but above mentioned </a:t>
            </a:r>
            <a:endParaRPr lang="en-US" sz="2000" i="1" dirty="0" smtClean="0"/>
          </a:p>
          <a:p>
            <a:pPr>
              <a:buNone/>
            </a:pPr>
            <a:r>
              <a:rPr lang="en-US" sz="2000" i="1" dirty="0" smtClean="0"/>
              <a:t>	are the most important</a:t>
            </a:r>
            <a:endParaRPr lang="en-US" sz="2000" i="1"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TIME</a:t>
            </a:r>
            <a:endParaRPr lang="en-US" dirty="0"/>
          </a:p>
        </p:txBody>
      </p:sp>
      <p:sp>
        <p:nvSpPr>
          <p:cNvPr id="3" name="Content Placeholder 2"/>
          <p:cNvSpPr>
            <a:spLocks noGrp="1"/>
          </p:cNvSpPr>
          <p:nvPr>
            <p:ph idx="1"/>
          </p:nvPr>
        </p:nvSpPr>
        <p:spPr/>
        <p:txBody>
          <a:bodyPr/>
          <a:lstStyle/>
          <a:p>
            <a:endParaRPr lang="en-US"/>
          </a:p>
        </p:txBody>
      </p:sp>
      <p:pic>
        <p:nvPicPr>
          <p:cNvPr id="10" name="Picture 9"/>
          <p:cNvPicPr>
            <a:picLocks noChangeArrowheads="1"/>
          </p:cNvPicPr>
          <p:nvPr/>
        </p:nvPicPr>
        <p:blipFill>
          <a:blip r:embed="rId1"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a:xfrm>
            <a:off x="533400" y="762000"/>
            <a:ext cx="8153400" cy="5715000"/>
          </a:xfrm>
        </p:spPr>
        <p:txBody>
          <a:bodyPr/>
          <a:lstStyle/>
          <a:p>
            <a:r>
              <a:rPr lang="en-US" dirty="0" smtClean="0"/>
              <a:t>Views are essentially saved SELECT queries that can themselves be queried</a:t>
            </a:r>
            <a:endParaRPr lang="en-US" dirty="0" smtClean="0"/>
          </a:p>
          <a:p>
            <a:endParaRPr lang="en-US" dirty="0" smtClean="0"/>
          </a:p>
          <a:p>
            <a:r>
              <a:rPr lang="en-US" dirty="0" smtClean="0"/>
              <a:t>It is stored as an object in the database</a:t>
            </a:r>
            <a:endParaRPr lang="en-US" dirty="0" smtClean="0"/>
          </a:p>
          <a:p>
            <a:endParaRPr lang="en-US" dirty="0" smtClean="0"/>
          </a:p>
          <a:p>
            <a:r>
              <a:rPr lang="en-US" dirty="0" smtClean="0"/>
              <a:t>They are used to provide easier access to normalized data</a:t>
            </a:r>
            <a:endParaRPr lang="en-US" dirty="0" smtClean="0"/>
          </a:p>
          <a:p>
            <a:endParaRPr lang="en-US" dirty="0" smtClean="0"/>
          </a:p>
          <a:p>
            <a:r>
              <a:rPr lang="en-US" dirty="0" smtClean="0"/>
              <a:t>Once you define a view then you can reference it like any other table in a database</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Views have the following benefits:</a:t>
            </a:r>
            <a:endParaRPr lang="en-US" dirty="0" smtClean="0"/>
          </a:p>
          <a:p>
            <a:r>
              <a:rPr lang="en-US" i="1" dirty="0" smtClean="0"/>
              <a:t>Security</a:t>
            </a:r>
            <a:r>
              <a:rPr lang="en-US" dirty="0" smtClean="0"/>
              <a:t> - </a:t>
            </a:r>
            <a:endParaRPr lang="en-US" dirty="0" smtClean="0"/>
          </a:p>
          <a:p>
            <a:pPr lvl="1"/>
            <a:r>
              <a:rPr lang="en-US" dirty="0" smtClean="0"/>
              <a:t>Views can be made accessible to users while the underlying tables are not directly accessible. This allows the DBA to give users only the data they need, while protecting other data in the same table.</a:t>
            </a:r>
            <a:endParaRPr lang="en-US" dirty="0" smtClean="0"/>
          </a:p>
          <a:p>
            <a:r>
              <a:rPr lang="en-US" i="1" dirty="0" smtClean="0"/>
              <a:t>Simplicity</a:t>
            </a:r>
            <a:r>
              <a:rPr lang="en-US" dirty="0" smtClean="0"/>
              <a:t> - </a:t>
            </a:r>
            <a:endParaRPr lang="en-US" dirty="0" smtClean="0"/>
          </a:p>
          <a:p>
            <a:pPr lvl="1"/>
            <a:r>
              <a:rPr lang="en-US" dirty="0" smtClean="0"/>
              <a:t>Views can be used to hide and reuse complex queries.</a:t>
            </a:r>
            <a:endParaRPr lang="en-US" dirty="0" smtClean="0"/>
          </a:p>
          <a:p>
            <a:r>
              <a:rPr lang="en-US" i="1" dirty="0" smtClean="0"/>
              <a:t>Column Name Simplification or Clarification</a:t>
            </a:r>
            <a:r>
              <a:rPr lang="en-US" dirty="0" smtClean="0"/>
              <a:t> - </a:t>
            </a:r>
            <a:endParaRPr lang="en-US" dirty="0" smtClean="0"/>
          </a:p>
          <a:p>
            <a:pPr lvl="1"/>
            <a:r>
              <a:rPr lang="en-US" dirty="0" smtClean="0"/>
              <a:t>Views can be used to provide aliases on column names to make them more memorable and/or meaningful.</a:t>
            </a:r>
            <a:endParaRPr lang="en-US" dirty="0" smtClean="0"/>
          </a:p>
          <a:p>
            <a:r>
              <a:rPr lang="en-US" i="1" dirty="0" smtClean="0"/>
              <a:t>Stepping Stone</a:t>
            </a:r>
            <a:r>
              <a:rPr lang="en-US" dirty="0" smtClean="0"/>
              <a:t> - </a:t>
            </a:r>
            <a:endParaRPr lang="en-US" dirty="0" smtClean="0"/>
          </a:p>
          <a:p>
            <a:pPr lvl="1"/>
            <a:r>
              <a:rPr lang="en-US" dirty="0" smtClean="0"/>
              <a:t>Views can provide a tiered approach in a "multi-level" query systematically. </a:t>
            </a:r>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r>
              <a:rPr lang="en-US" dirty="0" smtClean="0"/>
              <a:t>JOIN is a query that combines data from more than one table by means of a single statement</a:t>
            </a:r>
            <a:endParaRPr lang="en-US" dirty="0" smtClean="0"/>
          </a:p>
          <a:p>
            <a:endParaRPr lang="en-US" dirty="0" smtClean="0"/>
          </a:p>
          <a:p>
            <a:r>
              <a:rPr lang="en-US" dirty="0" smtClean="0"/>
              <a:t>Joining is done in SQL by specifying the tables to be joined in the FROM clause</a:t>
            </a:r>
            <a:endParaRPr lang="en-US" dirty="0" smtClean="0"/>
          </a:p>
          <a:p>
            <a:endParaRPr lang="en-US" dirty="0" smtClean="0"/>
          </a:p>
          <a:p>
            <a:r>
              <a:rPr lang="en-US" dirty="0" smtClean="0"/>
              <a:t>Most join queries contain WHERE conditions that compare two columns, each from a different table. Such  a condition is called join condition</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Syntax</a:t>
            </a:r>
            <a:endParaRPr lang="en-US" dirty="0" smtClean="0"/>
          </a:p>
          <a:p>
            <a:pPr lvl="1" algn="l"/>
            <a:r>
              <a:rPr lang="en-US" dirty="0" smtClean="0"/>
              <a:t>CREATE VIEW view_name [(column_name[,column_name]….)]</a:t>
            </a:r>
            <a:br>
              <a:rPr lang="en-US" dirty="0" smtClean="0"/>
            </a:br>
            <a:r>
              <a:rPr lang="en-US" dirty="0" smtClean="0"/>
              <a:t>[WITH ENCRYPTION]</a:t>
            </a:r>
            <a:br>
              <a:rPr lang="en-US" dirty="0" smtClean="0"/>
            </a:br>
            <a:r>
              <a:rPr lang="en-US" dirty="0" smtClean="0"/>
              <a:t>AS select_statement [WITH CHECK OPTION]</a:t>
            </a:r>
            <a:endParaRPr lang="en-US" dirty="0" smtClean="0"/>
          </a:p>
          <a:p>
            <a:pPr lvl="1">
              <a:buNone/>
            </a:pPr>
            <a:endParaRPr lang="en-US" dirty="0" smtClean="0"/>
          </a:p>
          <a:p>
            <a:r>
              <a:rPr lang="en-US" dirty="0" smtClean="0"/>
              <a:t>For Ex:</a:t>
            </a:r>
            <a:endParaRPr lang="en-US" dirty="0" smtClean="0"/>
          </a:p>
          <a:p>
            <a:pPr lvl="1"/>
            <a:r>
              <a:rPr lang="en-US" dirty="0" smtClean="0"/>
              <a:t>CREATE VIEW </a:t>
            </a:r>
            <a:r>
              <a:rPr lang="en-US" b="1" dirty="0" smtClean="0"/>
              <a:t>StudentCourses</a:t>
            </a:r>
            <a:r>
              <a:rPr lang="en-US" dirty="0" smtClean="0"/>
              <a:t> AS</a:t>
            </a:r>
            <a:endParaRPr lang="en-US" dirty="0" smtClean="0"/>
          </a:p>
          <a:p>
            <a:pPr lvl="1">
              <a:buNone/>
            </a:pPr>
            <a:r>
              <a:rPr lang="en-US" dirty="0" smtClean="0"/>
              <a:t>	SELECT s.StudentId, s.Name, s.Fees, c.CourseId, c.Course</a:t>
            </a:r>
            <a:endParaRPr lang="en-US" dirty="0" smtClean="0"/>
          </a:p>
          <a:p>
            <a:pPr lvl="1">
              <a:buNone/>
            </a:pPr>
            <a:r>
              <a:rPr lang="en-US" dirty="0" smtClean="0"/>
              <a:t>	FROM Students s, StudentCourses sc, Courses c</a:t>
            </a:r>
            <a:endParaRPr lang="en-US" dirty="0" smtClean="0"/>
          </a:p>
          <a:p>
            <a:pPr lvl="1">
              <a:buNone/>
            </a:pPr>
            <a:r>
              <a:rPr lang="en-US" dirty="0" smtClean="0"/>
              <a:t>	WHERE s.StudentId = sc.StudentId and sc.CourseId = c.CourseId</a:t>
            </a:r>
            <a:endParaRPr lang="en-US" dirty="0" smtClean="0"/>
          </a:p>
          <a:p>
            <a:pPr lvl="1">
              <a:buNone/>
            </a:pPr>
            <a:endParaRPr lang="en-US" dirty="0" smtClean="0"/>
          </a:p>
          <a:p>
            <a:r>
              <a:rPr lang="en-US" dirty="0" smtClean="0"/>
              <a:t>To query view</a:t>
            </a:r>
            <a:endParaRPr lang="en-US" dirty="0" smtClean="0"/>
          </a:p>
          <a:p>
            <a:pPr lvl="1"/>
            <a:r>
              <a:rPr lang="en-US" dirty="0" smtClean="0"/>
              <a:t>SELECT * FROM </a:t>
            </a:r>
            <a:r>
              <a:rPr lang="en-US" b="1" dirty="0" smtClean="0"/>
              <a:t>StudentCourses</a:t>
            </a:r>
            <a:endParaRPr lang="en-US" b="1" dirty="0" smtClean="0"/>
          </a:p>
          <a:p>
            <a:pPr lvl="1">
              <a:buNone/>
            </a:pP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b="1" dirty="0" smtClean="0"/>
              <a:t>Some restrictions imposed on views are given below :</a:t>
            </a:r>
            <a:endParaRPr lang="en-US" dirty="0" smtClean="0"/>
          </a:p>
          <a:p>
            <a:pPr lvl="1"/>
            <a:r>
              <a:rPr lang="en-US" dirty="0" smtClean="0"/>
              <a:t>The view name must follow the rules for identifiers  </a:t>
            </a:r>
            <a:endParaRPr lang="en-US" dirty="0" smtClean="0"/>
          </a:p>
          <a:p>
            <a:pPr lvl="1"/>
            <a:r>
              <a:rPr lang="en-US" dirty="0" smtClean="0"/>
              <a:t>The view name must not be the same as that of the base table</a:t>
            </a:r>
            <a:endParaRPr lang="en-US" dirty="0" smtClean="0"/>
          </a:p>
          <a:p>
            <a:pPr lvl="1"/>
            <a:r>
              <a:rPr lang="en-US" dirty="0" smtClean="0"/>
              <a:t>A view can be created if there is a SELECT permission on its base table. </a:t>
            </a:r>
            <a:endParaRPr lang="en-US" dirty="0" smtClean="0"/>
          </a:p>
          <a:p>
            <a:pPr lvl="1"/>
            <a:r>
              <a:rPr lang="en-US" dirty="0" smtClean="0"/>
              <a:t>A SELECT INTO statement cannot be used in view declaration statement. </a:t>
            </a:r>
            <a:endParaRPr lang="en-US" dirty="0" smtClean="0"/>
          </a:p>
          <a:p>
            <a:pPr lvl="1"/>
            <a:r>
              <a:rPr lang="en-US" dirty="0" smtClean="0"/>
              <a:t>The CREATE VIEW statement cannot be combined with other SQL statements in a single batch. </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ALTER VIEW</a:t>
            </a:r>
            <a:endParaRPr lang="en-US" dirty="0" smtClean="0"/>
          </a:p>
          <a:p>
            <a:pPr lvl="1" algn="l"/>
            <a:r>
              <a:rPr lang="en-US" dirty="0" smtClean="0"/>
              <a:t>ALTER VIEW view_name [(column_name[,column_name]….)]</a:t>
            </a:r>
            <a:br>
              <a:rPr lang="en-US" dirty="0" smtClean="0"/>
            </a:br>
            <a:r>
              <a:rPr lang="en-US" dirty="0" smtClean="0"/>
              <a:t>[WITH ENCRYPTION]</a:t>
            </a:r>
            <a:br>
              <a:rPr lang="en-US" dirty="0" smtClean="0"/>
            </a:br>
            <a:r>
              <a:rPr lang="en-US" dirty="0" smtClean="0"/>
              <a:t>AS select_statement [WITH CHECK OPTION]</a:t>
            </a:r>
            <a:endParaRPr lang="en-US" dirty="0" smtClean="0"/>
          </a:p>
          <a:p>
            <a:pPr lvl="1">
              <a:buNone/>
            </a:pPr>
            <a:endParaRPr lang="en-US" dirty="0" smtClean="0"/>
          </a:p>
          <a:p>
            <a:r>
              <a:rPr lang="en-US" dirty="0" smtClean="0"/>
              <a:t>For Ex:</a:t>
            </a:r>
            <a:endParaRPr lang="en-US" dirty="0" smtClean="0"/>
          </a:p>
          <a:p>
            <a:pPr lvl="1"/>
            <a:r>
              <a:rPr lang="en-US" dirty="0" smtClean="0"/>
              <a:t>ALTER VIEW </a:t>
            </a:r>
            <a:r>
              <a:rPr lang="en-US" b="1" dirty="0" smtClean="0"/>
              <a:t>StudentCourses</a:t>
            </a:r>
            <a:r>
              <a:rPr lang="en-US" dirty="0" smtClean="0"/>
              <a:t> AS</a:t>
            </a:r>
            <a:endParaRPr lang="en-US" dirty="0" smtClean="0"/>
          </a:p>
          <a:p>
            <a:pPr lvl="1">
              <a:buNone/>
            </a:pPr>
            <a:r>
              <a:rPr lang="en-US" dirty="0" smtClean="0"/>
              <a:t>	SELECT s.StudentId, s.Name, s.Fees, c.Course</a:t>
            </a:r>
            <a:endParaRPr lang="en-US" dirty="0" smtClean="0"/>
          </a:p>
          <a:p>
            <a:pPr lvl="1">
              <a:buNone/>
            </a:pPr>
            <a:r>
              <a:rPr lang="en-US" dirty="0" smtClean="0"/>
              <a:t>	FROM Students s, StudentCourses sc, Courses c</a:t>
            </a:r>
            <a:endParaRPr lang="en-US" dirty="0" smtClean="0"/>
          </a:p>
          <a:p>
            <a:pPr lvl="1">
              <a:buNone/>
            </a:pPr>
            <a:r>
              <a:rPr lang="en-US" dirty="0" smtClean="0"/>
              <a:t>	WHERE s.StudentId = sc.StudentId</a:t>
            </a:r>
            <a:endParaRPr lang="en-US" dirty="0" smtClean="0"/>
          </a:p>
          <a:p>
            <a:pPr lvl="1">
              <a:buNone/>
            </a:pPr>
            <a:r>
              <a:rPr lang="en-US" dirty="0" smtClean="0"/>
              <a:t>			and sc.CourseId = c.CourseId</a:t>
            </a:r>
            <a:endParaRPr lang="en-US" dirty="0" smtClean="0"/>
          </a:p>
          <a:p>
            <a:pPr lvl="1">
              <a:buNone/>
            </a:pPr>
            <a:endParaRPr lang="en-US" dirty="0" smtClean="0"/>
          </a:p>
          <a:p>
            <a:r>
              <a:rPr lang="en-US" dirty="0" smtClean="0"/>
              <a:t>DROP VIEW</a:t>
            </a:r>
            <a:endParaRPr lang="en-US" dirty="0" smtClean="0"/>
          </a:p>
          <a:p>
            <a:pPr lvl="1"/>
            <a:r>
              <a:rPr lang="en-US" dirty="0" smtClean="0"/>
              <a:t>DROP VIEW [view_name]</a:t>
            </a:r>
            <a:endParaRPr lang="en-US" dirty="0" smtClean="0"/>
          </a:p>
          <a:p>
            <a:pPr lvl="1"/>
            <a:r>
              <a:rPr lang="en-US" dirty="0" smtClean="0"/>
              <a:t>DROP VIEW </a:t>
            </a:r>
            <a:r>
              <a:rPr lang="en-US" b="1" dirty="0" smtClean="0"/>
              <a:t>StudentCourses</a:t>
            </a:r>
            <a:endParaRPr lang="en-US" b="1" dirty="0" smtClean="0"/>
          </a:p>
          <a:p>
            <a:pPr lvl="1"/>
            <a:endParaRPr lang="en-US" dirty="0" smtClean="0"/>
          </a:p>
          <a:p>
            <a:pPr lvl="1"/>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A transaction is a unit of work that may contain of one or more SQL statements</a:t>
            </a:r>
            <a:endParaRPr lang="en-US" dirty="0" smtClean="0"/>
          </a:p>
          <a:p>
            <a:endParaRPr lang="en-US" dirty="0" smtClean="0"/>
          </a:p>
          <a:p>
            <a:r>
              <a:rPr lang="en-US" dirty="0" smtClean="0"/>
              <a:t>A transaction is called atomic as the database modifications brought about by the SQL statements that constitute a transaction can be </a:t>
            </a:r>
            <a:endParaRPr lang="en-US" dirty="0" smtClean="0"/>
          </a:p>
          <a:p>
            <a:pPr lvl="1"/>
            <a:r>
              <a:rPr lang="en-US" dirty="0" smtClean="0"/>
              <a:t>Either made permanent to the database</a:t>
            </a:r>
            <a:endParaRPr lang="en-US" dirty="0" smtClean="0"/>
          </a:p>
          <a:p>
            <a:pPr lvl="1"/>
            <a:r>
              <a:rPr lang="en-US" dirty="0" smtClean="0"/>
              <a:t>Or, undone from the database</a:t>
            </a:r>
            <a:endParaRPr lang="en-US" dirty="0" smtClean="0"/>
          </a:p>
          <a:p>
            <a:pPr lvl="1"/>
            <a:endParaRPr lang="en-US" dirty="0" smtClean="0"/>
          </a:p>
          <a:p>
            <a:r>
              <a:rPr lang="en-US" dirty="0" smtClean="0"/>
              <a:t>The changes made to a table using INSERT, UPDATE or DELETE statements are not permanent till a transaction is marked complete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A transaction will never be complete unless each individual operation within the group is successful</a:t>
            </a:r>
            <a:endParaRPr lang="en-US" dirty="0" smtClean="0"/>
          </a:p>
          <a:p>
            <a:endParaRPr lang="en-US" dirty="0" smtClean="0"/>
          </a:p>
          <a:p>
            <a:r>
              <a:rPr lang="en-US" dirty="0" smtClean="0"/>
              <a:t>If any operation within the transaction fails, the entire transaction will fail</a:t>
            </a:r>
            <a:endParaRPr lang="en-US" dirty="0" smtClean="0"/>
          </a:p>
          <a:p>
            <a:endParaRPr lang="en-US" dirty="0" smtClean="0"/>
          </a:p>
          <a:p>
            <a:r>
              <a:rPr lang="en-US" dirty="0" smtClean="0"/>
              <a:t>During a session, a transaction begins when the first SQL command (DDL or DML) is encountered and ends when one of the following occurs</a:t>
            </a:r>
            <a:endParaRPr lang="en-US" dirty="0" smtClean="0"/>
          </a:p>
          <a:p>
            <a:pPr lvl="1"/>
            <a:r>
              <a:rPr lang="en-US" dirty="0" smtClean="0"/>
              <a:t>A DDL is encountered</a:t>
            </a:r>
            <a:endParaRPr lang="en-US" dirty="0" smtClean="0"/>
          </a:p>
          <a:p>
            <a:pPr lvl="1"/>
            <a:r>
              <a:rPr lang="en-US" dirty="0" smtClean="0"/>
              <a:t>COMMIT/ROLLBACK statement is encountered</a:t>
            </a:r>
            <a:endParaRPr lang="en-US" dirty="0" smtClean="0"/>
          </a:p>
          <a:p>
            <a:pPr lvl="1"/>
            <a:r>
              <a:rPr lang="en-US" dirty="0" smtClean="0"/>
              <a:t>Logging off from the session</a:t>
            </a:r>
            <a:endParaRPr lang="en-US" dirty="0" smtClean="0"/>
          </a:p>
          <a:p>
            <a:pPr lvl="1"/>
            <a:r>
              <a:rPr lang="en-US" dirty="0" smtClean="0"/>
              <a:t>System failure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Properties [ACID]</a:t>
            </a:r>
            <a:endParaRPr lang="en-US" dirty="0"/>
          </a:p>
        </p:txBody>
      </p:sp>
      <p:sp>
        <p:nvSpPr>
          <p:cNvPr id="3" name="Content Placeholder 2"/>
          <p:cNvSpPr>
            <a:spLocks noGrp="1"/>
          </p:cNvSpPr>
          <p:nvPr>
            <p:ph idx="1"/>
          </p:nvPr>
        </p:nvSpPr>
        <p:spPr/>
        <p:txBody>
          <a:bodyPr/>
          <a:lstStyle/>
          <a:p>
            <a:r>
              <a:rPr lang="en-US" b="1" dirty="0" smtClean="0"/>
              <a:t>Atomicity:</a:t>
            </a:r>
            <a:r>
              <a:rPr lang="en-US" dirty="0" smtClean="0"/>
              <a:t> ensures that all operations within the work unit are completed successfully; otherwise, the transaction is aborted at the point of failure, and previous operations are rolled back to their former state.</a:t>
            </a:r>
            <a:endParaRPr lang="en-US" dirty="0" smtClean="0"/>
          </a:p>
          <a:p>
            <a:r>
              <a:rPr lang="en-US" b="1" dirty="0" smtClean="0"/>
              <a:t>Consistency:</a:t>
            </a:r>
            <a:r>
              <a:rPr lang="en-US" dirty="0" smtClean="0"/>
              <a:t> ensures that the database properly changes states upon a successfully committed transaction.</a:t>
            </a:r>
            <a:endParaRPr lang="en-US" dirty="0" smtClean="0"/>
          </a:p>
          <a:p>
            <a:r>
              <a:rPr lang="en-US" b="1" dirty="0" smtClean="0"/>
              <a:t>Isolation:</a:t>
            </a:r>
            <a:r>
              <a:rPr lang="en-US" dirty="0" smtClean="0"/>
              <a:t> enables transactions to operate independently of and transparent to each other.</a:t>
            </a:r>
            <a:endParaRPr lang="en-US" dirty="0" smtClean="0"/>
          </a:p>
          <a:p>
            <a:r>
              <a:rPr lang="en-US" b="1" dirty="0" smtClean="0"/>
              <a:t>Durability:</a:t>
            </a:r>
            <a:r>
              <a:rPr lang="en-US" dirty="0" smtClean="0"/>
              <a:t> ensures that the result or effect of a committed transaction persists in case of a system failure.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BEGIN</a:t>
            </a:r>
            <a:endParaRPr lang="en-US" dirty="0"/>
          </a:p>
        </p:txBody>
      </p:sp>
      <p:sp>
        <p:nvSpPr>
          <p:cNvPr id="3" name="Content Placeholder 2"/>
          <p:cNvSpPr>
            <a:spLocks noGrp="1"/>
          </p:cNvSpPr>
          <p:nvPr>
            <p:ph idx="1"/>
          </p:nvPr>
        </p:nvSpPr>
        <p:spPr/>
        <p:txBody>
          <a:bodyPr/>
          <a:lstStyle/>
          <a:p>
            <a:r>
              <a:rPr lang="en-US" dirty="0" smtClean="0"/>
              <a:t>BEGIN TRANSACTION represents a point at which the data referenced by a connection is logically and physically consistent. </a:t>
            </a:r>
            <a:endParaRPr lang="en-US" dirty="0" smtClean="0"/>
          </a:p>
          <a:p>
            <a:endParaRPr lang="en-US" dirty="0" smtClean="0"/>
          </a:p>
          <a:p>
            <a:r>
              <a:rPr lang="en-US" dirty="0" smtClean="0"/>
              <a:t>If errors are encountered, all data modifications made after the BEGIN TRANSACTION can be rolled back to return the data to this known state of consistency</a:t>
            </a:r>
            <a:endParaRPr lang="en-US" dirty="0" smtClean="0"/>
          </a:p>
          <a:p>
            <a:endParaRPr lang="en-US" dirty="0" smtClean="0"/>
          </a:p>
          <a:p>
            <a:pPr>
              <a:buNone/>
            </a:pP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BEGIN</a:t>
            </a:r>
            <a:endParaRPr lang="en-US" dirty="0"/>
          </a:p>
        </p:txBody>
      </p:sp>
      <p:sp>
        <p:nvSpPr>
          <p:cNvPr id="3" name="Content Placeholder 2"/>
          <p:cNvSpPr>
            <a:spLocks noGrp="1"/>
          </p:cNvSpPr>
          <p:nvPr>
            <p:ph idx="1"/>
          </p:nvPr>
        </p:nvSpPr>
        <p:spPr/>
        <p:txBody>
          <a:bodyPr/>
          <a:lstStyle/>
          <a:p>
            <a:pPr algn="l"/>
            <a:r>
              <a:rPr lang="en-US" dirty="0" smtClean="0"/>
              <a:t>BEGIN { TRAN | TRANSACTION }     </a:t>
            </a:r>
            <a:endParaRPr lang="en-US" dirty="0" smtClean="0"/>
          </a:p>
          <a:p>
            <a:pPr algn="l">
              <a:buNone/>
            </a:pPr>
            <a:r>
              <a:rPr lang="en-US" dirty="0" smtClean="0"/>
              <a:t>	[ { 	transaction_name | @tran_name_variable }       </a:t>
            </a:r>
            <a:endParaRPr lang="en-US" dirty="0" smtClean="0"/>
          </a:p>
          <a:p>
            <a:pPr algn="l">
              <a:buNone/>
            </a:pPr>
            <a:r>
              <a:rPr lang="en-US" dirty="0" smtClean="0"/>
              <a:t>		[ WITH MARK [ 'description' ] ]     </a:t>
            </a:r>
            <a:endParaRPr lang="en-US" dirty="0" smtClean="0"/>
          </a:p>
          <a:p>
            <a:pPr algn="l">
              <a:buNone/>
            </a:pPr>
            <a:r>
              <a:rPr lang="en-US" dirty="0" smtClean="0"/>
              <a:t>	] </a:t>
            </a:r>
            <a:endParaRPr lang="en-US" dirty="0" smtClean="0"/>
          </a:p>
          <a:p>
            <a:pPr algn="l">
              <a:buNone/>
            </a:pPr>
            <a:r>
              <a:rPr lang="en-US" dirty="0" smtClean="0"/>
              <a:t>	[ ; ]</a:t>
            </a:r>
            <a:endParaRPr lang="en-US" dirty="0" smtClean="0"/>
          </a:p>
          <a:p>
            <a:pPr algn="l"/>
            <a:r>
              <a:rPr lang="en-US" sz="1800" dirty="0" smtClean="0"/>
              <a:t>transaction_name</a:t>
            </a:r>
            <a:endParaRPr lang="en-US" sz="1800" dirty="0" smtClean="0"/>
          </a:p>
          <a:p>
            <a:pPr lvl="1" algn="l"/>
            <a:r>
              <a:rPr lang="en-US" sz="1800" dirty="0" smtClean="0"/>
              <a:t>Is the name assigned to the transaction</a:t>
            </a:r>
            <a:endParaRPr lang="en-US" sz="1800" dirty="0" smtClean="0"/>
          </a:p>
          <a:p>
            <a:pPr lvl="1" algn="l"/>
            <a:endParaRPr lang="en-US" sz="1800" dirty="0" smtClean="0"/>
          </a:p>
          <a:p>
            <a:pPr algn="l"/>
            <a:r>
              <a:rPr lang="en-US" sz="1800" dirty="0" smtClean="0"/>
              <a:t>@tran_name_variable</a:t>
            </a:r>
            <a:endParaRPr lang="en-US" sz="1800" dirty="0" smtClean="0"/>
          </a:p>
          <a:p>
            <a:pPr lvl="1" algn="l"/>
            <a:r>
              <a:rPr lang="en-US" sz="1800" dirty="0" smtClean="0"/>
              <a:t>Is the name of a user-defined variable containing a valid transaction name</a:t>
            </a:r>
            <a:endParaRPr lang="en-US" sz="1800" dirty="0" smtClean="0"/>
          </a:p>
          <a:p>
            <a:pPr lvl="1" algn="l"/>
            <a:endParaRPr lang="en-US" dirty="0" smtClean="0"/>
          </a:p>
          <a:p>
            <a:pPr algn="l"/>
            <a:r>
              <a:rPr lang="en-US" sz="1800" dirty="0" smtClean="0"/>
              <a:t>WITH MARK [ 'description' ]</a:t>
            </a:r>
            <a:endParaRPr lang="en-US" sz="1800" dirty="0" smtClean="0"/>
          </a:p>
          <a:p>
            <a:pPr lvl="1" algn="l"/>
            <a:r>
              <a:rPr lang="en-US" sz="1800" dirty="0" smtClean="0"/>
              <a:t>Specifies that the transaction is marked in the log. description </a:t>
            </a:r>
            <a:endParaRPr lang="en-US" sz="1800" dirty="0" smtClean="0"/>
          </a:p>
          <a:p>
            <a:pPr lvl="1" algn="l">
              <a:buNone/>
            </a:pPr>
            <a:r>
              <a:rPr lang="en-US" sz="1800" dirty="0" smtClean="0"/>
              <a:t>	is a string that describes the mark</a:t>
            </a:r>
            <a:endParaRPr lang="en-US" sz="1800" dirty="0" smtClean="0"/>
          </a:p>
          <a:p>
            <a:pPr algn="l">
              <a:buNone/>
            </a:pP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BEGIN</a:t>
            </a:r>
            <a:endParaRPr lang="en-US" dirty="0"/>
          </a:p>
        </p:txBody>
      </p:sp>
      <p:sp>
        <p:nvSpPr>
          <p:cNvPr id="3" name="Content Placeholder 2"/>
          <p:cNvSpPr>
            <a:spLocks noGrp="1"/>
          </p:cNvSpPr>
          <p:nvPr>
            <p:ph idx="1"/>
          </p:nvPr>
        </p:nvSpPr>
        <p:spPr/>
        <p:txBody>
          <a:bodyPr/>
          <a:lstStyle/>
          <a:p>
            <a:r>
              <a:rPr lang="en-US" dirty="0" smtClean="0"/>
              <a:t>Example</a:t>
            </a:r>
            <a:endParaRPr lang="en-US" dirty="0" smtClean="0"/>
          </a:p>
          <a:p>
            <a:endParaRPr lang="en-US" dirty="0" smtClean="0"/>
          </a:p>
          <a:p>
            <a:pPr lvl="1" algn="l"/>
            <a:r>
              <a:rPr lang="en-US" sz="1600" dirty="0" smtClean="0"/>
              <a:t>DECLARE @TranName VARCHAR(20); </a:t>
            </a:r>
            <a:endParaRPr lang="en-US" sz="1600" dirty="0" smtClean="0"/>
          </a:p>
          <a:p>
            <a:pPr lvl="1" algn="l"/>
            <a:r>
              <a:rPr lang="en-US" sz="1600" dirty="0" smtClean="0"/>
              <a:t>SET @TranName = '</a:t>
            </a:r>
            <a:r>
              <a:rPr lang="en-US" sz="1600" dirty="0" err="1" smtClean="0"/>
              <a:t>My_Transaction</a:t>
            </a:r>
            <a:r>
              <a:rPr lang="en-US" sz="1600" dirty="0" smtClean="0"/>
              <a:t>'; </a:t>
            </a:r>
            <a:endParaRPr lang="en-US" sz="1600" dirty="0" smtClean="0"/>
          </a:p>
          <a:p>
            <a:pPr lvl="1" algn="l"/>
            <a:r>
              <a:rPr lang="en-US" sz="1600" dirty="0" smtClean="0"/>
              <a:t>BEGIN TRANSACTION @TranName; </a:t>
            </a:r>
            <a:endParaRPr lang="en-US" sz="1600" dirty="0" smtClean="0"/>
          </a:p>
          <a:p>
            <a:pPr lvl="2" algn="l"/>
            <a:r>
              <a:rPr lang="en-US" sz="1600" dirty="0" smtClean="0"/>
              <a:t>DELETE FROM Students Where StudentId = 1001</a:t>
            </a:r>
            <a:endParaRPr lang="en-US" sz="1600" dirty="0" smtClean="0"/>
          </a:p>
          <a:p>
            <a:pPr lvl="2" algn="l"/>
            <a:r>
              <a:rPr lang="en-US" sz="1600" dirty="0" smtClean="0"/>
              <a:t>COMMIT TRANSACTION @TranName; </a:t>
            </a:r>
            <a:endParaRPr lang="en-US" sz="1600" dirty="0" smtClean="0"/>
          </a:p>
          <a:p>
            <a:pPr lvl="1" algn="l"/>
            <a:r>
              <a:rPr lang="en-US" sz="1600" dirty="0" smtClean="0"/>
              <a:t>GO</a:t>
            </a:r>
            <a:endParaRPr lang="en-US" sz="1600" dirty="0" smtClean="0"/>
          </a:p>
          <a:p>
            <a:pPr lvl="1" algn="l"/>
            <a:endParaRPr lang="en-US" sz="1600" dirty="0" smtClean="0"/>
          </a:p>
          <a:p>
            <a:pPr lvl="1" algn="l"/>
            <a:endParaRPr lang="en-US" sz="1600" dirty="0" smtClean="0"/>
          </a:p>
          <a:p>
            <a:pPr lvl="1" algn="l"/>
            <a:r>
              <a:rPr lang="en-US" sz="1600" dirty="0" smtClean="0"/>
              <a:t>BEGIN TRANSACTION DeleteStudent </a:t>
            </a:r>
            <a:endParaRPr lang="en-US" sz="1600" dirty="0" smtClean="0"/>
          </a:p>
          <a:p>
            <a:pPr lvl="2" algn="l"/>
            <a:r>
              <a:rPr lang="en-US" sz="1600" dirty="0" smtClean="0"/>
              <a:t>WITH MARK N'Deleting a Student';</a:t>
            </a:r>
            <a:endParaRPr lang="en-US" sz="1600" dirty="0" smtClean="0"/>
          </a:p>
          <a:p>
            <a:pPr lvl="2" algn="l"/>
            <a:r>
              <a:rPr lang="en-US" sz="1600" dirty="0" smtClean="0"/>
              <a:t>DELETE FROM Students Where StudentId = 1001</a:t>
            </a:r>
            <a:endParaRPr lang="en-US" sz="1600" dirty="0" smtClean="0"/>
          </a:p>
          <a:p>
            <a:pPr lvl="2" algn="l"/>
            <a:r>
              <a:rPr lang="en-US" sz="1600" dirty="0" smtClean="0"/>
              <a:t>COMMIT TRANSACTION DeleteStudent; </a:t>
            </a:r>
            <a:endParaRPr lang="en-US" sz="1600" dirty="0" smtClean="0"/>
          </a:p>
          <a:p>
            <a:pPr lvl="1" algn="l"/>
            <a:r>
              <a:rPr lang="en-US" sz="1600" dirty="0" smtClean="0"/>
              <a:t>GO</a:t>
            </a:r>
            <a:endParaRPr lang="en-US" sz="1600" dirty="0" smtClean="0"/>
          </a:p>
          <a:p>
            <a:pPr lvl="1" algn="l"/>
            <a:endParaRPr lang="en-US" sz="16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COMMIT</a:t>
            </a:r>
            <a:endParaRPr lang="en-US" dirty="0"/>
          </a:p>
        </p:txBody>
      </p:sp>
      <p:sp>
        <p:nvSpPr>
          <p:cNvPr id="3" name="Content Placeholder 2"/>
          <p:cNvSpPr>
            <a:spLocks noGrp="1"/>
          </p:cNvSpPr>
          <p:nvPr>
            <p:ph idx="1"/>
          </p:nvPr>
        </p:nvSpPr>
        <p:spPr/>
        <p:txBody>
          <a:bodyPr/>
          <a:lstStyle/>
          <a:p>
            <a:r>
              <a:rPr lang="en-US" dirty="0" smtClean="0"/>
              <a:t>Committing a transaction makes permanent the changes resulting from all successful SQL statements in a transaction</a:t>
            </a:r>
            <a:endParaRPr lang="en-US" dirty="0" smtClean="0"/>
          </a:p>
          <a:p>
            <a:endParaRPr lang="en-US" dirty="0" smtClean="0"/>
          </a:p>
          <a:p>
            <a:r>
              <a:rPr lang="en-US" dirty="0" smtClean="0"/>
              <a:t>Syntax: </a:t>
            </a:r>
            <a:endParaRPr lang="en-US" dirty="0" smtClean="0"/>
          </a:p>
          <a:p>
            <a:pPr lvl="1" algn="l"/>
            <a:r>
              <a:rPr lang="en-US" dirty="0" smtClean="0"/>
              <a:t>COMMIT { TRAN | TRANSACTION } [ transaction_name | 	@tran_name_variable ] ] </a:t>
            </a:r>
            <a:endParaRPr lang="en-US" dirty="0" smtClean="0"/>
          </a:p>
          <a:p>
            <a:pPr lvl="1" algn="l">
              <a:buNone/>
            </a:pPr>
            <a:r>
              <a:rPr lang="en-US" dirty="0" smtClean="0"/>
              <a:t>	[ ; ]</a:t>
            </a:r>
            <a:endParaRPr lang="en-US" dirty="0" smtClean="0"/>
          </a:p>
          <a:p>
            <a:pPr lvl="1" algn="l">
              <a:buNone/>
            </a:pPr>
            <a:endParaRPr lang="en-US" dirty="0" smtClean="0"/>
          </a:p>
          <a:p>
            <a:r>
              <a:rPr lang="en-US" dirty="0" smtClean="0"/>
              <a:t>AUTOCOMMIT option is available to execute COMMIT automatically whenever an INSERT, UPDATE or DELETE statement is executed</a:t>
            </a:r>
            <a:endParaRPr lang="en-US" dirty="0" smtClean="0"/>
          </a:p>
          <a:p>
            <a:r>
              <a:rPr lang="en-US" dirty="0" smtClean="0"/>
              <a:t>Syntax: </a:t>
            </a:r>
            <a:endParaRPr lang="en-US" dirty="0" smtClean="0"/>
          </a:p>
          <a:p>
            <a:pPr lvl="1"/>
            <a:r>
              <a:rPr lang="en-US" dirty="0" smtClean="0"/>
              <a:t>SET IMPLICIT_TRANSACTIONS ON | OFF [Default]</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a:t>
            </a:r>
            <a:endParaRPr lang="en-US" dirty="0"/>
          </a:p>
        </p:txBody>
      </p:sp>
      <p:sp>
        <p:nvSpPr>
          <p:cNvPr id="3" name="Content Placeholder 2"/>
          <p:cNvSpPr>
            <a:spLocks noGrp="1"/>
          </p:cNvSpPr>
          <p:nvPr>
            <p:ph idx="1"/>
          </p:nvPr>
        </p:nvSpPr>
        <p:spPr/>
        <p:txBody>
          <a:bodyPr/>
          <a:lstStyle/>
          <a:p>
            <a:r>
              <a:rPr lang="en-US" dirty="0" smtClean="0"/>
              <a:t>A cross-join between two tables takes the data from each row in table1 and joins it to the data from each row in table2. </a:t>
            </a:r>
            <a:endParaRPr lang="en-US" dirty="0" smtClean="0"/>
          </a:p>
          <a:p>
            <a:pPr>
              <a:buNone/>
            </a:pPr>
            <a:endParaRPr lang="en-US" dirty="0" smtClean="0"/>
          </a:p>
          <a:p>
            <a:r>
              <a:rPr lang="en-US" dirty="0" smtClean="0"/>
              <a:t>Example – To select students with their course information</a:t>
            </a:r>
            <a:endParaRPr lang="en-US" dirty="0" smtClean="0"/>
          </a:p>
          <a:p>
            <a:pPr lvl="1"/>
            <a:r>
              <a:rPr lang="en-US" dirty="0" err="1" smtClean="0"/>
              <a:t>sql</a:t>
            </a:r>
            <a:r>
              <a:rPr lang="en-US" dirty="0" smtClean="0"/>
              <a:t>	&gt; SELECT </a:t>
            </a:r>
            <a:r>
              <a:rPr lang="en-US" dirty="0" err="1" smtClean="0"/>
              <a:t>Students.Name</a:t>
            </a:r>
            <a:r>
              <a:rPr lang="en-US" dirty="0" smtClean="0"/>
              <a:t>, </a:t>
            </a:r>
            <a:r>
              <a:rPr lang="en-US" dirty="0" err="1" smtClean="0"/>
              <a:t>Courses.Course</a:t>
            </a:r>
            <a:r>
              <a:rPr lang="en-US" dirty="0" smtClean="0"/>
              <a:t> </a:t>
            </a:r>
            <a:endParaRPr lang="en-US" dirty="0" smtClean="0"/>
          </a:p>
          <a:p>
            <a:pPr lvl="4">
              <a:buNone/>
            </a:pPr>
            <a:r>
              <a:rPr lang="en-US" dirty="0" smtClean="0"/>
              <a:t>-&gt; </a:t>
            </a:r>
            <a:r>
              <a:rPr lang="en-US" sz="2000" dirty="0" smtClean="0"/>
              <a:t>FROM </a:t>
            </a:r>
            <a:r>
              <a:rPr lang="en-US" sz="2000" dirty="0" smtClean="0"/>
              <a:t>Students, Courses</a:t>
            </a:r>
            <a:endParaRPr lang="en-US" sz="2000" dirty="0" smtClean="0"/>
          </a:p>
          <a:p>
            <a:pPr lvl="4">
              <a:buNone/>
            </a:pPr>
            <a:endParaRPr lang="en-US" sz="2000" dirty="0" smtClean="0"/>
          </a:p>
          <a:p>
            <a:pPr lvl="4">
              <a:buNone/>
            </a:pPr>
            <a:r>
              <a:rPr lang="en-US" sz="2000" dirty="0" smtClean="0"/>
              <a:t>OR</a:t>
            </a:r>
            <a:endParaRPr lang="en-US" sz="2000" dirty="0" smtClean="0"/>
          </a:p>
          <a:p>
            <a:pPr lvl="4">
              <a:buNone/>
            </a:pPr>
            <a:endParaRPr lang="en-US" sz="2000" dirty="0" smtClean="0"/>
          </a:p>
          <a:p>
            <a:pPr lvl="1">
              <a:buNone/>
            </a:pPr>
            <a:r>
              <a:rPr lang="en-US" dirty="0" smtClean="0"/>
              <a:t>			&gt; </a:t>
            </a:r>
            <a:r>
              <a:rPr lang="en-US" dirty="0" smtClean="0"/>
              <a:t>SELECT </a:t>
            </a:r>
            <a:r>
              <a:rPr lang="en-US" dirty="0" smtClean="0"/>
              <a:t>s.Name</a:t>
            </a:r>
            <a:r>
              <a:rPr lang="en-US" dirty="0" smtClean="0"/>
              <a:t>, </a:t>
            </a:r>
            <a:r>
              <a:rPr lang="en-US" dirty="0" smtClean="0"/>
              <a:t>c.Course </a:t>
            </a:r>
            <a:endParaRPr lang="en-US" dirty="0" smtClean="0"/>
          </a:p>
          <a:p>
            <a:pPr lvl="4">
              <a:buNone/>
            </a:pPr>
            <a:r>
              <a:rPr lang="en-US" dirty="0" smtClean="0"/>
              <a:t>-&gt; </a:t>
            </a:r>
            <a:r>
              <a:rPr lang="en-US" sz="2000" dirty="0" smtClean="0"/>
              <a:t>FROM </a:t>
            </a:r>
            <a:r>
              <a:rPr lang="en-US" sz="2000" dirty="0" smtClean="0"/>
              <a:t>Students s, Courses c</a:t>
            </a:r>
            <a:endParaRPr lang="en-US" sz="2000" dirty="0" smtClean="0"/>
          </a:p>
          <a:p>
            <a:pPr lvl="4">
              <a:buNone/>
            </a:pPr>
            <a:endParaRPr lang="en-US" sz="2000"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 ROLLBACK</a:t>
            </a:r>
            <a:endParaRPr lang="en-US" dirty="0"/>
          </a:p>
        </p:txBody>
      </p:sp>
      <p:sp>
        <p:nvSpPr>
          <p:cNvPr id="3" name="Content Placeholder 2"/>
          <p:cNvSpPr>
            <a:spLocks noGrp="1"/>
          </p:cNvSpPr>
          <p:nvPr>
            <p:ph idx="1"/>
          </p:nvPr>
        </p:nvSpPr>
        <p:spPr/>
        <p:txBody>
          <a:bodyPr/>
          <a:lstStyle/>
          <a:p>
            <a:r>
              <a:rPr lang="en-US" dirty="0" smtClean="0"/>
              <a:t>Changes made to the database without COMMIT may be abandoned using the ROLLBACK statement</a:t>
            </a:r>
            <a:endParaRPr lang="en-US" dirty="0" smtClean="0"/>
          </a:p>
          <a:p>
            <a:endParaRPr lang="en-US" dirty="0" smtClean="0"/>
          </a:p>
          <a:p>
            <a:r>
              <a:rPr lang="en-US" dirty="0" smtClean="0"/>
              <a:t>When a transaction is rolled back, it is as if the transaction never occurred</a:t>
            </a:r>
            <a:endParaRPr lang="en-US" dirty="0" smtClean="0"/>
          </a:p>
          <a:p>
            <a:endParaRPr lang="en-US" dirty="0" smtClean="0"/>
          </a:p>
          <a:p>
            <a:r>
              <a:rPr lang="en-US" dirty="0" smtClean="0"/>
              <a:t>Syntax: </a:t>
            </a:r>
            <a:endParaRPr lang="en-US" dirty="0" smtClean="0"/>
          </a:p>
          <a:p>
            <a:pPr lvl="1" algn="l"/>
            <a:r>
              <a:rPr lang="en-US" dirty="0" smtClean="0"/>
              <a:t>  ROLLBACK { TRAN | TRANSACTION }      </a:t>
            </a:r>
            <a:endParaRPr lang="en-US" dirty="0" smtClean="0"/>
          </a:p>
          <a:p>
            <a:pPr lvl="2" algn="l">
              <a:buNone/>
            </a:pPr>
            <a:r>
              <a:rPr lang="en-US" dirty="0" smtClean="0"/>
              <a:t>	[ transaction_name | @tran_name_variable | savepoint_name | @savepoint_variable ] </a:t>
            </a:r>
            <a:endParaRPr lang="en-US" dirty="0" smtClean="0"/>
          </a:p>
          <a:p>
            <a:pPr lvl="2" algn="l">
              <a:buNone/>
            </a:pPr>
            <a:r>
              <a:rPr lang="en-US" dirty="0" smtClean="0"/>
              <a:t>[ ;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pic>
        <p:nvPicPr>
          <p:cNvPr id="1026" name="Picture 2" descr="C:\Users\krishna.k.VARISTA\Desktop\Transaction.jpg"/>
          <p:cNvPicPr>
            <a:picLocks noGrp="1" noChangeAspect="1" noChangeArrowheads="1"/>
          </p:cNvPicPr>
          <p:nvPr>
            <p:ph idx="1"/>
          </p:nvPr>
        </p:nvPicPr>
        <p:blipFill>
          <a:blip r:embed="rId1" cstate="print"/>
          <a:srcRect/>
          <a:stretch>
            <a:fillRect/>
          </a:stretch>
        </p:blipFill>
        <p:spPr bwMode="auto">
          <a:xfrm>
            <a:off x="1981200" y="914400"/>
            <a:ext cx="5181600" cy="5181599"/>
          </a:xfrm>
          <a:prstGeom prst="rect">
            <a:avLst/>
          </a:prstGeo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r>
              <a:rPr lang="en-US" dirty="0" smtClean="0"/>
              <a:t>Syntax:</a:t>
            </a:r>
            <a:endParaRPr lang="en-US" dirty="0" smtClean="0"/>
          </a:p>
          <a:p>
            <a:pPr lvl="1"/>
            <a:r>
              <a:rPr lang="en-US" dirty="0" smtClean="0"/>
              <a:t>BEGIN TRANSACTION </a:t>
            </a:r>
            <a:endParaRPr lang="en-US" dirty="0" smtClean="0"/>
          </a:p>
          <a:p>
            <a:pPr lvl="2"/>
            <a:r>
              <a:rPr lang="en-US" sz="2000" dirty="0" smtClean="0"/>
              <a:t>Insert into table1…..</a:t>
            </a:r>
            <a:endParaRPr lang="en-US" sz="2000" dirty="0" smtClean="0"/>
          </a:p>
          <a:p>
            <a:pPr lvl="2"/>
            <a:r>
              <a:rPr lang="en-US" sz="2000" dirty="0" smtClean="0"/>
              <a:t>SAVE TRANSACTION firststep;</a:t>
            </a:r>
            <a:endParaRPr lang="en-US" sz="2000" dirty="0" smtClean="0"/>
          </a:p>
          <a:p>
            <a:pPr lvl="2"/>
            <a:r>
              <a:rPr lang="en-US" sz="2000" dirty="0" smtClean="0"/>
              <a:t>Update table2……..</a:t>
            </a:r>
            <a:endParaRPr lang="en-US" sz="2000" dirty="0" smtClean="0"/>
          </a:p>
          <a:p>
            <a:pPr lvl="2"/>
            <a:endParaRPr lang="en-US" sz="2000" dirty="0" smtClean="0"/>
          </a:p>
          <a:p>
            <a:pPr lvl="2"/>
            <a:r>
              <a:rPr lang="en-US" sz="2000" dirty="0" smtClean="0"/>
              <a:t>IF @@TRANCOUNT= 0</a:t>
            </a:r>
            <a:endParaRPr lang="en-US" sz="2000" dirty="0" smtClean="0"/>
          </a:p>
          <a:p>
            <a:pPr lvl="3"/>
            <a:r>
              <a:rPr lang="en-US" sz="2000" dirty="0" smtClean="0"/>
              <a:t>ROLLBACK TRANSACTION firststep;</a:t>
            </a:r>
            <a:endParaRPr lang="en-US" sz="2000" dirty="0" smtClean="0"/>
          </a:p>
          <a:p>
            <a:pPr lvl="2"/>
            <a:endParaRPr lang="en-US" dirty="0" smtClean="0"/>
          </a:p>
          <a:p>
            <a:pPr lvl="2"/>
            <a:r>
              <a:rPr lang="en-US" sz="2000" dirty="0" smtClean="0"/>
              <a:t>COMMIT TRANSACTION;</a:t>
            </a:r>
            <a:endParaRPr lang="en-US" sz="2000" dirty="0" smtClean="0"/>
          </a:p>
          <a:p>
            <a:pPr lvl="1">
              <a:buNone/>
            </a:pPr>
            <a:r>
              <a:rPr lang="en-US" dirty="0" smtClean="0"/>
              <a:t>	GO</a:t>
            </a:r>
            <a:endParaRPr lang="en-US" dirty="0" smtClean="0"/>
          </a:p>
          <a:p>
            <a:pPr lvl="2">
              <a:buNone/>
            </a:pPr>
            <a:endParaRPr lang="en-US" sz="2000" dirty="0" smtClean="0"/>
          </a:p>
          <a:p>
            <a:pPr lvl="3"/>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ChangeArrowheads="1"/>
          </p:cNvSpPr>
          <p:nvPr/>
        </p:nvSpPr>
        <p:spPr bwMode="auto">
          <a:xfrm>
            <a:off x="914400" y="990600"/>
            <a:ext cx="7924800" cy="457200"/>
          </a:xfrm>
          <a:prstGeom prst="rect">
            <a:avLst/>
          </a:prstGeom>
          <a:noFill/>
          <a:ln w="9525">
            <a:noFill/>
            <a:miter lim="800000"/>
          </a:ln>
        </p:spPr>
        <p:txBody>
          <a:bodyPr/>
          <a:lstStyle/>
          <a:p>
            <a:pPr marL="342900" indent="-342900">
              <a:lnSpc>
                <a:spcPct val="130000"/>
              </a:lnSpc>
              <a:spcBef>
                <a:spcPct val="20000"/>
              </a:spcBef>
              <a:buClr>
                <a:schemeClr val="folHlink"/>
              </a:buClr>
              <a:buSzPct val="90000"/>
              <a:buFont typeface="Wingdings" panose="05000000000000000000" pitchFamily="2" charset="2"/>
              <a:buNone/>
            </a:pPr>
            <a:r>
              <a:rPr lang="en-US" sz="1400" dirty="0">
                <a:solidFill>
                  <a:srgbClr val="000000"/>
                </a:solidFill>
                <a:latin typeface="Arial Unicode MS" pitchFamily="34" charset="-128"/>
              </a:rPr>
              <a:t>Please try to limit the questions to the topics discussed during the session. Thank </a:t>
            </a:r>
            <a:r>
              <a:rPr lang="en-US" sz="1400" dirty="0" smtClean="0">
                <a:solidFill>
                  <a:srgbClr val="000000"/>
                </a:solidFill>
                <a:latin typeface="Arial Unicode MS" pitchFamily="34" charset="-128"/>
              </a:rPr>
              <a:t>you</a:t>
            </a:r>
            <a:endParaRPr lang="en-US" sz="1400" dirty="0" smtClean="0">
              <a:solidFill>
                <a:srgbClr val="000000"/>
              </a:solidFill>
              <a:latin typeface="Arial Unicode MS" pitchFamily="34" charset="-128"/>
            </a:endParaRPr>
          </a:p>
          <a:p>
            <a:pPr marL="342900" indent="-342900">
              <a:lnSpc>
                <a:spcPct val="130000"/>
              </a:lnSpc>
              <a:spcBef>
                <a:spcPct val="20000"/>
              </a:spcBef>
              <a:buClr>
                <a:schemeClr val="folHlink"/>
              </a:buClr>
              <a:buSzPct val="90000"/>
              <a:buFont typeface="Wingdings" panose="05000000000000000000" pitchFamily="2" charset="2"/>
              <a:buNone/>
            </a:pPr>
            <a:endParaRPr lang="en-US" sz="1400" dirty="0" smtClean="0">
              <a:solidFill>
                <a:srgbClr val="000000"/>
              </a:solidFill>
              <a:latin typeface="Arial Unicode MS" pitchFamily="34" charset="-128"/>
            </a:endParaRPr>
          </a:p>
          <a:p>
            <a:pPr marL="342900" indent="-342900">
              <a:lnSpc>
                <a:spcPct val="130000"/>
              </a:lnSpc>
              <a:spcBef>
                <a:spcPct val="20000"/>
              </a:spcBef>
              <a:buClr>
                <a:schemeClr val="folHlink"/>
              </a:buClr>
              <a:buSzPct val="90000"/>
              <a:buFont typeface="Wingdings" panose="05000000000000000000" pitchFamily="2" charset="2"/>
              <a:buNone/>
            </a:pPr>
            <a:r>
              <a:rPr lang="en-US" sz="1400" dirty="0" smtClean="0">
                <a:solidFill>
                  <a:srgbClr val="000000"/>
                </a:solidFill>
                <a:latin typeface="Arial Unicode MS" pitchFamily="34" charset="-128"/>
              </a:rPr>
              <a:t>.</a:t>
            </a:r>
            <a:endParaRPr lang="en-US" sz="1400" dirty="0" smtClean="0">
              <a:solidFill>
                <a:srgbClr val="000000"/>
              </a:solidFill>
              <a:latin typeface="Arial Unicode MS" pitchFamily="34" charset="-128"/>
            </a:endParaRPr>
          </a:p>
          <a:p>
            <a:pPr marL="342900" indent="-342900">
              <a:lnSpc>
                <a:spcPct val="130000"/>
              </a:lnSpc>
              <a:spcBef>
                <a:spcPct val="20000"/>
              </a:spcBef>
              <a:buClr>
                <a:schemeClr val="folHlink"/>
              </a:buClr>
              <a:buSzPct val="90000"/>
              <a:buFont typeface="Wingdings" panose="05000000000000000000" pitchFamily="2" charset="2"/>
              <a:buNone/>
            </a:pPr>
            <a:endParaRPr lang="en-US" sz="1400" dirty="0" smtClean="0">
              <a:solidFill>
                <a:srgbClr val="000000"/>
              </a:solidFill>
              <a:latin typeface="Arial Unicode MS" pitchFamily="34" charset="-128"/>
            </a:endParaRPr>
          </a:p>
          <a:p>
            <a:pPr marL="342900" indent="-342900">
              <a:lnSpc>
                <a:spcPct val="130000"/>
              </a:lnSpc>
              <a:spcBef>
                <a:spcPct val="20000"/>
              </a:spcBef>
              <a:buClr>
                <a:schemeClr val="folHlink"/>
              </a:buClr>
              <a:buSzPct val="90000"/>
              <a:buFont typeface="Wingdings" panose="05000000000000000000" pitchFamily="2" charset="2"/>
              <a:buNone/>
            </a:pPr>
            <a:endParaRPr lang="en-US" sz="1400" dirty="0" smtClean="0">
              <a:solidFill>
                <a:srgbClr val="000000"/>
              </a:solidFill>
              <a:latin typeface="Arial Unicode MS" pitchFamily="34" charset="-128"/>
            </a:endParaRPr>
          </a:p>
        </p:txBody>
      </p:sp>
      <p:sp>
        <p:nvSpPr>
          <p:cNvPr id="6" name="Rectangle 1028"/>
          <p:cNvSpPr txBox="1">
            <a:spLocks noChangeArrowheads="1"/>
          </p:cNvSpPr>
          <p:nvPr/>
        </p:nvSpPr>
        <p:spPr bwMode="auto">
          <a:xfrm>
            <a:off x="533400" y="147638"/>
            <a:ext cx="8382000" cy="558800"/>
          </a:xfrm>
          <a:prstGeom prst="rect">
            <a:avLst/>
          </a:prstGeom>
          <a:noFill/>
          <a:ln w="9525">
            <a:noFill/>
            <a:miter lim="800000"/>
          </a:ln>
          <a:effectLst/>
        </p:spPr>
        <p:txBody>
          <a:bodyPr anchor="ctr"/>
          <a:lstStyle/>
          <a:p>
            <a:pPr algn="ctr">
              <a:defRPr/>
            </a:pPr>
            <a:r>
              <a:rPr lang="en-US" sz="3200" kern="0" dirty="0" smtClean="0">
                <a:solidFill>
                  <a:schemeClr val="bg2"/>
                </a:solidFill>
                <a:latin typeface="+mj-lt"/>
                <a:ea typeface="+mj-ea"/>
                <a:cs typeface="+mj-cs"/>
              </a:rPr>
              <a:t>Question Time</a:t>
            </a:r>
            <a:endParaRPr lang="en-US" sz="3200" kern="0" dirty="0">
              <a:solidFill>
                <a:schemeClr val="bg2"/>
              </a:solidFill>
              <a:latin typeface="+mj-lt"/>
              <a:ea typeface="+mj-ea"/>
              <a:cs typeface="+mj-cs"/>
            </a:endParaRPr>
          </a:p>
        </p:txBody>
      </p:sp>
      <p:pic>
        <p:nvPicPr>
          <p:cNvPr id="11" name="Picture 9"/>
          <p:cNvPicPr>
            <a:picLocks noChangeArrowheads="1"/>
          </p:cNvPicPr>
          <p:nvPr/>
        </p:nvPicPr>
        <p:blipFill>
          <a:blip r:embed="rId1"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a:t>
            </a:r>
            <a:endParaRPr lang="en-US" dirty="0"/>
          </a:p>
        </p:txBody>
      </p:sp>
      <p:sp>
        <p:nvSpPr>
          <p:cNvPr id="3" name="Content Placeholder 2"/>
          <p:cNvSpPr>
            <a:spLocks noGrp="1"/>
          </p:cNvSpPr>
          <p:nvPr>
            <p:ph idx="1"/>
          </p:nvPr>
        </p:nvSpPr>
        <p:spPr/>
        <p:txBody>
          <a:bodyPr/>
          <a:lstStyle/>
          <a:p>
            <a:r>
              <a:rPr lang="en-US" sz="2000" dirty="0" smtClean="0"/>
              <a:t>Students Table</a:t>
            </a:r>
            <a:endParaRPr lang="en-US" sz="2000" dirty="0" smtClean="0"/>
          </a:p>
          <a:p>
            <a:endParaRPr lang="en-US" dirty="0" smtClean="0"/>
          </a:p>
          <a:p>
            <a:pPr lvl="1"/>
            <a:endParaRPr lang="en-US" dirty="0" smtClean="0"/>
          </a:p>
          <a:p>
            <a:pPr lvl="1"/>
            <a:endParaRPr lang="en-US" dirty="0" smtClean="0"/>
          </a:p>
          <a:p>
            <a:r>
              <a:rPr lang="en-US" sz="2000" dirty="0" smtClean="0"/>
              <a:t>Courses Table</a:t>
            </a:r>
            <a:endParaRPr lang="en-US" sz="2000" dirty="0" smtClean="0"/>
          </a:p>
          <a:p>
            <a:endParaRPr lang="en-US" dirty="0" smtClean="0"/>
          </a:p>
          <a:p>
            <a:endParaRPr lang="en-US" dirty="0" smtClean="0"/>
          </a:p>
          <a:p>
            <a:endParaRPr lang="en-US" dirty="0" smtClean="0"/>
          </a:p>
          <a:p>
            <a:pPr>
              <a:buNone/>
            </a:pPr>
            <a:endParaRPr lang="en-US" dirty="0" smtClean="0"/>
          </a:p>
          <a:p>
            <a:endParaRPr lang="en-US" dirty="0"/>
          </a:p>
        </p:txBody>
      </p:sp>
      <p:graphicFrame>
        <p:nvGraphicFramePr>
          <p:cNvPr id="4" name="Table 3"/>
          <p:cNvGraphicFramePr>
            <a:graphicFrameLocks noGrp="1"/>
          </p:cNvGraphicFramePr>
          <p:nvPr/>
        </p:nvGraphicFramePr>
        <p:xfrm>
          <a:off x="1524000" y="114300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2</a:t>
                      </a:r>
                      <a:endParaRPr lang="en-US" dirty="0"/>
                    </a:p>
                  </a:txBody>
                  <a:tcPr/>
                </a:tc>
              </a:tr>
            </a:tbl>
          </a:graphicData>
        </a:graphic>
      </p:graphicFrame>
      <p:graphicFrame>
        <p:nvGraphicFramePr>
          <p:cNvPr id="5" name="Table 4"/>
          <p:cNvGraphicFramePr>
            <a:graphicFrameLocks noGrp="1"/>
          </p:cNvGraphicFramePr>
          <p:nvPr/>
        </p:nvGraphicFramePr>
        <p:xfrm>
          <a:off x="1524000" y="2743200"/>
          <a:ext cx="6096000" cy="1188720"/>
        </p:xfrm>
        <a:graphic>
          <a:graphicData uri="http://schemas.openxmlformats.org/drawingml/2006/table">
            <a:tbl>
              <a:tblPr firstRow="1" bandRow="1">
                <a:tableStyleId>{5C22544A-7EE6-4342-B048-85BDC9FD1C3A}</a:tableStyleId>
              </a:tblPr>
              <a:tblGrid>
                <a:gridCol w="3048000"/>
                <a:gridCol w="3048000"/>
              </a:tblGrid>
              <a:tr h="396240">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graphicFrame>
        <p:nvGraphicFramePr>
          <p:cNvPr id="6" name="Table 5"/>
          <p:cNvGraphicFramePr>
            <a:graphicFrameLocks noGrp="1"/>
          </p:cNvGraphicFramePr>
          <p:nvPr/>
        </p:nvGraphicFramePr>
        <p:xfrm>
          <a:off x="1524000" y="4191000"/>
          <a:ext cx="5562600" cy="1981200"/>
        </p:xfrm>
        <a:graphic>
          <a:graphicData uri="http://schemas.openxmlformats.org/drawingml/2006/table">
            <a:tbl>
              <a:tblPr firstRow="1" bandRow="1">
                <a:tableStyleId>{5C22544A-7EE6-4342-B048-85BDC9FD1C3A}</a:tableStyleId>
              </a:tblPr>
              <a:tblGrid>
                <a:gridCol w="2781300"/>
                <a:gridCol w="2781300"/>
              </a:tblGrid>
              <a:tr h="396240">
                <a:tc>
                  <a:txBody>
                    <a:bodyPr/>
                    <a:lstStyle/>
                    <a:p>
                      <a:r>
                        <a:rPr lang="en-US" dirty="0" smtClean="0"/>
                        <a:t>Name</a:t>
                      </a:r>
                      <a:endParaRPr lang="en-US" dirty="0"/>
                    </a:p>
                  </a:txBody>
                  <a:tcPr/>
                </a:tc>
                <a:tc>
                  <a:txBody>
                    <a:bodyPr/>
                    <a:lstStyle/>
                    <a:p>
                      <a:r>
                        <a:rPr lang="en-US" dirty="0" smtClean="0"/>
                        <a:t>Course</a:t>
                      </a:r>
                      <a:endParaRPr lang="en-US" dirty="0"/>
                    </a:p>
                  </a:txBody>
                  <a:tcPr/>
                </a:tc>
              </a:tr>
              <a:tr h="396240">
                <a:tc>
                  <a:txBody>
                    <a:bodyPr/>
                    <a:lstStyle/>
                    <a:p>
                      <a:r>
                        <a:rPr lang="en-US" dirty="0" smtClean="0"/>
                        <a:t>Krishna S</a:t>
                      </a:r>
                      <a:endParaRPr lang="en-US" dirty="0"/>
                    </a:p>
                  </a:txBody>
                  <a:tcPr/>
                </a:tc>
                <a:tc>
                  <a:txBody>
                    <a:bodyPr/>
                    <a:lstStyle/>
                    <a:p>
                      <a:r>
                        <a:rPr lang="en-US" dirty="0" smtClean="0"/>
                        <a:t>Basic</a:t>
                      </a:r>
                      <a:r>
                        <a:rPr lang="en-US" baseline="0" dirty="0" smtClean="0"/>
                        <a:t> SQL</a:t>
                      </a:r>
                      <a:endParaRPr lang="en-US" dirty="0"/>
                    </a:p>
                  </a:txBody>
                  <a:tcPr/>
                </a:tc>
              </a:tr>
              <a:tr h="396240">
                <a:tc>
                  <a:txBody>
                    <a:bodyPr/>
                    <a:lstStyle/>
                    <a:p>
                      <a:r>
                        <a:rPr lang="en-US" dirty="0" smtClean="0"/>
                        <a:t>Krishna S</a:t>
                      </a:r>
                      <a:endParaRPr lang="en-US" dirty="0"/>
                    </a:p>
                  </a:txBody>
                  <a:tcPr/>
                </a:tc>
                <a:tc>
                  <a:txBody>
                    <a:bodyPr/>
                    <a:lstStyle/>
                    <a:p>
                      <a:r>
                        <a:rPr lang="en-US" dirty="0" smtClean="0"/>
                        <a:t>Excel</a:t>
                      </a:r>
                      <a:endParaRPr lang="en-US" dirty="0"/>
                    </a:p>
                  </a:txBody>
                  <a:tcPr/>
                </a:tc>
              </a:tr>
              <a:tr h="396240">
                <a:tc>
                  <a:txBody>
                    <a:bodyPr/>
                    <a:lstStyle/>
                    <a:p>
                      <a:r>
                        <a:rPr lang="en-US" dirty="0" smtClean="0"/>
                        <a:t>Raghav</a:t>
                      </a:r>
                      <a:r>
                        <a:rPr lang="en-US" baseline="0" dirty="0" smtClean="0"/>
                        <a:t> V</a:t>
                      </a:r>
                      <a:endParaRPr lang="en-US" dirty="0"/>
                    </a:p>
                  </a:txBody>
                  <a:tcPr/>
                </a:tc>
                <a:tc>
                  <a:txBody>
                    <a:bodyPr/>
                    <a:lstStyle/>
                    <a:p>
                      <a:r>
                        <a:rPr lang="en-US" dirty="0" smtClean="0"/>
                        <a:t>Basic SQL</a:t>
                      </a:r>
                      <a:endParaRPr lang="en-US" dirty="0"/>
                    </a:p>
                  </a:txBody>
                  <a:tcPr/>
                </a:tc>
              </a:tr>
              <a:tr h="396240">
                <a:tc>
                  <a:txBody>
                    <a:bodyPr/>
                    <a:lstStyle/>
                    <a:p>
                      <a:r>
                        <a:rPr lang="en-US" dirty="0" smtClean="0"/>
                        <a:t>Raghav V</a:t>
                      </a:r>
                      <a:endParaRPr lang="en-US" dirty="0"/>
                    </a:p>
                  </a:txBody>
                  <a:tcPr/>
                </a:tc>
                <a:tc>
                  <a:txBody>
                    <a:bodyPr/>
                    <a:lstStyle/>
                    <a:p>
                      <a:r>
                        <a:rPr lang="en-US" dirty="0" smtClean="0"/>
                        <a:t>Excel</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 JOIN</a:t>
            </a:r>
            <a:endParaRPr lang="en-US" dirty="0"/>
          </a:p>
        </p:txBody>
      </p:sp>
      <p:sp>
        <p:nvSpPr>
          <p:cNvPr id="3" name="Content Placeholder 2"/>
          <p:cNvSpPr>
            <a:spLocks noGrp="1"/>
          </p:cNvSpPr>
          <p:nvPr>
            <p:ph idx="1"/>
          </p:nvPr>
        </p:nvSpPr>
        <p:spPr/>
        <p:txBody>
          <a:bodyPr/>
          <a:lstStyle/>
          <a:p>
            <a:r>
              <a:rPr lang="en-US" dirty="0" smtClean="0"/>
              <a:t>An equi join is a join condition containing an equality operator</a:t>
            </a:r>
            <a:endParaRPr lang="en-US" dirty="0" smtClean="0"/>
          </a:p>
          <a:p>
            <a:r>
              <a:rPr lang="en-US" dirty="0" smtClean="0"/>
              <a:t>Is also called inner join or simple join</a:t>
            </a:r>
            <a:endParaRPr lang="en-US" dirty="0" smtClean="0"/>
          </a:p>
          <a:p>
            <a:r>
              <a:rPr lang="en-US" dirty="0" smtClean="0"/>
              <a:t>In the equi-join the comparison we are making between two columns is that they match the same value. We can use this method to select certain fields from both tables and only the correct rows will be joined together.</a:t>
            </a:r>
            <a:endParaRPr lang="en-US" dirty="0" smtClean="0"/>
          </a:p>
          <a:p>
            <a:r>
              <a:rPr lang="en-US" dirty="0" smtClean="0"/>
              <a:t>Example – To select students with their course information</a:t>
            </a:r>
            <a:endParaRPr lang="en-US" dirty="0" smtClean="0"/>
          </a:p>
          <a:p>
            <a:pPr lvl="1"/>
            <a:r>
              <a:rPr lang="en-US" sz="1600" dirty="0" smtClean="0"/>
              <a:t>SELECT s.Name, c.Course</a:t>
            </a:r>
            <a:endParaRPr lang="en-US" sz="1600" dirty="0" smtClean="0"/>
          </a:p>
          <a:p>
            <a:pPr lvl="1">
              <a:buNone/>
            </a:pPr>
            <a:r>
              <a:rPr lang="en-US" sz="1600" dirty="0" smtClean="0"/>
              <a:t>	FROM Students s, Courses c</a:t>
            </a:r>
            <a:endParaRPr lang="en-US" sz="1600" dirty="0" smtClean="0"/>
          </a:p>
          <a:p>
            <a:pPr lvl="1">
              <a:buNone/>
            </a:pPr>
            <a:r>
              <a:rPr lang="en-US" sz="1600" dirty="0" smtClean="0"/>
              <a:t>	WHERE s.CourseId = c.CourseId</a:t>
            </a:r>
            <a:endParaRPr lang="en-US" sz="1600" dirty="0" smtClean="0"/>
          </a:p>
          <a:p>
            <a:pPr lvl="1">
              <a:buNone/>
            </a:pPr>
            <a:r>
              <a:rPr lang="en-US" sz="1600" dirty="0" smtClean="0"/>
              <a:t>	Or</a:t>
            </a:r>
            <a:endParaRPr lang="en-US" sz="1600" dirty="0" smtClean="0"/>
          </a:p>
          <a:p>
            <a:pPr lvl="1"/>
            <a:r>
              <a:rPr lang="en-US" sz="1600" dirty="0" smtClean="0"/>
              <a:t>SELECT s.Name</a:t>
            </a:r>
            <a:r>
              <a:rPr lang="en-US" sz="1600" smtClean="0"/>
              <a:t>, c.Course</a:t>
            </a:r>
            <a:endParaRPr lang="en-US" sz="1600" dirty="0" smtClean="0"/>
          </a:p>
          <a:p>
            <a:pPr lvl="1">
              <a:buNone/>
            </a:pPr>
            <a:r>
              <a:rPr lang="en-US" sz="1600" dirty="0" smtClean="0"/>
              <a:t>	FROM Students s INNER JOIN Courses c</a:t>
            </a:r>
            <a:endParaRPr lang="en-US" sz="1600" dirty="0" smtClean="0"/>
          </a:p>
          <a:p>
            <a:pPr lvl="1">
              <a:buNone/>
            </a:pPr>
            <a:r>
              <a:rPr lang="en-US" sz="1600" dirty="0" smtClean="0"/>
              <a:t>	ON s.CourseId = c.CourseId</a:t>
            </a:r>
            <a:endParaRPr lang="en-US" sz="1600" dirty="0" smtClean="0"/>
          </a:p>
          <a:p>
            <a:pPr lvl="1">
              <a:buNone/>
            </a:pP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 JOIN</a:t>
            </a:r>
            <a:endParaRPr lang="en-US" dirty="0"/>
          </a:p>
        </p:txBody>
      </p:sp>
      <p:sp>
        <p:nvSpPr>
          <p:cNvPr id="3" name="Content Placeholder 2"/>
          <p:cNvSpPr>
            <a:spLocks noGrp="1"/>
          </p:cNvSpPr>
          <p:nvPr>
            <p:ph idx="1"/>
          </p:nvPr>
        </p:nvSpPr>
        <p:spPr/>
        <p:txBody>
          <a:bodyPr/>
          <a:lstStyle/>
          <a:p>
            <a:pPr lvl="1"/>
            <a:r>
              <a:rPr lang="en-US" dirty="0" smtClean="0"/>
              <a:t>Students Table</a:t>
            </a:r>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Courses Table</a:t>
            </a:r>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Result</a:t>
            </a:r>
            <a:endParaRPr lang="en-US" dirty="0"/>
          </a:p>
        </p:txBody>
      </p:sp>
      <p:graphicFrame>
        <p:nvGraphicFramePr>
          <p:cNvPr id="4" name="Table 3"/>
          <p:cNvGraphicFramePr>
            <a:graphicFrameLocks noGrp="1"/>
          </p:cNvGraphicFramePr>
          <p:nvPr/>
        </p:nvGraphicFramePr>
        <p:xfrm>
          <a:off x="1524000" y="121920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CourseId</a:t>
                      </a:r>
                      <a:endParaRPr lang="en-US" dirty="0"/>
                    </a:p>
                  </a:txBody>
                  <a:tcPr/>
                </a:tc>
              </a:tr>
              <a:tr h="370840">
                <a:tc>
                  <a:txBody>
                    <a:bodyPr/>
                    <a:lstStyle/>
                    <a:p>
                      <a:r>
                        <a:rPr lang="en-US" dirty="0" smtClean="0"/>
                        <a:t>1001</a:t>
                      </a:r>
                      <a:endParaRPr lang="en-US" dirty="0"/>
                    </a:p>
                  </a:txBody>
                  <a:tcPr/>
                </a:tc>
                <a:tc>
                  <a:txBody>
                    <a:bodyPr/>
                    <a:lstStyle/>
                    <a:p>
                      <a:r>
                        <a:rPr lang="en-US" dirty="0" smtClean="0"/>
                        <a:t>Krishna S</a:t>
                      </a:r>
                      <a:endParaRPr lang="en-US" dirty="0"/>
                    </a:p>
                  </a:txBody>
                  <a:tcPr/>
                </a:tc>
                <a:tc>
                  <a:txBody>
                    <a:bodyPr/>
                    <a:lstStyle/>
                    <a:p>
                      <a:r>
                        <a:rPr lang="en-US" dirty="0" smtClean="0"/>
                        <a:t>18</a:t>
                      </a:r>
                      <a:endParaRPr lang="en-US" dirty="0"/>
                    </a:p>
                  </a:txBody>
                  <a:tcPr/>
                </a:tc>
                <a:tc>
                  <a:txBody>
                    <a:bodyPr/>
                    <a:lstStyle/>
                    <a:p>
                      <a:r>
                        <a:rPr lang="en-US" dirty="0" smtClean="0"/>
                        <a:t>1</a:t>
                      </a:r>
                      <a:endParaRPr lang="en-US" dirty="0"/>
                    </a:p>
                  </a:txBody>
                  <a:tcPr/>
                </a:tc>
              </a:tr>
              <a:tr h="370840">
                <a:tc>
                  <a:txBody>
                    <a:bodyPr/>
                    <a:lstStyle/>
                    <a:p>
                      <a:r>
                        <a:rPr lang="en-US" dirty="0" smtClean="0"/>
                        <a:t>1002</a:t>
                      </a:r>
                      <a:endParaRPr lang="en-US" dirty="0"/>
                    </a:p>
                  </a:txBody>
                  <a:tcPr/>
                </a:tc>
                <a:tc>
                  <a:txBody>
                    <a:bodyPr/>
                    <a:lstStyle/>
                    <a:p>
                      <a:r>
                        <a:rPr lang="en-US" dirty="0" smtClean="0"/>
                        <a:t>Raghav V</a:t>
                      </a:r>
                      <a:endParaRPr lang="en-US" dirty="0"/>
                    </a:p>
                  </a:txBody>
                  <a:tcPr/>
                </a:tc>
                <a:tc>
                  <a:txBody>
                    <a:bodyPr/>
                    <a:lstStyle/>
                    <a:p>
                      <a:r>
                        <a:rPr lang="en-US" dirty="0" smtClean="0"/>
                        <a:t>19</a:t>
                      </a:r>
                      <a:endParaRPr lang="en-US" dirty="0"/>
                    </a:p>
                  </a:txBody>
                  <a:tcPr/>
                </a:tc>
                <a:tc>
                  <a:txBody>
                    <a:bodyPr/>
                    <a:lstStyle/>
                    <a:p>
                      <a:r>
                        <a:rPr lang="en-US" dirty="0" smtClean="0"/>
                        <a:t>2</a:t>
                      </a:r>
                      <a:endParaRPr lang="en-US" dirty="0"/>
                    </a:p>
                  </a:txBody>
                  <a:tcPr/>
                </a:tc>
              </a:tr>
            </a:tbl>
          </a:graphicData>
        </a:graphic>
      </p:graphicFrame>
      <p:graphicFrame>
        <p:nvGraphicFramePr>
          <p:cNvPr id="5" name="Table 4"/>
          <p:cNvGraphicFramePr>
            <a:graphicFrameLocks noGrp="1"/>
          </p:cNvGraphicFramePr>
          <p:nvPr/>
        </p:nvGraphicFramePr>
        <p:xfrm>
          <a:off x="1600200" y="2971800"/>
          <a:ext cx="6096000" cy="1188720"/>
        </p:xfrm>
        <a:graphic>
          <a:graphicData uri="http://schemas.openxmlformats.org/drawingml/2006/table">
            <a:tbl>
              <a:tblPr firstRow="1" bandRow="1">
                <a:tableStyleId>{5C22544A-7EE6-4342-B048-85BDC9FD1C3A}</a:tableStyleId>
              </a:tblPr>
              <a:tblGrid>
                <a:gridCol w="3048000"/>
                <a:gridCol w="3048000"/>
              </a:tblGrid>
              <a:tr h="396240">
                <a:tc>
                  <a:txBody>
                    <a:bodyPr/>
                    <a:lstStyle/>
                    <a:p>
                      <a:r>
                        <a:rPr lang="en-US" dirty="0" smtClean="0"/>
                        <a:t>CourseId</a:t>
                      </a:r>
                      <a:endParaRPr lang="en-US" dirty="0"/>
                    </a:p>
                  </a:txBody>
                  <a:tcPr/>
                </a:tc>
                <a:tc>
                  <a:txBody>
                    <a:bodyPr/>
                    <a:lstStyle/>
                    <a:p>
                      <a:r>
                        <a:rPr lang="en-US" dirty="0" smtClean="0"/>
                        <a:t>Course</a:t>
                      </a:r>
                      <a:endParaRPr lang="en-US" dirty="0"/>
                    </a:p>
                  </a:txBody>
                  <a:tcPr/>
                </a:tc>
              </a:tr>
              <a:tr h="396240">
                <a:tc>
                  <a:txBody>
                    <a:bodyPr/>
                    <a:lstStyle/>
                    <a:p>
                      <a:r>
                        <a:rPr lang="en-US" dirty="0" smtClean="0"/>
                        <a:t>1</a:t>
                      </a:r>
                      <a:endParaRPr lang="en-US" dirty="0"/>
                    </a:p>
                  </a:txBody>
                  <a:tcPr/>
                </a:tc>
                <a:tc>
                  <a:txBody>
                    <a:bodyPr/>
                    <a:lstStyle/>
                    <a:p>
                      <a:r>
                        <a:rPr lang="en-US" dirty="0" smtClean="0"/>
                        <a:t>Basic SQL</a:t>
                      </a:r>
                      <a:endParaRPr lang="en-US" dirty="0"/>
                    </a:p>
                  </a:txBody>
                  <a:tcPr/>
                </a:tc>
              </a:tr>
              <a:tr h="396240">
                <a:tc>
                  <a:txBody>
                    <a:bodyPr/>
                    <a:lstStyle/>
                    <a:p>
                      <a:r>
                        <a:rPr lang="en-US" dirty="0" smtClean="0"/>
                        <a:t>2</a:t>
                      </a:r>
                      <a:endParaRPr lang="en-US" dirty="0"/>
                    </a:p>
                  </a:txBody>
                  <a:tcPr/>
                </a:tc>
                <a:tc>
                  <a:txBody>
                    <a:bodyPr/>
                    <a:lstStyle/>
                    <a:p>
                      <a:r>
                        <a:rPr lang="en-US" dirty="0" smtClean="0"/>
                        <a:t>Excel</a:t>
                      </a:r>
                      <a:endParaRPr lang="en-US" dirty="0"/>
                    </a:p>
                  </a:txBody>
                  <a:tcPr/>
                </a:tc>
              </a:tr>
            </a:tbl>
          </a:graphicData>
        </a:graphic>
      </p:graphicFrame>
      <p:graphicFrame>
        <p:nvGraphicFramePr>
          <p:cNvPr id="6" name="Table 5"/>
          <p:cNvGraphicFramePr>
            <a:graphicFrameLocks noGrp="1"/>
          </p:cNvGraphicFramePr>
          <p:nvPr/>
        </p:nvGraphicFramePr>
        <p:xfrm>
          <a:off x="1676400" y="4907280"/>
          <a:ext cx="5562600" cy="1188720"/>
        </p:xfrm>
        <a:graphic>
          <a:graphicData uri="http://schemas.openxmlformats.org/drawingml/2006/table">
            <a:tbl>
              <a:tblPr firstRow="1" bandRow="1">
                <a:tableStyleId>{5C22544A-7EE6-4342-B048-85BDC9FD1C3A}</a:tableStyleId>
              </a:tblPr>
              <a:tblGrid>
                <a:gridCol w="2781300"/>
                <a:gridCol w="2781300"/>
              </a:tblGrid>
              <a:tr h="396240">
                <a:tc>
                  <a:txBody>
                    <a:bodyPr/>
                    <a:lstStyle/>
                    <a:p>
                      <a:r>
                        <a:rPr lang="en-US" dirty="0" smtClean="0"/>
                        <a:t>Name</a:t>
                      </a:r>
                      <a:endParaRPr lang="en-US" dirty="0"/>
                    </a:p>
                  </a:txBody>
                  <a:tcPr/>
                </a:tc>
                <a:tc>
                  <a:txBody>
                    <a:bodyPr/>
                    <a:lstStyle/>
                    <a:p>
                      <a:r>
                        <a:rPr lang="en-US" dirty="0" smtClean="0"/>
                        <a:t>Course</a:t>
                      </a:r>
                      <a:endParaRPr lang="en-US" dirty="0"/>
                    </a:p>
                  </a:txBody>
                  <a:tcPr/>
                </a:tc>
              </a:tr>
              <a:tr h="396240">
                <a:tc>
                  <a:txBody>
                    <a:bodyPr/>
                    <a:lstStyle/>
                    <a:p>
                      <a:r>
                        <a:rPr lang="en-US" dirty="0" smtClean="0"/>
                        <a:t>Krishna S</a:t>
                      </a:r>
                      <a:endParaRPr lang="en-US" dirty="0"/>
                    </a:p>
                  </a:txBody>
                  <a:tcPr/>
                </a:tc>
                <a:tc>
                  <a:txBody>
                    <a:bodyPr/>
                    <a:lstStyle/>
                    <a:p>
                      <a:r>
                        <a:rPr lang="en-US" dirty="0" smtClean="0"/>
                        <a:t>Basic</a:t>
                      </a:r>
                      <a:r>
                        <a:rPr lang="en-US" baseline="0" dirty="0" smtClean="0"/>
                        <a:t> SQL</a:t>
                      </a:r>
                      <a:endParaRPr lang="en-US" dirty="0"/>
                    </a:p>
                  </a:txBody>
                  <a:tcPr/>
                </a:tc>
              </a:tr>
              <a:tr h="396240">
                <a:tc>
                  <a:txBody>
                    <a:bodyPr/>
                    <a:lstStyle/>
                    <a:p>
                      <a:r>
                        <a:rPr lang="en-US" dirty="0" smtClean="0"/>
                        <a:t>Raghav</a:t>
                      </a:r>
                      <a:r>
                        <a:rPr lang="en-US" baseline="0" dirty="0" smtClean="0"/>
                        <a:t> V</a:t>
                      </a:r>
                      <a:endParaRPr lang="en-US" dirty="0"/>
                    </a:p>
                  </a:txBody>
                  <a:tcPr/>
                </a:tc>
                <a:tc>
                  <a:txBody>
                    <a:bodyPr/>
                    <a:lstStyle/>
                    <a:p>
                      <a:r>
                        <a:rPr lang="en-US" dirty="0" smtClean="0"/>
                        <a:t>Excel</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JOIN</a:t>
            </a:r>
            <a:endParaRPr lang="en-US" dirty="0"/>
          </a:p>
        </p:txBody>
      </p:sp>
      <p:sp>
        <p:nvSpPr>
          <p:cNvPr id="3" name="Content Placeholder 2"/>
          <p:cNvSpPr>
            <a:spLocks noGrp="1"/>
          </p:cNvSpPr>
          <p:nvPr>
            <p:ph idx="1"/>
          </p:nvPr>
        </p:nvSpPr>
        <p:spPr/>
        <p:txBody>
          <a:bodyPr/>
          <a:lstStyle/>
          <a:p>
            <a:r>
              <a:rPr lang="en-US" dirty="0" smtClean="0"/>
              <a:t>A self join is a join of a table to itself</a:t>
            </a:r>
            <a:endParaRPr lang="en-US" dirty="0" smtClean="0"/>
          </a:p>
          <a:p>
            <a:r>
              <a:rPr lang="en-US" dirty="0" smtClean="0"/>
              <a:t>The table appears twice in the FROM clause and is followed by table aliases, that qualify table names in the join condition</a:t>
            </a:r>
            <a:endParaRPr lang="en-US" dirty="0" smtClean="0"/>
          </a:p>
          <a:p>
            <a:r>
              <a:rPr lang="en-US" dirty="0" smtClean="0"/>
              <a:t>The table rows are combined and the rows which satisfy the condition are returned</a:t>
            </a:r>
            <a:endParaRPr lang="en-US" dirty="0" smtClean="0"/>
          </a:p>
          <a:p>
            <a:r>
              <a:rPr lang="en-US" dirty="0" smtClean="0"/>
              <a:t>To get names of all students with referred by student names</a:t>
            </a:r>
            <a:endParaRPr lang="en-US" dirty="0" smtClean="0"/>
          </a:p>
          <a:p>
            <a:pPr lvl="1"/>
            <a:r>
              <a:rPr lang="en-US" dirty="0" smtClean="0"/>
              <a:t>SELECT s.Name as StudentName, s.Age, r.Name as ReferredBy</a:t>
            </a:r>
            <a:endParaRPr lang="en-US" dirty="0" smtClean="0"/>
          </a:p>
          <a:p>
            <a:pPr lvl="1">
              <a:buNone/>
            </a:pPr>
            <a:r>
              <a:rPr lang="en-US" dirty="0" smtClean="0"/>
              <a:t>	FROM Students s, Students r</a:t>
            </a:r>
            <a:endParaRPr lang="en-US" dirty="0" smtClean="0"/>
          </a:p>
          <a:p>
            <a:pPr lvl="1">
              <a:buNone/>
            </a:pPr>
            <a:r>
              <a:rPr lang="en-US" dirty="0" smtClean="0"/>
              <a:t>	WHERE s.ReferredById = r.StudentId</a:t>
            </a:r>
            <a:endParaRPr lang="en-US" dirty="0" smtClean="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ARTICULATE_PROJECT_OPEN" val="0"/>
</p:tagLst>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16299</Words>
  <Application>WPS Presentation</Application>
  <PresentationFormat>On-screen Show (4:3)</PresentationFormat>
  <Paragraphs>1177</Paragraphs>
  <Slides>53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Arial</vt:lpstr>
      <vt:lpstr>SimSun</vt:lpstr>
      <vt:lpstr>Wingdings</vt:lpstr>
      <vt:lpstr>Microsoft YaHei</vt:lpstr>
      <vt:lpstr>Arial Unicode MS</vt:lpstr>
      <vt:lpstr>Arial Unicode MS</vt:lpstr>
      <vt:lpstr>1_Default Design</vt:lpstr>
      <vt:lpstr>Unit 5: Joins, Sub Queries 		Views and Transactions</vt:lpstr>
      <vt:lpstr>Overview</vt:lpstr>
      <vt:lpstr>Overview</vt:lpstr>
      <vt:lpstr>JOINS</vt:lpstr>
      <vt:lpstr>CROSS JOIN</vt:lpstr>
      <vt:lpstr>CROSS JOIN</vt:lpstr>
      <vt:lpstr>EQUI JOIN</vt:lpstr>
      <vt:lpstr>EQUI JOIN</vt:lpstr>
      <vt:lpstr>SELF JOIN</vt:lpstr>
      <vt:lpstr>SELF JOIN</vt:lpstr>
      <vt:lpstr>LEFT OUTER JOIN</vt:lpstr>
      <vt:lpstr>LEFT OUTER JOIN</vt:lpstr>
      <vt:lpstr>RIGHT OUTER JOIN</vt:lpstr>
      <vt:lpstr>RIGHT OUTER JOIN</vt:lpstr>
      <vt:lpstr>FULL OUTER JOIN</vt:lpstr>
      <vt:lpstr>FULL OUTER JOIN</vt:lpstr>
      <vt:lpstr>UNION</vt:lpstr>
      <vt:lpstr>UNION</vt:lpstr>
      <vt:lpstr>SQL FUNCTIONS</vt:lpstr>
      <vt:lpstr>SQL FUNCTIONS - String</vt:lpstr>
      <vt:lpstr>SQL FUNCTIONS - String</vt:lpstr>
      <vt:lpstr>SQL FUNCTIONS - String</vt:lpstr>
      <vt:lpstr>SQL FUNCTIONS - Mathematical</vt:lpstr>
      <vt:lpstr>SQL FUNCTIONS – Date Time</vt:lpstr>
      <vt:lpstr>SQL FUNCTIONS - Date</vt:lpstr>
      <vt:lpstr>SQL FUNCTIONS - Aggregate</vt:lpstr>
      <vt:lpstr>SUBQUERIES</vt:lpstr>
      <vt:lpstr>SUBQUERIES</vt:lpstr>
      <vt:lpstr>NORMAL SUBQUERIES</vt:lpstr>
      <vt:lpstr>NORMAL SUBQUERIES</vt:lpstr>
      <vt:lpstr>CORRELATED SUBQUERY</vt:lpstr>
      <vt:lpstr>CORRELATED SUBQUERIES</vt:lpstr>
      <vt:lpstr>PREDICATES WITH SUBQUERIES</vt:lpstr>
      <vt:lpstr>PREDICATES WITH SUBQUERIES</vt:lpstr>
      <vt:lpstr>SUBQUERIES</vt:lpstr>
      <vt:lpstr>SUBQUERIES - Restrictions</vt:lpstr>
      <vt:lpstr>QUESTION TIME</vt:lpstr>
      <vt:lpstr>VIEWS</vt:lpstr>
      <vt:lpstr>VIEWS</vt:lpstr>
      <vt:lpstr>VIEWS</vt:lpstr>
      <vt:lpstr>VIEWS</vt:lpstr>
      <vt:lpstr>VIEWS</vt:lpstr>
      <vt:lpstr>TRANSACTIONS</vt:lpstr>
      <vt:lpstr>TRANSACTIONS</vt:lpstr>
      <vt:lpstr>TRANSACTIONS – Properties [ACID]</vt:lpstr>
      <vt:lpstr>TRANSACTIONS - BEGIN</vt:lpstr>
      <vt:lpstr>TRANSACTIONS - BEGIN</vt:lpstr>
      <vt:lpstr>TRANSACTIONS - BEGIN</vt:lpstr>
      <vt:lpstr>TRANSACTIONS - COMMIT</vt:lpstr>
      <vt:lpstr>TRANSACTIONS - ROLLBACK</vt:lpstr>
      <vt:lpstr>TRANSACTIONS</vt:lpstr>
      <vt:lpstr>TRANSACTIONS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Java Applications</dc:title>
  <dc:creator>pradeep</dc:creator>
  <cp:lastModifiedBy>Venkat</cp:lastModifiedBy>
  <cp:revision>2251</cp:revision>
  <dcterms:created xsi:type="dcterms:W3CDTF">2006-06-16T07:38:00Z</dcterms:created>
  <dcterms:modified xsi:type="dcterms:W3CDTF">2023-10-28T09:24:02Z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42F3EE6B8379462F927302195D1194C8_12</vt:lpwstr>
  </property>
  <property fmtid="{D5CDD505-2E9C-101B-9397-08002B2CF9AE}" pid="3" name="KSOProductBuildVer">
    <vt:lpwstr>1033-12.2.0.13266</vt:lpwstr>
  </property>
</Properties>
</file>