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4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4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51.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5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slideLayouts/slideLayout7.xml" ContentType="application/vnd.openxmlformats-officedocument.presentationml.slideLayout+xml"/>
  <Override PartName="/ppt/notesSlides/notesSlide2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notesSlides/notesSlide23.xml" ContentType="application/vnd.openxmlformats-officedocument.presentationml.notesSlide+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diagrams/layout3.xml" ContentType="application/vnd.openxmlformats-officedocument.drawingml.diagramLayout+xml"/>
  <Override PartName="/ppt/theme/theme2.xml" ContentType="application/vnd.openxmlformats-officedocument.theme+xml"/>
  <Override PartName="/ppt/diagrams/layout1.xml" ContentType="application/vnd.openxmlformats-officedocument.drawingml.diagramLayout+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theme/theme1.xml" ContentType="application/vnd.openxmlformats-officedocument.theme+xml"/>
  <Override PartName="/ppt/diagrams/drawing2.xml" ContentType="application/vnd.ms-office.drawingml.diagramDrawing+xml"/>
  <Override PartName="/ppt/notesMasters/notesMaster1.xml" ContentType="application/vnd.openxmlformats-officedocument.presentationml.notesMaster+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60" r:id="rId3"/>
    <p:sldId id="257" r:id="rId4"/>
    <p:sldId id="258" r:id="rId5"/>
    <p:sldId id="307" r:id="rId6"/>
    <p:sldId id="309" r:id="rId7"/>
    <p:sldId id="310" r:id="rId8"/>
    <p:sldId id="313" r:id="rId9"/>
    <p:sldId id="314" r:id="rId10"/>
    <p:sldId id="315" r:id="rId11"/>
    <p:sldId id="261" r:id="rId12"/>
    <p:sldId id="300" r:id="rId13"/>
    <p:sldId id="301" r:id="rId14"/>
    <p:sldId id="262" r:id="rId15"/>
    <p:sldId id="263" r:id="rId16"/>
    <p:sldId id="264" r:id="rId17"/>
    <p:sldId id="266" r:id="rId18"/>
    <p:sldId id="267" r:id="rId19"/>
    <p:sldId id="302" r:id="rId20"/>
    <p:sldId id="268" r:id="rId21"/>
    <p:sldId id="269" r:id="rId22"/>
    <p:sldId id="299" r:id="rId23"/>
    <p:sldId id="270" r:id="rId24"/>
    <p:sldId id="271" r:id="rId25"/>
    <p:sldId id="272" r:id="rId26"/>
    <p:sldId id="273" r:id="rId27"/>
    <p:sldId id="303" r:id="rId28"/>
    <p:sldId id="295" r:id="rId29"/>
    <p:sldId id="277" r:id="rId30"/>
    <p:sldId id="279" r:id="rId31"/>
    <p:sldId id="280" r:id="rId32"/>
    <p:sldId id="281" r:id="rId33"/>
    <p:sldId id="282" r:id="rId34"/>
    <p:sldId id="283" r:id="rId35"/>
    <p:sldId id="284" r:id="rId36"/>
    <p:sldId id="285" r:id="rId37"/>
    <p:sldId id="286" r:id="rId38"/>
    <p:sldId id="274" r:id="rId39"/>
    <p:sldId id="297" r:id="rId40"/>
    <p:sldId id="298" r:id="rId41"/>
    <p:sldId id="275" r:id="rId42"/>
    <p:sldId id="296" r:id="rId43"/>
    <p:sldId id="311" r:id="rId44"/>
    <p:sldId id="312" r:id="rId45"/>
    <p:sldId id="276" r:id="rId46"/>
    <p:sldId id="278" r:id="rId47"/>
    <p:sldId id="287" r:id="rId48"/>
    <p:sldId id="288" r:id="rId49"/>
    <p:sldId id="289" r:id="rId50"/>
    <p:sldId id="304" r:id="rId51"/>
    <p:sldId id="290" r:id="rId52"/>
    <p:sldId id="291" r:id="rId53"/>
    <p:sldId id="292" r:id="rId54"/>
    <p:sldId id="293" r:id="rId55"/>
    <p:sldId id="305" r:id="rId56"/>
    <p:sldId id="30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9296" autoAdjust="0"/>
  </p:normalViewPr>
  <p:slideViewPr>
    <p:cSldViewPr>
      <p:cViewPr varScale="1">
        <p:scale>
          <a:sx n="88" d="100"/>
          <a:sy n="88" d="100"/>
        </p:scale>
        <p:origin x="-1272" y="-67"/>
      </p:cViewPr>
      <p:guideLst>
        <p:guide orient="horz" pos="2160"/>
        <p:guide pos="2880"/>
      </p:guideLst>
    </p:cSldViewPr>
  </p:slideViewPr>
  <p:outlineViewPr>
    <p:cViewPr>
      <p:scale>
        <a:sx n="33" d="100"/>
        <a:sy n="33" d="100"/>
      </p:scale>
      <p:origin x="0" y="11958"/>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80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28.xml"/><Relationship Id="rId1"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F9D4A-FD78-4255-85ED-616D78347D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151E4E1-4BD5-421F-876A-23A5CE3EED4C}">
      <dgm:prSet phldrT="[Text]" custT="1">
        <dgm:style>
          <a:lnRef idx="1">
            <a:schemeClr val="dk1"/>
          </a:lnRef>
          <a:fillRef idx="2">
            <a:schemeClr val="dk1"/>
          </a:fillRef>
          <a:effectRef idx="1">
            <a:schemeClr val="dk1"/>
          </a:effectRef>
          <a:fontRef idx="minor">
            <a:schemeClr val="dk1"/>
          </a:fontRef>
        </dgm:style>
      </dgm:prSet>
      <dgm:spPr/>
      <dgm:t>
        <a:bodyPr/>
        <a:lstStyle/>
        <a:p>
          <a:r>
            <a:rPr lang="en-US" sz="3200" b="1" dirty="0" smtClean="0">
              <a:effectLst>
                <a:outerShdw blurRad="38100" dist="38100" dir="2700000" algn="tl">
                  <a:srgbClr val="000000">
                    <a:alpha val="43137"/>
                  </a:srgbClr>
                </a:outerShdw>
              </a:effectLst>
            </a:rPr>
            <a:t>CTS</a:t>
          </a:r>
          <a:endParaRPr lang="en-US" sz="3200" b="1" dirty="0">
            <a:effectLst>
              <a:outerShdw blurRad="38100" dist="38100" dir="2700000" algn="tl">
                <a:srgbClr val="000000">
                  <a:alpha val="43137"/>
                </a:srgbClr>
              </a:outerShdw>
            </a:effectLst>
          </a:endParaRPr>
        </a:p>
      </dgm:t>
    </dgm:pt>
    <dgm:pt modelId="{D7678A80-B1E6-4B10-B0B6-0A726442F371}" type="parTrans" cxnId="{EB2C4ABE-F9F4-4E44-B267-FA415D9D9BF3}">
      <dgm:prSet/>
      <dgm:spPr/>
      <dgm:t>
        <a:bodyPr/>
        <a:lstStyle/>
        <a:p>
          <a:endParaRPr lang="en-US"/>
        </a:p>
      </dgm:t>
    </dgm:pt>
    <dgm:pt modelId="{00A0AF42-B188-4BAD-A041-1EF598ED25D8}" type="sibTrans" cxnId="{EB2C4ABE-F9F4-4E44-B267-FA415D9D9BF3}">
      <dgm:prSet/>
      <dgm:spPr/>
      <dgm:t>
        <a:bodyPr/>
        <a:lstStyle/>
        <a:p>
          <a:endParaRPr lang="en-US"/>
        </a:p>
      </dgm:t>
    </dgm:pt>
    <dgm:pt modelId="{F4ABCD2A-C537-433A-9761-EC107023B683}">
      <dgm:prSet phldrT="[Text]">
        <dgm:style>
          <a:lnRef idx="1">
            <a:schemeClr val="dk1"/>
          </a:lnRef>
          <a:fillRef idx="2">
            <a:schemeClr val="dk1"/>
          </a:fillRef>
          <a:effectRef idx="1">
            <a:schemeClr val="dk1"/>
          </a:effectRef>
          <a:fontRef idx="minor">
            <a:schemeClr val="dk1"/>
          </a:fontRef>
        </dgm:style>
      </dgm:prSet>
      <dgm:spPr/>
      <dgm:t>
        <a:bodyPr/>
        <a:lstStyle/>
        <a:p>
          <a:pPr marL="0" marR="0" lvl="2" indent="0" defTabSz="914400" eaLnBrk="1" fontAlgn="auto" latinLnBrk="0" hangingPunct="1">
            <a:lnSpc>
              <a:spcPct val="100000"/>
            </a:lnSpc>
            <a:spcBef>
              <a:spcPts val="0"/>
            </a:spcBef>
            <a:spcAft>
              <a:spcPts val="0"/>
            </a:spcAft>
            <a:buClrTx/>
            <a:buSzTx/>
            <a:buFontTx/>
            <a:buNone/>
            <a:tabLst/>
            <a:defRPr/>
          </a:pPr>
          <a:r>
            <a:rPr lang="en-US" sz="2000" b="1" dirty="0" smtClean="0">
              <a:effectLst/>
            </a:rPr>
            <a:t>Common Type System </a:t>
          </a:r>
        </a:p>
      </dgm:t>
    </dgm:pt>
    <dgm:pt modelId="{DF7BE69A-5D4D-48EA-BB5B-03CB7C275F7D}" type="parTrans" cxnId="{2DC073D1-D7A4-4B46-8B8C-B1E4B231301C}">
      <dgm:prSet/>
      <dgm:spPr/>
      <dgm:t>
        <a:bodyPr/>
        <a:lstStyle/>
        <a:p>
          <a:endParaRPr lang="en-US"/>
        </a:p>
      </dgm:t>
    </dgm:pt>
    <dgm:pt modelId="{A9B25082-93C7-4AC6-BC23-EB823F505B2F}" type="sibTrans" cxnId="{2DC073D1-D7A4-4B46-8B8C-B1E4B231301C}">
      <dgm:prSet/>
      <dgm:spPr/>
      <dgm:t>
        <a:bodyPr/>
        <a:lstStyle/>
        <a:p>
          <a:endParaRPr lang="en-US"/>
        </a:p>
      </dgm:t>
    </dgm:pt>
    <dgm:pt modelId="{D37B4DB6-50DF-4C91-BB5A-E9035876BDA5}">
      <dgm:prSet phldrT="[Text]" custT="1">
        <dgm:style>
          <a:lnRef idx="1">
            <a:schemeClr val="dk1"/>
          </a:lnRef>
          <a:fillRef idx="2">
            <a:schemeClr val="dk1"/>
          </a:fillRef>
          <a:effectRef idx="1">
            <a:schemeClr val="dk1"/>
          </a:effectRef>
          <a:fontRef idx="minor">
            <a:schemeClr val="dk1"/>
          </a:fontRef>
        </dgm:style>
      </dgm:prSet>
      <dgm:spPr/>
      <dgm:t>
        <a:bodyPr/>
        <a:lstStyle/>
        <a:p>
          <a:r>
            <a:rPr lang="en-US" sz="3200" b="1" dirty="0" smtClean="0">
              <a:effectLst>
                <a:outerShdw blurRad="38100" dist="38100" dir="2700000" algn="tl">
                  <a:srgbClr val="000000">
                    <a:alpha val="43137"/>
                  </a:srgbClr>
                </a:outerShdw>
              </a:effectLst>
            </a:rPr>
            <a:t>CLS</a:t>
          </a:r>
          <a:endParaRPr lang="en-US" sz="3200" b="1" dirty="0">
            <a:effectLst>
              <a:outerShdw blurRad="38100" dist="38100" dir="2700000" algn="tl">
                <a:srgbClr val="000000">
                  <a:alpha val="43137"/>
                </a:srgbClr>
              </a:outerShdw>
            </a:effectLst>
          </a:endParaRPr>
        </a:p>
      </dgm:t>
    </dgm:pt>
    <dgm:pt modelId="{0DD6E3CD-775F-4871-9D84-28CAD1E87281}" type="parTrans" cxnId="{D098DD51-1F80-4F84-A8C3-BA9E66DD9EB5}">
      <dgm:prSet/>
      <dgm:spPr/>
      <dgm:t>
        <a:bodyPr/>
        <a:lstStyle/>
        <a:p>
          <a:endParaRPr lang="en-US"/>
        </a:p>
      </dgm:t>
    </dgm:pt>
    <dgm:pt modelId="{3BEC8767-28C0-4469-B357-91641F6B7D07}" type="sibTrans" cxnId="{D098DD51-1F80-4F84-A8C3-BA9E66DD9EB5}">
      <dgm:prSet/>
      <dgm:spPr/>
      <dgm:t>
        <a:bodyPr/>
        <a:lstStyle/>
        <a:p>
          <a:endParaRPr lang="en-US"/>
        </a:p>
      </dgm:t>
    </dgm:pt>
    <dgm:pt modelId="{36816CC6-27AB-4AAE-B7B8-9DC8EE47B5A3}">
      <dgm:prSet phldrT="[Text]">
        <dgm:style>
          <a:lnRef idx="1">
            <a:schemeClr val="dk1"/>
          </a:lnRef>
          <a:fillRef idx="2">
            <a:schemeClr val="dk1"/>
          </a:fillRef>
          <a:effectRef idx="1">
            <a:schemeClr val="dk1"/>
          </a:effectRef>
          <a:fontRef idx="minor">
            <a:schemeClr val="dk1"/>
          </a:fontRef>
        </dgm:style>
      </dgm:prSet>
      <dgm:spPr/>
      <dgm:t>
        <a:bodyPr/>
        <a:lstStyle/>
        <a:p>
          <a:pPr marL="0" marR="0" lvl="2" indent="0" defTabSz="914400" eaLnBrk="1" fontAlgn="auto" latinLnBrk="0" hangingPunct="1">
            <a:lnSpc>
              <a:spcPct val="100000"/>
            </a:lnSpc>
            <a:spcBef>
              <a:spcPts val="0"/>
            </a:spcBef>
            <a:spcAft>
              <a:spcPts val="0"/>
            </a:spcAft>
            <a:buClrTx/>
            <a:buSzTx/>
            <a:buFontTx/>
            <a:buNone/>
            <a:tabLst/>
            <a:defRPr/>
          </a:pPr>
          <a:r>
            <a:rPr lang="en-US" sz="2000" b="1" dirty="0" smtClean="0"/>
            <a:t>Common Language Specification</a:t>
          </a:r>
        </a:p>
      </dgm:t>
    </dgm:pt>
    <dgm:pt modelId="{8018A4B3-C3A6-46D9-960D-C30A463604CA}" type="parTrans" cxnId="{ABD71031-5B4D-4A99-9629-F524739D8065}">
      <dgm:prSet/>
      <dgm:spPr/>
      <dgm:t>
        <a:bodyPr/>
        <a:lstStyle/>
        <a:p>
          <a:endParaRPr lang="en-US"/>
        </a:p>
      </dgm:t>
    </dgm:pt>
    <dgm:pt modelId="{0D07FCA0-A27A-4499-99B6-C9EF2F563099}" type="sibTrans" cxnId="{ABD71031-5B4D-4A99-9629-F524739D8065}">
      <dgm:prSet/>
      <dgm:spPr/>
      <dgm:t>
        <a:bodyPr/>
        <a:lstStyle/>
        <a:p>
          <a:endParaRPr lang="en-US"/>
        </a:p>
      </dgm:t>
    </dgm:pt>
    <dgm:pt modelId="{C00CB158-5844-468A-9A0F-901C48579638}" type="pres">
      <dgm:prSet presAssocID="{56BF9D4A-FD78-4255-85ED-616D78347D5A}" presName="Name0" presStyleCnt="0">
        <dgm:presLayoutVars>
          <dgm:dir/>
          <dgm:animLvl val="lvl"/>
          <dgm:resizeHandles val="exact"/>
        </dgm:presLayoutVars>
      </dgm:prSet>
      <dgm:spPr/>
      <dgm:t>
        <a:bodyPr/>
        <a:lstStyle/>
        <a:p>
          <a:endParaRPr lang="en-US"/>
        </a:p>
      </dgm:t>
    </dgm:pt>
    <dgm:pt modelId="{7799C9C8-3872-4A57-8BC2-4C87AF74CE06}" type="pres">
      <dgm:prSet presAssocID="{C151E4E1-4BD5-421F-876A-23A5CE3EED4C}" presName="linNode" presStyleCnt="0"/>
      <dgm:spPr>
        <a:scene3d>
          <a:camera prst="orthographicFront"/>
          <a:lightRig rig="threePt" dir="t"/>
        </a:scene3d>
        <a:sp3d>
          <a:bevelT w="165100" prst="coolSlant"/>
        </a:sp3d>
      </dgm:spPr>
    </dgm:pt>
    <dgm:pt modelId="{C57DB343-8DBF-4034-8F3B-893DE1D3E128}" type="pres">
      <dgm:prSet presAssocID="{C151E4E1-4BD5-421F-876A-23A5CE3EED4C}" presName="parentText" presStyleLbl="node1" presStyleIdx="0" presStyleCnt="2">
        <dgm:presLayoutVars>
          <dgm:chMax val="1"/>
          <dgm:bulletEnabled val="1"/>
        </dgm:presLayoutVars>
      </dgm:prSet>
      <dgm:spPr/>
      <dgm:t>
        <a:bodyPr/>
        <a:lstStyle/>
        <a:p>
          <a:endParaRPr lang="en-US"/>
        </a:p>
      </dgm:t>
    </dgm:pt>
    <dgm:pt modelId="{5C72B2A3-6F0C-471A-8721-C9BFB28E45B1}" type="pres">
      <dgm:prSet presAssocID="{C151E4E1-4BD5-421F-876A-23A5CE3EED4C}" presName="descendantText" presStyleLbl="alignAccFollowNode1" presStyleIdx="0" presStyleCnt="2">
        <dgm:presLayoutVars>
          <dgm:bulletEnabled val="1"/>
        </dgm:presLayoutVars>
      </dgm:prSet>
      <dgm:spPr/>
      <dgm:t>
        <a:bodyPr/>
        <a:lstStyle/>
        <a:p>
          <a:endParaRPr lang="en-US"/>
        </a:p>
      </dgm:t>
    </dgm:pt>
    <dgm:pt modelId="{8E46D454-8CC1-4EE2-89FE-A71EB67F23F7}" type="pres">
      <dgm:prSet presAssocID="{00A0AF42-B188-4BAD-A041-1EF598ED25D8}" presName="sp" presStyleCnt="0"/>
      <dgm:spPr>
        <a:scene3d>
          <a:camera prst="orthographicFront"/>
          <a:lightRig rig="threePt" dir="t"/>
        </a:scene3d>
        <a:sp3d>
          <a:bevelT w="165100" prst="coolSlant"/>
        </a:sp3d>
      </dgm:spPr>
    </dgm:pt>
    <dgm:pt modelId="{10A4FBFE-77A4-4659-8E96-0780FC449896}" type="pres">
      <dgm:prSet presAssocID="{D37B4DB6-50DF-4C91-BB5A-E9035876BDA5}" presName="linNode" presStyleCnt="0"/>
      <dgm:spPr>
        <a:scene3d>
          <a:camera prst="orthographicFront"/>
          <a:lightRig rig="threePt" dir="t"/>
        </a:scene3d>
        <a:sp3d>
          <a:bevelT w="165100" prst="coolSlant"/>
        </a:sp3d>
      </dgm:spPr>
    </dgm:pt>
    <dgm:pt modelId="{C768E059-C73C-497E-921B-73B35B62D9BD}" type="pres">
      <dgm:prSet presAssocID="{D37B4DB6-50DF-4C91-BB5A-E9035876BDA5}" presName="parentText" presStyleLbl="node1" presStyleIdx="1" presStyleCnt="2">
        <dgm:presLayoutVars>
          <dgm:chMax val="1"/>
          <dgm:bulletEnabled val="1"/>
        </dgm:presLayoutVars>
      </dgm:prSet>
      <dgm:spPr/>
      <dgm:t>
        <a:bodyPr/>
        <a:lstStyle/>
        <a:p>
          <a:endParaRPr lang="en-US"/>
        </a:p>
      </dgm:t>
    </dgm:pt>
    <dgm:pt modelId="{00EFB808-4CEA-4F14-8AB4-2C241F43EBC7}" type="pres">
      <dgm:prSet presAssocID="{D37B4DB6-50DF-4C91-BB5A-E9035876BDA5}" presName="descendantText" presStyleLbl="alignAccFollowNode1" presStyleIdx="1" presStyleCnt="2">
        <dgm:presLayoutVars>
          <dgm:bulletEnabled val="1"/>
        </dgm:presLayoutVars>
      </dgm:prSet>
      <dgm:spPr/>
      <dgm:t>
        <a:bodyPr/>
        <a:lstStyle/>
        <a:p>
          <a:endParaRPr lang="en-US"/>
        </a:p>
      </dgm:t>
    </dgm:pt>
  </dgm:ptLst>
  <dgm:cxnLst>
    <dgm:cxn modelId="{D931702A-C585-4FB1-8759-9090E731FC75}" type="presOf" srcId="{D37B4DB6-50DF-4C91-BB5A-E9035876BDA5}" destId="{C768E059-C73C-497E-921B-73B35B62D9BD}" srcOrd="0" destOrd="0" presId="urn:microsoft.com/office/officeart/2005/8/layout/vList5"/>
    <dgm:cxn modelId="{DF2D8906-758B-449E-8D8D-59E088A04F81}" type="presOf" srcId="{F4ABCD2A-C537-433A-9761-EC107023B683}" destId="{5C72B2A3-6F0C-471A-8721-C9BFB28E45B1}" srcOrd="0" destOrd="0" presId="urn:microsoft.com/office/officeart/2005/8/layout/vList5"/>
    <dgm:cxn modelId="{D098DD51-1F80-4F84-A8C3-BA9E66DD9EB5}" srcId="{56BF9D4A-FD78-4255-85ED-616D78347D5A}" destId="{D37B4DB6-50DF-4C91-BB5A-E9035876BDA5}" srcOrd="1" destOrd="0" parTransId="{0DD6E3CD-775F-4871-9D84-28CAD1E87281}" sibTransId="{3BEC8767-28C0-4469-B357-91641F6B7D07}"/>
    <dgm:cxn modelId="{ABD71031-5B4D-4A99-9629-F524739D8065}" srcId="{D37B4DB6-50DF-4C91-BB5A-E9035876BDA5}" destId="{36816CC6-27AB-4AAE-B7B8-9DC8EE47B5A3}" srcOrd="0" destOrd="0" parTransId="{8018A4B3-C3A6-46D9-960D-C30A463604CA}" sibTransId="{0D07FCA0-A27A-4499-99B6-C9EF2F563099}"/>
    <dgm:cxn modelId="{87DD535F-18DB-47ED-965F-B2CC4B32B517}" type="presOf" srcId="{C151E4E1-4BD5-421F-876A-23A5CE3EED4C}" destId="{C57DB343-8DBF-4034-8F3B-893DE1D3E128}" srcOrd="0" destOrd="0" presId="urn:microsoft.com/office/officeart/2005/8/layout/vList5"/>
    <dgm:cxn modelId="{9B4D2A10-83EB-4012-ACC0-57DBA25C017D}" type="presOf" srcId="{56BF9D4A-FD78-4255-85ED-616D78347D5A}" destId="{C00CB158-5844-468A-9A0F-901C48579638}" srcOrd="0" destOrd="0" presId="urn:microsoft.com/office/officeart/2005/8/layout/vList5"/>
    <dgm:cxn modelId="{EB2C4ABE-F9F4-4E44-B267-FA415D9D9BF3}" srcId="{56BF9D4A-FD78-4255-85ED-616D78347D5A}" destId="{C151E4E1-4BD5-421F-876A-23A5CE3EED4C}" srcOrd="0" destOrd="0" parTransId="{D7678A80-B1E6-4B10-B0B6-0A726442F371}" sibTransId="{00A0AF42-B188-4BAD-A041-1EF598ED25D8}"/>
    <dgm:cxn modelId="{899C947F-A4C9-444A-937D-B401F72B89A0}" type="presOf" srcId="{36816CC6-27AB-4AAE-B7B8-9DC8EE47B5A3}" destId="{00EFB808-4CEA-4F14-8AB4-2C241F43EBC7}" srcOrd="0" destOrd="0" presId="urn:microsoft.com/office/officeart/2005/8/layout/vList5"/>
    <dgm:cxn modelId="{2DC073D1-D7A4-4B46-8B8C-B1E4B231301C}" srcId="{C151E4E1-4BD5-421F-876A-23A5CE3EED4C}" destId="{F4ABCD2A-C537-433A-9761-EC107023B683}" srcOrd="0" destOrd="0" parTransId="{DF7BE69A-5D4D-48EA-BB5B-03CB7C275F7D}" sibTransId="{A9B25082-93C7-4AC6-BC23-EB823F505B2F}"/>
    <dgm:cxn modelId="{EB791647-230B-400C-A8C4-682F8DFD4523}" type="presParOf" srcId="{C00CB158-5844-468A-9A0F-901C48579638}" destId="{7799C9C8-3872-4A57-8BC2-4C87AF74CE06}" srcOrd="0" destOrd="0" presId="urn:microsoft.com/office/officeart/2005/8/layout/vList5"/>
    <dgm:cxn modelId="{2A055180-0DCF-45D0-8926-2F73609CB9AF}" type="presParOf" srcId="{7799C9C8-3872-4A57-8BC2-4C87AF74CE06}" destId="{C57DB343-8DBF-4034-8F3B-893DE1D3E128}" srcOrd="0" destOrd="0" presId="urn:microsoft.com/office/officeart/2005/8/layout/vList5"/>
    <dgm:cxn modelId="{BBA7ED4F-EB24-4E10-AC70-B62F217B1734}" type="presParOf" srcId="{7799C9C8-3872-4A57-8BC2-4C87AF74CE06}" destId="{5C72B2A3-6F0C-471A-8721-C9BFB28E45B1}" srcOrd="1" destOrd="0" presId="urn:microsoft.com/office/officeart/2005/8/layout/vList5"/>
    <dgm:cxn modelId="{E882EEE0-97D5-458E-9EA1-184B3A840E49}" type="presParOf" srcId="{C00CB158-5844-468A-9A0F-901C48579638}" destId="{8E46D454-8CC1-4EE2-89FE-A71EB67F23F7}" srcOrd="1" destOrd="0" presId="urn:microsoft.com/office/officeart/2005/8/layout/vList5"/>
    <dgm:cxn modelId="{724CCC05-17DF-4CD5-AFFA-B998435F3E17}" type="presParOf" srcId="{C00CB158-5844-468A-9A0F-901C48579638}" destId="{10A4FBFE-77A4-4659-8E96-0780FC449896}" srcOrd="2" destOrd="0" presId="urn:microsoft.com/office/officeart/2005/8/layout/vList5"/>
    <dgm:cxn modelId="{68365E17-3806-425D-9E0F-BF502A7C611B}" type="presParOf" srcId="{10A4FBFE-77A4-4659-8E96-0780FC449896}" destId="{C768E059-C73C-497E-921B-73B35B62D9BD}" srcOrd="0" destOrd="0" presId="urn:microsoft.com/office/officeart/2005/8/layout/vList5"/>
    <dgm:cxn modelId="{5E700F22-7287-461B-A39F-4454D8496CE2}" type="presParOf" srcId="{10A4FBFE-77A4-4659-8E96-0780FC449896}" destId="{00EFB808-4CEA-4F14-8AB4-2C241F43EBC7}"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6FF4D-EF05-493B-BDB0-B19080E6BDCC}" type="doc">
      <dgm:prSet loTypeId="urn:microsoft.com/office/officeart/2005/8/layout/chevron1" loCatId="process" qsTypeId="urn:microsoft.com/office/officeart/2005/8/quickstyle/simple1" qsCatId="simple" csTypeId="urn:microsoft.com/office/officeart/2005/8/colors/accent1_2" csCatId="accent1" phldr="1"/>
      <dgm:spPr/>
    </dgm:pt>
    <dgm:pt modelId="{E56F7913-FE30-40D9-A0B6-768DF09D38CB}">
      <dgm:prSet phldrT="[Text]">
        <dgm:style>
          <a:lnRef idx="0">
            <a:schemeClr val="accent1"/>
          </a:lnRef>
          <a:fillRef idx="3">
            <a:schemeClr val="accent1"/>
          </a:fillRef>
          <a:effectRef idx="3">
            <a:schemeClr val="accent1"/>
          </a:effectRef>
          <a:fontRef idx="minor">
            <a:schemeClr val="lt1"/>
          </a:fontRef>
        </dgm:style>
      </dgm:prSet>
      <dgm:spPr/>
      <dgm:t>
        <a:bodyPr>
          <a:scene3d>
            <a:camera prst="orthographicFront"/>
            <a:lightRig rig="glow" dir="tl">
              <a:rot lat="0" lon="0" rev="5400000"/>
            </a:lightRig>
          </a:scene3d>
          <a:sp3d contourW="12700">
            <a:bevelT w="25400" h="25400"/>
            <a:contourClr>
              <a:schemeClr val="accent6">
                <a:shade val="73000"/>
              </a:schemeClr>
            </a:contourClr>
          </a:sp3d>
        </a:bodyPr>
        <a:lstStyle/>
        <a:p>
          <a:r>
            <a:rPr lang="en-US"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t>
          </a:r>
          <a:r>
            <a:rPr lang="en-US"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VB.Net</a:t>
          </a:r>
          <a:r>
            <a:rPr lang="en-US"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Sorce</a:t>
          </a:r>
          <a:r>
            <a:rPr lang="en-US"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Code</a:t>
          </a:r>
          <a:endParaRPr lang="en-US"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dgm:t>
    </dgm:pt>
    <dgm:pt modelId="{E2C41088-DB01-48B5-8024-4EFCB855F2C1}" type="parTrans" cxnId="{81248BFA-7608-46FB-8854-DBB36E956618}">
      <dgm:prSet/>
      <dgm:spPr/>
      <dgm:t>
        <a:bodyPr/>
        <a:lstStyle/>
        <a:p>
          <a:endParaRPr lang="en-US"/>
        </a:p>
      </dgm:t>
    </dgm:pt>
    <dgm:pt modelId="{FF17C686-3F43-43BE-AF01-A0DE428856F2}" type="sibTrans" cxnId="{81248BFA-7608-46FB-8854-DBB36E956618}">
      <dgm:prSet/>
      <dgm:spPr/>
      <dgm:t>
        <a:bodyPr/>
        <a:lstStyle/>
        <a:p>
          <a:endParaRPr lang="en-US"/>
        </a:p>
      </dgm:t>
    </dgm:pt>
    <dgm:pt modelId="{01BFA10E-8CB4-4746-8DBC-B7186B43CD3C}">
      <dgm:prSet phldrT="[Text]">
        <dgm:style>
          <a:lnRef idx="1">
            <a:schemeClr val="dk1"/>
          </a:lnRef>
          <a:fillRef idx="2">
            <a:schemeClr val="dk1"/>
          </a:fillRef>
          <a:effectRef idx="1">
            <a:schemeClr val="dk1"/>
          </a:effectRef>
          <a:fontRef idx="minor">
            <a:schemeClr val="dk1"/>
          </a:fontRef>
        </dgm:style>
      </dgm:prSet>
      <dgm:spPr/>
      <dgm:t>
        <a:bodyPr/>
        <a:lstStyle/>
        <a:p>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Compiler</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A48E1176-D656-4590-9430-397900801239}" type="parTrans" cxnId="{A8FC5577-9748-41D9-AFD0-D5A7E943E705}">
      <dgm:prSet/>
      <dgm:spPr/>
      <dgm:t>
        <a:bodyPr/>
        <a:lstStyle/>
        <a:p>
          <a:endParaRPr lang="en-US"/>
        </a:p>
      </dgm:t>
    </dgm:pt>
    <dgm:pt modelId="{169D4B9D-BE59-478F-9165-1D05DDCFEB84}" type="sibTrans" cxnId="{A8FC5577-9748-41D9-AFD0-D5A7E943E705}">
      <dgm:prSet/>
      <dgm:spPr/>
      <dgm:t>
        <a:bodyPr/>
        <a:lstStyle/>
        <a:p>
          <a:endParaRPr lang="en-US"/>
        </a:p>
      </dgm:t>
    </dgm:pt>
    <dgm:pt modelId="{642039DC-BC7B-41B8-B3BF-70F05515A366}">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800" b="1" cap="none" spc="0" dirty="0" smtClean="0">
              <a:ln w="12700">
                <a:solidFill>
                  <a:schemeClr val="tx2">
                    <a:satMod val="155000"/>
                  </a:schemeClr>
                </a:solidFill>
                <a:prstDash val="solid"/>
              </a:ln>
              <a:solidFill>
                <a:schemeClr val="bg2">
                  <a:tint val="85000"/>
                  <a:satMod val="155000"/>
                </a:schemeClr>
              </a:solidFill>
              <a:effectLst/>
            </a:rPr>
            <a:t>Metadata</a:t>
          </a:r>
        </a:p>
        <a:p>
          <a:r>
            <a:rPr lang="en-US" sz="1800" b="1" cap="none" spc="0" dirty="0" smtClean="0">
              <a:ln w="12700">
                <a:solidFill>
                  <a:schemeClr val="tx2">
                    <a:satMod val="155000"/>
                  </a:schemeClr>
                </a:solidFill>
                <a:prstDash val="solid"/>
              </a:ln>
              <a:solidFill>
                <a:schemeClr val="bg2">
                  <a:tint val="85000"/>
                  <a:satMod val="155000"/>
                </a:schemeClr>
              </a:solidFill>
              <a:effectLst/>
            </a:rPr>
            <a:t>MSIL</a:t>
          </a:r>
        </a:p>
        <a:p>
          <a:r>
            <a:rPr lang="en-US" sz="1800" b="1" cap="none" spc="0" dirty="0" smtClean="0">
              <a:ln w="12700">
                <a:solidFill>
                  <a:schemeClr val="tx2">
                    <a:satMod val="155000"/>
                  </a:schemeClr>
                </a:solidFill>
                <a:prstDash val="solid"/>
              </a:ln>
              <a:solidFill>
                <a:schemeClr val="bg2">
                  <a:tint val="85000"/>
                  <a:satMod val="155000"/>
                </a:schemeClr>
              </a:solidFill>
              <a:effectLst/>
            </a:rPr>
            <a:t>Manifest</a:t>
          </a:r>
          <a:endParaRPr lang="en-US" sz="1800" b="1" cap="none" spc="0" dirty="0">
            <a:ln w="12700">
              <a:solidFill>
                <a:schemeClr val="tx2">
                  <a:satMod val="155000"/>
                </a:schemeClr>
              </a:solidFill>
              <a:prstDash val="solid"/>
            </a:ln>
            <a:solidFill>
              <a:schemeClr val="bg2">
                <a:tint val="85000"/>
                <a:satMod val="155000"/>
              </a:schemeClr>
            </a:solidFill>
            <a:effectLst/>
          </a:endParaRPr>
        </a:p>
      </dgm:t>
    </dgm:pt>
    <dgm:pt modelId="{7ECBBE25-A80C-4D62-9685-DB56B68BD4C2}" type="parTrans" cxnId="{61BDB34F-22AB-43CC-9053-B44A86FEB329}">
      <dgm:prSet/>
      <dgm:spPr/>
      <dgm:t>
        <a:bodyPr/>
        <a:lstStyle/>
        <a:p>
          <a:endParaRPr lang="en-US"/>
        </a:p>
      </dgm:t>
    </dgm:pt>
    <dgm:pt modelId="{D4953EE1-DA61-467C-8AD4-B21EF2D4E4F1}" type="sibTrans" cxnId="{61BDB34F-22AB-43CC-9053-B44A86FEB329}">
      <dgm:prSet/>
      <dgm:spPr/>
      <dgm:t>
        <a:bodyPr/>
        <a:lstStyle/>
        <a:p>
          <a:endParaRPr lang="en-US"/>
        </a:p>
      </dgm:t>
    </dgm:pt>
    <dgm:pt modelId="{0C09C5CC-74F8-4F12-B453-C189A9069F5F}" type="pres">
      <dgm:prSet presAssocID="{0BD6FF4D-EF05-493B-BDB0-B19080E6BDCC}" presName="Name0" presStyleCnt="0">
        <dgm:presLayoutVars>
          <dgm:dir/>
          <dgm:animLvl val="lvl"/>
          <dgm:resizeHandles val="exact"/>
        </dgm:presLayoutVars>
      </dgm:prSet>
      <dgm:spPr/>
    </dgm:pt>
    <dgm:pt modelId="{6E33C418-2C1E-43ED-A547-1F7231FA04CC}" type="pres">
      <dgm:prSet presAssocID="{E56F7913-FE30-40D9-A0B6-768DF09D38CB}" presName="parTxOnly" presStyleLbl="node1" presStyleIdx="0" presStyleCnt="3">
        <dgm:presLayoutVars>
          <dgm:chMax val="0"/>
          <dgm:chPref val="0"/>
          <dgm:bulletEnabled val="1"/>
        </dgm:presLayoutVars>
      </dgm:prSet>
      <dgm:spPr/>
      <dgm:t>
        <a:bodyPr/>
        <a:lstStyle/>
        <a:p>
          <a:endParaRPr lang="en-US"/>
        </a:p>
      </dgm:t>
    </dgm:pt>
    <dgm:pt modelId="{7E890CF4-E66B-456C-90A4-F83130B05188}" type="pres">
      <dgm:prSet presAssocID="{FF17C686-3F43-43BE-AF01-A0DE428856F2}" presName="parTxOnlySpace" presStyleCnt="0"/>
      <dgm:spPr/>
    </dgm:pt>
    <dgm:pt modelId="{7DCFCEBD-D7AD-45D5-B662-43380836EC5C}" type="pres">
      <dgm:prSet presAssocID="{01BFA10E-8CB4-4746-8DBC-B7186B43CD3C}" presName="parTxOnly" presStyleLbl="node1" presStyleIdx="1" presStyleCnt="3">
        <dgm:presLayoutVars>
          <dgm:chMax val="0"/>
          <dgm:chPref val="0"/>
          <dgm:bulletEnabled val="1"/>
        </dgm:presLayoutVars>
      </dgm:prSet>
      <dgm:spPr/>
      <dgm:t>
        <a:bodyPr/>
        <a:lstStyle/>
        <a:p>
          <a:endParaRPr lang="en-US"/>
        </a:p>
      </dgm:t>
    </dgm:pt>
    <dgm:pt modelId="{E6C35D75-59A6-41E1-9AE4-34C8AEC40CC3}" type="pres">
      <dgm:prSet presAssocID="{169D4B9D-BE59-478F-9165-1D05DDCFEB84}" presName="parTxOnlySpace" presStyleCnt="0"/>
      <dgm:spPr/>
    </dgm:pt>
    <dgm:pt modelId="{6612AC6B-E0E1-47C1-8DC3-01F7FE55DFA6}" type="pres">
      <dgm:prSet presAssocID="{642039DC-BC7B-41B8-B3BF-70F05515A366}" presName="parTxOnly" presStyleLbl="node1" presStyleIdx="2" presStyleCnt="3" custLinFactNeighborY="-261">
        <dgm:presLayoutVars>
          <dgm:chMax val="0"/>
          <dgm:chPref val="0"/>
          <dgm:bulletEnabled val="1"/>
        </dgm:presLayoutVars>
      </dgm:prSet>
      <dgm:spPr/>
      <dgm:t>
        <a:bodyPr/>
        <a:lstStyle/>
        <a:p>
          <a:endParaRPr lang="en-US"/>
        </a:p>
      </dgm:t>
    </dgm:pt>
  </dgm:ptLst>
  <dgm:cxnLst>
    <dgm:cxn modelId="{F97AA847-8C0C-4C89-AFE0-DDFD9BCE1918}" type="presOf" srcId="{E56F7913-FE30-40D9-A0B6-768DF09D38CB}" destId="{6E33C418-2C1E-43ED-A547-1F7231FA04CC}" srcOrd="0" destOrd="0" presId="urn:microsoft.com/office/officeart/2005/8/layout/chevron1"/>
    <dgm:cxn modelId="{A8FC5577-9748-41D9-AFD0-D5A7E943E705}" srcId="{0BD6FF4D-EF05-493B-BDB0-B19080E6BDCC}" destId="{01BFA10E-8CB4-4746-8DBC-B7186B43CD3C}" srcOrd="1" destOrd="0" parTransId="{A48E1176-D656-4590-9430-397900801239}" sibTransId="{169D4B9D-BE59-478F-9165-1D05DDCFEB84}"/>
    <dgm:cxn modelId="{2BE80B0A-DE5C-456C-97E2-1E70120E1AC3}" type="presOf" srcId="{0BD6FF4D-EF05-493B-BDB0-B19080E6BDCC}" destId="{0C09C5CC-74F8-4F12-B453-C189A9069F5F}" srcOrd="0" destOrd="0" presId="urn:microsoft.com/office/officeart/2005/8/layout/chevron1"/>
    <dgm:cxn modelId="{A3BB8C96-A26A-4D77-9AAD-F23C449674A0}" type="presOf" srcId="{01BFA10E-8CB4-4746-8DBC-B7186B43CD3C}" destId="{7DCFCEBD-D7AD-45D5-B662-43380836EC5C}" srcOrd="0" destOrd="0" presId="urn:microsoft.com/office/officeart/2005/8/layout/chevron1"/>
    <dgm:cxn modelId="{81248BFA-7608-46FB-8854-DBB36E956618}" srcId="{0BD6FF4D-EF05-493B-BDB0-B19080E6BDCC}" destId="{E56F7913-FE30-40D9-A0B6-768DF09D38CB}" srcOrd="0" destOrd="0" parTransId="{E2C41088-DB01-48B5-8024-4EFCB855F2C1}" sibTransId="{FF17C686-3F43-43BE-AF01-A0DE428856F2}"/>
    <dgm:cxn modelId="{61BDB34F-22AB-43CC-9053-B44A86FEB329}" srcId="{0BD6FF4D-EF05-493B-BDB0-B19080E6BDCC}" destId="{642039DC-BC7B-41B8-B3BF-70F05515A366}" srcOrd="2" destOrd="0" parTransId="{7ECBBE25-A80C-4D62-9685-DB56B68BD4C2}" sibTransId="{D4953EE1-DA61-467C-8AD4-B21EF2D4E4F1}"/>
    <dgm:cxn modelId="{802C4DEF-7CD9-43CC-B237-643CF5DC4AD8}" type="presOf" srcId="{642039DC-BC7B-41B8-B3BF-70F05515A366}" destId="{6612AC6B-E0E1-47C1-8DC3-01F7FE55DFA6}" srcOrd="0" destOrd="0" presId="urn:microsoft.com/office/officeart/2005/8/layout/chevron1"/>
    <dgm:cxn modelId="{A2750908-6AC7-4E1E-A65C-9FC900B79A99}" type="presParOf" srcId="{0C09C5CC-74F8-4F12-B453-C189A9069F5F}" destId="{6E33C418-2C1E-43ED-A547-1F7231FA04CC}" srcOrd="0" destOrd="0" presId="urn:microsoft.com/office/officeart/2005/8/layout/chevron1"/>
    <dgm:cxn modelId="{BDDF750A-B89B-4425-AFD3-74E1BD6B76A2}" type="presParOf" srcId="{0C09C5CC-74F8-4F12-B453-C189A9069F5F}" destId="{7E890CF4-E66B-456C-90A4-F83130B05188}" srcOrd="1" destOrd="0" presId="urn:microsoft.com/office/officeart/2005/8/layout/chevron1"/>
    <dgm:cxn modelId="{CD7E3F29-FF2E-4C7B-B8A7-75046083E95F}" type="presParOf" srcId="{0C09C5CC-74F8-4F12-B453-C189A9069F5F}" destId="{7DCFCEBD-D7AD-45D5-B662-43380836EC5C}" srcOrd="2" destOrd="0" presId="urn:microsoft.com/office/officeart/2005/8/layout/chevron1"/>
    <dgm:cxn modelId="{C5AAD6F5-0AC4-4C87-840D-05BB662ADE60}" type="presParOf" srcId="{0C09C5CC-74F8-4F12-B453-C189A9069F5F}" destId="{E6C35D75-59A6-41E1-9AE4-34C8AEC40CC3}" srcOrd="3" destOrd="0" presId="urn:microsoft.com/office/officeart/2005/8/layout/chevron1"/>
    <dgm:cxn modelId="{5E58A7FE-3F70-4ECD-8031-FC97589D5726}" type="presParOf" srcId="{0C09C5CC-74F8-4F12-B453-C189A9069F5F}" destId="{6612AC6B-E0E1-47C1-8DC3-01F7FE55DFA6}" srcOrd="4" destOrd="0" presId="urn:microsoft.com/office/officeart/2005/8/layout/chevron1"/>
  </dgm:cxnLst>
  <dgm:bg>
    <a:noFill/>
  </dgm:bg>
  <dgm:whole>
    <a:ln>
      <a:prstDash val="sysDash"/>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073A18-2278-4E84-9EF2-C376146B161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6AEA119-32ED-4B02-A517-76CDD254F90E}">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Productivity</a:t>
          </a:r>
          <a:endParaRPr lang="en-US" dirty="0"/>
        </a:p>
      </dgm:t>
    </dgm:pt>
    <dgm:pt modelId="{51C07063-CEA2-4692-A32D-F095225A3084}" type="parTrans" cxnId="{67D56B5C-1ECF-4567-9F21-0B45272F0AD2}">
      <dgm:prSet/>
      <dgm:spPr/>
      <dgm:t>
        <a:bodyPr/>
        <a:lstStyle/>
        <a:p>
          <a:endParaRPr lang="en-US"/>
        </a:p>
      </dgm:t>
    </dgm:pt>
    <dgm:pt modelId="{FFD45EE7-0894-4B19-A28C-56856DD12BC6}" type="sibTrans" cxnId="{67D56B5C-1ECF-4567-9F21-0B45272F0AD2}">
      <dgm:prSet/>
      <dgm:spPr/>
      <dgm:t>
        <a:bodyPr/>
        <a:lstStyle/>
        <a:p>
          <a:endParaRPr lang="en-US"/>
        </a:p>
      </dgm:t>
    </dgm:pt>
    <dgm:pt modelId="{9493AA13-DCEA-4A21-9679-E1198DA6A2E3}">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One third the code</a:t>
          </a:r>
          <a:endParaRPr lang="en-US" dirty="0"/>
        </a:p>
      </dgm:t>
    </dgm:pt>
    <dgm:pt modelId="{B3A176A9-0366-4382-B3BC-ED502A9A61C7}" type="parTrans" cxnId="{D143A7D2-7958-4747-9385-EE809F16D785}">
      <dgm:prSet/>
      <dgm:spPr/>
      <dgm:t>
        <a:bodyPr/>
        <a:lstStyle/>
        <a:p>
          <a:endParaRPr lang="en-US"/>
        </a:p>
      </dgm:t>
    </dgm:pt>
    <dgm:pt modelId="{7129F5D5-CE8C-4156-8E70-E2A019F6EF69}" type="sibTrans" cxnId="{D143A7D2-7958-4747-9385-EE809F16D785}">
      <dgm:prSet/>
      <dgm:spPr/>
      <dgm:t>
        <a:bodyPr/>
        <a:lstStyle/>
        <a:p>
          <a:endParaRPr lang="en-US"/>
        </a:p>
      </dgm:t>
    </dgm:pt>
    <dgm:pt modelId="{34D6F453-ACFE-43B4-BCAB-BC53A61C280D}">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Performance</a:t>
          </a:r>
          <a:endParaRPr lang="en-US" dirty="0"/>
        </a:p>
      </dgm:t>
    </dgm:pt>
    <dgm:pt modelId="{88256E4E-8BFF-40CC-90EA-60E0B19EB406}" type="parTrans" cxnId="{DCCC60D3-BF23-4FF4-B4C1-1B09B49F86D9}">
      <dgm:prSet/>
      <dgm:spPr/>
      <dgm:t>
        <a:bodyPr/>
        <a:lstStyle/>
        <a:p>
          <a:endParaRPr lang="en-US"/>
        </a:p>
      </dgm:t>
    </dgm:pt>
    <dgm:pt modelId="{821B4B89-5E2D-4463-88EF-CDF65E025B54}" type="sibTrans" cxnId="{DCCC60D3-BF23-4FF4-B4C1-1B09B49F86D9}">
      <dgm:prSet/>
      <dgm:spPr/>
      <dgm:t>
        <a:bodyPr/>
        <a:lstStyle/>
        <a:p>
          <a:endParaRPr lang="en-US"/>
        </a:p>
      </dgm:t>
    </dgm:pt>
    <dgm:pt modelId="{A4EEE56F-AB69-4CD6-9B81-09880887C3B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28 times faster</a:t>
          </a:r>
          <a:endParaRPr lang="en-US" dirty="0"/>
        </a:p>
      </dgm:t>
    </dgm:pt>
    <dgm:pt modelId="{079C14DB-61CC-4BFE-BA84-808F72479BA9}" type="parTrans" cxnId="{E9E686D0-839D-431C-B3BF-DEC906BE0AB1}">
      <dgm:prSet/>
      <dgm:spPr/>
      <dgm:t>
        <a:bodyPr/>
        <a:lstStyle/>
        <a:p>
          <a:endParaRPr lang="en-US"/>
        </a:p>
      </dgm:t>
    </dgm:pt>
    <dgm:pt modelId="{2C7765AD-FA7C-49D7-993E-A54E3C3B63A0}" type="sibTrans" cxnId="{E9E686D0-839D-431C-B3BF-DEC906BE0AB1}">
      <dgm:prSet/>
      <dgm:spPr/>
      <dgm:t>
        <a:bodyPr/>
        <a:lstStyle/>
        <a:p>
          <a:endParaRPr lang="en-US"/>
        </a:p>
      </dgm:t>
    </dgm:pt>
    <dgm:pt modelId="{A4578801-5B80-40DE-ACC6-8BA69BF6144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Scalability</a:t>
          </a:r>
          <a:endParaRPr lang="en-US" dirty="0"/>
        </a:p>
      </dgm:t>
    </dgm:pt>
    <dgm:pt modelId="{3FFA40E2-E12C-4914-AE1A-6FE481DE0D2D}" type="parTrans" cxnId="{821EDA93-27C6-484C-B945-CA820EF74437}">
      <dgm:prSet/>
      <dgm:spPr/>
      <dgm:t>
        <a:bodyPr/>
        <a:lstStyle/>
        <a:p>
          <a:endParaRPr lang="en-US"/>
        </a:p>
      </dgm:t>
    </dgm:pt>
    <dgm:pt modelId="{7A0338C7-6052-482F-B1D3-645E52CBC350}" type="sibTrans" cxnId="{821EDA93-27C6-484C-B945-CA820EF74437}">
      <dgm:prSet/>
      <dgm:spPr/>
      <dgm:t>
        <a:bodyPr/>
        <a:lstStyle/>
        <a:p>
          <a:endParaRPr lang="en-US"/>
        </a:p>
      </dgm:t>
    </dgm:pt>
    <dgm:pt modelId="{5A5DB182-3EF0-49AD-8752-891D7304C9D7}">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6 times more users</a:t>
          </a:r>
          <a:endParaRPr lang="en-US" dirty="0"/>
        </a:p>
      </dgm:t>
    </dgm:pt>
    <dgm:pt modelId="{157D1AA1-6EBD-4AB0-A733-74092CD8D177}" type="parTrans" cxnId="{A70050A1-69A5-42DD-946C-7BFF24A582AE}">
      <dgm:prSet/>
      <dgm:spPr/>
      <dgm:t>
        <a:bodyPr/>
        <a:lstStyle/>
        <a:p>
          <a:endParaRPr lang="en-US"/>
        </a:p>
      </dgm:t>
    </dgm:pt>
    <dgm:pt modelId="{056C970A-B4EF-44AD-BD47-A0CADBFDBF28}" type="sibTrans" cxnId="{A70050A1-69A5-42DD-946C-7BFF24A582AE}">
      <dgm:prSet/>
      <dgm:spPr/>
      <dgm:t>
        <a:bodyPr/>
        <a:lstStyle/>
        <a:p>
          <a:endParaRPr lang="en-US"/>
        </a:p>
      </dgm:t>
    </dgm:pt>
    <dgm:pt modelId="{834F48B1-A1EB-45D2-9544-073F1CF6829A}" type="pres">
      <dgm:prSet presAssocID="{B9073A18-2278-4E84-9EF2-C376146B1611}" presName="Name0" presStyleCnt="0">
        <dgm:presLayoutVars>
          <dgm:dir/>
          <dgm:animLvl val="lvl"/>
          <dgm:resizeHandles val="exact"/>
        </dgm:presLayoutVars>
      </dgm:prSet>
      <dgm:spPr/>
      <dgm:t>
        <a:bodyPr/>
        <a:lstStyle/>
        <a:p>
          <a:endParaRPr lang="en-US"/>
        </a:p>
      </dgm:t>
    </dgm:pt>
    <dgm:pt modelId="{16C34F52-6AED-4F9B-8E23-EFEDA979D3A7}" type="pres">
      <dgm:prSet presAssocID="{96AEA119-32ED-4B02-A517-76CDD254F90E}" presName="linNode" presStyleCnt="0"/>
      <dgm:spPr/>
    </dgm:pt>
    <dgm:pt modelId="{728637F2-678E-40EC-A264-856BA27357C0}" type="pres">
      <dgm:prSet presAssocID="{96AEA119-32ED-4B02-A517-76CDD254F90E}" presName="parentText" presStyleLbl="node1" presStyleIdx="0" presStyleCnt="3">
        <dgm:presLayoutVars>
          <dgm:chMax val="1"/>
          <dgm:bulletEnabled val="1"/>
        </dgm:presLayoutVars>
      </dgm:prSet>
      <dgm:spPr/>
      <dgm:t>
        <a:bodyPr/>
        <a:lstStyle/>
        <a:p>
          <a:endParaRPr lang="en-US"/>
        </a:p>
      </dgm:t>
    </dgm:pt>
    <dgm:pt modelId="{B55A5F57-CF2A-4F29-9647-44B4595BF539}" type="pres">
      <dgm:prSet presAssocID="{96AEA119-32ED-4B02-A517-76CDD254F90E}" presName="descendantText" presStyleLbl="alignAccFollowNode1" presStyleIdx="0" presStyleCnt="3">
        <dgm:presLayoutVars>
          <dgm:bulletEnabled val="1"/>
        </dgm:presLayoutVars>
      </dgm:prSet>
      <dgm:spPr/>
      <dgm:t>
        <a:bodyPr/>
        <a:lstStyle/>
        <a:p>
          <a:endParaRPr lang="en-US"/>
        </a:p>
      </dgm:t>
    </dgm:pt>
    <dgm:pt modelId="{5AAB5A42-64DF-4BA8-A8D3-9E2B76339A85}" type="pres">
      <dgm:prSet presAssocID="{FFD45EE7-0894-4B19-A28C-56856DD12BC6}" presName="sp" presStyleCnt="0"/>
      <dgm:spPr/>
    </dgm:pt>
    <dgm:pt modelId="{1835274D-20FB-4772-8EB3-97C9CBB8AC94}" type="pres">
      <dgm:prSet presAssocID="{34D6F453-ACFE-43B4-BCAB-BC53A61C280D}" presName="linNode" presStyleCnt="0"/>
      <dgm:spPr/>
    </dgm:pt>
    <dgm:pt modelId="{1D2F5051-1538-44A8-808C-C99BA0CA6707}" type="pres">
      <dgm:prSet presAssocID="{34D6F453-ACFE-43B4-BCAB-BC53A61C280D}" presName="parentText" presStyleLbl="node1" presStyleIdx="1" presStyleCnt="3">
        <dgm:presLayoutVars>
          <dgm:chMax val="1"/>
          <dgm:bulletEnabled val="1"/>
        </dgm:presLayoutVars>
      </dgm:prSet>
      <dgm:spPr/>
      <dgm:t>
        <a:bodyPr/>
        <a:lstStyle/>
        <a:p>
          <a:endParaRPr lang="en-US"/>
        </a:p>
      </dgm:t>
    </dgm:pt>
    <dgm:pt modelId="{FF6AFCF7-24C0-419A-9C30-59F41DD3100E}" type="pres">
      <dgm:prSet presAssocID="{34D6F453-ACFE-43B4-BCAB-BC53A61C280D}" presName="descendantText" presStyleLbl="alignAccFollowNode1" presStyleIdx="1" presStyleCnt="3">
        <dgm:presLayoutVars>
          <dgm:bulletEnabled val="1"/>
        </dgm:presLayoutVars>
      </dgm:prSet>
      <dgm:spPr/>
      <dgm:t>
        <a:bodyPr/>
        <a:lstStyle/>
        <a:p>
          <a:endParaRPr lang="en-US"/>
        </a:p>
      </dgm:t>
    </dgm:pt>
    <dgm:pt modelId="{59A953FD-5D55-4330-9FB2-237F59314111}" type="pres">
      <dgm:prSet presAssocID="{821B4B89-5E2D-4463-88EF-CDF65E025B54}" presName="sp" presStyleCnt="0"/>
      <dgm:spPr/>
    </dgm:pt>
    <dgm:pt modelId="{D669AD04-ADC6-4F41-9507-251AA3B8D4C2}" type="pres">
      <dgm:prSet presAssocID="{A4578801-5B80-40DE-ACC6-8BA69BF61441}" presName="linNode" presStyleCnt="0"/>
      <dgm:spPr/>
    </dgm:pt>
    <dgm:pt modelId="{8CF609F1-4B24-427E-92C8-5E8D41917BF8}" type="pres">
      <dgm:prSet presAssocID="{A4578801-5B80-40DE-ACC6-8BA69BF61441}" presName="parentText" presStyleLbl="node1" presStyleIdx="2" presStyleCnt="3">
        <dgm:presLayoutVars>
          <dgm:chMax val="1"/>
          <dgm:bulletEnabled val="1"/>
        </dgm:presLayoutVars>
      </dgm:prSet>
      <dgm:spPr/>
      <dgm:t>
        <a:bodyPr/>
        <a:lstStyle/>
        <a:p>
          <a:endParaRPr lang="en-US"/>
        </a:p>
      </dgm:t>
    </dgm:pt>
    <dgm:pt modelId="{A7EC3E41-3BB9-4C20-BC4C-E3C38F13D80A}" type="pres">
      <dgm:prSet presAssocID="{A4578801-5B80-40DE-ACC6-8BA69BF61441}" presName="descendantText" presStyleLbl="alignAccFollowNode1" presStyleIdx="2" presStyleCnt="3">
        <dgm:presLayoutVars>
          <dgm:bulletEnabled val="1"/>
        </dgm:presLayoutVars>
      </dgm:prSet>
      <dgm:spPr/>
      <dgm:t>
        <a:bodyPr/>
        <a:lstStyle/>
        <a:p>
          <a:endParaRPr lang="en-US"/>
        </a:p>
      </dgm:t>
    </dgm:pt>
  </dgm:ptLst>
  <dgm:cxnLst>
    <dgm:cxn modelId="{77EA89DE-A04B-41EB-94C2-40AB14426860}" type="presOf" srcId="{5A5DB182-3EF0-49AD-8752-891D7304C9D7}" destId="{A7EC3E41-3BB9-4C20-BC4C-E3C38F13D80A}" srcOrd="0" destOrd="0" presId="urn:microsoft.com/office/officeart/2005/8/layout/vList5"/>
    <dgm:cxn modelId="{67D56B5C-1ECF-4567-9F21-0B45272F0AD2}" srcId="{B9073A18-2278-4E84-9EF2-C376146B1611}" destId="{96AEA119-32ED-4B02-A517-76CDD254F90E}" srcOrd="0" destOrd="0" parTransId="{51C07063-CEA2-4692-A32D-F095225A3084}" sibTransId="{FFD45EE7-0894-4B19-A28C-56856DD12BC6}"/>
    <dgm:cxn modelId="{8969FAE3-9B41-4C09-927B-AFDAC06A233C}" type="presOf" srcId="{B9073A18-2278-4E84-9EF2-C376146B1611}" destId="{834F48B1-A1EB-45D2-9544-073F1CF6829A}" srcOrd="0" destOrd="0" presId="urn:microsoft.com/office/officeart/2005/8/layout/vList5"/>
    <dgm:cxn modelId="{350C7265-4325-4274-9685-BA12C594FD75}" type="presOf" srcId="{A4EEE56F-AB69-4CD6-9B81-09880887C3BB}" destId="{FF6AFCF7-24C0-419A-9C30-59F41DD3100E}" srcOrd="0" destOrd="0" presId="urn:microsoft.com/office/officeart/2005/8/layout/vList5"/>
    <dgm:cxn modelId="{1E1C7CAA-A7E6-4E40-B16E-307D565FCD0B}" type="presOf" srcId="{A4578801-5B80-40DE-ACC6-8BA69BF61441}" destId="{8CF609F1-4B24-427E-92C8-5E8D41917BF8}" srcOrd="0" destOrd="0" presId="urn:microsoft.com/office/officeart/2005/8/layout/vList5"/>
    <dgm:cxn modelId="{64F4B133-8212-460D-9295-F58DADB14C5E}" type="presOf" srcId="{34D6F453-ACFE-43B4-BCAB-BC53A61C280D}" destId="{1D2F5051-1538-44A8-808C-C99BA0CA6707}" srcOrd="0" destOrd="0" presId="urn:microsoft.com/office/officeart/2005/8/layout/vList5"/>
    <dgm:cxn modelId="{B3777AEB-F59C-4A03-ADF0-55D118C879EC}" type="presOf" srcId="{96AEA119-32ED-4B02-A517-76CDD254F90E}" destId="{728637F2-678E-40EC-A264-856BA27357C0}" srcOrd="0" destOrd="0" presId="urn:microsoft.com/office/officeart/2005/8/layout/vList5"/>
    <dgm:cxn modelId="{A70050A1-69A5-42DD-946C-7BFF24A582AE}" srcId="{A4578801-5B80-40DE-ACC6-8BA69BF61441}" destId="{5A5DB182-3EF0-49AD-8752-891D7304C9D7}" srcOrd="0" destOrd="0" parTransId="{157D1AA1-6EBD-4AB0-A733-74092CD8D177}" sibTransId="{056C970A-B4EF-44AD-BD47-A0CADBFDBF28}"/>
    <dgm:cxn modelId="{E9E686D0-839D-431C-B3BF-DEC906BE0AB1}" srcId="{34D6F453-ACFE-43B4-BCAB-BC53A61C280D}" destId="{A4EEE56F-AB69-4CD6-9B81-09880887C3BB}" srcOrd="0" destOrd="0" parTransId="{079C14DB-61CC-4BFE-BA84-808F72479BA9}" sibTransId="{2C7765AD-FA7C-49D7-993E-A54E3C3B63A0}"/>
    <dgm:cxn modelId="{821EDA93-27C6-484C-B945-CA820EF74437}" srcId="{B9073A18-2278-4E84-9EF2-C376146B1611}" destId="{A4578801-5B80-40DE-ACC6-8BA69BF61441}" srcOrd="2" destOrd="0" parTransId="{3FFA40E2-E12C-4914-AE1A-6FE481DE0D2D}" sibTransId="{7A0338C7-6052-482F-B1D3-645E52CBC350}"/>
    <dgm:cxn modelId="{D143A7D2-7958-4747-9385-EE809F16D785}" srcId="{96AEA119-32ED-4B02-A517-76CDD254F90E}" destId="{9493AA13-DCEA-4A21-9679-E1198DA6A2E3}" srcOrd="0" destOrd="0" parTransId="{B3A176A9-0366-4382-B3BC-ED502A9A61C7}" sibTransId="{7129F5D5-CE8C-4156-8E70-E2A019F6EF69}"/>
    <dgm:cxn modelId="{3E0AD496-8C27-49FF-A303-A46C6C6473AA}" type="presOf" srcId="{9493AA13-DCEA-4A21-9679-E1198DA6A2E3}" destId="{B55A5F57-CF2A-4F29-9647-44B4595BF539}" srcOrd="0" destOrd="0" presId="urn:microsoft.com/office/officeart/2005/8/layout/vList5"/>
    <dgm:cxn modelId="{DCCC60D3-BF23-4FF4-B4C1-1B09B49F86D9}" srcId="{B9073A18-2278-4E84-9EF2-C376146B1611}" destId="{34D6F453-ACFE-43B4-BCAB-BC53A61C280D}" srcOrd="1" destOrd="0" parTransId="{88256E4E-8BFF-40CC-90EA-60E0B19EB406}" sibTransId="{821B4B89-5E2D-4463-88EF-CDF65E025B54}"/>
    <dgm:cxn modelId="{6EFE49CE-495C-4092-93FD-CB9DB75AC0EA}" type="presParOf" srcId="{834F48B1-A1EB-45D2-9544-073F1CF6829A}" destId="{16C34F52-6AED-4F9B-8E23-EFEDA979D3A7}" srcOrd="0" destOrd="0" presId="urn:microsoft.com/office/officeart/2005/8/layout/vList5"/>
    <dgm:cxn modelId="{BFDACEB3-BD13-4289-A214-8808C2DE4872}" type="presParOf" srcId="{16C34F52-6AED-4F9B-8E23-EFEDA979D3A7}" destId="{728637F2-678E-40EC-A264-856BA27357C0}" srcOrd="0" destOrd="0" presId="urn:microsoft.com/office/officeart/2005/8/layout/vList5"/>
    <dgm:cxn modelId="{590F4718-C1A3-448B-A2F1-E8A6A79DB69F}" type="presParOf" srcId="{16C34F52-6AED-4F9B-8E23-EFEDA979D3A7}" destId="{B55A5F57-CF2A-4F29-9647-44B4595BF539}" srcOrd="1" destOrd="0" presId="urn:microsoft.com/office/officeart/2005/8/layout/vList5"/>
    <dgm:cxn modelId="{3E008793-7205-4563-B9E3-D4986450B310}" type="presParOf" srcId="{834F48B1-A1EB-45D2-9544-073F1CF6829A}" destId="{5AAB5A42-64DF-4BA8-A8D3-9E2B76339A85}" srcOrd="1" destOrd="0" presId="urn:microsoft.com/office/officeart/2005/8/layout/vList5"/>
    <dgm:cxn modelId="{926F0CF0-0553-41A6-B5D2-217C2F15F819}" type="presParOf" srcId="{834F48B1-A1EB-45D2-9544-073F1CF6829A}" destId="{1835274D-20FB-4772-8EB3-97C9CBB8AC94}" srcOrd="2" destOrd="0" presId="urn:microsoft.com/office/officeart/2005/8/layout/vList5"/>
    <dgm:cxn modelId="{F2A4699F-CD3D-492F-A889-7BAC78C466C4}" type="presParOf" srcId="{1835274D-20FB-4772-8EB3-97C9CBB8AC94}" destId="{1D2F5051-1538-44A8-808C-C99BA0CA6707}" srcOrd="0" destOrd="0" presId="urn:microsoft.com/office/officeart/2005/8/layout/vList5"/>
    <dgm:cxn modelId="{1F4A0AE4-EDEA-4281-AABF-29746CB3E51B}" type="presParOf" srcId="{1835274D-20FB-4772-8EB3-97C9CBB8AC94}" destId="{FF6AFCF7-24C0-419A-9C30-59F41DD3100E}" srcOrd="1" destOrd="0" presId="urn:microsoft.com/office/officeart/2005/8/layout/vList5"/>
    <dgm:cxn modelId="{852D7E0B-4E0E-48F5-A40A-F95558E51DB2}" type="presParOf" srcId="{834F48B1-A1EB-45D2-9544-073F1CF6829A}" destId="{59A953FD-5D55-4330-9FB2-237F59314111}" srcOrd="3" destOrd="0" presId="urn:microsoft.com/office/officeart/2005/8/layout/vList5"/>
    <dgm:cxn modelId="{B56B4B53-B9F3-4856-A9CB-4778F509FA90}" type="presParOf" srcId="{834F48B1-A1EB-45D2-9544-073F1CF6829A}" destId="{D669AD04-ADC6-4F41-9507-251AA3B8D4C2}" srcOrd="4" destOrd="0" presId="urn:microsoft.com/office/officeart/2005/8/layout/vList5"/>
    <dgm:cxn modelId="{5E430BA2-AD47-48DD-96E5-8B4F797113CF}" type="presParOf" srcId="{D669AD04-ADC6-4F41-9507-251AA3B8D4C2}" destId="{8CF609F1-4B24-427E-92C8-5E8D41917BF8}" srcOrd="0" destOrd="0" presId="urn:microsoft.com/office/officeart/2005/8/layout/vList5"/>
    <dgm:cxn modelId="{B70B99C6-1014-468C-B7BA-636B93CD8B9E}" type="presParOf" srcId="{D669AD04-ADC6-4F41-9507-251AA3B8D4C2}" destId="{A7EC3E41-3BB9-4C20-BC4C-E3C38F13D80A}" srcOrd="1" destOrd="0" presId="urn:microsoft.com/office/officeart/2005/8/layout/vList5"/>
  </dgm:cxnLst>
  <dgm:bg>
    <a:noFill/>
    <a:effectLst>
      <a:innerShdw blurRad="63500" dist="50800" dir="8100000">
        <a:prstClr val="black">
          <a:alpha val="50000"/>
        </a:prstClr>
      </a:innerShdw>
    </a:effect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72B2A3-6F0C-471A-8721-C9BFB28E45B1}">
      <dsp:nvSpPr>
        <dsp:cNvPr id="0" name=""/>
        <dsp:cNvSpPr/>
      </dsp:nvSpPr>
      <dsp:spPr>
        <a:xfrm rot="5400000">
          <a:off x="2249281" y="-873058"/>
          <a:ext cx="475773" cy="2340864"/>
        </a:xfrm>
        <a:prstGeom prst="round2Same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5720" tIns="22860" rIns="45720" bIns="22860" numCol="1" spcCol="1270" anchor="ctr" anchorCtr="0">
          <a:noAutofit/>
        </a:bodyPr>
        <a:lstStyle/>
        <a:p>
          <a:pPr marL="0" marR="0" lvl="2" indent="0" algn="l" defTabSz="914400" eaLnBrk="1" fontAlgn="auto" latinLnBrk="0" hangingPunct="1">
            <a:lnSpc>
              <a:spcPct val="100000"/>
            </a:lnSpc>
            <a:spcBef>
              <a:spcPct val="0"/>
            </a:spcBef>
            <a:spcAft>
              <a:spcPts val="0"/>
            </a:spcAft>
            <a:buClrTx/>
            <a:buSzTx/>
            <a:buFontTx/>
            <a:buChar char="••"/>
            <a:tabLst/>
            <a:defRPr/>
          </a:pPr>
          <a:r>
            <a:rPr lang="en-US" sz="1200" b="1" kern="1200" dirty="0" smtClean="0">
              <a:effectLst/>
            </a:rPr>
            <a:t>Common Type System </a:t>
          </a:r>
        </a:p>
      </dsp:txBody>
      <dsp:txXfrm rot="5400000">
        <a:off x="2249281" y="-873058"/>
        <a:ext cx="475773" cy="2340864"/>
      </dsp:txXfrm>
    </dsp:sp>
    <dsp:sp modelId="{C57DB343-8DBF-4034-8F3B-893DE1D3E128}">
      <dsp:nvSpPr>
        <dsp:cNvPr id="0" name=""/>
        <dsp:cNvSpPr/>
      </dsp:nvSpPr>
      <dsp:spPr>
        <a:xfrm>
          <a:off x="0" y="14"/>
          <a:ext cx="1316736" cy="594717"/>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CTS</a:t>
          </a:r>
          <a:endParaRPr lang="en-US" sz="3200" b="1" kern="1200" dirty="0">
            <a:effectLst>
              <a:outerShdw blurRad="38100" dist="38100" dir="2700000" algn="tl">
                <a:srgbClr val="000000">
                  <a:alpha val="43137"/>
                </a:srgbClr>
              </a:outerShdw>
            </a:effectLst>
          </a:endParaRPr>
        </a:p>
      </dsp:txBody>
      <dsp:txXfrm>
        <a:off x="0" y="14"/>
        <a:ext cx="1316736" cy="594717"/>
      </dsp:txXfrm>
    </dsp:sp>
    <dsp:sp modelId="{00EFB808-4CEA-4F14-8AB4-2C241F43EBC7}">
      <dsp:nvSpPr>
        <dsp:cNvPr id="0" name=""/>
        <dsp:cNvSpPr/>
      </dsp:nvSpPr>
      <dsp:spPr>
        <a:xfrm rot="5400000">
          <a:off x="2249281" y="-248605"/>
          <a:ext cx="475773" cy="2340864"/>
        </a:xfrm>
        <a:prstGeom prst="round2Same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5720" tIns="22860" rIns="45720" bIns="22860" numCol="1" spcCol="1270" anchor="ctr" anchorCtr="0">
          <a:noAutofit/>
        </a:bodyPr>
        <a:lstStyle/>
        <a:p>
          <a:pPr marL="0" marR="0" lvl="2" indent="0" algn="l" defTabSz="914400" eaLnBrk="1" fontAlgn="auto" latinLnBrk="0" hangingPunct="1">
            <a:lnSpc>
              <a:spcPct val="100000"/>
            </a:lnSpc>
            <a:spcBef>
              <a:spcPct val="0"/>
            </a:spcBef>
            <a:spcAft>
              <a:spcPts val="0"/>
            </a:spcAft>
            <a:buClrTx/>
            <a:buSzTx/>
            <a:buFontTx/>
            <a:buChar char="••"/>
            <a:tabLst/>
            <a:defRPr/>
          </a:pPr>
          <a:r>
            <a:rPr lang="en-US" sz="1200" b="1" kern="1200" dirty="0" smtClean="0"/>
            <a:t>Common Language Specification</a:t>
          </a:r>
        </a:p>
      </dsp:txBody>
      <dsp:txXfrm rot="5400000">
        <a:off x="2249281" y="-248605"/>
        <a:ext cx="475773" cy="2340864"/>
      </dsp:txXfrm>
    </dsp:sp>
    <dsp:sp modelId="{C768E059-C73C-497E-921B-73B35B62D9BD}">
      <dsp:nvSpPr>
        <dsp:cNvPr id="0" name=""/>
        <dsp:cNvSpPr/>
      </dsp:nvSpPr>
      <dsp:spPr>
        <a:xfrm>
          <a:off x="0" y="624467"/>
          <a:ext cx="1316736" cy="594717"/>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CLS</a:t>
          </a:r>
          <a:endParaRPr lang="en-US" sz="3200" b="1" kern="1200" dirty="0">
            <a:effectLst>
              <a:outerShdw blurRad="38100" dist="38100" dir="2700000" algn="tl">
                <a:srgbClr val="000000">
                  <a:alpha val="43137"/>
                </a:srgbClr>
              </a:outerShdw>
            </a:effectLst>
          </a:endParaRPr>
        </a:p>
      </dsp:txBody>
      <dsp:txXfrm>
        <a:off x="0" y="624467"/>
        <a:ext cx="1316736" cy="59471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EC919-1965-44B5-853F-DD9E58C7BB99}" type="datetimeFigureOut">
              <a:rPr lang="en-US" smtClean="0"/>
              <a:pPr/>
              <a:t>10/5/2012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4659DA-309D-4672-ABF7-D012D26741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9F2E7-68EF-4372-A2E1-5DCF1FD49676}" type="slidenum">
              <a:rPr lang="en-US"/>
              <a:pPr/>
              <a:t>2</a:t>
            </a:fld>
            <a:endParaRPr lang="en-US"/>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r>
              <a:rPr lang="en-US"/>
              <a:t>Well, every one of these eras had key tools that were used for the applications.</a:t>
            </a:r>
          </a:p>
          <a:p>
            <a:endParaRPr lang="en-US"/>
          </a:p>
          <a:p>
            <a:r>
              <a:rPr lang="en-US"/>
              <a:t>Here you see the evolution that has taken us from text mode apps,</a:t>
            </a:r>
          </a:p>
          <a:p>
            <a:r>
              <a:rPr lang="en-US"/>
              <a:t>To GUI applications and RAD tools,</a:t>
            </a:r>
          </a:p>
          <a:p>
            <a:r>
              <a:rPr lang="en-US"/>
              <a:t>And most recently to tools that allow you to build HTML based web applications.</a:t>
            </a:r>
          </a:p>
          <a:p>
            <a:endParaRPr lang="en-US"/>
          </a:p>
          <a:p>
            <a:r>
              <a:rPr lang="en-US"/>
              <a:t>Of course, with my background I would argue that the first tool mentioned under DOS should be Turbo Pascal</a:t>
            </a:r>
          </a:p>
          <a:p>
            <a:r>
              <a:rPr lang="en-US"/>
              <a:t>And the tool mentioned for GUI should be Delphi</a:t>
            </a:r>
          </a:p>
          <a:p>
            <a:r>
              <a:rPr lang="en-US"/>
              <a:t>But you get the point.</a:t>
            </a:r>
          </a:p>
          <a:p>
            <a:endParaRPr lang="en-US"/>
          </a:p>
          <a:p>
            <a:r>
              <a:rPr lang="en-US"/>
              <a:t>The next step in this evolution is the .NET Framework and Visual Studio.NET</a:t>
            </a:r>
          </a:p>
          <a:p>
            <a:endParaRPr lang="en-US"/>
          </a:p>
          <a:p>
            <a:r>
              <a:rPr lang="en-US"/>
              <a:t>Three years ago after we shipped VS6, we started to look at where to go next.</a:t>
            </a:r>
          </a:p>
          <a:p>
            <a:r>
              <a:rPr lang="en-US"/>
              <a:t>We realized we have a great product that allows incredibly powerful solutions to be built.</a:t>
            </a:r>
          </a:p>
          <a:p>
            <a:r>
              <a:rPr lang="en-US"/>
              <a:t>But we also realized we can do better.</a:t>
            </a:r>
          </a:p>
          <a:p>
            <a:r>
              <a:rPr lang="en-US"/>
              <a:t>A lot of things are too hard.</a:t>
            </a:r>
          </a:p>
          <a:p>
            <a:endParaRPr lang="en-US"/>
          </a:p>
          <a:p>
            <a:r>
              <a:rPr lang="en-US"/>
              <a:t>We realized we need to do better for distributed apps</a:t>
            </a:r>
          </a:p>
          <a:p>
            <a:r>
              <a:rPr lang="en-US"/>
              <a:t>The traditional distributed app model using DCOM and just doesn’t scale to the internet</a:t>
            </a:r>
          </a:p>
          <a:p>
            <a:r>
              <a:rPr lang="en-US"/>
              <a:t>It is too hard to get working on heterogeneous systems</a:t>
            </a:r>
          </a:p>
          <a:p>
            <a:endParaRPr lang="en-US"/>
          </a:p>
          <a:p>
            <a:r>
              <a:rPr lang="en-US"/>
              <a:t>And we relized we have too many different programming models</a:t>
            </a:r>
          </a:p>
          <a:p>
            <a:r>
              <a:rPr lang="en-US"/>
              <a:t>VB, MFC, ASP</a:t>
            </a:r>
          </a:p>
          <a:p>
            <a:r>
              <a:rPr lang="en-US"/>
              <a:t>But little or no transferability of skills between those models</a:t>
            </a:r>
          </a:p>
          <a:p>
            <a:endParaRPr lang="en-US"/>
          </a:p>
          <a:p>
            <a:r>
              <a:rPr lang="en-US"/>
              <a:t>We realized our object system is not rich enough</a:t>
            </a:r>
          </a:p>
          <a:p>
            <a:r>
              <a:rPr lang="en-US"/>
              <a:t>COM doesn’t support fundamental OOP concepts such as classes and inheritance</a:t>
            </a:r>
          </a:p>
          <a:p>
            <a:endParaRPr lang="en-US"/>
          </a:p>
          <a:p>
            <a:r>
              <a:rPr lang="en-US"/>
              <a:t>At the same time it is too complicated</a:t>
            </a:r>
          </a:p>
          <a:p>
            <a:r>
              <a:rPr lang="en-US"/>
              <a:t>COM is too low-level</a:t>
            </a:r>
          </a:p>
          <a:p>
            <a:r>
              <a:rPr lang="en-US"/>
              <a:t>No one wants to deal with registry, GUIDs, HRESULTs, AddRef/Release</a:t>
            </a:r>
          </a:p>
          <a:p>
            <a:r>
              <a:rPr lang="en-US"/>
              <a:t>Versioning and DLL hell is a big problem</a:t>
            </a:r>
          </a:p>
          <a:p>
            <a:endParaRPr lang="en-US"/>
          </a:p>
          <a:p>
            <a:r>
              <a:rPr lang="en-US"/>
              <a:t>Meanwhile, we could see the Internet is growing in leaps and bounds</a:t>
            </a:r>
          </a:p>
          <a:p>
            <a:r>
              <a:rPr lang="en-US"/>
              <a:t>And we could see that the combination of the net and XML/SOAP was going to be the backbone for distributed apps in the future</a:t>
            </a:r>
          </a:p>
          <a:p>
            <a:endParaRPr lang="en-US"/>
          </a:p>
          <a:p>
            <a:r>
              <a:rPr lang="en-US"/>
              <a:t>But looking at all of these factors, we also realized that we couldn’t get there just by incrementally evolving COM and DNA</a:t>
            </a:r>
          </a:p>
          <a:p>
            <a:r>
              <a:rPr lang="en-US"/>
              <a:t>We really needed to engineer a whole new platform…</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FA573CA-C561-4167-9AE3-FF39A6AD4CD8}" type="slidenum">
              <a:rPr lang="en-US"/>
              <a:pPr/>
              <a:t>18</a:t>
            </a:fld>
            <a:endParaRPr lang="en-US"/>
          </a:p>
        </p:txBody>
      </p:sp>
      <p:sp>
        <p:nvSpPr>
          <p:cNvPr id="265218" name="Rectangle 2"/>
          <p:cNvSpPr>
            <a:spLocks noGrp="1" noRot="1" noChangeAspect="1" noChangeArrowheads="1" noTextEdit="1"/>
          </p:cNvSpPr>
          <p:nvPr>
            <p:ph type="sldImg"/>
          </p:nvPr>
        </p:nvSpPr>
        <p:spPr>
          <a:xfrm>
            <a:off x="1150938" y="692150"/>
            <a:ext cx="4554537" cy="34163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3C89527-7BF3-4A02-B758-F634202E2A72}" type="slidenum">
              <a:rPr lang="en-US"/>
              <a:pPr/>
              <a:t>20</a:t>
            </a:fld>
            <a:endParaRPr lang="en-US"/>
          </a:p>
        </p:txBody>
      </p:sp>
      <p:sp>
        <p:nvSpPr>
          <p:cNvPr id="167938" name="Rectangle 2"/>
          <p:cNvSpPr>
            <a:spLocks noGrp="1" noRot="1" noChangeAspect="1" noChangeArrowheads="1" noTextEdit="1"/>
          </p:cNvSpPr>
          <p:nvPr>
            <p:ph type="sldImg"/>
          </p:nvPr>
        </p:nvSpPr>
        <p:spPr>
          <a:xfrm>
            <a:off x="1152525" y="692150"/>
            <a:ext cx="4554538" cy="3416300"/>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A49C5A7-5BD0-456F-8224-53C985E1BA4C}" type="slidenum">
              <a:rPr lang="en-US"/>
              <a:pPr/>
              <a:t>21</a:t>
            </a:fld>
            <a:endParaRPr lang="en-US"/>
          </a:p>
        </p:txBody>
      </p:sp>
      <p:sp>
        <p:nvSpPr>
          <p:cNvPr id="342018" name="Rectangle 2"/>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1972281-08E8-4399-B497-0BACC73BFF00}" type="slidenum">
              <a:rPr lang="en-US"/>
              <a:pPr/>
              <a:t>23</a:t>
            </a:fld>
            <a:endParaRPr lang="en-US"/>
          </a:p>
        </p:txBody>
      </p:sp>
      <p:sp>
        <p:nvSpPr>
          <p:cNvPr id="196610" name="Rectangle 2"/>
          <p:cNvSpPr>
            <a:spLocks noGrp="1" noRot="1" noChangeAspect="1" noChangeArrowheads="1" noTextEdit="1"/>
          </p:cNvSpPr>
          <p:nvPr>
            <p:ph type="sldImg"/>
          </p:nvPr>
        </p:nvSpPr>
        <p:spPr>
          <a:xfrm>
            <a:off x="1150938" y="692150"/>
            <a:ext cx="4554537"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4E7DD5D-C58B-4EF0-AB2B-E8D7DE543D21}" type="slidenum">
              <a:rPr lang="en-US"/>
              <a:pPr/>
              <a:t>24</a:t>
            </a:fld>
            <a:endParaRPr lang="en-US"/>
          </a:p>
        </p:txBody>
      </p:sp>
      <p:sp>
        <p:nvSpPr>
          <p:cNvPr id="271362" name="Rectangle 2"/>
          <p:cNvSpPr>
            <a:spLocks noGrp="1" noRot="1" noChangeAspect="1" noChangeArrowheads="1" noTextEdit="1"/>
          </p:cNvSpPr>
          <p:nvPr>
            <p:ph type="sldImg"/>
          </p:nvPr>
        </p:nvSpPr>
        <p:spPr>
          <a:xfrm>
            <a:off x="1152525" y="692150"/>
            <a:ext cx="4554538"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A192A-E37A-41DB-A799-436CDAD5E49E}" type="slidenum">
              <a:rPr lang="en-US"/>
              <a:pPr/>
              <a:t>27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DFAC5-15EC-4AB1-971E-33D2E0AF3E8A}" type="slidenum">
              <a:rPr lang="en-US"/>
              <a:pPr/>
              <a:t>28</a:t>
            </a:fld>
            <a:endParaRPr lang="en-US"/>
          </a:p>
        </p:txBody>
      </p:sp>
      <p:sp>
        <p:nvSpPr>
          <p:cNvPr id="1843202" name="Rectangle 2"/>
          <p:cNvSpPr>
            <a:spLocks noGrp="1" noRot="1" noChangeAspect="1" noChangeArrowheads="1" noTextEdit="1"/>
          </p:cNvSpPr>
          <p:nvPr>
            <p:ph type="sldImg"/>
          </p:nvPr>
        </p:nvSpPr>
        <p:spPr>
          <a:xfrm>
            <a:off x="1144588" y="685800"/>
            <a:ext cx="4570412" cy="3429000"/>
          </a:xfrm>
          <a:ln/>
        </p:spPr>
      </p:sp>
      <p:sp>
        <p:nvSpPr>
          <p:cNvPr id="1843203" name="Rectangle 3"/>
          <p:cNvSpPr>
            <a:spLocks noGrp="1" noChangeArrowheads="1"/>
          </p:cNvSpPr>
          <p:nvPr>
            <p:ph type="body" idx="1"/>
          </p:nvPr>
        </p:nvSpPr>
        <p:spPr>
          <a:xfrm>
            <a:off x="914089" y="4342892"/>
            <a:ext cx="5029823" cy="4114565"/>
          </a:xfrm>
        </p:spPr>
        <p:txBody>
          <a:bodyPr/>
          <a:lstStyle/>
          <a:p>
            <a:r>
              <a:rPr lang="en-US" b="1"/>
              <a:t>.NET and Languages</a:t>
            </a:r>
          </a:p>
          <a:p>
            <a:endParaRPr lang="en-US" b="1"/>
          </a:p>
          <a:p>
            <a:r>
              <a:rPr lang="en-US"/>
              <a:t>In the past, developers had problems sharing code since some worked in Visual C++ and others in Visual Basic. Depending upon how the Visual C++ code is written, it may be reusable for the Visual Basic developers. Microsoft created .NET to alleviate this problem and today, any developer can use a .NET class and event by extending that class for their own purposes. .NET languages build on the common type system of the .NET Framework. Visual Basic .NET and Visual C# provide native access to the .NET type system.</a:t>
            </a:r>
          </a:p>
          <a:p>
            <a:endParaRPr lang="en-US"/>
          </a:p>
          <a:p>
            <a:r>
              <a:rPr lang="en-US" b="1"/>
              <a:t>Core concepts</a:t>
            </a:r>
            <a:r>
              <a:rPr lang="en-US"/>
              <a:t>:</a:t>
            </a:r>
          </a:p>
          <a:p>
            <a:pPr lvl="2"/>
            <a:r>
              <a:rPr lang="en-US"/>
              <a:t>Everything is an object</a:t>
            </a:r>
          </a:p>
          <a:p>
            <a:pPr lvl="2"/>
            <a:r>
              <a:rPr lang="en-US"/>
              <a:t>Everything implicitly inherits from System.Object</a:t>
            </a:r>
          </a:p>
          <a:p>
            <a:pPr lvl="2"/>
            <a:r>
              <a:rPr lang="en-US"/>
              <a:t>There is a clear distinction between value and reference types</a:t>
            </a:r>
          </a:p>
          <a:p>
            <a:pPr lvl="4"/>
            <a:r>
              <a:rPr lang="en-US"/>
              <a:t>By-Value: Simple Types, Enumerations and Structs</a:t>
            </a:r>
          </a:p>
          <a:p>
            <a:pPr lvl="4"/>
            <a:r>
              <a:rPr lang="en-US"/>
              <a:t>By-Reference: Interfaces, Classes and Arrays</a:t>
            </a:r>
          </a:p>
          <a:p>
            <a:pPr lvl="2"/>
            <a:r>
              <a:rPr lang="en-US"/>
              <a:t>  All languages can use .NET features</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14012-F231-4589-998D-A7B60EA3B1F9}" type="slidenum">
              <a:rPr lang="en-US"/>
              <a:pPr/>
              <a:t>32</a:t>
            </a:fld>
            <a:endParaRPr lang="en-US"/>
          </a:p>
        </p:txBody>
      </p:sp>
      <p:sp>
        <p:nvSpPr>
          <p:cNvPr id="365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5571" name="Rectangle 3"/>
          <p:cNvSpPr>
            <a:spLocks noGrp="1" noChangeArrowheads="1"/>
          </p:cNvSpPr>
          <p:nvPr>
            <p:ph type="body" idx="1"/>
          </p:nvPr>
        </p:nvSpPr>
        <p:spPr bwMode="auto">
          <a:xfrm>
            <a:off x="686112" y="4343713"/>
            <a:ext cx="5485778" cy="4113862"/>
          </a:xfrm>
          <a:prstGeom prst="rect">
            <a:avLst/>
          </a:prstGeom>
          <a:solidFill>
            <a:srgbClr val="FFFFFF"/>
          </a:solidFill>
          <a:ln>
            <a:solidFill>
              <a:srgbClr val="000000"/>
            </a:solidFill>
            <a:miter lim="800000"/>
            <a:headEnd/>
            <a:tailEnd/>
          </a:ln>
        </p:spPr>
        <p:txBody>
          <a:bodyPr lIns="91431" tIns="45716" rIns="91431" bIns="45716"/>
          <a:lstStyle/>
          <a:p>
            <a:r>
              <a:rPr lang="en-US" altLang="zh-CN"/>
              <a:t>1.Jit compilers for each computer architecture types</a:t>
            </a:r>
          </a:p>
          <a:p>
            <a:r>
              <a:rPr lang="en-US" altLang="zh-CN"/>
              <a:t>2.Metadata is inserted into pe file during compilation</a:t>
            </a:r>
          </a:p>
          <a:p>
            <a:r>
              <a:rPr lang="en-US" altLang="zh-CN"/>
              <a:t>3.econo: generates unoptimized code, code can be discarded and regenerated</a:t>
            </a:r>
          </a:p>
          <a:p>
            <a:r>
              <a:rPr lang="en-US" altLang="zh-CN"/>
              <a:t>4.standard:optimized native code</a:t>
            </a:r>
          </a:p>
          <a:p>
            <a:r>
              <a:rPr lang="en-US" altLang="zh-CN"/>
              <a:t>5.Done at install time reduce start-up time, put the native code in the cache, if in the event the PE file is changed, you should use jit compile</a:t>
            </a:r>
          </a:p>
          <a:p>
            <a:r>
              <a:rPr lang="en-US" altLang="zh-CN"/>
              <a:t>6. To runtime if they failed</a:t>
            </a:r>
          </a:p>
          <a:p>
            <a:r>
              <a:rPr lang="en-US" altLang="zh-CN"/>
              <a:t>7. The native code is in the memory until  the process shuts down or garbage collector collect them</a:t>
            </a:r>
          </a:p>
          <a:p>
            <a:r>
              <a:rPr lang="en-US" altLang="zh-CN"/>
              <a:t>Unmanaged code:  win32API, com components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0A1A5-6C79-4611-866E-FB480AF03283}" type="slidenum">
              <a:rPr lang="en-US"/>
              <a:pPr/>
              <a:t>33</a:t>
            </a:fld>
            <a:endParaRPr lang="en-US"/>
          </a:p>
        </p:txBody>
      </p:sp>
      <p:sp>
        <p:nvSpPr>
          <p:cNvPr id="4311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1107" name="Rectangle 3"/>
          <p:cNvSpPr>
            <a:spLocks noGrp="1" noChangeArrowheads="1"/>
          </p:cNvSpPr>
          <p:nvPr>
            <p:ph type="body" idx="1"/>
          </p:nvPr>
        </p:nvSpPr>
        <p:spPr bwMode="auto">
          <a:xfrm>
            <a:off x="228704" y="4343713"/>
            <a:ext cx="6400593" cy="4113862"/>
          </a:xfrm>
          <a:prstGeom prst="rect">
            <a:avLst/>
          </a:prstGeom>
          <a:solidFill>
            <a:srgbClr val="FFFFFF"/>
          </a:solidFill>
          <a:ln>
            <a:solidFill>
              <a:srgbClr val="000000"/>
            </a:solidFill>
            <a:miter lim="800000"/>
            <a:headEnd/>
            <a:tailEnd/>
          </a:ln>
        </p:spPr>
        <p:txBody>
          <a:bodyPr lIns="91474" tIns="45737" rIns="91474" bIns="45737"/>
          <a:lstStyle/>
          <a:p>
            <a:endParaRPr lang="en-GB" sz="9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42E3538-295A-4CD2-B82D-7E7F5D29150F}" type="slidenum">
              <a:rPr lang="en-US"/>
              <a:pPr/>
              <a:t>34</a:t>
            </a:fld>
            <a:endParaRPr lang="en-US"/>
          </a:p>
        </p:txBody>
      </p:sp>
      <p:sp>
        <p:nvSpPr>
          <p:cNvPr id="261122"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9DCB728-9FFA-4FD1-BB9C-E00804607639}" type="datetime8">
              <a:rPr lang="en-US"/>
              <a:pPr/>
              <a:t>10/5/2012 11:51 AM</a:t>
            </a:fld>
            <a:endParaRPr lang="en-US"/>
          </a:p>
        </p:txBody>
      </p:sp>
      <p:sp>
        <p:nvSpPr>
          <p:cNvPr id="6" name="Rectangle 6"/>
          <p:cNvSpPr>
            <a:spLocks noGrp="1" noChangeArrowheads="1"/>
          </p:cNvSpPr>
          <p:nvPr>
            <p:ph type="ftr" sz="quarter" idx="4"/>
          </p:nvPr>
        </p:nvSpPr>
        <p:spPr>
          <a:ln/>
        </p:spPr>
        <p:txBody>
          <a:bodyPr/>
          <a:lstStyle/>
          <a:p>
            <a:r>
              <a:rPr lang="en-US"/>
              <a:t>© 2003-2004 Microsoft Corporation. All rights reserved.</a:t>
            </a:r>
          </a:p>
          <a:p>
            <a:pPr eaLnBrk="0" hangingPunct="0"/>
            <a:r>
              <a:rPr lang="en-US"/>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283FB6C5-D989-4E07-82A5-5F18003E1145}" type="slidenum">
              <a:rPr lang="en-US"/>
              <a:pPr/>
              <a:t>4</a:t>
            </a:fld>
            <a:endParaRPr lang="en-US"/>
          </a:p>
        </p:txBody>
      </p:sp>
      <p:sp>
        <p:nvSpPr>
          <p:cNvPr id="570370" name="Rectangle 2"/>
          <p:cNvSpPr>
            <a:spLocks noGrp="1" noRot="1" noChangeAspect="1" noChangeArrowheads="1" noTextEdit="1"/>
          </p:cNvSpPr>
          <p:nvPr>
            <p:ph type="sldImg"/>
          </p:nvPr>
        </p:nvSpPr>
        <p:spPr>
          <a:xfrm>
            <a:off x="455613" y="90488"/>
            <a:ext cx="3079750" cy="2309812"/>
          </a:xfrm>
          <a:ln/>
        </p:spPr>
      </p:sp>
      <p:sp>
        <p:nvSpPr>
          <p:cNvPr id="570371" name="Rectangle 3"/>
          <p:cNvSpPr>
            <a:spLocks noGrp="1" noChangeArrowheads="1"/>
          </p:cNvSpPr>
          <p:nvPr>
            <p:ph type="body" idx="1"/>
          </p:nvPr>
        </p:nvSpPr>
        <p:spPr>
          <a:xfrm>
            <a:off x="457200" y="2590800"/>
            <a:ext cx="5975350" cy="6019800"/>
          </a:xfrm>
        </p:spPr>
        <p:txBody>
          <a:bodyPr/>
          <a:lstStyle/>
          <a:p>
            <a:pPr>
              <a:spcBef>
                <a:spcPct val="60000"/>
              </a:spcBef>
            </a:pPr>
            <a:endParaRPr lang="nb-N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6EA1C-F13C-4502-87B6-565EDE47B8E5}" type="slidenum">
              <a:rPr lang="en-US"/>
              <a:pPr/>
              <a:t>35</a:t>
            </a:fld>
            <a:endParaRPr lang="en-US"/>
          </a:p>
        </p:txBody>
      </p:sp>
      <p:sp>
        <p:nvSpPr>
          <p:cNvPr id="4331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3155" name="Rectangle 3"/>
          <p:cNvSpPr>
            <a:spLocks noGrp="1" noChangeArrowheads="1"/>
          </p:cNvSpPr>
          <p:nvPr>
            <p:ph type="body" idx="1"/>
          </p:nvPr>
        </p:nvSpPr>
        <p:spPr bwMode="auto">
          <a:xfrm>
            <a:off x="228704" y="4343713"/>
            <a:ext cx="6400593" cy="4113862"/>
          </a:xfrm>
          <a:prstGeom prst="rect">
            <a:avLst/>
          </a:prstGeom>
          <a:solidFill>
            <a:srgbClr val="FFFFFF"/>
          </a:solidFill>
          <a:ln>
            <a:solidFill>
              <a:srgbClr val="000000"/>
            </a:solidFill>
            <a:miter lim="800000"/>
            <a:headEnd/>
            <a:tailEnd/>
          </a:ln>
        </p:spPr>
        <p:txBody>
          <a:bodyPr lIns="91474" tIns="45737" rIns="91474" bIns="45737"/>
          <a:lstStyle/>
          <a:p>
            <a:endParaRPr lang="en-GB" sz="7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1AD69-816B-4020-A007-906CC555B24C}" type="slidenum">
              <a:rPr lang="en-US"/>
              <a:pPr/>
              <a:t>37</a:t>
            </a:fld>
            <a:endParaRPr lang="en-US"/>
          </a:p>
        </p:txBody>
      </p:sp>
      <p:sp>
        <p:nvSpPr>
          <p:cNvPr id="4014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1411" name="Rectangle 3"/>
          <p:cNvSpPr>
            <a:spLocks noGrp="1" noChangeArrowheads="1"/>
          </p:cNvSpPr>
          <p:nvPr>
            <p:ph type="body" idx="1"/>
          </p:nvPr>
        </p:nvSpPr>
        <p:spPr bwMode="auto">
          <a:xfrm>
            <a:off x="686112" y="4343713"/>
            <a:ext cx="5485778" cy="4113862"/>
          </a:xfrm>
          <a:prstGeom prst="rect">
            <a:avLst/>
          </a:prstGeom>
          <a:solidFill>
            <a:srgbClr val="FFFFFF"/>
          </a:solidFill>
          <a:ln>
            <a:solidFill>
              <a:srgbClr val="000000"/>
            </a:solidFill>
            <a:miter lim="800000"/>
            <a:headEnd/>
            <a:tailEnd/>
          </a:ln>
        </p:spPr>
        <p:txBody>
          <a:bodyPr lIns="91431" tIns="45716" rIns="91431" bIns="45716"/>
          <a:lstStyle/>
          <a:p>
            <a:r>
              <a:rPr lang="en-US" altLang="zh-CN" dirty="0"/>
              <a:t>1.Write program using IL</a:t>
            </a:r>
          </a:p>
          <a:p>
            <a:r>
              <a:rPr lang="en-US" altLang="zh-CN" dirty="0"/>
              <a:t>2.Private Assemblies:</a:t>
            </a:r>
          </a:p>
          <a:p>
            <a:pPr lvl="1"/>
            <a:r>
              <a:rPr lang="en-US" altLang="zh-CN" dirty="0"/>
              <a:t>Specific to a </a:t>
            </a:r>
            <a:r>
              <a:rPr lang="en-US" altLang="zh-CN" dirty="0" err="1"/>
              <a:t>filesystem</a:t>
            </a:r>
            <a:r>
              <a:rPr lang="en-US" altLang="zh-CN" dirty="0"/>
              <a:t> directory</a:t>
            </a:r>
          </a:p>
          <a:p>
            <a:r>
              <a:rPr lang="en-US" altLang="zh-CN" dirty="0"/>
              <a:t>Shared (Global) Assemblies: use digital signature to assure assembly identity</a:t>
            </a:r>
          </a:p>
          <a:p>
            <a:pPr lvl="1"/>
            <a:r>
              <a:rPr lang="en-US" altLang="zh-CN" dirty="0"/>
              <a:t>Reside in the Global Assembly Cache</a:t>
            </a:r>
          </a:p>
          <a:p>
            <a:pPr lvl="1"/>
            <a:r>
              <a:rPr lang="en-US" altLang="zh-CN" dirty="0"/>
              <a:t>Require a “Strong Name”</a:t>
            </a:r>
          </a:p>
          <a:p>
            <a:pPr lvl="2"/>
            <a:r>
              <a:rPr lang="en-US" altLang="zh-CN" dirty="0"/>
              <a:t>Name of assembly</a:t>
            </a:r>
          </a:p>
          <a:p>
            <a:pPr lvl="2"/>
            <a:r>
              <a:rPr lang="en-US" altLang="zh-CN" dirty="0"/>
              <a:t>Cryptography Key</a:t>
            </a:r>
          </a:p>
          <a:p>
            <a:pPr lvl="2"/>
            <a:r>
              <a:rPr lang="en-US" altLang="zh-CN" dirty="0"/>
              <a:t>Culture (language)</a:t>
            </a:r>
          </a:p>
          <a:p>
            <a:pPr lvl="2"/>
            <a:r>
              <a:rPr lang="en-US" altLang="zh-CN" dirty="0"/>
              <a:t>4-part version number</a:t>
            </a:r>
          </a:p>
          <a:p>
            <a:pPr lvl="1"/>
            <a:r>
              <a:rPr lang="en-US" altLang="zh-CN" dirty="0"/>
              <a:t>Registered using GACUtil.exe</a:t>
            </a:r>
          </a:p>
          <a:p>
            <a:r>
              <a:rPr lang="en-US" altLang="zh-CN" dirty="0"/>
              <a:t>3.Stored in binary format</a:t>
            </a:r>
          </a:p>
          <a:p>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1972281-08E8-4399-B497-0BACC73BFF00}" type="slidenum">
              <a:rPr lang="en-US"/>
              <a:pPr/>
              <a:t>38</a:t>
            </a:fld>
            <a:endParaRPr lang="en-US"/>
          </a:p>
        </p:txBody>
      </p:sp>
      <p:sp>
        <p:nvSpPr>
          <p:cNvPr id="196610" name="Rectangle 2"/>
          <p:cNvSpPr>
            <a:spLocks noGrp="1" noRot="1" noChangeAspect="1" noChangeArrowheads="1" noTextEdit="1"/>
          </p:cNvSpPr>
          <p:nvPr>
            <p:ph type="sldImg"/>
          </p:nvPr>
        </p:nvSpPr>
        <p:spPr>
          <a:xfrm>
            <a:off x="1150938" y="692150"/>
            <a:ext cx="4554537" cy="34163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5A504-6EC6-4B97-B6F2-FCBE4211C6C6}" type="slidenum">
              <a:rPr lang="en-US"/>
              <a:pPr/>
              <a:t>40</a:t>
            </a:fld>
            <a:endParaRPr lang="en-US"/>
          </a:p>
        </p:txBody>
      </p:sp>
      <p:sp>
        <p:nvSpPr>
          <p:cNvPr id="1477634" name="Rectangle 2"/>
          <p:cNvSpPr>
            <a:spLocks noGrp="1" noRot="1" noChangeAspect="1" noChangeArrowheads="1" noTextEdit="1"/>
          </p:cNvSpPr>
          <p:nvPr>
            <p:ph type="sldImg"/>
          </p:nvPr>
        </p:nvSpPr>
        <p:spPr>
          <a:xfrm>
            <a:off x="2076450" y="485775"/>
            <a:ext cx="2743200" cy="2057400"/>
          </a:xfrm>
          <a:ln/>
        </p:spPr>
      </p:sp>
      <p:sp>
        <p:nvSpPr>
          <p:cNvPr id="1477635" name="Rectangle 3"/>
          <p:cNvSpPr>
            <a:spLocks noGrp="1" noChangeArrowheads="1"/>
          </p:cNvSpPr>
          <p:nvPr>
            <p:ph type="body" idx="1"/>
          </p:nvPr>
        </p:nvSpPr>
        <p:spPr>
          <a:xfrm>
            <a:off x="470281" y="2591348"/>
            <a:ext cx="5951698" cy="6056902"/>
          </a:xfrm>
        </p:spPr>
        <p:txBody>
          <a:bodyPr/>
          <a:lstStyle/>
          <a:p>
            <a:r>
              <a:rPr lang="en-US"/>
              <a:t>Visual Studio .NET 2003 performs better than Visual Studio .NET 2002.</a:t>
            </a:r>
          </a:p>
          <a:p>
            <a:endParaRPr lang="en-US"/>
          </a:p>
          <a:p>
            <a:r>
              <a:rPr lang="en-US"/>
              <a:t>We mentioned that the .NET Framework is faster. The development environment is faster, too. The startup time of Visual Studio has been reduced by changing the start page to be control-based, rather than browser-based. </a:t>
            </a:r>
          </a:p>
          <a:p>
            <a:endParaRPr lang="en-US"/>
          </a:p>
          <a:p>
            <a:r>
              <a:rPr lang="en-US"/>
              <a:t>The performance of dynamic help has been improved, as has Microsoft® IntelliSense®. The object browser is also faster.</a:t>
            </a:r>
          </a:p>
          <a:p>
            <a:endParaRPr lang="en-US"/>
          </a:p>
          <a:p>
            <a:r>
              <a:rPr lang="en-US"/>
              <a:t>Finally, the drop-down menus for the code editor are faster. This becomes most noticeable when you’re working with a large source file that contains lots of objects and methods.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60D60-930D-4F46-864A-3E86DCB9AAD5}" type="slidenum">
              <a:rPr lang="en-US"/>
              <a:pPr/>
              <a:t>42</a:t>
            </a:fld>
            <a:endParaRPr lang="en-US"/>
          </a:p>
        </p:txBody>
      </p:sp>
      <p:sp>
        <p:nvSpPr>
          <p:cNvPr id="1841154" name="Rectangle 2"/>
          <p:cNvSpPr>
            <a:spLocks noGrp="1" noRot="1" noChangeAspect="1" noChangeArrowheads="1" noTextEdit="1"/>
          </p:cNvSpPr>
          <p:nvPr>
            <p:ph type="sldImg"/>
          </p:nvPr>
        </p:nvSpPr>
        <p:spPr>
          <a:xfrm>
            <a:off x="1144588" y="684213"/>
            <a:ext cx="4570412" cy="3429000"/>
          </a:xfrm>
          <a:ln/>
        </p:spPr>
      </p:sp>
      <p:sp>
        <p:nvSpPr>
          <p:cNvPr id="1841155" name="Rectangle 3"/>
          <p:cNvSpPr>
            <a:spLocks noGrp="1" noChangeArrowheads="1"/>
          </p:cNvSpPr>
          <p:nvPr>
            <p:ph type="body" idx="1"/>
          </p:nvPr>
        </p:nvSpPr>
        <p:spPr>
          <a:xfrm>
            <a:off x="912532" y="4342892"/>
            <a:ext cx="5032937" cy="4116129"/>
          </a:xfrm>
        </p:spPr>
        <p:txBody>
          <a:bodyPr/>
          <a:lstStyle/>
          <a:p>
            <a:pPr>
              <a:lnSpc>
                <a:spcPct val="80000"/>
              </a:lnSpc>
            </a:pPr>
            <a:r>
              <a:rPr lang="en-US" sz="800" b="1" dirty="0"/>
              <a:t>KEY MESSAGE:</a:t>
            </a:r>
            <a:r>
              <a:rPr lang="en-US" sz="800" dirty="0"/>
              <a:t> Visual Studio .NET is the Most Productive Tool Ever</a:t>
            </a:r>
          </a:p>
          <a:p>
            <a:pPr>
              <a:lnSpc>
                <a:spcPct val="80000"/>
              </a:lnSpc>
            </a:pPr>
            <a:r>
              <a:rPr lang="en-US" sz="800" b="1" dirty="0"/>
              <a:t>SLIDE BUILDS:</a:t>
            </a:r>
            <a:r>
              <a:rPr lang="en-US" sz="800" dirty="0"/>
              <a:t> 0</a:t>
            </a:r>
          </a:p>
          <a:p>
            <a:pPr>
              <a:lnSpc>
                <a:spcPct val="80000"/>
              </a:lnSpc>
            </a:pPr>
            <a:r>
              <a:rPr lang="en-US" sz="800" b="1" dirty="0"/>
              <a:t>SLIDE SCRIPT: </a:t>
            </a:r>
            <a:endParaRPr lang="en-US" sz="800" dirty="0"/>
          </a:p>
          <a:p>
            <a:pPr>
              <a:lnSpc>
                <a:spcPct val="80000"/>
              </a:lnSpc>
            </a:pPr>
            <a:r>
              <a:rPr lang="en-US" sz="800" dirty="0"/>
              <a:t>There has been much debate over the productivity of developers working on the .NET platform vs. J2EE. We like to let the numbers speak for themselves.</a:t>
            </a:r>
          </a:p>
          <a:p>
            <a:pPr>
              <a:lnSpc>
                <a:spcPct val="80000"/>
              </a:lnSpc>
            </a:pPr>
            <a:endParaRPr lang="en-US" sz="800" dirty="0"/>
          </a:p>
          <a:p>
            <a:pPr>
              <a:lnSpc>
                <a:spcPct val="80000"/>
              </a:lnSpc>
            </a:pPr>
            <a:r>
              <a:rPr lang="en-US" sz="800" dirty="0"/>
              <a:t>For those who are not familiar, the Java Pet Store demo is a project created in J2EE that illustrates the design guidelines and architectural recommendations for building distributed applications and represents best practices of the Java community. In order to do a true apples-to-apples comparison, we built the .NET Pet Shop project to the same design specifications. As you can see, the results are quite amazing.</a:t>
            </a:r>
          </a:p>
          <a:p>
            <a:pPr>
              <a:lnSpc>
                <a:spcPct val="80000"/>
              </a:lnSpc>
            </a:pPr>
            <a:endParaRPr lang="en-US" sz="800" dirty="0"/>
          </a:p>
          <a:p>
            <a:pPr>
              <a:lnSpc>
                <a:spcPct val="80000"/>
              </a:lnSpc>
            </a:pPr>
            <a:r>
              <a:rPr lang="en-US" sz="800" dirty="0"/>
              <a:t>We were able to build our version with less than 1/3 of the code. Our version was also able to handle 6 times as many users and run 28 times faster. In fact, we even went a step further and built in support for mobile devices, and even exposed our functionality via XML Web services! As you can see, the power of Visual Studio .NET and the .NET Framework is truly awesome. But don’t take our word for it…</a:t>
            </a:r>
          </a:p>
          <a:p>
            <a:pPr>
              <a:lnSpc>
                <a:spcPct val="80000"/>
              </a:lnSpc>
            </a:pPr>
            <a:endParaRPr lang="en-US" sz="800" dirty="0"/>
          </a:p>
          <a:p>
            <a:pPr>
              <a:lnSpc>
                <a:spcPct val="80000"/>
              </a:lnSpc>
            </a:pPr>
            <a:r>
              <a:rPr lang="en-US" sz="800" b="1" dirty="0"/>
              <a:t>SLIDE TRANSITION: </a:t>
            </a:r>
            <a:r>
              <a:rPr lang="en-US" sz="800" dirty="0"/>
              <a:t>CafePress.com Confirms Developer Productivity</a:t>
            </a:r>
            <a:endParaRPr lang="en-US" sz="800" b="1" dirty="0"/>
          </a:p>
          <a:p>
            <a:pPr>
              <a:lnSpc>
                <a:spcPct val="80000"/>
              </a:lnSpc>
            </a:pPr>
            <a:endParaRPr lang="en-US" sz="8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844641F-DCDC-4595-8B47-3B022DD50F15}" type="slidenum">
              <a:rPr lang="en-US"/>
              <a:pPr/>
              <a:t>45</a:t>
            </a:fld>
            <a:endParaRPr lang="en-US"/>
          </a:p>
        </p:txBody>
      </p:sp>
      <p:sp>
        <p:nvSpPr>
          <p:cNvPr id="186370" name="Rectangle 2"/>
          <p:cNvSpPr>
            <a:spLocks noGrp="1" noRot="1" noChangeAspect="1" noChangeArrowheads="1" noTextEdit="1"/>
          </p:cNvSpPr>
          <p:nvPr>
            <p:ph type="sldImg"/>
          </p:nvPr>
        </p:nvSpPr>
        <p:spPr>
          <a:xfrm>
            <a:off x="1152525" y="692150"/>
            <a:ext cx="4554538" cy="3416300"/>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DA60F-8706-43D9-908A-A5480F14C18C}" type="slidenum">
              <a:rPr lang="en-US"/>
              <a:pPr/>
              <a:t>48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p:spPr>
        <p:txBody>
          <a:bodyPr/>
          <a:lstStyle/>
          <a:p>
            <a:r>
              <a:rPr lang="en-US" dirty="0"/>
              <a:t>Dramatically increase productivity</a:t>
            </a:r>
          </a:p>
          <a:p>
            <a:r>
              <a:rPr lang="en-US" dirty="0"/>
              <a:t>	Type safety</a:t>
            </a:r>
          </a:p>
          <a:p>
            <a:r>
              <a:rPr lang="en-US" dirty="0"/>
              <a:t>	Garbage collection</a:t>
            </a:r>
          </a:p>
          <a:p>
            <a:r>
              <a:rPr lang="en-US" dirty="0"/>
              <a:t>	Exceptions</a:t>
            </a:r>
          </a:p>
          <a:p>
            <a:r>
              <a:rPr lang="en-US" dirty="0"/>
              <a:t>	Leverage existing skills</a:t>
            </a:r>
          </a:p>
          <a:p>
            <a:r>
              <a:rPr lang="en-US" dirty="0"/>
              <a:t>Support component-oriented programming</a:t>
            </a:r>
          </a:p>
          <a:p>
            <a:r>
              <a:rPr lang="en-US" dirty="0"/>
              <a:t>	First class support for component concepts such as properties, events, attributes</a:t>
            </a:r>
          </a:p>
          <a:p>
            <a:r>
              <a:rPr lang="en-US" dirty="0"/>
              <a:t>Provide unified and extensible type system</a:t>
            </a:r>
          </a:p>
          <a:p>
            <a:r>
              <a:rPr lang="en-US" dirty="0"/>
              <a:t>	Where everything can be treated as an object</a:t>
            </a:r>
          </a:p>
          <a:p>
            <a:r>
              <a:rPr lang="en-US" dirty="0"/>
              <a:t>Build foundation for future innovation</a:t>
            </a:r>
          </a:p>
          <a:p>
            <a:r>
              <a:rPr lang="en-US" dirty="0"/>
              <a:t>	Concise language specification</a:t>
            </a:r>
          </a:p>
          <a:p>
            <a:r>
              <a:rPr lang="en-US" dirty="0"/>
              <a:t>	Standardization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E12292D-2D71-46BE-BF13-2048F8106D36}" type="slidenum">
              <a:rPr lang="en-US"/>
              <a:pPr/>
              <a:t>55</a:t>
            </a:fld>
            <a:endParaRPr lang="en-US"/>
          </a:p>
        </p:txBody>
      </p:sp>
      <p:sp>
        <p:nvSpPr>
          <p:cNvPr id="43008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D2BF0-174F-446C-9673-E9E6FA544C26}" type="slidenum">
              <a:rPr lang="en-US"/>
              <a:pPr/>
              <a:t>8</a:t>
            </a:fld>
            <a:endParaRPr lang="en-US"/>
          </a:p>
        </p:txBody>
      </p:sp>
      <p:sp>
        <p:nvSpPr>
          <p:cNvPr id="5007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0739" name="Rectangle 3"/>
          <p:cNvSpPr>
            <a:spLocks noGrp="1" noChangeArrowheads="1"/>
          </p:cNvSpPr>
          <p:nvPr>
            <p:ph type="body" idx="1"/>
          </p:nvPr>
        </p:nvSpPr>
        <p:spPr bwMode="auto">
          <a:xfrm>
            <a:off x="686112" y="4343713"/>
            <a:ext cx="5485778" cy="4113862"/>
          </a:xfrm>
          <a:prstGeom prst="rect">
            <a:avLst/>
          </a:prstGeom>
          <a:solidFill>
            <a:srgbClr val="FFFFFF"/>
          </a:solidFill>
          <a:ln>
            <a:solidFill>
              <a:srgbClr val="000000"/>
            </a:solidFill>
            <a:miter lim="800000"/>
            <a:headEnd/>
            <a:tailEnd/>
          </a:ln>
        </p:spPr>
        <p:txBody>
          <a:bodyPr lIns="91431" tIns="45716" rIns="91431" bIns="4571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D2BF0-174F-446C-9673-E9E6FA544C26}" type="slidenum">
              <a:rPr lang="en-US"/>
              <a:pPr/>
              <a:t>11</a:t>
            </a:fld>
            <a:endParaRPr lang="en-US"/>
          </a:p>
        </p:txBody>
      </p:sp>
      <p:sp>
        <p:nvSpPr>
          <p:cNvPr id="5007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0739" name="Rectangle 3"/>
          <p:cNvSpPr>
            <a:spLocks noGrp="1" noChangeArrowheads="1"/>
          </p:cNvSpPr>
          <p:nvPr>
            <p:ph type="body" idx="1"/>
          </p:nvPr>
        </p:nvSpPr>
        <p:spPr bwMode="auto">
          <a:xfrm>
            <a:off x="686112" y="4343713"/>
            <a:ext cx="5485778" cy="4113862"/>
          </a:xfrm>
          <a:prstGeom prst="rect">
            <a:avLst/>
          </a:prstGeom>
          <a:solidFill>
            <a:srgbClr val="FFFFFF"/>
          </a:solidFill>
          <a:ln>
            <a:solidFill>
              <a:srgbClr val="000000"/>
            </a:solidFill>
            <a:miter lim="800000"/>
            <a:headEnd/>
            <a:tailEnd/>
          </a:ln>
        </p:spPr>
        <p:txBody>
          <a:bodyPr lIns="91431" tIns="45716" rIns="91431" bIns="45716"/>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F63F5A8-467A-43A4-A71B-1B487DC996A4}" type="slidenum">
              <a:rPr lang="he-IL"/>
              <a:pPr/>
              <a:t>12</a:t>
            </a:fld>
            <a:endParaRPr lang="en-US"/>
          </a:p>
        </p:txBody>
      </p:sp>
      <p:sp>
        <p:nvSpPr>
          <p:cNvPr id="274434" name="Rectangle 2"/>
          <p:cNvSpPr>
            <a:spLocks noGrp="1" noRot="1" noChangeAspect="1" noChangeArrowheads="1" noTextEdit="1"/>
          </p:cNvSpPr>
          <p:nvPr>
            <p:ph type="sldImg"/>
          </p:nvPr>
        </p:nvSpPr>
        <p:spPr>
          <a:xfrm>
            <a:off x="1150938" y="692150"/>
            <a:ext cx="4556125" cy="34163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CBF0849-39B2-4260-9D5F-07BA3EE69EDE}" type="slidenum">
              <a:rPr lang="he-IL"/>
              <a:pPr/>
              <a:t>13</a:t>
            </a:fld>
            <a:endParaRPr lang="en-US"/>
          </a:p>
        </p:txBody>
      </p:sp>
      <p:sp>
        <p:nvSpPr>
          <p:cNvPr id="276482" name="Rectangle 2"/>
          <p:cNvSpPr>
            <a:spLocks noGrp="1" noRot="1" noChangeAspect="1" noChangeArrowheads="1" noTextEdit="1"/>
          </p:cNvSpPr>
          <p:nvPr>
            <p:ph type="sldImg"/>
          </p:nvPr>
        </p:nvSpPr>
        <p:spPr>
          <a:xfrm>
            <a:off x="1143000" y="685800"/>
            <a:ext cx="4572000" cy="34290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5471003-88F0-44DB-BE56-254E5C5BF035}" type="slidenum">
              <a:rPr lang="en-US"/>
              <a:pPr/>
              <a:t>14</a:t>
            </a:fld>
            <a:endParaRPr lang="en-US"/>
          </a:p>
        </p:txBody>
      </p:sp>
      <p:sp>
        <p:nvSpPr>
          <p:cNvPr id="367618" name="Rectangle 2"/>
          <p:cNvSpPr>
            <a:spLocks noGrp="1" noRot="1" noChangeAspect="1" noChangeArrowheads="1" noTextEdit="1"/>
          </p:cNvSpPr>
          <p:nvPr>
            <p:ph type="sldImg"/>
          </p:nvPr>
        </p:nvSpPr>
        <p:spPr bwMode="auto">
          <a:xfrm>
            <a:off x="1150938" y="692150"/>
            <a:ext cx="4554537" cy="3416300"/>
          </a:xfrm>
          <a:prstGeom prst="rect">
            <a:avLst/>
          </a:prstGeom>
          <a:solidFill>
            <a:srgbClr val="FFFFFF"/>
          </a:solidFill>
          <a:ln>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AD731C7-23B9-4557-A64D-B4B005802CFB}" type="slidenum">
              <a:rPr lang="en-US"/>
              <a:pPr/>
              <a:t>15</a:t>
            </a:fld>
            <a:endParaRPr lang="en-US"/>
          </a:p>
        </p:txBody>
      </p:sp>
      <p:sp>
        <p:nvSpPr>
          <p:cNvPr id="369666" name="Rectangle 2"/>
          <p:cNvSpPr>
            <a:spLocks noGrp="1" noRot="1" noChangeAspect="1" noChangeArrowheads="1" noTextEdit="1"/>
          </p:cNvSpPr>
          <p:nvPr>
            <p:ph type="sldImg"/>
          </p:nvPr>
        </p:nvSpPr>
        <p:spPr bwMode="auto">
          <a:xfrm>
            <a:off x="1150938" y="692150"/>
            <a:ext cx="4554537" cy="3416300"/>
          </a:xfrm>
          <a:prstGeom prst="rect">
            <a:avLst/>
          </a:prstGeom>
          <a:solidFill>
            <a:srgbClr val="FFFFFF"/>
          </a:solidFill>
          <a:ln>
            <a:solidFill>
              <a:srgbClr val="000000"/>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81D72-A1FC-4B7F-A4A7-0C1C668DE319}" type="slidenum">
              <a:rPr lang="en-US"/>
              <a:pPr/>
              <a:t>17</a:t>
            </a:fld>
            <a:endParaRPr lang="en-US"/>
          </a:p>
        </p:txBody>
      </p:sp>
      <p:sp>
        <p:nvSpPr>
          <p:cNvPr id="3768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6835" name="Rectangle 3"/>
          <p:cNvSpPr>
            <a:spLocks noGrp="1" noChangeArrowheads="1"/>
          </p:cNvSpPr>
          <p:nvPr>
            <p:ph type="body" idx="1"/>
          </p:nvPr>
        </p:nvSpPr>
        <p:spPr bwMode="auto">
          <a:xfrm>
            <a:off x="686112" y="4343713"/>
            <a:ext cx="5485778" cy="4113862"/>
          </a:xfrm>
          <a:prstGeom prst="rect">
            <a:avLst/>
          </a:prstGeom>
          <a:solidFill>
            <a:srgbClr val="FFFFFF"/>
          </a:solidFill>
          <a:ln>
            <a:solidFill>
              <a:srgbClr val="000000"/>
            </a:solidFill>
            <a:miter lim="800000"/>
            <a:headEnd/>
            <a:tailEnd/>
          </a:ln>
        </p:spPr>
        <p:txBody>
          <a:bodyPr lIns="91431" tIns="45716" rIns="91431" bIns="45716"/>
          <a:lstStyle/>
          <a:p>
            <a:r>
              <a:rPr lang="en-US" altLang="zh-CN" dirty="0"/>
              <a:t>Net classes utilize COM+ services</a:t>
            </a:r>
          </a:p>
          <a:p>
            <a:pPr lvl="1"/>
            <a:r>
              <a:rPr lang="en-US" altLang="zh-CN" sz="1100" dirty="0"/>
              <a:t>Transactions, Object pooling, etc…</a:t>
            </a:r>
          </a:p>
          <a:p>
            <a:r>
              <a:rPr lang="en-US" altLang="zh-CN" dirty="0"/>
              <a:t>Native DLLs</a:t>
            </a:r>
          </a:p>
          <a:p>
            <a:pPr lvl="1"/>
            <a:r>
              <a:rPr lang="en-US" altLang="zh-CN" sz="1100" dirty="0"/>
              <a:t>Using platform invoke</a:t>
            </a:r>
          </a:p>
          <a:p>
            <a:r>
              <a:rPr lang="en-US" altLang="zh-CN" dirty="0"/>
              <a:t>Runtime marshalling</a:t>
            </a:r>
          </a:p>
          <a:p>
            <a:pPr lvl="1"/>
            <a:r>
              <a:rPr lang="en-US" altLang="zh-CN" sz="1100" dirty="0"/>
              <a:t>Controlled through attributes</a:t>
            </a:r>
            <a:endParaRPr lang="en-US" altLang="zh-CN" dirty="0"/>
          </a:p>
          <a:p>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en-US"/>
          </a:p>
        </p:txBody>
      </p:sp>
      <p:sp>
        <p:nvSpPr>
          <p:cNvPr id="158723" name="Rectangle 3"/>
          <p:cNvSpPr>
            <a:spLocks noGrp="1" noChangeArrowheads="1"/>
          </p:cNvSpPr>
          <p:nvPr>
            <p:ph type="ctrTitle"/>
          </p:nvPr>
        </p:nvSpPr>
        <p:spPr>
          <a:xfrm>
            <a:off x="762000" y="2664869"/>
            <a:ext cx="7543800" cy="535531"/>
          </a:xfrm>
        </p:spPr>
        <p:txBody>
          <a:bodyPr anchor="t" anchorCtr="1">
            <a:spAutoFit/>
          </a:bodyPr>
          <a:lstStyle>
            <a:lvl1pPr algn="ctr">
              <a:defRPr sz="3600">
                <a:latin typeface="+mj-lt"/>
              </a:defRPr>
            </a:lvl1pPr>
          </a:lstStyle>
          <a:p>
            <a:r>
              <a:rPr lang="en-US" smtClean="0"/>
              <a:t>Click to edit Master title style</a:t>
            </a:r>
            <a:endParaRPr lang="en-GB" dirty="0"/>
          </a:p>
        </p:txBody>
      </p:sp>
      <p:sp>
        <p:nvSpPr>
          <p:cNvPr id="158724" name="Rectangle 4"/>
          <p:cNvSpPr>
            <a:spLocks noChangeArrowheads="1"/>
          </p:cNvSpPr>
          <p:nvPr/>
        </p:nvSpPr>
        <p:spPr bwMode="auto">
          <a:xfrm>
            <a:off x="763588" y="987425"/>
            <a:ext cx="7566025" cy="139700"/>
          </a:xfrm>
          <a:prstGeom prst="rect">
            <a:avLst/>
          </a:prstGeom>
          <a:gradFill rotWithShape="0">
            <a:gsLst>
              <a:gs pos="0">
                <a:srgbClr val="6699FF"/>
              </a:gs>
              <a:gs pos="100000">
                <a:srgbClr val="6699FF">
                  <a:gamma/>
                  <a:shade val="46275"/>
                  <a:invGamma/>
                </a:srgbClr>
              </a:gs>
            </a:gsLst>
            <a:lin ang="0" scaled="1"/>
          </a:gradFill>
          <a:ln w="9525">
            <a:noFill/>
            <a:miter lim="800000"/>
            <a:headEnd/>
            <a:tailEnd/>
          </a:ln>
          <a:effectLst/>
        </p:spPr>
        <p:txBody>
          <a:bodyPr lIns="137160" rIns="45720" anchor="ctr"/>
          <a:lstStyle/>
          <a:p>
            <a:endParaRPr lang="en-GB" sz="2000" b="1">
              <a:solidFill>
                <a:schemeClr val="bg1"/>
              </a:solidFill>
              <a:effectLst>
                <a:outerShdw blurRad="38100" dist="38100" dir="2700000" algn="tl">
                  <a:srgbClr val="000000"/>
                </a:outerShdw>
              </a:effectLst>
              <a:latin typeface="Arial" charset="0"/>
              <a:cs typeface="Times New Roman" pitchFamily="18" charset="0"/>
            </a:endParaRPr>
          </a:p>
        </p:txBody>
      </p:sp>
      <p:grpSp>
        <p:nvGrpSpPr>
          <p:cNvPr id="2" name="Group 5"/>
          <p:cNvGrpSpPr>
            <a:grpSpLocks/>
          </p:cNvGrpSpPr>
          <p:nvPr/>
        </p:nvGrpSpPr>
        <p:grpSpPr bwMode="auto">
          <a:xfrm>
            <a:off x="412750" y="4159250"/>
            <a:ext cx="2809875" cy="2379663"/>
            <a:chOff x="260" y="2620"/>
            <a:chExt cx="1770" cy="1499"/>
          </a:xfrm>
        </p:grpSpPr>
        <p:grpSp>
          <p:nvGrpSpPr>
            <p:cNvPr id="3" name="Group 6"/>
            <p:cNvGrpSpPr>
              <a:grpSpLocks/>
            </p:cNvGrpSpPr>
            <p:nvPr/>
          </p:nvGrpSpPr>
          <p:grpSpPr bwMode="auto">
            <a:xfrm>
              <a:off x="260" y="2620"/>
              <a:ext cx="1256" cy="1285"/>
              <a:chOff x="260" y="2620"/>
              <a:chExt cx="1256" cy="1285"/>
            </a:xfrm>
          </p:grpSpPr>
          <p:sp>
            <p:nvSpPr>
              <p:cNvPr id="158727" name="Freeform 7"/>
              <p:cNvSpPr>
                <a:spLocks/>
              </p:cNvSpPr>
              <p:nvPr/>
            </p:nvSpPr>
            <p:spPr bwMode="auto">
              <a:xfrm>
                <a:off x="1074" y="2620"/>
                <a:ext cx="442" cy="594"/>
              </a:xfrm>
              <a:custGeom>
                <a:avLst/>
                <a:gdLst/>
                <a:ahLst/>
                <a:cxnLst>
                  <a:cxn ang="0">
                    <a:pos x="0" y="593"/>
                  </a:cxn>
                  <a:cxn ang="0">
                    <a:pos x="441" y="0"/>
                  </a:cxn>
                  <a:cxn ang="0">
                    <a:pos x="441" y="0"/>
                  </a:cxn>
                </a:cxnLst>
                <a:rect l="0" t="0" r="r" b="b"/>
                <a:pathLst>
                  <a:path w="442" h="594">
                    <a:moveTo>
                      <a:pt x="0" y="593"/>
                    </a:moveTo>
                    <a:lnTo>
                      <a:pt x="441" y="0"/>
                    </a:lnTo>
                    <a:lnTo>
                      <a:pt x="441" y="0"/>
                    </a:lnTo>
                  </a:path>
                </a:pathLst>
              </a:custGeom>
              <a:noFill/>
              <a:ln w="50800" cap="rnd" cmpd="sng">
                <a:solidFill>
                  <a:srgbClr val="000000"/>
                </a:solidFill>
                <a:prstDash val="solid"/>
                <a:round/>
                <a:headEnd type="none" w="sm" len="sm"/>
                <a:tailEnd type="none" w="sm" len="sm"/>
              </a:ln>
              <a:effectLst/>
            </p:spPr>
            <p:txBody>
              <a:bodyPr/>
              <a:lstStyle/>
              <a:p>
                <a:endParaRPr lang="en-US"/>
              </a:p>
            </p:txBody>
          </p:sp>
          <p:grpSp>
            <p:nvGrpSpPr>
              <p:cNvPr id="4" name="Group 8"/>
              <p:cNvGrpSpPr>
                <a:grpSpLocks/>
              </p:cNvGrpSpPr>
              <p:nvPr/>
            </p:nvGrpSpPr>
            <p:grpSpPr bwMode="auto">
              <a:xfrm>
                <a:off x="260" y="2762"/>
                <a:ext cx="995" cy="1143"/>
                <a:chOff x="260" y="2762"/>
                <a:chExt cx="995" cy="1143"/>
              </a:xfrm>
            </p:grpSpPr>
            <p:sp>
              <p:nvSpPr>
                <p:cNvPr id="158729" name="Oval 9"/>
                <p:cNvSpPr>
                  <a:spLocks noChangeArrowheads="1"/>
                </p:cNvSpPr>
                <p:nvPr/>
              </p:nvSpPr>
              <p:spPr bwMode="auto">
                <a:xfrm>
                  <a:off x="515" y="2762"/>
                  <a:ext cx="282" cy="278"/>
                </a:xfrm>
                <a:prstGeom prst="ellipse">
                  <a:avLst/>
                </a:prstGeom>
                <a:solidFill>
                  <a:srgbClr val="FF0000"/>
                </a:solidFill>
                <a:ln w="9525">
                  <a:noFill/>
                  <a:round/>
                  <a:headEnd/>
                  <a:tailEnd/>
                </a:ln>
                <a:effectLst/>
              </p:spPr>
              <p:txBody>
                <a:bodyPr wrap="none" anchor="ctr"/>
                <a:lstStyle/>
                <a:p>
                  <a:endParaRPr lang="en-US"/>
                </a:p>
              </p:txBody>
            </p:sp>
            <p:sp>
              <p:nvSpPr>
                <p:cNvPr id="158730" name="Freeform 10"/>
                <p:cNvSpPr>
                  <a:spLocks/>
                </p:cNvSpPr>
                <p:nvPr/>
              </p:nvSpPr>
              <p:spPr bwMode="auto">
                <a:xfrm>
                  <a:off x="276" y="3032"/>
                  <a:ext cx="979" cy="873"/>
                </a:xfrm>
                <a:custGeom>
                  <a:avLst/>
                  <a:gdLst/>
                  <a:ahLst/>
                  <a:cxnLst>
                    <a:cxn ang="0">
                      <a:pos x="290" y="34"/>
                    </a:cxn>
                    <a:cxn ang="0">
                      <a:pos x="233" y="34"/>
                    </a:cxn>
                    <a:cxn ang="0">
                      <a:pos x="158" y="77"/>
                    </a:cxn>
                    <a:cxn ang="0">
                      <a:pos x="0" y="300"/>
                    </a:cxn>
                    <a:cxn ang="0">
                      <a:pos x="7" y="403"/>
                    </a:cxn>
                    <a:cxn ang="0">
                      <a:pos x="114" y="482"/>
                    </a:cxn>
                    <a:cxn ang="0">
                      <a:pos x="202" y="540"/>
                    </a:cxn>
                    <a:cxn ang="0">
                      <a:pos x="309" y="409"/>
                    </a:cxn>
                    <a:cxn ang="0">
                      <a:pos x="266" y="376"/>
                    </a:cxn>
                    <a:cxn ang="0">
                      <a:pos x="234" y="345"/>
                    </a:cxn>
                    <a:cxn ang="0">
                      <a:pos x="306" y="233"/>
                    </a:cxn>
                    <a:cxn ang="0">
                      <a:pos x="516" y="374"/>
                    </a:cxn>
                    <a:cxn ang="0">
                      <a:pos x="311" y="652"/>
                    </a:cxn>
                    <a:cxn ang="0">
                      <a:pos x="110" y="510"/>
                    </a:cxn>
                    <a:cxn ang="0">
                      <a:pos x="110" y="682"/>
                    </a:cxn>
                    <a:cxn ang="0">
                      <a:pos x="141" y="682"/>
                    </a:cxn>
                    <a:cxn ang="0">
                      <a:pos x="141" y="872"/>
                    </a:cxn>
                    <a:cxn ang="0">
                      <a:pos x="607" y="872"/>
                    </a:cxn>
                    <a:cxn ang="0">
                      <a:pos x="607" y="683"/>
                    </a:cxn>
                    <a:cxn ang="0">
                      <a:pos x="643" y="684"/>
                    </a:cxn>
                    <a:cxn ang="0">
                      <a:pos x="643" y="331"/>
                    </a:cxn>
                    <a:cxn ang="0">
                      <a:pos x="684" y="361"/>
                    </a:cxn>
                    <a:cxn ang="0">
                      <a:pos x="774" y="361"/>
                    </a:cxn>
                    <a:cxn ang="0">
                      <a:pos x="784" y="348"/>
                    </a:cxn>
                    <a:cxn ang="0">
                      <a:pos x="851" y="256"/>
                    </a:cxn>
                    <a:cxn ang="0">
                      <a:pos x="978" y="96"/>
                    </a:cxn>
                    <a:cxn ang="0">
                      <a:pos x="833" y="0"/>
                    </a:cxn>
                    <a:cxn ang="0">
                      <a:pos x="742" y="120"/>
                    </a:cxn>
                    <a:cxn ang="0">
                      <a:pos x="718" y="144"/>
                    </a:cxn>
                    <a:cxn ang="0">
                      <a:pos x="532" y="34"/>
                    </a:cxn>
                    <a:cxn ang="0">
                      <a:pos x="457" y="34"/>
                    </a:cxn>
                    <a:cxn ang="0">
                      <a:pos x="409" y="139"/>
                    </a:cxn>
                    <a:cxn ang="0">
                      <a:pos x="388" y="97"/>
                    </a:cxn>
                    <a:cxn ang="0">
                      <a:pos x="411" y="33"/>
                    </a:cxn>
                    <a:cxn ang="0">
                      <a:pos x="343" y="33"/>
                    </a:cxn>
                    <a:cxn ang="0">
                      <a:pos x="366" y="98"/>
                    </a:cxn>
                    <a:cxn ang="0">
                      <a:pos x="343" y="139"/>
                    </a:cxn>
                    <a:cxn ang="0">
                      <a:pos x="290" y="34"/>
                    </a:cxn>
                  </a:cxnLst>
                  <a:rect l="0" t="0" r="r" b="b"/>
                  <a:pathLst>
                    <a:path w="979" h="873">
                      <a:moveTo>
                        <a:pt x="290" y="34"/>
                      </a:moveTo>
                      <a:lnTo>
                        <a:pt x="233" y="34"/>
                      </a:lnTo>
                      <a:lnTo>
                        <a:pt x="158" y="77"/>
                      </a:lnTo>
                      <a:lnTo>
                        <a:pt x="0" y="300"/>
                      </a:lnTo>
                      <a:lnTo>
                        <a:pt x="7" y="403"/>
                      </a:lnTo>
                      <a:lnTo>
                        <a:pt x="114" y="482"/>
                      </a:lnTo>
                      <a:lnTo>
                        <a:pt x="202" y="540"/>
                      </a:lnTo>
                      <a:lnTo>
                        <a:pt x="309" y="409"/>
                      </a:lnTo>
                      <a:lnTo>
                        <a:pt x="266" y="376"/>
                      </a:lnTo>
                      <a:lnTo>
                        <a:pt x="234" y="345"/>
                      </a:lnTo>
                      <a:lnTo>
                        <a:pt x="306" y="233"/>
                      </a:lnTo>
                      <a:lnTo>
                        <a:pt x="516" y="374"/>
                      </a:lnTo>
                      <a:lnTo>
                        <a:pt x="311" y="652"/>
                      </a:lnTo>
                      <a:lnTo>
                        <a:pt x="110" y="510"/>
                      </a:lnTo>
                      <a:lnTo>
                        <a:pt x="110" y="682"/>
                      </a:lnTo>
                      <a:lnTo>
                        <a:pt x="141" y="682"/>
                      </a:lnTo>
                      <a:lnTo>
                        <a:pt x="141" y="872"/>
                      </a:lnTo>
                      <a:lnTo>
                        <a:pt x="607" y="872"/>
                      </a:lnTo>
                      <a:lnTo>
                        <a:pt x="607" y="683"/>
                      </a:lnTo>
                      <a:lnTo>
                        <a:pt x="643" y="684"/>
                      </a:lnTo>
                      <a:lnTo>
                        <a:pt x="643" y="331"/>
                      </a:lnTo>
                      <a:lnTo>
                        <a:pt x="684" y="361"/>
                      </a:lnTo>
                      <a:lnTo>
                        <a:pt x="774" y="361"/>
                      </a:lnTo>
                      <a:lnTo>
                        <a:pt x="784" y="348"/>
                      </a:lnTo>
                      <a:lnTo>
                        <a:pt x="851" y="256"/>
                      </a:lnTo>
                      <a:lnTo>
                        <a:pt x="978" y="96"/>
                      </a:lnTo>
                      <a:lnTo>
                        <a:pt x="833" y="0"/>
                      </a:lnTo>
                      <a:lnTo>
                        <a:pt x="742" y="120"/>
                      </a:lnTo>
                      <a:lnTo>
                        <a:pt x="718" y="144"/>
                      </a:lnTo>
                      <a:lnTo>
                        <a:pt x="532" y="34"/>
                      </a:lnTo>
                      <a:lnTo>
                        <a:pt x="457" y="34"/>
                      </a:lnTo>
                      <a:lnTo>
                        <a:pt x="409" y="139"/>
                      </a:lnTo>
                      <a:lnTo>
                        <a:pt x="388" y="97"/>
                      </a:lnTo>
                      <a:lnTo>
                        <a:pt x="411" y="33"/>
                      </a:lnTo>
                      <a:lnTo>
                        <a:pt x="343" y="33"/>
                      </a:lnTo>
                      <a:lnTo>
                        <a:pt x="366" y="98"/>
                      </a:lnTo>
                      <a:lnTo>
                        <a:pt x="343" y="139"/>
                      </a:lnTo>
                      <a:lnTo>
                        <a:pt x="290" y="34"/>
                      </a:lnTo>
                    </a:path>
                  </a:pathLst>
                </a:custGeom>
                <a:solidFill>
                  <a:srgbClr val="FF0000"/>
                </a:solidFill>
                <a:ln w="9525" cap="rnd">
                  <a:noFill/>
                  <a:round/>
                  <a:headEnd/>
                  <a:tailEnd/>
                </a:ln>
                <a:effectLst/>
              </p:spPr>
              <p:txBody>
                <a:bodyPr/>
                <a:lstStyle/>
                <a:p>
                  <a:endParaRPr lang="en-US"/>
                </a:p>
              </p:txBody>
            </p:sp>
            <p:sp>
              <p:nvSpPr>
                <p:cNvPr id="158731" name="Arc 11"/>
                <p:cNvSpPr>
                  <a:spLocks/>
                </p:cNvSpPr>
                <p:nvPr/>
              </p:nvSpPr>
              <p:spPr bwMode="auto">
                <a:xfrm>
                  <a:off x="430" y="3068"/>
                  <a:ext cx="138" cy="104"/>
                </a:xfrm>
                <a:custGeom>
                  <a:avLst/>
                  <a:gdLst>
                    <a:gd name="G0" fmla="+- 21600 0 0"/>
                    <a:gd name="G1" fmla="+- 21600 0 0"/>
                    <a:gd name="G2" fmla="+- 21600 0 0"/>
                    <a:gd name="T0" fmla="*/ 5888 w 36699"/>
                    <a:gd name="T1" fmla="*/ 36422 h 36422"/>
                    <a:gd name="T2" fmla="*/ 36699 w 36699"/>
                    <a:gd name="T3" fmla="*/ 6154 h 36422"/>
                    <a:gd name="T4" fmla="*/ 21600 w 36699"/>
                    <a:gd name="T5" fmla="*/ 21600 h 36422"/>
                  </a:gdLst>
                  <a:ahLst/>
                  <a:cxnLst>
                    <a:cxn ang="0">
                      <a:pos x="T0" y="T1"/>
                    </a:cxn>
                    <a:cxn ang="0">
                      <a:pos x="T2" y="T3"/>
                    </a:cxn>
                    <a:cxn ang="0">
                      <a:pos x="T4" y="T5"/>
                    </a:cxn>
                  </a:cxnLst>
                  <a:rect l="0" t="0" r="r" b="b"/>
                  <a:pathLst>
                    <a:path w="36699" h="36422" fill="none" extrusionOk="0">
                      <a:moveTo>
                        <a:pt x="5887" y="36422"/>
                      </a:moveTo>
                      <a:cubicBezTo>
                        <a:pt x="2106" y="32413"/>
                        <a:pt x="0" y="27110"/>
                        <a:pt x="0" y="21600"/>
                      </a:cubicBezTo>
                      <a:cubicBezTo>
                        <a:pt x="0" y="9670"/>
                        <a:pt x="9670" y="0"/>
                        <a:pt x="21600" y="0"/>
                      </a:cubicBezTo>
                      <a:cubicBezTo>
                        <a:pt x="27243" y="-1"/>
                        <a:pt x="32663" y="2208"/>
                        <a:pt x="36699" y="6153"/>
                      </a:cubicBezTo>
                    </a:path>
                    <a:path w="36699" h="36422" stroke="0" extrusionOk="0">
                      <a:moveTo>
                        <a:pt x="5887" y="36422"/>
                      </a:moveTo>
                      <a:cubicBezTo>
                        <a:pt x="2106" y="32413"/>
                        <a:pt x="0" y="27110"/>
                        <a:pt x="0" y="21600"/>
                      </a:cubicBezTo>
                      <a:cubicBezTo>
                        <a:pt x="0" y="9670"/>
                        <a:pt x="9670" y="0"/>
                        <a:pt x="21600" y="0"/>
                      </a:cubicBezTo>
                      <a:cubicBezTo>
                        <a:pt x="27243" y="-1"/>
                        <a:pt x="32663" y="2208"/>
                        <a:pt x="36699" y="6153"/>
                      </a:cubicBezTo>
                      <a:lnTo>
                        <a:pt x="21600" y="21600"/>
                      </a:lnTo>
                      <a:close/>
                    </a:path>
                  </a:pathLst>
                </a:custGeom>
                <a:solidFill>
                  <a:srgbClr val="FF0000"/>
                </a:solidFill>
                <a:ln w="9525" cap="rnd">
                  <a:noFill/>
                  <a:round/>
                  <a:headEnd/>
                  <a:tailEnd/>
                </a:ln>
                <a:effectLst/>
              </p:spPr>
              <p:txBody>
                <a:bodyPr/>
                <a:lstStyle/>
                <a:p>
                  <a:endParaRPr lang="en-US"/>
                </a:p>
              </p:txBody>
            </p:sp>
            <p:sp>
              <p:nvSpPr>
                <p:cNvPr id="158732" name="Oval 12"/>
                <p:cNvSpPr>
                  <a:spLocks noChangeArrowheads="1"/>
                </p:cNvSpPr>
                <p:nvPr/>
              </p:nvSpPr>
              <p:spPr bwMode="auto">
                <a:xfrm>
                  <a:off x="260" y="3315"/>
                  <a:ext cx="112" cy="131"/>
                </a:xfrm>
                <a:prstGeom prst="ellipse">
                  <a:avLst/>
                </a:prstGeom>
                <a:solidFill>
                  <a:srgbClr val="FF0000"/>
                </a:solidFill>
                <a:ln w="9525">
                  <a:noFill/>
                  <a:round/>
                  <a:headEnd/>
                  <a:tailEnd/>
                </a:ln>
                <a:effectLst/>
              </p:spPr>
              <p:txBody>
                <a:bodyPr wrap="none" anchor="ctr"/>
                <a:lstStyle/>
                <a:p>
                  <a:endParaRPr lang="en-US"/>
                </a:p>
              </p:txBody>
            </p:sp>
            <p:sp>
              <p:nvSpPr>
                <p:cNvPr id="158733" name="Oval 13"/>
                <p:cNvSpPr>
                  <a:spLocks noChangeArrowheads="1"/>
                </p:cNvSpPr>
                <p:nvPr/>
              </p:nvSpPr>
              <p:spPr bwMode="auto">
                <a:xfrm>
                  <a:off x="943" y="3308"/>
                  <a:ext cx="125" cy="101"/>
                </a:xfrm>
                <a:prstGeom prst="ellipse">
                  <a:avLst/>
                </a:prstGeom>
                <a:solidFill>
                  <a:srgbClr val="FF0000"/>
                </a:solidFill>
                <a:ln w="9525">
                  <a:noFill/>
                  <a:round/>
                  <a:headEnd/>
                  <a:tailEnd/>
                </a:ln>
                <a:effectLst/>
              </p:spPr>
              <p:txBody>
                <a:bodyPr wrap="none" anchor="ctr"/>
                <a:lstStyle/>
                <a:p>
                  <a:endParaRPr lang="en-US"/>
                </a:p>
              </p:txBody>
            </p:sp>
          </p:grpSp>
        </p:grpSp>
        <p:grpSp>
          <p:nvGrpSpPr>
            <p:cNvPr id="5" name="Group 14"/>
            <p:cNvGrpSpPr>
              <a:grpSpLocks/>
            </p:cNvGrpSpPr>
            <p:nvPr/>
          </p:nvGrpSpPr>
          <p:grpSpPr bwMode="auto">
            <a:xfrm>
              <a:off x="1082" y="3319"/>
              <a:ext cx="457" cy="800"/>
              <a:chOff x="1082" y="3319"/>
              <a:chExt cx="457" cy="800"/>
            </a:xfrm>
          </p:grpSpPr>
          <p:grpSp>
            <p:nvGrpSpPr>
              <p:cNvPr id="6" name="Group 15"/>
              <p:cNvGrpSpPr>
                <a:grpSpLocks/>
              </p:cNvGrpSpPr>
              <p:nvPr/>
            </p:nvGrpSpPr>
            <p:grpSpPr bwMode="auto">
              <a:xfrm>
                <a:off x="1082" y="3623"/>
                <a:ext cx="457" cy="496"/>
                <a:chOff x="1082" y="3623"/>
                <a:chExt cx="457" cy="496"/>
              </a:xfrm>
            </p:grpSpPr>
            <p:sp>
              <p:nvSpPr>
                <p:cNvPr id="158736" name="Rectangle 16"/>
                <p:cNvSpPr>
                  <a:spLocks noChangeArrowheads="1"/>
                </p:cNvSpPr>
                <p:nvPr/>
              </p:nvSpPr>
              <p:spPr bwMode="auto">
                <a:xfrm>
                  <a:off x="1156" y="3624"/>
                  <a:ext cx="303" cy="143"/>
                </a:xfrm>
                <a:prstGeom prst="rect">
                  <a:avLst/>
                </a:prstGeom>
                <a:solidFill>
                  <a:srgbClr val="008000"/>
                </a:solidFill>
                <a:ln w="9525">
                  <a:noFill/>
                  <a:miter lim="800000"/>
                  <a:headEnd/>
                  <a:tailEnd/>
                </a:ln>
                <a:effectLst/>
              </p:spPr>
              <p:txBody>
                <a:bodyPr wrap="none" anchor="ctr"/>
                <a:lstStyle/>
                <a:p>
                  <a:endParaRPr lang="en-US"/>
                </a:p>
              </p:txBody>
            </p:sp>
            <p:sp>
              <p:nvSpPr>
                <p:cNvPr id="158737" name="Rectangle 17"/>
                <p:cNvSpPr>
                  <a:spLocks noChangeArrowheads="1"/>
                </p:cNvSpPr>
                <p:nvPr/>
              </p:nvSpPr>
              <p:spPr bwMode="auto">
                <a:xfrm>
                  <a:off x="1082" y="3717"/>
                  <a:ext cx="457" cy="402"/>
                </a:xfrm>
                <a:prstGeom prst="rect">
                  <a:avLst/>
                </a:prstGeom>
                <a:solidFill>
                  <a:srgbClr val="008000"/>
                </a:solidFill>
                <a:ln w="9525">
                  <a:noFill/>
                  <a:miter lim="800000"/>
                  <a:headEnd/>
                  <a:tailEnd/>
                </a:ln>
                <a:effectLst/>
              </p:spPr>
              <p:txBody>
                <a:bodyPr wrap="none" anchor="ctr"/>
                <a:lstStyle/>
                <a:p>
                  <a:endParaRPr lang="en-US"/>
                </a:p>
              </p:txBody>
            </p:sp>
            <p:sp>
              <p:nvSpPr>
                <p:cNvPr id="158738" name="Oval 18"/>
                <p:cNvSpPr>
                  <a:spLocks noChangeArrowheads="1"/>
                </p:cNvSpPr>
                <p:nvPr/>
              </p:nvSpPr>
              <p:spPr bwMode="auto">
                <a:xfrm>
                  <a:off x="1082" y="3623"/>
                  <a:ext cx="162" cy="186"/>
                </a:xfrm>
                <a:prstGeom prst="ellipse">
                  <a:avLst/>
                </a:prstGeom>
                <a:solidFill>
                  <a:srgbClr val="008000"/>
                </a:solidFill>
                <a:ln w="9525">
                  <a:noFill/>
                  <a:round/>
                  <a:headEnd/>
                  <a:tailEnd/>
                </a:ln>
                <a:effectLst/>
              </p:spPr>
              <p:txBody>
                <a:bodyPr wrap="none" anchor="ctr"/>
                <a:lstStyle/>
                <a:p>
                  <a:endParaRPr lang="en-US"/>
                </a:p>
              </p:txBody>
            </p:sp>
            <p:sp>
              <p:nvSpPr>
                <p:cNvPr id="158739" name="Oval 19"/>
                <p:cNvSpPr>
                  <a:spLocks noChangeArrowheads="1"/>
                </p:cNvSpPr>
                <p:nvPr/>
              </p:nvSpPr>
              <p:spPr bwMode="auto">
                <a:xfrm>
                  <a:off x="1369" y="3623"/>
                  <a:ext cx="168" cy="180"/>
                </a:xfrm>
                <a:prstGeom prst="ellipse">
                  <a:avLst/>
                </a:prstGeom>
                <a:solidFill>
                  <a:srgbClr val="008000"/>
                </a:solidFill>
                <a:ln w="9525">
                  <a:noFill/>
                  <a:round/>
                  <a:headEnd/>
                  <a:tailEnd/>
                </a:ln>
                <a:effectLst/>
              </p:spPr>
              <p:txBody>
                <a:bodyPr wrap="none" anchor="ctr"/>
                <a:lstStyle/>
                <a:p>
                  <a:endParaRPr lang="en-US"/>
                </a:p>
              </p:txBody>
            </p:sp>
          </p:grpSp>
          <p:sp>
            <p:nvSpPr>
              <p:cNvPr id="158740" name="Oval 20"/>
              <p:cNvSpPr>
                <a:spLocks noChangeArrowheads="1"/>
              </p:cNvSpPr>
              <p:nvPr/>
            </p:nvSpPr>
            <p:spPr bwMode="auto">
              <a:xfrm>
                <a:off x="1172" y="3319"/>
                <a:ext cx="281" cy="277"/>
              </a:xfrm>
              <a:prstGeom prst="ellipse">
                <a:avLst/>
              </a:prstGeom>
              <a:solidFill>
                <a:srgbClr val="008000"/>
              </a:solidFill>
              <a:ln w="9525">
                <a:noFill/>
                <a:round/>
                <a:headEnd/>
                <a:tailEnd/>
              </a:ln>
              <a:effectLst/>
            </p:spPr>
            <p:txBody>
              <a:bodyPr wrap="none" anchor="ctr"/>
              <a:lstStyle/>
              <a:p>
                <a:endParaRPr lang="en-US"/>
              </a:p>
            </p:txBody>
          </p:sp>
        </p:grpSp>
        <p:grpSp>
          <p:nvGrpSpPr>
            <p:cNvPr id="7" name="Group 21"/>
            <p:cNvGrpSpPr>
              <a:grpSpLocks/>
            </p:cNvGrpSpPr>
            <p:nvPr/>
          </p:nvGrpSpPr>
          <p:grpSpPr bwMode="auto">
            <a:xfrm>
              <a:off x="1574" y="3319"/>
              <a:ext cx="456" cy="800"/>
              <a:chOff x="1574" y="3319"/>
              <a:chExt cx="456" cy="800"/>
            </a:xfrm>
          </p:grpSpPr>
          <p:sp>
            <p:nvSpPr>
              <p:cNvPr id="158742" name="Oval 22"/>
              <p:cNvSpPr>
                <a:spLocks noChangeArrowheads="1"/>
              </p:cNvSpPr>
              <p:nvPr/>
            </p:nvSpPr>
            <p:spPr bwMode="auto">
              <a:xfrm>
                <a:off x="1663" y="3319"/>
                <a:ext cx="281" cy="277"/>
              </a:xfrm>
              <a:prstGeom prst="ellipse">
                <a:avLst/>
              </a:prstGeom>
              <a:solidFill>
                <a:srgbClr val="008080"/>
              </a:solidFill>
              <a:ln w="9525">
                <a:noFill/>
                <a:round/>
                <a:headEnd/>
                <a:tailEnd/>
              </a:ln>
              <a:effectLst/>
            </p:spPr>
            <p:txBody>
              <a:bodyPr wrap="none" anchor="ctr"/>
              <a:lstStyle/>
              <a:p>
                <a:endParaRPr lang="en-US"/>
              </a:p>
            </p:txBody>
          </p:sp>
          <p:grpSp>
            <p:nvGrpSpPr>
              <p:cNvPr id="8" name="Group 23"/>
              <p:cNvGrpSpPr>
                <a:grpSpLocks/>
              </p:cNvGrpSpPr>
              <p:nvPr/>
            </p:nvGrpSpPr>
            <p:grpSpPr bwMode="auto">
              <a:xfrm>
                <a:off x="1574" y="3623"/>
                <a:ext cx="456" cy="496"/>
                <a:chOff x="1574" y="3623"/>
                <a:chExt cx="456" cy="496"/>
              </a:xfrm>
            </p:grpSpPr>
            <p:sp>
              <p:nvSpPr>
                <p:cNvPr id="158744" name="Rectangle 24"/>
                <p:cNvSpPr>
                  <a:spLocks noChangeArrowheads="1"/>
                </p:cNvSpPr>
                <p:nvPr/>
              </p:nvSpPr>
              <p:spPr bwMode="auto">
                <a:xfrm>
                  <a:off x="1647" y="3624"/>
                  <a:ext cx="304" cy="143"/>
                </a:xfrm>
                <a:prstGeom prst="rect">
                  <a:avLst/>
                </a:prstGeom>
                <a:solidFill>
                  <a:srgbClr val="008080"/>
                </a:solidFill>
                <a:ln w="9525">
                  <a:noFill/>
                  <a:miter lim="800000"/>
                  <a:headEnd/>
                  <a:tailEnd/>
                </a:ln>
                <a:effectLst/>
              </p:spPr>
              <p:txBody>
                <a:bodyPr wrap="none" anchor="ctr"/>
                <a:lstStyle/>
                <a:p>
                  <a:endParaRPr lang="en-US"/>
                </a:p>
              </p:txBody>
            </p:sp>
            <p:sp>
              <p:nvSpPr>
                <p:cNvPr id="158745" name="Rectangle 25"/>
                <p:cNvSpPr>
                  <a:spLocks noChangeArrowheads="1"/>
                </p:cNvSpPr>
                <p:nvPr/>
              </p:nvSpPr>
              <p:spPr bwMode="auto">
                <a:xfrm>
                  <a:off x="1574" y="3717"/>
                  <a:ext cx="456" cy="402"/>
                </a:xfrm>
                <a:prstGeom prst="rect">
                  <a:avLst/>
                </a:prstGeom>
                <a:solidFill>
                  <a:srgbClr val="008080"/>
                </a:solidFill>
                <a:ln w="9525">
                  <a:noFill/>
                  <a:miter lim="800000"/>
                  <a:headEnd/>
                  <a:tailEnd/>
                </a:ln>
                <a:effectLst/>
              </p:spPr>
              <p:txBody>
                <a:bodyPr wrap="none" anchor="ctr"/>
                <a:lstStyle/>
                <a:p>
                  <a:endParaRPr lang="en-US"/>
                </a:p>
              </p:txBody>
            </p:sp>
            <p:sp>
              <p:nvSpPr>
                <p:cNvPr id="158746" name="Oval 26"/>
                <p:cNvSpPr>
                  <a:spLocks noChangeArrowheads="1"/>
                </p:cNvSpPr>
                <p:nvPr/>
              </p:nvSpPr>
              <p:spPr bwMode="auto">
                <a:xfrm>
                  <a:off x="1574" y="3623"/>
                  <a:ext cx="161" cy="186"/>
                </a:xfrm>
                <a:prstGeom prst="ellipse">
                  <a:avLst/>
                </a:prstGeom>
                <a:solidFill>
                  <a:srgbClr val="008080"/>
                </a:solidFill>
                <a:ln w="9525">
                  <a:noFill/>
                  <a:round/>
                  <a:headEnd/>
                  <a:tailEnd/>
                </a:ln>
                <a:effectLst/>
              </p:spPr>
              <p:txBody>
                <a:bodyPr wrap="none" anchor="ctr"/>
                <a:lstStyle/>
                <a:p>
                  <a:endParaRPr lang="en-US"/>
                </a:p>
              </p:txBody>
            </p:sp>
            <p:sp>
              <p:nvSpPr>
                <p:cNvPr id="158747" name="Oval 27"/>
                <p:cNvSpPr>
                  <a:spLocks noChangeArrowheads="1"/>
                </p:cNvSpPr>
                <p:nvPr/>
              </p:nvSpPr>
              <p:spPr bwMode="auto">
                <a:xfrm>
                  <a:off x="1861" y="3623"/>
                  <a:ext cx="168" cy="180"/>
                </a:xfrm>
                <a:prstGeom prst="ellipse">
                  <a:avLst/>
                </a:prstGeom>
                <a:solidFill>
                  <a:srgbClr val="008080"/>
                </a:solidFill>
                <a:ln w="9525">
                  <a:noFill/>
                  <a:round/>
                  <a:headEnd/>
                  <a:tailEnd/>
                </a:ln>
                <a:effectLst/>
              </p:spPr>
              <p:txBody>
                <a:bodyPr wrap="none" anchor="ctr"/>
                <a:lstStyle/>
                <a:p>
                  <a:endParaRPr lang="en-US"/>
                </a:p>
              </p:txBody>
            </p:sp>
          </p:grpSp>
        </p:grpSp>
      </p:grpSp>
      <p:sp>
        <p:nvSpPr>
          <p:cNvPr id="158748" name="Text Box 28"/>
          <p:cNvSpPr txBox="1">
            <a:spLocks noChangeArrowheads="1"/>
          </p:cNvSpPr>
          <p:nvPr/>
        </p:nvSpPr>
        <p:spPr bwMode="auto">
          <a:xfrm>
            <a:off x="7867650" y="6362700"/>
            <a:ext cx="914400" cy="182563"/>
          </a:xfrm>
          <a:prstGeom prst="rect">
            <a:avLst/>
          </a:prstGeom>
          <a:noFill/>
          <a:ln w="9525">
            <a:noFill/>
            <a:miter lim="800000"/>
            <a:headEnd/>
            <a:tailEnd/>
          </a:ln>
          <a:effectLst/>
        </p:spPr>
        <p:txBody>
          <a:bodyPr/>
          <a:lstStyle/>
          <a:p>
            <a:pPr algn="r">
              <a:spcBef>
                <a:spcPct val="50000"/>
              </a:spcBef>
            </a:pPr>
            <a:fld id="{7D69E16A-84DD-4CD6-A33B-EE32CCA2C7A8}" type="slidenum">
              <a:rPr lang="en-US" sz="1400" b="1"/>
              <a:pPr algn="r">
                <a:spcBef>
                  <a:spcPct val="50000"/>
                </a:spcBef>
              </a:pPr>
              <a:t>‹#›</a:t>
            </a:fld>
            <a:r>
              <a:rPr lang="en-US" sz="1400" b="1" dirty="0"/>
              <a:t> </a:t>
            </a:r>
          </a:p>
        </p:txBody>
      </p:sp>
      <p:sp>
        <p:nvSpPr>
          <p:cNvPr id="158750" name="Rectangle 30"/>
          <p:cNvSpPr>
            <a:spLocks noGrp="1" noChangeArrowheads="1"/>
          </p:cNvSpPr>
          <p:nvPr>
            <p:ph type="subTitle" idx="1"/>
          </p:nvPr>
        </p:nvSpPr>
        <p:spPr>
          <a:xfrm>
            <a:off x="762000" y="3200400"/>
            <a:ext cx="7543800" cy="609600"/>
          </a:xfrm>
        </p:spPr>
        <p:txBody>
          <a:bodyPr/>
          <a:lstStyle>
            <a:lvl1pPr marL="0" indent="0" algn="ctr">
              <a:buFont typeface="Wingdings" pitchFamily="2" charset="2"/>
              <a:buNone/>
              <a:defRPr sz="2400">
                <a:latin typeface="Tahoma" pitchFamily="34" charset="0"/>
                <a:cs typeface="Tahoma" pitchFamily="34" charset="0"/>
              </a:defRPr>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153988"/>
            <a:ext cx="2170113" cy="5942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7013" y="153988"/>
            <a:ext cx="6361112" cy="5942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93113" cy="7508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6050"/>
            <a:ext cx="4117975" cy="221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51375" y="1416050"/>
            <a:ext cx="4117975" cy="221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153989"/>
            <a:ext cx="8683625" cy="608012"/>
          </a:xfrm>
        </p:spPr>
        <p:txBody>
          <a:bodyPr/>
          <a:lstStyle>
            <a:lvl1pPr algn="l" rtl="0" eaLnBrk="1" fontAlgn="base" hangingPunct="1">
              <a:lnSpc>
                <a:spcPct val="80000"/>
              </a:lnSpc>
              <a:spcBef>
                <a:spcPct val="0"/>
              </a:spcBef>
              <a:spcAft>
                <a:spcPct val="0"/>
              </a:spcAft>
              <a:buClr>
                <a:srgbClr val="DC0081"/>
              </a:buClr>
              <a:buFont typeface="Wingdings" pitchFamily="2" charset="2"/>
              <a:defRPr lang="en-US" altLang="zh-CN" sz="3200" b="1" kern="1200" dirty="0">
                <a:solidFill>
                  <a:srgbClr val="800000"/>
                </a:solidFill>
                <a:effectLst>
                  <a:outerShdw blurRad="38100" dist="38100" dir="2700000" algn="tl">
                    <a:srgbClr val="000000"/>
                  </a:outerShdw>
                </a:effectLst>
                <a:latin typeface="+mn-lt"/>
                <a:ea typeface="宋体" pitchFamily="2" charset="-122"/>
                <a:cs typeface="+mn-cs"/>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57288"/>
            <a:ext cx="4191000" cy="4938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57288"/>
            <a:ext cx="4191000" cy="4938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altLang="zh-CN" sz="3600" b="0" kern="1200" dirty="0">
                <a:solidFill>
                  <a:srgbClr val="800000"/>
                </a:solidFill>
                <a:effectLst>
                  <a:outerShdw blurRad="38100" dist="38100" dir="2700000" algn="tl">
                    <a:srgbClr val="000000"/>
                  </a:outerShdw>
                </a:effectLst>
                <a:latin typeface="+mn-lt"/>
                <a:ea typeface="宋体" pitchFamily="2" charset="-122"/>
                <a:cs typeface="+mn-cs"/>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227013" y="1004888"/>
            <a:ext cx="8683625" cy="566737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en-US"/>
          </a:p>
        </p:txBody>
      </p:sp>
      <p:sp>
        <p:nvSpPr>
          <p:cNvPr id="157699" name="Rectangle 3"/>
          <p:cNvSpPr>
            <a:spLocks noGrp="1" noChangeArrowheads="1"/>
          </p:cNvSpPr>
          <p:nvPr>
            <p:ph type="title"/>
          </p:nvPr>
        </p:nvSpPr>
        <p:spPr bwMode="auto">
          <a:xfrm>
            <a:off x="227013" y="153988"/>
            <a:ext cx="8683625"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Slide Title</a:t>
            </a:r>
          </a:p>
        </p:txBody>
      </p:sp>
      <p:sp>
        <p:nvSpPr>
          <p:cNvPr id="157700" name="Rectangle 4"/>
          <p:cNvSpPr>
            <a:spLocks noGrp="1" noChangeArrowheads="1"/>
          </p:cNvSpPr>
          <p:nvPr>
            <p:ph type="body" idx="1"/>
          </p:nvPr>
        </p:nvSpPr>
        <p:spPr bwMode="auto">
          <a:xfrm>
            <a:off x="304800" y="1157288"/>
            <a:ext cx="8534400" cy="4938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Body Text</a:t>
            </a:r>
          </a:p>
          <a:p>
            <a:pPr lvl="1"/>
            <a:r>
              <a:rPr lang="en-US" dirty="0" smtClean="0"/>
              <a:t>First Level</a:t>
            </a:r>
          </a:p>
          <a:p>
            <a:pPr lvl="2"/>
            <a:r>
              <a:rPr lang="en-US" dirty="0" smtClean="0"/>
              <a:t>Second Level</a:t>
            </a:r>
          </a:p>
          <a:p>
            <a:pPr lvl="3"/>
            <a:r>
              <a:rPr lang="en-US" dirty="0" smtClean="0"/>
              <a:t>Third Level</a:t>
            </a:r>
          </a:p>
          <a:p>
            <a:pPr lvl="0"/>
            <a:endParaRPr lang="en-US" dirty="0" smtClean="0"/>
          </a:p>
        </p:txBody>
      </p:sp>
      <p:sp>
        <p:nvSpPr>
          <p:cNvPr id="157701" name="Rectangle 5"/>
          <p:cNvSpPr>
            <a:spLocks noChangeArrowheads="1"/>
          </p:cNvSpPr>
          <p:nvPr/>
        </p:nvSpPr>
        <p:spPr bwMode="auto">
          <a:xfrm>
            <a:off x="227013" y="1004888"/>
            <a:ext cx="8683625" cy="139700"/>
          </a:xfrm>
          <a:prstGeom prst="rect">
            <a:avLst/>
          </a:prstGeom>
          <a:gradFill rotWithShape="0">
            <a:gsLst>
              <a:gs pos="0">
                <a:srgbClr val="6699FF"/>
              </a:gs>
              <a:gs pos="100000">
                <a:srgbClr val="6699FF">
                  <a:gamma/>
                  <a:shade val="46275"/>
                  <a:invGamma/>
                </a:srgbClr>
              </a:gs>
            </a:gsLst>
            <a:lin ang="0" scaled="1"/>
          </a:gradFill>
          <a:ln w="9525">
            <a:noFill/>
            <a:miter lim="800000"/>
            <a:headEnd/>
            <a:tailEnd/>
          </a:ln>
          <a:effectLst/>
        </p:spPr>
        <p:txBody>
          <a:bodyPr lIns="137160" rIns="45720" anchor="ctr"/>
          <a:lstStyle/>
          <a:p>
            <a:endParaRPr lang="en-GB" sz="2000" b="1">
              <a:solidFill>
                <a:schemeClr val="bg1"/>
              </a:solidFill>
              <a:effectLst>
                <a:outerShdw blurRad="38100" dist="38100" dir="2700000" algn="tl">
                  <a:srgbClr val="000000"/>
                </a:outerShdw>
              </a:effectLst>
              <a:latin typeface="Arial" charset="0"/>
              <a:cs typeface="Times New Roman" pitchFamily="18" charset="0"/>
            </a:endParaRPr>
          </a:p>
        </p:txBody>
      </p:sp>
      <p:sp>
        <p:nvSpPr>
          <p:cNvPr id="157702" name="Line 6"/>
          <p:cNvSpPr>
            <a:spLocks noChangeShapeType="1"/>
          </p:cNvSpPr>
          <p:nvPr/>
        </p:nvSpPr>
        <p:spPr bwMode="auto">
          <a:xfrm>
            <a:off x="227013" y="6362700"/>
            <a:ext cx="8683625" cy="0"/>
          </a:xfrm>
          <a:prstGeom prst="line">
            <a:avLst/>
          </a:prstGeom>
          <a:noFill/>
          <a:ln w="38100">
            <a:solidFill>
              <a:srgbClr val="0000FF"/>
            </a:solidFill>
            <a:prstDash val="sysDot"/>
            <a:round/>
            <a:headEnd/>
            <a:tailEnd/>
          </a:ln>
          <a:effectLst/>
        </p:spPr>
        <p:txBody>
          <a:bodyPr/>
          <a:lstStyle/>
          <a:p>
            <a:endParaRPr lang="en-US"/>
          </a:p>
        </p:txBody>
      </p:sp>
      <p:sp>
        <p:nvSpPr>
          <p:cNvPr id="157703" name="Text Box 7"/>
          <p:cNvSpPr txBox="1">
            <a:spLocks noChangeArrowheads="1"/>
          </p:cNvSpPr>
          <p:nvPr/>
        </p:nvSpPr>
        <p:spPr bwMode="auto">
          <a:xfrm>
            <a:off x="7867650" y="6362700"/>
            <a:ext cx="914400" cy="182563"/>
          </a:xfrm>
          <a:prstGeom prst="rect">
            <a:avLst/>
          </a:prstGeom>
          <a:noFill/>
          <a:ln w="9525">
            <a:noFill/>
            <a:miter lim="800000"/>
            <a:headEnd/>
            <a:tailEnd/>
          </a:ln>
          <a:effectLst/>
        </p:spPr>
        <p:txBody>
          <a:bodyPr/>
          <a:lstStyle/>
          <a:p>
            <a:pPr algn="r">
              <a:spcBef>
                <a:spcPct val="50000"/>
              </a:spcBef>
            </a:pPr>
            <a:fld id="{BEFAF132-FD8D-4D9B-8EC0-F53A3036473C}" type="slidenum">
              <a:rPr lang="en-US" sz="1400" b="1"/>
              <a:pPr algn="r">
                <a:spcBef>
                  <a:spcPct val="50000"/>
                </a:spcBef>
              </a:pPr>
              <a:t>‹#›</a:t>
            </a:fld>
            <a:r>
              <a:rPr lang="en-US" sz="1400" b="1" dirty="0"/>
              <a:t> </a:t>
            </a:r>
          </a:p>
        </p:txBody>
      </p:sp>
      <p:sp>
        <p:nvSpPr>
          <p:cNvPr id="157704" name="Rectangle 8"/>
          <p:cNvSpPr>
            <a:spLocks noGrp="1" noChangeArrowheads="1"/>
          </p:cNvSpPr>
          <p:nvPr>
            <p:ph type="ftr" sz="quarter" idx="3"/>
          </p:nvPr>
        </p:nvSpPr>
        <p:spPr bwMode="auto">
          <a:xfrm>
            <a:off x="346075" y="6361113"/>
            <a:ext cx="6856413"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1"/>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2400" b="1">
          <a:solidFill>
            <a:schemeClr val="tx2"/>
          </a:solidFill>
          <a:latin typeface="Arial Narrow" pitchFamily="34" charset="0"/>
        </a:defRPr>
      </a:lvl9pPr>
    </p:titleStyle>
    <p:bodyStyle>
      <a:lvl1pPr marL="279400" indent="-279400" algn="l" rtl="0" eaLnBrk="1" fontAlgn="base" hangingPunct="1">
        <a:spcBef>
          <a:spcPct val="5000"/>
        </a:spcBef>
        <a:spcAft>
          <a:spcPct val="5000"/>
        </a:spcAft>
        <a:buClr>
          <a:srgbClr val="D60093"/>
        </a:buClr>
        <a:buSzPct val="70000"/>
        <a:buFont typeface="Wingdings" pitchFamily="2" charset="2"/>
        <a:buChar char="n"/>
        <a:defRPr sz="2400" b="1" baseline="0">
          <a:solidFill>
            <a:schemeClr val="tx1"/>
          </a:solidFill>
          <a:latin typeface="+mn-lt"/>
          <a:ea typeface="+mn-ea"/>
          <a:cs typeface="+mn-cs"/>
        </a:defRPr>
      </a:lvl1pPr>
      <a:lvl2pPr marL="690563" indent="-296863" algn="l" rtl="0" eaLnBrk="1" fontAlgn="base" hangingPunct="1">
        <a:spcBef>
          <a:spcPct val="5000"/>
        </a:spcBef>
        <a:spcAft>
          <a:spcPct val="5000"/>
        </a:spcAft>
        <a:buClr>
          <a:srgbClr val="D60093"/>
        </a:buClr>
        <a:buSzPct val="65000"/>
        <a:buFont typeface="Wingdings" pitchFamily="2" charset="2"/>
        <a:buChar char="l"/>
        <a:defRPr lang="en-US" sz="2400" dirty="0" smtClean="0">
          <a:solidFill>
            <a:schemeClr val="tx1"/>
          </a:solidFill>
          <a:latin typeface="+mn-lt"/>
        </a:defRPr>
      </a:lvl2pPr>
      <a:lvl3pPr marL="804863" algn="l" rtl="0" eaLnBrk="1" fontAlgn="base" hangingPunct="1">
        <a:spcBef>
          <a:spcPct val="5000"/>
        </a:spcBef>
        <a:spcAft>
          <a:spcPct val="5000"/>
        </a:spcAft>
        <a:buClr>
          <a:schemeClr val="accent2"/>
        </a:buClr>
        <a:buFont typeface="Wingdings" pitchFamily="2" charset="2"/>
        <a:buChar char="§"/>
        <a:defRPr sz="2400">
          <a:solidFill>
            <a:schemeClr val="tx1"/>
          </a:solidFill>
          <a:latin typeface="+mn-lt"/>
        </a:defRPr>
      </a:lvl3pPr>
      <a:lvl4pPr marL="919163" algn="l" rtl="0" eaLnBrk="1" fontAlgn="base" hangingPunct="1">
        <a:spcBef>
          <a:spcPct val="5000"/>
        </a:spcBef>
        <a:spcAft>
          <a:spcPct val="5000"/>
        </a:spcAft>
        <a:buClr>
          <a:schemeClr val="accent2"/>
        </a:buClr>
        <a:buFont typeface="Courier New" pitchFamily="49" charset="0"/>
        <a:buChar char="o"/>
        <a:defRPr sz="2000">
          <a:solidFill>
            <a:schemeClr val="tx1"/>
          </a:solidFill>
          <a:latin typeface="+mn-lt"/>
        </a:defRPr>
      </a:lvl4pPr>
      <a:lvl5pPr marL="1033463" algn="l" rtl="0" eaLnBrk="1" fontAlgn="base" hangingPunct="1">
        <a:spcBef>
          <a:spcPct val="5000"/>
        </a:spcBef>
        <a:spcAft>
          <a:spcPct val="5000"/>
        </a:spcAft>
        <a:defRPr sz="2000">
          <a:solidFill>
            <a:schemeClr val="tx1"/>
          </a:solidFill>
          <a:latin typeface="+mn-lt"/>
        </a:defRPr>
      </a:lvl5pPr>
      <a:lvl6pPr marL="1490663" algn="l" rtl="0" eaLnBrk="1" fontAlgn="base" hangingPunct="1">
        <a:spcBef>
          <a:spcPct val="5000"/>
        </a:spcBef>
        <a:spcAft>
          <a:spcPct val="5000"/>
        </a:spcAft>
        <a:defRPr sz="2000">
          <a:solidFill>
            <a:schemeClr val="tx1"/>
          </a:solidFill>
          <a:latin typeface="+mn-lt"/>
        </a:defRPr>
      </a:lvl6pPr>
      <a:lvl7pPr marL="1947863" algn="l" rtl="0" eaLnBrk="1" fontAlgn="base" hangingPunct="1">
        <a:spcBef>
          <a:spcPct val="5000"/>
        </a:spcBef>
        <a:spcAft>
          <a:spcPct val="5000"/>
        </a:spcAft>
        <a:defRPr sz="2000">
          <a:solidFill>
            <a:schemeClr val="tx1"/>
          </a:solidFill>
          <a:latin typeface="+mn-lt"/>
        </a:defRPr>
      </a:lvl7pPr>
      <a:lvl8pPr marL="2405063" algn="l" rtl="0" eaLnBrk="1" fontAlgn="base" hangingPunct="1">
        <a:spcBef>
          <a:spcPct val="5000"/>
        </a:spcBef>
        <a:spcAft>
          <a:spcPct val="5000"/>
        </a:spcAft>
        <a:defRPr sz="2000">
          <a:solidFill>
            <a:schemeClr val="tx1"/>
          </a:solidFill>
          <a:latin typeface="+mn-lt"/>
        </a:defRPr>
      </a:lvl8pPr>
      <a:lvl9pPr marL="2862263" algn="l" rtl="0" eaLnBrk="1" fontAlgn="base" hangingPunct="1">
        <a:spcBef>
          <a:spcPct val="5000"/>
        </a:spcBef>
        <a:spcAft>
          <a:spcPct val="50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jpeg"/><Relationship Id="rId2" Type="http://schemas.openxmlformats.org/officeDocument/2006/relationships/slideLayout" Target="../slideLayouts/slideLayout6.xml"/><Relationship Id="rId16"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oleObject" Target="../embeddings/oleObject1.bin"/><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2.gif"/></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7.png"/><Relationship Id="rId7" Type="http://schemas.openxmlformats.org/officeDocument/2006/relationships/diagramColors" Target="../diagrams/colors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3.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4869"/>
            <a:ext cx="7543800" cy="978729"/>
          </a:xfrm>
        </p:spPr>
        <p:txBody>
          <a:bodyPr/>
          <a:lstStyle/>
          <a:p>
            <a:r>
              <a:rPr lang="en-US" altLang="zh-CN" kern="1200" dirty="0" smtClean="0">
                <a:solidFill>
                  <a:srgbClr val="800000"/>
                </a:solidFill>
                <a:effectLst>
                  <a:outerShdw blurRad="38100" dist="38100" dir="2700000" algn="tl">
                    <a:srgbClr val="000000"/>
                  </a:outerShdw>
                </a:effectLst>
                <a:latin typeface="+mn-lt"/>
                <a:ea typeface="宋体" pitchFamily="2" charset="-122"/>
                <a:cs typeface="+mn-cs"/>
              </a:rPr>
              <a:t>Introduction to </a:t>
            </a:r>
            <a:br>
              <a:rPr lang="en-US" altLang="zh-CN" kern="1200" dirty="0" smtClean="0">
                <a:solidFill>
                  <a:srgbClr val="800000"/>
                </a:solidFill>
                <a:effectLst>
                  <a:outerShdw blurRad="38100" dist="38100" dir="2700000" algn="tl">
                    <a:srgbClr val="000000"/>
                  </a:outerShdw>
                </a:effectLst>
                <a:latin typeface="+mn-lt"/>
                <a:ea typeface="宋体" pitchFamily="2" charset="-122"/>
                <a:cs typeface="+mn-cs"/>
              </a:rPr>
            </a:br>
            <a:r>
              <a:rPr lang="en-US" altLang="zh-CN" kern="1200" dirty="0" err="1" smtClean="0">
                <a:solidFill>
                  <a:srgbClr val="800000"/>
                </a:solidFill>
                <a:effectLst>
                  <a:outerShdw blurRad="38100" dist="38100" dir="2700000" algn="tl">
                    <a:srgbClr val="000000"/>
                  </a:outerShdw>
                </a:effectLst>
                <a:latin typeface="+mn-lt"/>
                <a:ea typeface="宋体" pitchFamily="2" charset="-122"/>
                <a:cs typeface="+mn-cs"/>
              </a:rPr>
              <a:t>.Net</a:t>
            </a:r>
            <a:r>
              <a:rPr lang="en-US" altLang="zh-CN" kern="1200" dirty="0" smtClean="0">
                <a:solidFill>
                  <a:srgbClr val="800000"/>
                </a:solidFill>
                <a:effectLst>
                  <a:outerShdw blurRad="38100" dist="38100" dir="2700000" algn="tl">
                    <a:srgbClr val="000000"/>
                  </a:outerShdw>
                </a:effectLst>
                <a:latin typeface="+mn-lt"/>
                <a:ea typeface="宋体" pitchFamily="2" charset="-122"/>
                <a:cs typeface="+mn-cs"/>
              </a:rPr>
              <a:t> Framework</a:t>
            </a:r>
          </a:p>
        </p:txBody>
      </p:sp>
      <p:sp>
        <p:nvSpPr>
          <p:cNvPr id="3" name="Subtitle 2"/>
          <p:cNvSpPr>
            <a:spLocks noGrp="1"/>
          </p:cNvSpPr>
          <p:nvPr>
            <p:ph type="subTitle" idx="1"/>
          </p:nvPr>
        </p:nvSpPr>
        <p:spPr>
          <a:xfrm>
            <a:off x="762000" y="3810000"/>
            <a:ext cx="7543800" cy="609600"/>
          </a:xfrm>
        </p:spPr>
        <p:txBody>
          <a:bodyPr/>
          <a:lstStyle/>
          <a:p>
            <a:r>
              <a:rPr lang="en-US" dirty="0" err="1" smtClean="0"/>
              <a:t>Venkat</a:t>
            </a:r>
            <a:r>
              <a:rPr lang="en-US" dirty="0" smtClean="0"/>
              <a:t> Shiva Reddy</a:t>
            </a:r>
          </a:p>
          <a:p>
            <a:endParaRPr lang="en-US"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.NET Framework?</a:t>
            </a:r>
            <a:endParaRPr lang="en-US" dirty="0"/>
          </a:p>
        </p:txBody>
      </p:sp>
      <p:sp>
        <p:nvSpPr>
          <p:cNvPr id="3" name="Content Placeholder 2"/>
          <p:cNvSpPr>
            <a:spLocks noGrp="1"/>
          </p:cNvSpPr>
          <p:nvPr>
            <p:ph idx="1"/>
          </p:nvPr>
        </p:nvSpPr>
        <p:spPr/>
        <p:txBody>
          <a:bodyPr/>
          <a:lstStyle/>
          <a:p>
            <a:r>
              <a:rPr lang="en-US" b="0" dirty="0" smtClean="0"/>
              <a:t>The .NET framework created by Microsoft is a software development platform focused on rapid application development, platform independence and network transparency. </a:t>
            </a:r>
          </a:p>
          <a:p>
            <a:endParaRPr lang="en-US" b="0" dirty="0" smtClean="0"/>
          </a:p>
          <a:p>
            <a:r>
              <a:rPr lang="en-US" b="0" dirty="0" smtClean="0"/>
              <a:t>.NET is Microsoft's strategic initiative for server and desktop development for the next decade. </a:t>
            </a:r>
          </a:p>
          <a:p>
            <a:endParaRPr lang="en-US" b="0" dirty="0" smtClean="0"/>
          </a:p>
          <a:p>
            <a:r>
              <a:rPr lang="en-US" b="0" dirty="0" smtClean="0"/>
              <a:t>According to Microsoft, .NET includes many technologies that are designed to facilitate rapid development of Internet and intranet applications. </a:t>
            </a:r>
            <a:br>
              <a:rPr lang="en-US" b="0" dirty="0" smtClean="0"/>
            </a:br>
            <a:endParaRPr lang="en-US"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544513" y="228600"/>
            <a:ext cx="8207375" cy="684213"/>
          </a:xfrm>
        </p:spPr>
        <p:txBody>
          <a:bodyPr/>
          <a:lstStyle/>
          <a:p>
            <a:r>
              <a:rPr lang="en-US" altLang="zh-CN" sz="3600" kern="1200" dirty="0">
                <a:solidFill>
                  <a:srgbClr val="800000"/>
                </a:solidFill>
                <a:effectLst>
                  <a:outerShdw blurRad="38100" dist="38100" dir="2700000" algn="tl">
                    <a:srgbClr val="000000"/>
                  </a:outerShdw>
                </a:effectLst>
                <a:latin typeface="+mn-lt"/>
                <a:ea typeface="宋体" pitchFamily="2" charset="-122"/>
                <a:cs typeface="+mn-cs"/>
              </a:rPr>
              <a:t>What is .NET ? </a:t>
            </a:r>
          </a:p>
        </p:txBody>
      </p:sp>
      <p:sp>
        <p:nvSpPr>
          <p:cNvPr id="499715" name="Rectangle 3"/>
          <p:cNvSpPr>
            <a:spLocks noGrp="1" noChangeArrowheads="1"/>
          </p:cNvSpPr>
          <p:nvPr>
            <p:ph type="body" idx="1"/>
          </p:nvPr>
        </p:nvSpPr>
        <p:spPr>
          <a:xfrm>
            <a:off x="609600" y="1066800"/>
            <a:ext cx="7467600" cy="1244600"/>
          </a:xfrm>
        </p:spPr>
        <p:txBody>
          <a:bodyPr/>
          <a:lstStyle/>
          <a:p>
            <a:pPr marL="342900" indent="-342900"/>
            <a:r>
              <a:rPr lang="en-US" dirty="0">
                <a:solidFill>
                  <a:srgbClr val="FF6600"/>
                </a:solidFill>
              </a:rPr>
              <a:t>.NET is a</a:t>
            </a:r>
            <a:r>
              <a:rPr lang="en-US" dirty="0"/>
              <a:t> </a:t>
            </a:r>
            <a:r>
              <a:rPr lang="en-US" dirty="0">
                <a:solidFill>
                  <a:srgbClr val="FF6600"/>
                </a:solidFill>
              </a:rPr>
              <a:t>set of Microsoft software technologies</a:t>
            </a:r>
            <a:r>
              <a:rPr lang="en-US" dirty="0"/>
              <a:t> for connecting information, people, systems, and devices.</a:t>
            </a:r>
          </a:p>
        </p:txBody>
      </p:sp>
      <p:sp>
        <p:nvSpPr>
          <p:cNvPr id="499716" name="Rectangle 4"/>
          <p:cNvSpPr>
            <a:spLocks noChangeArrowheads="1"/>
          </p:cNvSpPr>
          <p:nvPr/>
        </p:nvSpPr>
        <p:spPr bwMode="auto">
          <a:xfrm>
            <a:off x="1104900" y="3057525"/>
            <a:ext cx="4191000" cy="1524000"/>
          </a:xfrm>
          <a:prstGeom prst="rect">
            <a:avLst/>
          </a:prstGeom>
          <a:noFill/>
          <a:ln w="9525">
            <a:noFill/>
            <a:miter lim="800000"/>
            <a:headEnd/>
            <a:tailEnd/>
          </a:ln>
          <a:effectLst/>
        </p:spPr>
        <p:txBody>
          <a:bodyPr/>
          <a:lstStyle/>
          <a:p>
            <a:pPr marL="571500" indent="-571500">
              <a:lnSpc>
                <a:spcPct val="90000"/>
              </a:lnSpc>
              <a:spcBef>
                <a:spcPct val="30000"/>
              </a:spcBef>
              <a:buClr>
                <a:schemeClr val="tx2"/>
              </a:buClr>
              <a:buSzPct val="75000"/>
              <a:buFont typeface="Wingdings" pitchFamily="2" charset="2"/>
              <a:buChar char="l"/>
            </a:pPr>
            <a:endParaRPr lang="en-US">
              <a:effectLst>
                <a:outerShdw blurRad="38100" dist="38100" dir="2700000" algn="tl">
                  <a:srgbClr val="000000"/>
                </a:outerShdw>
              </a:effectLst>
            </a:endParaRPr>
          </a:p>
        </p:txBody>
      </p:sp>
      <p:grpSp>
        <p:nvGrpSpPr>
          <p:cNvPr id="2" name="Group 5"/>
          <p:cNvGrpSpPr>
            <a:grpSpLocks/>
          </p:cNvGrpSpPr>
          <p:nvPr/>
        </p:nvGrpSpPr>
        <p:grpSpPr bwMode="auto">
          <a:xfrm>
            <a:off x="228600" y="3048000"/>
            <a:ext cx="3810000" cy="3276600"/>
            <a:chOff x="376" y="2104"/>
            <a:chExt cx="2398" cy="1334"/>
          </a:xfrm>
        </p:grpSpPr>
        <p:sp>
          <p:nvSpPr>
            <p:cNvPr id="499718" name="AutoShape 6"/>
            <p:cNvSpPr>
              <a:spLocks noChangeArrowheads="1"/>
            </p:cNvSpPr>
            <p:nvPr/>
          </p:nvSpPr>
          <p:spPr bwMode="auto">
            <a:xfrm>
              <a:off x="485" y="2848"/>
              <a:ext cx="2289" cy="590"/>
            </a:xfrm>
            <a:prstGeom prst="cube">
              <a:avLst>
                <a:gd name="adj" fmla="val 71875"/>
              </a:avLst>
            </a:prstGeom>
            <a:solidFill>
              <a:srgbClr val="FF9900"/>
            </a:solidFill>
            <a:ln w="12700">
              <a:solidFill>
                <a:srgbClr val="FF9900"/>
              </a:solidFill>
              <a:miter lim="800000"/>
              <a:headEnd/>
              <a:tailEnd/>
            </a:ln>
            <a:effectLst/>
          </p:spPr>
          <p:txBody>
            <a:bodyPr tIns="91440"/>
            <a:lstStyle/>
            <a:p>
              <a:endParaRPr lang="en-US"/>
            </a:p>
          </p:txBody>
        </p:sp>
        <p:sp>
          <p:nvSpPr>
            <p:cNvPr id="499719" name="Rectangle 7"/>
            <p:cNvSpPr>
              <a:spLocks noChangeArrowheads="1"/>
            </p:cNvSpPr>
            <p:nvPr/>
          </p:nvSpPr>
          <p:spPr bwMode="auto">
            <a:xfrm>
              <a:off x="502" y="3282"/>
              <a:ext cx="1716" cy="143"/>
            </a:xfrm>
            <a:prstGeom prst="rect">
              <a:avLst/>
            </a:prstGeom>
            <a:solidFill>
              <a:srgbClr val="FF9900"/>
            </a:solidFill>
            <a:ln w="15875" algn="ctr">
              <a:solidFill>
                <a:srgbClr val="FF9900"/>
              </a:solidFill>
              <a:miter lim="800000"/>
              <a:headEnd/>
              <a:tailEnd/>
            </a:ln>
            <a:effectLst/>
          </p:spPr>
          <p:txBody>
            <a:bodyPr lIns="0" rIns="0" bIns="0"/>
            <a:lstStyle/>
            <a:p>
              <a:pPr eaLnBrk="0" hangingPunct="0"/>
              <a:r>
                <a:rPr lang="en-US" sz="1200">
                  <a:solidFill>
                    <a:srgbClr val="000080"/>
                  </a:solidFill>
                  <a:effectLst/>
                </a:rPr>
                <a:t> Windows Operating System</a:t>
              </a:r>
              <a:endParaRPr lang="en-US" sz="1200">
                <a:effectLst/>
              </a:endParaRPr>
            </a:p>
          </p:txBody>
        </p:sp>
        <p:sp>
          <p:nvSpPr>
            <p:cNvPr id="499720" name="AutoShape 8"/>
            <p:cNvSpPr>
              <a:spLocks noChangeArrowheads="1"/>
            </p:cNvSpPr>
            <p:nvPr/>
          </p:nvSpPr>
          <p:spPr bwMode="auto">
            <a:xfrm>
              <a:off x="485" y="2719"/>
              <a:ext cx="2073" cy="545"/>
            </a:xfrm>
            <a:prstGeom prst="cube">
              <a:avLst>
                <a:gd name="adj" fmla="val 77606"/>
              </a:avLst>
            </a:prstGeom>
            <a:solidFill>
              <a:srgbClr val="3366FF"/>
            </a:solidFill>
            <a:ln w="12700">
              <a:solidFill>
                <a:srgbClr val="3366FF"/>
              </a:solidFill>
              <a:miter lim="800000"/>
              <a:headEnd/>
              <a:tailEnd/>
            </a:ln>
            <a:effectLst/>
          </p:spPr>
          <p:txBody>
            <a:bodyPr tIns="91440"/>
            <a:lstStyle/>
            <a:p>
              <a:endParaRPr lang="en-US"/>
            </a:p>
          </p:txBody>
        </p:sp>
        <p:sp>
          <p:nvSpPr>
            <p:cNvPr id="499721" name="AutoShape 9"/>
            <p:cNvSpPr>
              <a:spLocks noChangeArrowheads="1"/>
            </p:cNvSpPr>
            <p:nvPr/>
          </p:nvSpPr>
          <p:spPr bwMode="auto">
            <a:xfrm>
              <a:off x="485" y="2591"/>
              <a:ext cx="2073" cy="546"/>
            </a:xfrm>
            <a:prstGeom prst="cube">
              <a:avLst>
                <a:gd name="adj" fmla="val 77606"/>
              </a:avLst>
            </a:prstGeom>
            <a:solidFill>
              <a:srgbClr val="99CCFF"/>
            </a:solidFill>
            <a:ln w="12700">
              <a:solidFill>
                <a:srgbClr val="99CCFF"/>
              </a:solidFill>
              <a:miter lim="800000"/>
              <a:headEnd/>
              <a:tailEnd/>
            </a:ln>
            <a:effectLst/>
          </p:spPr>
          <p:txBody>
            <a:bodyPr tIns="91440"/>
            <a:lstStyle/>
            <a:p>
              <a:endParaRPr lang="en-US"/>
            </a:p>
          </p:txBody>
        </p:sp>
        <p:sp>
          <p:nvSpPr>
            <p:cNvPr id="499722" name="Rectangle 10"/>
            <p:cNvSpPr>
              <a:spLocks noChangeArrowheads="1"/>
            </p:cNvSpPr>
            <p:nvPr/>
          </p:nvSpPr>
          <p:spPr bwMode="auto">
            <a:xfrm>
              <a:off x="499" y="3132"/>
              <a:ext cx="1538" cy="144"/>
            </a:xfrm>
            <a:prstGeom prst="rect">
              <a:avLst/>
            </a:prstGeom>
            <a:noFill/>
            <a:ln w="15875" algn="ctr">
              <a:noFill/>
              <a:miter lim="800000"/>
              <a:headEnd/>
              <a:tailEnd/>
            </a:ln>
            <a:effectLst/>
          </p:spPr>
          <p:txBody>
            <a:bodyPr lIns="0" rIns="0" bIns="0"/>
            <a:lstStyle/>
            <a:p>
              <a:pPr eaLnBrk="0" hangingPunct="0"/>
              <a:r>
                <a:rPr lang="en-US" sz="1100">
                  <a:solidFill>
                    <a:srgbClr val="800000"/>
                  </a:solidFill>
                  <a:effectLst/>
                </a:rPr>
                <a:t> </a:t>
              </a:r>
              <a:r>
                <a:rPr lang="en-US" sz="1100" b="0">
                  <a:solidFill>
                    <a:srgbClr val="000000"/>
                  </a:solidFill>
                  <a:effectLst/>
                </a:rPr>
                <a:t>Common Language Runtime (CLR)</a:t>
              </a:r>
              <a:endParaRPr lang="en-US" sz="1100">
                <a:effectLst/>
              </a:endParaRPr>
            </a:p>
          </p:txBody>
        </p:sp>
        <p:sp>
          <p:nvSpPr>
            <p:cNvPr id="499723" name="Rectangle 11"/>
            <p:cNvSpPr>
              <a:spLocks noChangeArrowheads="1"/>
            </p:cNvSpPr>
            <p:nvPr/>
          </p:nvSpPr>
          <p:spPr bwMode="auto">
            <a:xfrm>
              <a:off x="479" y="3005"/>
              <a:ext cx="1431" cy="144"/>
            </a:xfrm>
            <a:prstGeom prst="rect">
              <a:avLst/>
            </a:prstGeom>
            <a:noFill/>
            <a:ln w="15875" algn="ctr">
              <a:noFill/>
              <a:miter lim="800000"/>
              <a:headEnd/>
              <a:tailEnd/>
            </a:ln>
            <a:effectLst/>
          </p:spPr>
          <p:txBody>
            <a:bodyPr bIns="0"/>
            <a:lstStyle/>
            <a:p>
              <a:pPr eaLnBrk="0" hangingPunct="0"/>
              <a:r>
                <a:rPr lang="en-US" sz="1100" b="0">
                  <a:solidFill>
                    <a:srgbClr val="800000"/>
                  </a:solidFill>
                  <a:effectLst/>
                </a:rPr>
                <a:t>Class Library</a:t>
              </a:r>
              <a:endParaRPr lang="en-US" sz="1100">
                <a:effectLst/>
              </a:endParaRPr>
            </a:p>
          </p:txBody>
        </p:sp>
        <p:sp>
          <p:nvSpPr>
            <p:cNvPr id="499724" name="AutoShape 12"/>
            <p:cNvSpPr>
              <a:spLocks noChangeArrowheads="1"/>
            </p:cNvSpPr>
            <p:nvPr/>
          </p:nvSpPr>
          <p:spPr bwMode="auto">
            <a:xfrm>
              <a:off x="485" y="2464"/>
              <a:ext cx="2073" cy="546"/>
            </a:xfrm>
            <a:prstGeom prst="cube">
              <a:avLst>
                <a:gd name="adj" fmla="val 77606"/>
              </a:avLst>
            </a:prstGeom>
            <a:solidFill>
              <a:srgbClr val="000080"/>
            </a:solidFill>
            <a:ln w="12700">
              <a:solidFill>
                <a:srgbClr val="000080"/>
              </a:solidFill>
              <a:miter lim="800000"/>
              <a:headEnd/>
              <a:tailEnd/>
            </a:ln>
            <a:effectLst/>
          </p:spPr>
          <p:txBody>
            <a:bodyPr tIns="91440"/>
            <a:lstStyle/>
            <a:p>
              <a:endParaRPr lang="en-US"/>
            </a:p>
          </p:txBody>
        </p:sp>
        <p:sp>
          <p:nvSpPr>
            <p:cNvPr id="499725" name="Rectangle 13"/>
            <p:cNvSpPr>
              <a:spLocks noChangeArrowheads="1"/>
            </p:cNvSpPr>
            <p:nvPr/>
          </p:nvSpPr>
          <p:spPr bwMode="auto">
            <a:xfrm>
              <a:off x="479" y="2878"/>
              <a:ext cx="1431" cy="143"/>
            </a:xfrm>
            <a:prstGeom prst="rect">
              <a:avLst/>
            </a:prstGeom>
            <a:noFill/>
            <a:ln w="15875" algn="ctr">
              <a:noFill/>
              <a:miter lim="800000"/>
              <a:headEnd/>
              <a:tailEnd/>
            </a:ln>
            <a:effectLst/>
          </p:spPr>
          <p:txBody>
            <a:bodyPr bIns="0"/>
            <a:lstStyle/>
            <a:p>
              <a:pPr eaLnBrk="0" hangingPunct="0"/>
              <a:r>
                <a:rPr lang="en-US" sz="1100" b="0">
                  <a:solidFill>
                    <a:srgbClr val="00FF00"/>
                  </a:solidFill>
                  <a:effectLst/>
                </a:rPr>
                <a:t>Other Components</a:t>
              </a:r>
              <a:endParaRPr lang="en-US" sz="1100">
                <a:effectLst/>
              </a:endParaRPr>
            </a:p>
          </p:txBody>
        </p:sp>
        <p:sp>
          <p:nvSpPr>
            <p:cNvPr id="499726" name="AutoShape 14"/>
            <p:cNvSpPr>
              <a:spLocks noChangeArrowheads="1"/>
            </p:cNvSpPr>
            <p:nvPr/>
          </p:nvSpPr>
          <p:spPr bwMode="auto">
            <a:xfrm>
              <a:off x="482" y="2230"/>
              <a:ext cx="798" cy="647"/>
            </a:xfrm>
            <a:prstGeom prst="cube">
              <a:avLst>
                <a:gd name="adj" fmla="val 65000"/>
              </a:avLst>
            </a:prstGeom>
            <a:solidFill>
              <a:srgbClr val="DDDDDD"/>
            </a:solidFill>
            <a:ln w="12700">
              <a:solidFill>
                <a:srgbClr val="808080"/>
              </a:solidFill>
              <a:miter lim="800000"/>
              <a:headEnd/>
              <a:tailEnd/>
            </a:ln>
            <a:effectLst/>
          </p:spPr>
          <p:txBody>
            <a:bodyPr tIns="91440"/>
            <a:lstStyle/>
            <a:p>
              <a:endParaRPr lang="en-US"/>
            </a:p>
          </p:txBody>
        </p:sp>
        <p:sp>
          <p:nvSpPr>
            <p:cNvPr id="499727" name="AutoShape 15"/>
            <p:cNvSpPr>
              <a:spLocks noChangeArrowheads="1"/>
            </p:cNvSpPr>
            <p:nvPr/>
          </p:nvSpPr>
          <p:spPr bwMode="auto">
            <a:xfrm>
              <a:off x="840" y="2259"/>
              <a:ext cx="846" cy="618"/>
            </a:xfrm>
            <a:prstGeom prst="cube">
              <a:avLst>
                <a:gd name="adj" fmla="val 65000"/>
              </a:avLst>
            </a:prstGeom>
            <a:solidFill>
              <a:srgbClr val="C0C0C0"/>
            </a:solidFill>
            <a:ln w="12700">
              <a:solidFill>
                <a:srgbClr val="808080"/>
              </a:solidFill>
              <a:miter lim="800000"/>
              <a:headEnd/>
              <a:tailEnd/>
            </a:ln>
            <a:effectLst/>
          </p:spPr>
          <p:txBody>
            <a:bodyPr tIns="91440"/>
            <a:lstStyle/>
            <a:p>
              <a:endParaRPr lang="en-US"/>
            </a:p>
          </p:txBody>
        </p:sp>
        <p:sp>
          <p:nvSpPr>
            <p:cNvPr id="499728" name="AutoShape 16"/>
            <p:cNvSpPr>
              <a:spLocks noChangeArrowheads="1"/>
            </p:cNvSpPr>
            <p:nvPr/>
          </p:nvSpPr>
          <p:spPr bwMode="auto">
            <a:xfrm>
              <a:off x="1284" y="2259"/>
              <a:ext cx="846" cy="618"/>
            </a:xfrm>
            <a:prstGeom prst="cube">
              <a:avLst>
                <a:gd name="adj" fmla="val 65000"/>
              </a:avLst>
            </a:prstGeom>
            <a:solidFill>
              <a:srgbClr val="969696"/>
            </a:solidFill>
            <a:ln w="12700">
              <a:solidFill>
                <a:srgbClr val="808080"/>
              </a:solidFill>
              <a:miter lim="800000"/>
              <a:headEnd/>
              <a:tailEnd/>
            </a:ln>
            <a:effectLst/>
          </p:spPr>
          <p:txBody>
            <a:bodyPr tIns="91440"/>
            <a:lstStyle/>
            <a:p>
              <a:endParaRPr lang="en-US"/>
            </a:p>
          </p:txBody>
        </p:sp>
        <p:sp>
          <p:nvSpPr>
            <p:cNvPr id="499729" name="AutoShape 17"/>
            <p:cNvSpPr>
              <a:spLocks noChangeArrowheads="1"/>
            </p:cNvSpPr>
            <p:nvPr/>
          </p:nvSpPr>
          <p:spPr bwMode="auto">
            <a:xfrm>
              <a:off x="1725" y="2259"/>
              <a:ext cx="799" cy="618"/>
            </a:xfrm>
            <a:prstGeom prst="cube">
              <a:avLst>
                <a:gd name="adj" fmla="val 65000"/>
              </a:avLst>
            </a:prstGeom>
            <a:solidFill>
              <a:srgbClr val="808080"/>
            </a:solidFill>
            <a:ln w="12700">
              <a:solidFill>
                <a:srgbClr val="808080"/>
              </a:solidFill>
              <a:miter lim="800000"/>
              <a:headEnd/>
              <a:tailEnd/>
            </a:ln>
            <a:effectLst/>
          </p:spPr>
          <p:txBody>
            <a:bodyPr tIns="91440"/>
            <a:lstStyle/>
            <a:p>
              <a:endParaRPr lang="en-US"/>
            </a:p>
          </p:txBody>
        </p:sp>
        <p:sp>
          <p:nvSpPr>
            <p:cNvPr id="499730" name="Rectangle 18"/>
            <p:cNvSpPr>
              <a:spLocks noChangeArrowheads="1"/>
            </p:cNvSpPr>
            <p:nvPr/>
          </p:nvSpPr>
          <p:spPr bwMode="auto">
            <a:xfrm>
              <a:off x="472" y="2594"/>
              <a:ext cx="357" cy="287"/>
            </a:xfrm>
            <a:prstGeom prst="rect">
              <a:avLst/>
            </a:prstGeom>
            <a:noFill/>
            <a:ln w="15875">
              <a:noFill/>
              <a:miter lim="800000"/>
              <a:headEnd/>
              <a:tailEnd/>
            </a:ln>
          </p:spPr>
          <p:txBody>
            <a:bodyPr lIns="0" tIns="182880" rIns="0"/>
            <a:lstStyle/>
            <a:p>
              <a:pPr algn="ctr" eaLnBrk="0" hangingPunct="0"/>
              <a:r>
                <a:rPr lang="en-US" sz="1200">
                  <a:solidFill>
                    <a:srgbClr val="003366"/>
                  </a:solidFill>
                  <a:effectLst/>
                </a:rPr>
                <a:t>  VC++</a:t>
              </a:r>
              <a:endParaRPr lang="en-US" sz="1200">
                <a:effectLst/>
              </a:endParaRPr>
            </a:p>
          </p:txBody>
        </p:sp>
        <p:sp>
          <p:nvSpPr>
            <p:cNvPr id="499731" name="Rectangle 19"/>
            <p:cNvSpPr>
              <a:spLocks noChangeArrowheads="1"/>
            </p:cNvSpPr>
            <p:nvPr/>
          </p:nvSpPr>
          <p:spPr bwMode="auto">
            <a:xfrm>
              <a:off x="879" y="2601"/>
              <a:ext cx="357" cy="286"/>
            </a:xfrm>
            <a:prstGeom prst="rect">
              <a:avLst/>
            </a:prstGeom>
            <a:noFill/>
            <a:ln w="15875">
              <a:noFill/>
              <a:miter lim="800000"/>
              <a:headEnd/>
              <a:tailEnd/>
            </a:ln>
          </p:spPr>
          <p:txBody>
            <a:bodyPr lIns="0" tIns="182880" rIns="0"/>
            <a:lstStyle/>
            <a:p>
              <a:pPr algn="ctr" eaLnBrk="0" hangingPunct="0"/>
              <a:r>
                <a:rPr lang="en-US" sz="1200">
                  <a:solidFill>
                    <a:srgbClr val="FF0000"/>
                  </a:solidFill>
                  <a:effectLst/>
                </a:rPr>
                <a:t>VB</a:t>
              </a:r>
              <a:endParaRPr lang="en-US" sz="1200">
                <a:effectLst/>
              </a:endParaRPr>
            </a:p>
          </p:txBody>
        </p:sp>
        <p:sp>
          <p:nvSpPr>
            <p:cNvPr id="499732" name="Rectangle 20"/>
            <p:cNvSpPr>
              <a:spLocks noChangeArrowheads="1"/>
            </p:cNvSpPr>
            <p:nvPr/>
          </p:nvSpPr>
          <p:spPr bwMode="auto">
            <a:xfrm>
              <a:off x="1326" y="2607"/>
              <a:ext cx="357" cy="286"/>
            </a:xfrm>
            <a:prstGeom prst="rect">
              <a:avLst/>
            </a:prstGeom>
            <a:noFill/>
            <a:ln w="15875">
              <a:noFill/>
              <a:miter lim="800000"/>
              <a:headEnd/>
              <a:tailEnd/>
            </a:ln>
          </p:spPr>
          <p:txBody>
            <a:bodyPr lIns="0" tIns="182880" rIns="0"/>
            <a:lstStyle/>
            <a:p>
              <a:pPr algn="ctr" eaLnBrk="0" hangingPunct="0"/>
              <a:r>
                <a:rPr lang="en-US" sz="1200">
                  <a:solidFill>
                    <a:srgbClr val="003366"/>
                  </a:solidFill>
                  <a:effectLst/>
                </a:rPr>
                <a:t>C#</a:t>
              </a:r>
              <a:endParaRPr lang="en-US" sz="1200">
                <a:effectLst/>
              </a:endParaRPr>
            </a:p>
          </p:txBody>
        </p:sp>
        <p:sp>
          <p:nvSpPr>
            <p:cNvPr id="499733" name="Rectangle 21"/>
            <p:cNvSpPr>
              <a:spLocks noChangeArrowheads="1"/>
            </p:cNvSpPr>
            <p:nvPr/>
          </p:nvSpPr>
          <p:spPr bwMode="auto">
            <a:xfrm>
              <a:off x="1770" y="2613"/>
              <a:ext cx="358" cy="281"/>
            </a:xfrm>
            <a:prstGeom prst="rect">
              <a:avLst/>
            </a:prstGeom>
            <a:noFill/>
            <a:ln w="15875">
              <a:noFill/>
              <a:miter lim="800000"/>
              <a:headEnd/>
              <a:tailEnd/>
            </a:ln>
          </p:spPr>
          <p:txBody>
            <a:bodyPr lIns="0" tIns="182880" rIns="0"/>
            <a:lstStyle/>
            <a:p>
              <a:pPr algn="ctr" eaLnBrk="0" hangingPunct="0"/>
              <a:r>
                <a:rPr lang="en-US" sz="1200">
                  <a:solidFill>
                    <a:srgbClr val="003366"/>
                  </a:solidFill>
                  <a:effectLst/>
                </a:rPr>
                <a:t>Other</a:t>
              </a:r>
              <a:endParaRPr lang="en-US" sz="1200">
                <a:effectLst/>
              </a:endParaRPr>
            </a:p>
          </p:txBody>
        </p:sp>
        <p:sp>
          <p:nvSpPr>
            <p:cNvPr id="499734" name="AutoShape 22"/>
            <p:cNvSpPr>
              <a:spLocks noChangeArrowheads="1"/>
            </p:cNvSpPr>
            <p:nvPr/>
          </p:nvSpPr>
          <p:spPr bwMode="auto">
            <a:xfrm>
              <a:off x="485" y="2104"/>
              <a:ext cx="1853" cy="556"/>
            </a:xfrm>
            <a:prstGeom prst="cube">
              <a:avLst>
                <a:gd name="adj" fmla="val 71875"/>
              </a:avLst>
            </a:prstGeom>
            <a:solidFill>
              <a:srgbClr val="008000"/>
            </a:solidFill>
            <a:ln w="12700">
              <a:solidFill>
                <a:srgbClr val="008000"/>
              </a:solidFill>
              <a:miter lim="800000"/>
              <a:headEnd/>
              <a:tailEnd/>
            </a:ln>
            <a:effectLst/>
          </p:spPr>
          <p:txBody>
            <a:bodyPr tIns="91440"/>
            <a:lstStyle/>
            <a:p>
              <a:endParaRPr lang="en-US"/>
            </a:p>
          </p:txBody>
        </p:sp>
        <p:sp>
          <p:nvSpPr>
            <p:cNvPr id="499735" name="AutoShape 23"/>
            <p:cNvSpPr>
              <a:spLocks noChangeArrowheads="1"/>
            </p:cNvSpPr>
            <p:nvPr/>
          </p:nvSpPr>
          <p:spPr bwMode="auto">
            <a:xfrm>
              <a:off x="376" y="2486"/>
              <a:ext cx="1262" cy="135"/>
            </a:xfrm>
            <a:prstGeom prst="parallelogram">
              <a:avLst>
                <a:gd name="adj" fmla="val 0"/>
              </a:avLst>
            </a:prstGeom>
            <a:noFill/>
            <a:ln w="15875">
              <a:noFill/>
              <a:miter lim="800000"/>
              <a:headEnd/>
              <a:tailEnd/>
            </a:ln>
          </p:spPr>
          <p:txBody>
            <a:bodyPr/>
            <a:lstStyle/>
            <a:p>
              <a:pPr eaLnBrk="0" hangingPunct="0"/>
              <a:r>
                <a:rPr lang="en-US" sz="1200">
                  <a:solidFill>
                    <a:srgbClr val="00FFFF"/>
                  </a:solidFill>
                  <a:effectLst/>
                </a:rPr>
                <a:t>. Net Applications</a:t>
              </a:r>
              <a:endParaRPr lang="en-US" sz="1200">
                <a:effectLst/>
              </a:endParaRPr>
            </a:p>
          </p:txBody>
        </p:sp>
        <p:sp>
          <p:nvSpPr>
            <p:cNvPr id="499736" name="AutoShape 24"/>
            <p:cNvSpPr>
              <a:spLocks/>
            </p:cNvSpPr>
            <p:nvPr/>
          </p:nvSpPr>
          <p:spPr bwMode="auto">
            <a:xfrm>
              <a:off x="2156" y="2895"/>
              <a:ext cx="72" cy="347"/>
            </a:xfrm>
            <a:prstGeom prst="rightBrace">
              <a:avLst>
                <a:gd name="adj1" fmla="val 40162"/>
                <a:gd name="adj2" fmla="val 50000"/>
              </a:avLst>
            </a:prstGeom>
            <a:noFill/>
            <a:ln w="28575">
              <a:solidFill>
                <a:srgbClr val="FF0000"/>
              </a:solidFill>
              <a:round/>
              <a:headEnd/>
              <a:tailEnd/>
            </a:ln>
          </p:spPr>
          <p:txBody>
            <a:bodyPr/>
            <a:lstStyle/>
            <a:p>
              <a:endParaRPr lang="en-US"/>
            </a:p>
          </p:txBody>
        </p:sp>
        <p:sp>
          <p:nvSpPr>
            <p:cNvPr id="499737" name="Rectangle 25"/>
            <p:cNvSpPr>
              <a:spLocks noChangeArrowheads="1"/>
            </p:cNvSpPr>
            <p:nvPr/>
          </p:nvSpPr>
          <p:spPr bwMode="auto">
            <a:xfrm>
              <a:off x="2238" y="2873"/>
              <a:ext cx="402" cy="285"/>
            </a:xfrm>
            <a:prstGeom prst="rect">
              <a:avLst/>
            </a:prstGeom>
            <a:noFill/>
            <a:ln w="9525">
              <a:noFill/>
              <a:miter lim="800000"/>
              <a:headEnd/>
              <a:tailEnd/>
            </a:ln>
          </p:spPr>
          <p:txBody>
            <a:bodyPr/>
            <a:lstStyle/>
            <a:p>
              <a:pPr eaLnBrk="0" hangingPunct="0"/>
              <a:r>
                <a:rPr lang="en-US" sz="1100">
                  <a:effectLst/>
                </a:rPr>
                <a:t>.NET Framework</a:t>
              </a:r>
            </a:p>
          </p:txBody>
        </p:sp>
      </p:grpSp>
      <p:sp>
        <p:nvSpPr>
          <p:cNvPr id="499738" name="Rectangle 26"/>
          <p:cNvSpPr>
            <a:spLocks noChangeArrowheads="1"/>
          </p:cNvSpPr>
          <p:nvPr/>
        </p:nvSpPr>
        <p:spPr bwMode="auto">
          <a:xfrm>
            <a:off x="3962400" y="2514600"/>
            <a:ext cx="4953000" cy="3111500"/>
          </a:xfrm>
          <a:prstGeom prst="rect">
            <a:avLst/>
          </a:prstGeom>
          <a:noFill/>
          <a:ln w="9525">
            <a:noFill/>
            <a:miter lim="800000"/>
            <a:headEnd/>
            <a:tailEnd/>
          </a:ln>
          <a:effectLst/>
        </p:spPr>
        <p:txBody>
          <a:bodyPr/>
          <a:lstStyle/>
          <a:p>
            <a:pPr marL="571500" indent="-571500">
              <a:lnSpc>
                <a:spcPct val="90000"/>
              </a:lnSpc>
              <a:spcBef>
                <a:spcPct val="30000"/>
              </a:spcBef>
              <a:buClr>
                <a:schemeClr val="tx2"/>
              </a:buClr>
              <a:buSzPct val="75000"/>
              <a:buFont typeface="Wingdings" pitchFamily="2" charset="2"/>
              <a:buChar char="l"/>
            </a:pPr>
            <a:r>
              <a:rPr lang="en-US" sz="2400" dirty="0">
                <a:solidFill>
                  <a:srgbClr val="FF6600"/>
                </a:solidFill>
                <a:effectLst>
                  <a:outerShdw blurRad="38100" dist="38100" dir="2700000" algn="tl">
                    <a:srgbClr val="000000"/>
                  </a:outerShdw>
                </a:effectLst>
              </a:rPr>
              <a:t>.NET Framework</a:t>
            </a:r>
            <a:r>
              <a:rPr lang="en-US" sz="2400" dirty="0">
                <a:effectLst>
                  <a:outerShdw blurRad="38100" dist="38100" dir="2700000" algn="tl">
                    <a:srgbClr val="000000"/>
                  </a:outerShdw>
                </a:effectLst>
              </a:rPr>
              <a:t> is a common layer between .NET applications and Windows OS.</a:t>
            </a:r>
          </a:p>
          <a:p>
            <a:pPr marL="571500" indent="-571500">
              <a:lnSpc>
                <a:spcPct val="90000"/>
              </a:lnSpc>
              <a:spcBef>
                <a:spcPct val="30000"/>
              </a:spcBef>
              <a:buClr>
                <a:schemeClr val="tx2"/>
              </a:buClr>
              <a:buSzPct val="75000"/>
              <a:buFont typeface="Wingdings" pitchFamily="2" charset="2"/>
              <a:buChar char="l"/>
            </a:pPr>
            <a:endParaRPr lang="en-US" sz="2400" dirty="0">
              <a:effectLst>
                <a:outerShdw blurRad="38100" dist="38100" dir="2700000" algn="tl">
                  <a:srgbClr val="000000"/>
                </a:outerShdw>
              </a:effectLst>
            </a:endParaRPr>
          </a:p>
          <a:p>
            <a:pPr marL="571500" indent="-571500">
              <a:lnSpc>
                <a:spcPct val="90000"/>
              </a:lnSpc>
              <a:spcBef>
                <a:spcPct val="30000"/>
              </a:spcBef>
              <a:buClr>
                <a:schemeClr val="tx2"/>
              </a:buClr>
              <a:buSzPct val="75000"/>
              <a:buFont typeface="Wingdings" pitchFamily="2" charset="2"/>
              <a:buChar char="l"/>
            </a:pPr>
            <a:r>
              <a:rPr lang="en-US" sz="2400" dirty="0">
                <a:solidFill>
                  <a:srgbClr val="FF6600"/>
                </a:solidFill>
                <a:effectLst>
                  <a:outerShdw blurRad="38100" dist="38100" dir="2700000" algn="tl">
                    <a:srgbClr val="000000"/>
                  </a:outerShdw>
                </a:effectLst>
              </a:rPr>
              <a:t>.NET Applications</a:t>
            </a:r>
            <a:r>
              <a:rPr lang="en-US" sz="2400" dirty="0">
                <a:effectLst>
                  <a:outerShdw blurRad="38100" dist="38100" dir="2700000" algn="tl">
                    <a:srgbClr val="000000"/>
                  </a:outerShdw>
                </a:effectLst>
              </a:rPr>
              <a:t> are VB / VC++ / C#  programs written on .NET Framework.</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99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3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88900" y="228600"/>
            <a:ext cx="8885238" cy="750888"/>
          </a:xfrm>
        </p:spPr>
        <p:txBody>
          <a:bodyPr/>
          <a:lstStyle/>
          <a:p>
            <a:pPr algn="ctr"/>
            <a:r>
              <a:rPr lang="en-US"/>
              <a:t>.Net Framework Design Goals</a:t>
            </a:r>
          </a:p>
        </p:txBody>
      </p:sp>
      <p:sp>
        <p:nvSpPr>
          <p:cNvPr id="273411" name="Rectangle 3"/>
          <p:cNvSpPr>
            <a:spLocks noGrp="1" noChangeArrowheads="1"/>
          </p:cNvSpPr>
          <p:nvPr>
            <p:ph type="body" idx="1"/>
          </p:nvPr>
        </p:nvSpPr>
        <p:spPr>
          <a:xfrm>
            <a:off x="152400" y="1143000"/>
            <a:ext cx="8345487" cy="5156200"/>
          </a:xfrm>
        </p:spPr>
        <p:txBody>
          <a:bodyPr/>
          <a:lstStyle/>
          <a:p>
            <a:r>
              <a:rPr lang="en-US" dirty="0"/>
              <a:t>Simplify development</a:t>
            </a:r>
          </a:p>
          <a:p>
            <a:pPr lvl="1"/>
            <a:r>
              <a:rPr lang="en-US" dirty="0"/>
              <a:t>More power, less plumbing</a:t>
            </a:r>
          </a:p>
          <a:p>
            <a:r>
              <a:rPr lang="en-US" dirty="0"/>
              <a:t>Unify programming models</a:t>
            </a:r>
          </a:p>
          <a:p>
            <a:pPr lvl="1"/>
            <a:r>
              <a:rPr lang="en-US" dirty="0"/>
              <a:t>Across all languages and application types</a:t>
            </a:r>
          </a:p>
          <a:p>
            <a:r>
              <a:rPr lang="en-US" dirty="0"/>
              <a:t>Utilize web standards and best practices</a:t>
            </a:r>
          </a:p>
          <a:p>
            <a:pPr lvl="1"/>
            <a:r>
              <a:rPr lang="en-US" dirty="0"/>
              <a:t>Rich XML, standard protocols, stateless</a:t>
            </a:r>
          </a:p>
          <a:p>
            <a:r>
              <a:rPr lang="en-US" dirty="0"/>
              <a:t>Easier to deploy, run, &amp; maintain</a:t>
            </a:r>
          </a:p>
          <a:p>
            <a:pPr lvl="1"/>
            <a:r>
              <a:rPr lang="en-US" dirty="0"/>
              <a:t>For components, versioning, availability</a:t>
            </a:r>
          </a:p>
        </p:txBody>
      </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0" y="228600"/>
            <a:ext cx="9144000" cy="750888"/>
          </a:xfrm>
        </p:spPr>
        <p:txBody>
          <a:bodyPr/>
          <a:lstStyle/>
          <a:p>
            <a:pPr algn="ctr"/>
            <a:r>
              <a:rPr lang="en-US"/>
              <a:t>.NET Framework Components</a:t>
            </a:r>
          </a:p>
        </p:txBody>
      </p:sp>
      <p:sp>
        <p:nvSpPr>
          <p:cNvPr id="275459" name="Rectangle 3"/>
          <p:cNvSpPr>
            <a:spLocks noGrp="1" noChangeArrowheads="1"/>
          </p:cNvSpPr>
          <p:nvPr>
            <p:ph type="body" idx="1"/>
          </p:nvPr>
        </p:nvSpPr>
        <p:spPr>
          <a:xfrm>
            <a:off x="228600" y="1143000"/>
            <a:ext cx="8915400" cy="5359400"/>
          </a:xfrm>
        </p:spPr>
        <p:txBody>
          <a:bodyPr/>
          <a:lstStyle/>
          <a:p>
            <a:r>
              <a:rPr lang="en-US" dirty="0"/>
              <a:t>Common Language Runtime (CLR)</a:t>
            </a:r>
          </a:p>
          <a:p>
            <a:pPr lvl="1"/>
            <a:r>
              <a:rPr lang="en-US" dirty="0"/>
              <a:t>Common type system for all languages</a:t>
            </a:r>
          </a:p>
          <a:p>
            <a:pPr lvl="1"/>
            <a:r>
              <a:rPr lang="en-US" dirty="0"/>
              <a:t>Rich runtime environment</a:t>
            </a:r>
          </a:p>
          <a:p>
            <a:r>
              <a:rPr lang="en-US" dirty="0"/>
              <a:t>Rich class libraries (.NET Framework)</a:t>
            </a:r>
          </a:p>
          <a:p>
            <a:pPr lvl="1"/>
            <a:r>
              <a:rPr lang="en-US" dirty="0"/>
              <a:t>Base class libraries, ADO.NET and XML</a:t>
            </a:r>
          </a:p>
          <a:p>
            <a:pPr lvl="1"/>
            <a:r>
              <a:rPr lang="en-US" dirty="0"/>
              <a:t>Windows Forms for rich, Win32 applications</a:t>
            </a:r>
          </a:p>
          <a:p>
            <a:pPr lvl="1"/>
            <a:r>
              <a:rPr lang="en-US" dirty="0"/>
              <a:t>Rich, interactive pages</a:t>
            </a:r>
          </a:p>
          <a:p>
            <a:pPr lvl="1"/>
            <a:r>
              <a:rPr lang="en-US" dirty="0"/>
              <a:t>Powerful web services</a:t>
            </a:r>
          </a:p>
          <a:p>
            <a:pPr>
              <a:buFont typeface="Wingdings" pitchFamily="2" charset="2"/>
              <a:buNone/>
            </a:pPr>
            <a:endParaRPr lang="en-US" dirty="0"/>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381000" y="228600"/>
            <a:ext cx="8763000" cy="838200"/>
          </a:xfrm>
        </p:spPr>
        <p:txBody>
          <a:bodyPr/>
          <a:lstStyle/>
          <a:p>
            <a:r>
              <a:rPr lang="en-US" sz="3200" b="1" dirty="0"/>
              <a:t>Framework, Languages, </a:t>
            </a:r>
            <a:r>
              <a:rPr lang="en-US" sz="3200" b="1" dirty="0" smtClean="0"/>
              <a:t>And </a:t>
            </a:r>
            <a:r>
              <a:rPr lang="en-US" sz="3200" b="1" dirty="0"/>
              <a:t>Tools</a:t>
            </a:r>
          </a:p>
        </p:txBody>
      </p:sp>
      <p:sp>
        <p:nvSpPr>
          <p:cNvPr id="366596" name="Rectangle 4"/>
          <p:cNvSpPr>
            <a:spLocks noChangeArrowheads="1"/>
          </p:cNvSpPr>
          <p:nvPr/>
        </p:nvSpPr>
        <p:spPr bwMode="auto">
          <a:xfrm>
            <a:off x="838200" y="5365569"/>
            <a:ext cx="5284470" cy="578031"/>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dirty="0">
                <a:solidFill>
                  <a:schemeClr val="bg2">
                    <a:lumMod val="60000"/>
                    <a:lumOff val="40000"/>
                  </a:schemeClr>
                </a:solidFill>
                <a:effectLst>
                  <a:outerShdw blurRad="38100" dist="38100" dir="2700000" algn="tl">
                    <a:srgbClr val="000000"/>
                  </a:outerShdw>
                </a:effectLst>
              </a:rPr>
              <a:t>Operating System</a:t>
            </a:r>
          </a:p>
        </p:txBody>
      </p:sp>
      <p:sp>
        <p:nvSpPr>
          <p:cNvPr id="366597" name="Rectangle 5"/>
          <p:cNvSpPr>
            <a:spLocks noChangeArrowheads="1"/>
          </p:cNvSpPr>
          <p:nvPr/>
        </p:nvSpPr>
        <p:spPr bwMode="auto">
          <a:xfrm>
            <a:off x="838200" y="4723311"/>
            <a:ext cx="5284470" cy="578031"/>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dirty="0">
                <a:solidFill>
                  <a:schemeClr val="bg2">
                    <a:lumMod val="60000"/>
                    <a:lumOff val="40000"/>
                  </a:schemeClr>
                </a:solidFill>
                <a:effectLst>
                  <a:outerShdw blurRad="38100" dist="38100" dir="2700000" algn="tl">
                    <a:srgbClr val="000000"/>
                  </a:outerShdw>
                </a:effectLst>
              </a:rPr>
              <a:t>Common Language Runtime</a:t>
            </a:r>
          </a:p>
        </p:txBody>
      </p:sp>
      <p:sp>
        <p:nvSpPr>
          <p:cNvPr id="366598" name="Rectangle 6"/>
          <p:cNvSpPr>
            <a:spLocks noChangeArrowheads="1"/>
          </p:cNvSpPr>
          <p:nvPr/>
        </p:nvSpPr>
        <p:spPr bwMode="auto">
          <a:xfrm>
            <a:off x="838200" y="4145280"/>
            <a:ext cx="5284470" cy="513806"/>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dirty="0">
                <a:solidFill>
                  <a:schemeClr val="bg1"/>
                </a:solidFill>
                <a:effectLst>
                  <a:outerShdw blurRad="38100" dist="38100" dir="2700000" algn="tl">
                    <a:srgbClr val="000000"/>
                  </a:outerShdw>
                </a:effectLst>
              </a:rPr>
              <a:t>Base Class Library</a:t>
            </a:r>
          </a:p>
        </p:txBody>
      </p:sp>
      <p:sp>
        <p:nvSpPr>
          <p:cNvPr id="366599" name="Rectangle 7"/>
          <p:cNvSpPr>
            <a:spLocks noChangeArrowheads="1"/>
          </p:cNvSpPr>
          <p:nvPr/>
        </p:nvSpPr>
        <p:spPr bwMode="auto">
          <a:xfrm>
            <a:off x="838200" y="3567249"/>
            <a:ext cx="5284470" cy="513806"/>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dirty="0">
                <a:solidFill>
                  <a:schemeClr val="bg1"/>
                </a:solidFill>
                <a:effectLst>
                  <a:outerShdw blurRad="38100" dist="38100" dir="2700000" algn="tl">
                    <a:srgbClr val="000000"/>
                  </a:outerShdw>
                </a:effectLst>
              </a:rPr>
              <a:t>ADO.NET and XML</a:t>
            </a:r>
          </a:p>
        </p:txBody>
      </p:sp>
      <p:grpSp>
        <p:nvGrpSpPr>
          <p:cNvPr id="3" name="Group 8"/>
          <p:cNvGrpSpPr>
            <a:grpSpLocks/>
          </p:cNvGrpSpPr>
          <p:nvPr/>
        </p:nvGrpSpPr>
        <p:grpSpPr bwMode="auto">
          <a:xfrm>
            <a:off x="838200" y="2603863"/>
            <a:ext cx="5284470" cy="899160"/>
            <a:chOff x="288" y="1680"/>
            <a:chExt cx="3504" cy="672"/>
          </a:xfrm>
        </p:grpSpPr>
        <p:sp>
          <p:nvSpPr>
            <p:cNvPr id="366601" name="Rectangle 9"/>
            <p:cNvSpPr>
              <a:spLocks noChangeArrowheads="1"/>
            </p:cNvSpPr>
            <p:nvPr/>
          </p:nvSpPr>
          <p:spPr bwMode="auto">
            <a:xfrm>
              <a:off x="288" y="1680"/>
              <a:ext cx="2208" cy="67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dirty="0">
                  <a:solidFill>
                    <a:schemeClr val="bg1"/>
                  </a:solidFill>
                  <a:effectLst>
                    <a:outerShdw blurRad="38100" dist="38100" dir="2700000" algn="tl">
                      <a:srgbClr val="000000"/>
                    </a:outerShdw>
                  </a:effectLst>
                </a:rPr>
                <a:t>ASP.NET</a:t>
              </a:r>
            </a:p>
            <a:p>
              <a:pPr algn="ctr" eaLnBrk="0" hangingPunct="0"/>
              <a:r>
                <a:rPr lang="en-US" sz="2000" dirty="0">
                  <a:solidFill>
                    <a:schemeClr val="bg1"/>
                  </a:solidFill>
                  <a:effectLst>
                    <a:outerShdw blurRad="38100" dist="38100" dir="2700000" algn="tl">
                      <a:srgbClr val="000000"/>
                    </a:outerShdw>
                  </a:effectLst>
                </a:rPr>
                <a:t>Web Forms   Web Services</a:t>
              </a:r>
            </a:p>
            <a:p>
              <a:pPr algn="ctr" eaLnBrk="0" hangingPunct="0"/>
              <a:r>
                <a:rPr lang="en-US" sz="2000" dirty="0">
                  <a:solidFill>
                    <a:schemeClr val="bg1"/>
                  </a:solidFill>
                  <a:effectLst>
                    <a:outerShdw blurRad="38100" dist="38100" dir="2700000" algn="tl">
                      <a:srgbClr val="000000"/>
                    </a:outerShdw>
                  </a:effectLst>
                </a:rPr>
                <a:t>Mobile Internet Toolkit</a:t>
              </a:r>
            </a:p>
          </p:txBody>
        </p:sp>
        <p:sp>
          <p:nvSpPr>
            <p:cNvPr id="366602" name="Rectangle 10"/>
            <p:cNvSpPr>
              <a:spLocks noChangeArrowheads="1"/>
            </p:cNvSpPr>
            <p:nvPr/>
          </p:nvSpPr>
          <p:spPr bwMode="auto">
            <a:xfrm>
              <a:off x="2544" y="1680"/>
              <a:ext cx="1248" cy="67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dirty="0">
                  <a:solidFill>
                    <a:schemeClr val="bg1"/>
                  </a:solidFill>
                  <a:effectLst>
                    <a:outerShdw blurRad="38100" dist="38100" dir="2700000" algn="tl">
                      <a:srgbClr val="000000"/>
                    </a:outerShdw>
                  </a:effectLst>
                </a:rPr>
                <a:t>Windows</a:t>
              </a:r>
            </a:p>
            <a:p>
              <a:pPr algn="ctr" eaLnBrk="0" hangingPunct="0"/>
              <a:r>
                <a:rPr lang="en-US" sz="2000" dirty="0">
                  <a:solidFill>
                    <a:schemeClr val="bg1"/>
                  </a:solidFill>
                  <a:effectLst>
                    <a:outerShdw blurRad="38100" dist="38100" dir="2700000" algn="tl">
                      <a:srgbClr val="000000"/>
                    </a:outerShdw>
                  </a:effectLst>
                </a:rPr>
                <a:t>Forms</a:t>
              </a:r>
            </a:p>
          </p:txBody>
        </p:sp>
      </p:grpSp>
      <p:sp>
        <p:nvSpPr>
          <p:cNvPr id="366603" name="Rectangle 11"/>
          <p:cNvSpPr>
            <a:spLocks noChangeArrowheads="1"/>
          </p:cNvSpPr>
          <p:nvPr/>
        </p:nvSpPr>
        <p:spPr bwMode="auto">
          <a:xfrm>
            <a:off x="838200" y="2000794"/>
            <a:ext cx="5284470" cy="513806"/>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Common Language Specification</a:t>
            </a:r>
          </a:p>
        </p:txBody>
      </p:sp>
      <p:grpSp>
        <p:nvGrpSpPr>
          <p:cNvPr id="4" name="Group 12"/>
          <p:cNvGrpSpPr>
            <a:grpSpLocks/>
          </p:cNvGrpSpPr>
          <p:nvPr/>
        </p:nvGrpSpPr>
        <p:grpSpPr bwMode="auto">
          <a:xfrm>
            <a:off x="838200" y="1447800"/>
            <a:ext cx="5284470" cy="513806"/>
            <a:chOff x="288" y="816"/>
            <a:chExt cx="3504" cy="384"/>
          </a:xfrm>
        </p:grpSpPr>
        <p:sp>
          <p:nvSpPr>
            <p:cNvPr id="366605" name="Rectangle 13"/>
            <p:cNvSpPr>
              <a:spLocks noChangeArrowheads="1"/>
            </p:cNvSpPr>
            <p:nvPr/>
          </p:nvSpPr>
          <p:spPr bwMode="auto">
            <a:xfrm>
              <a:off x="288" y="816"/>
              <a:ext cx="624"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VB</a:t>
              </a:r>
            </a:p>
          </p:txBody>
        </p:sp>
        <p:sp>
          <p:nvSpPr>
            <p:cNvPr id="366606" name="Rectangle 14"/>
            <p:cNvSpPr>
              <a:spLocks noChangeArrowheads="1"/>
            </p:cNvSpPr>
            <p:nvPr/>
          </p:nvSpPr>
          <p:spPr bwMode="auto">
            <a:xfrm>
              <a:off x="960" y="816"/>
              <a:ext cx="624"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dirty="0">
                  <a:effectLst>
                    <a:outerShdw blurRad="38100" dist="38100" dir="2700000" algn="tl">
                      <a:srgbClr val="000000"/>
                    </a:outerShdw>
                  </a:effectLst>
                </a:rPr>
                <a:t>C++</a:t>
              </a:r>
            </a:p>
          </p:txBody>
        </p:sp>
        <p:sp>
          <p:nvSpPr>
            <p:cNvPr id="366607" name="Rectangle 15"/>
            <p:cNvSpPr>
              <a:spLocks noChangeArrowheads="1"/>
            </p:cNvSpPr>
            <p:nvPr/>
          </p:nvSpPr>
          <p:spPr bwMode="auto">
            <a:xfrm>
              <a:off x="1632" y="816"/>
              <a:ext cx="624"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366608" name="Rectangle 16"/>
            <p:cNvSpPr>
              <a:spLocks noChangeArrowheads="1"/>
            </p:cNvSpPr>
            <p:nvPr/>
          </p:nvSpPr>
          <p:spPr bwMode="auto">
            <a:xfrm>
              <a:off x="2304" y="816"/>
              <a:ext cx="768"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JScript</a:t>
              </a:r>
            </a:p>
          </p:txBody>
        </p:sp>
        <p:sp>
          <p:nvSpPr>
            <p:cNvPr id="366609" name="Rectangle 17"/>
            <p:cNvSpPr>
              <a:spLocks noChangeArrowheads="1"/>
            </p:cNvSpPr>
            <p:nvPr/>
          </p:nvSpPr>
          <p:spPr bwMode="auto">
            <a:xfrm>
              <a:off x="3120" y="816"/>
              <a:ext cx="672"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J#</a:t>
              </a:r>
            </a:p>
          </p:txBody>
        </p:sp>
      </p:grpSp>
      <p:sp>
        <p:nvSpPr>
          <p:cNvPr id="366610" name="Rectangle 18"/>
          <p:cNvSpPr>
            <a:spLocks noChangeArrowheads="1"/>
          </p:cNvSpPr>
          <p:nvPr/>
        </p:nvSpPr>
        <p:spPr bwMode="auto">
          <a:xfrm>
            <a:off x="6343650" y="1447800"/>
            <a:ext cx="1809750" cy="4495800"/>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p:spPr>
        <p:txBody>
          <a:bodyPr vert="eaVert" wrap="none" anchor="ctr">
            <a:flatTx/>
          </a:bodyPr>
          <a:lstStyle/>
          <a:p>
            <a:pPr algn="ctr" eaLnBrk="0" hangingPunct="0"/>
            <a:r>
              <a:rPr lang="en-US" sz="2000" dirty="0">
                <a:effectLst>
                  <a:outerShdw blurRad="38100" dist="38100" dir="2700000" algn="tl">
                    <a:srgbClr val="000000"/>
                  </a:outerShdw>
                </a:effectLst>
              </a:rPr>
              <a:t>Visual Studio.NET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box(in)">
                                      <p:cBhvr>
                                        <p:cTn id="7" dur="500"/>
                                        <p:tgtEl>
                                          <p:spTgt spid="3665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6597"/>
                                        </p:tgtEl>
                                        <p:attrNameLst>
                                          <p:attrName>style.visibility</p:attrName>
                                        </p:attrNameLst>
                                      </p:cBhvr>
                                      <p:to>
                                        <p:strVal val="visible"/>
                                      </p:to>
                                    </p:set>
                                    <p:animEffect transition="in" filter="blinds(horizontal)">
                                      <p:cBhvr>
                                        <p:cTn id="12" dur="500"/>
                                        <p:tgtEl>
                                          <p:spTgt spid="36659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66598"/>
                                        </p:tgtEl>
                                        <p:attrNameLst>
                                          <p:attrName>style.visibility</p:attrName>
                                        </p:attrNameLst>
                                      </p:cBhvr>
                                      <p:to>
                                        <p:strVal val="visible"/>
                                      </p:to>
                                    </p:set>
                                    <p:animEffect transition="in" filter="diamond(in)">
                                      <p:cBhvr>
                                        <p:cTn id="17" dur="2000"/>
                                        <p:tgtEl>
                                          <p:spTgt spid="366598"/>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366599"/>
                                        </p:tgtEl>
                                        <p:attrNameLst>
                                          <p:attrName>style.visibility</p:attrName>
                                        </p:attrNameLst>
                                      </p:cBhvr>
                                      <p:to>
                                        <p:strVal val="visible"/>
                                      </p:to>
                                    </p:set>
                                    <p:animEffect transition="in" filter="diamond(in)">
                                      <p:cBhvr>
                                        <p:cTn id="20" dur="2000"/>
                                        <p:tgtEl>
                                          <p:spTgt spid="366599"/>
                                        </p:tgtEl>
                                      </p:cBhvr>
                                    </p:animEffect>
                                  </p:childTnLst>
                                </p:cTn>
                              </p:par>
                              <p:par>
                                <p:cTn id="21" presetID="8" presetClass="entr" presetSubtype="16"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amond(in)">
                                      <p:cBhvr>
                                        <p:cTn id="23" dur="2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66603"/>
                                        </p:tgtEl>
                                        <p:attrNameLst>
                                          <p:attrName>style.visibility</p:attrName>
                                        </p:attrNameLst>
                                      </p:cBhvr>
                                      <p:to>
                                        <p:strVal val="visible"/>
                                      </p:to>
                                    </p:set>
                                    <p:anim calcmode="lin" valueType="num">
                                      <p:cBhvr additive="base">
                                        <p:cTn id="28" dur="500" fill="hold"/>
                                        <p:tgtEl>
                                          <p:spTgt spid="366603"/>
                                        </p:tgtEl>
                                        <p:attrNameLst>
                                          <p:attrName>ppt_x</p:attrName>
                                        </p:attrNameLst>
                                      </p:cBhvr>
                                      <p:tavLst>
                                        <p:tav tm="0">
                                          <p:val>
                                            <p:strVal val="#ppt_x"/>
                                          </p:val>
                                        </p:tav>
                                        <p:tav tm="100000">
                                          <p:val>
                                            <p:strVal val="#ppt_x"/>
                                          </p:val>
                                        </p:tav>
                                      </p:tavLst>
                                    </p:anim>
                                    <p:anim calcmode="lin" valueType="num">
                                      <p:cBhvr additive="base">
                                        <p:cTn id="29" dur="500" fill="hold"/>
                                        <p:tgtEl>
                                          <p:spTgt spid="36660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66610"/>
                                        </p:tgtEl>
                                        <p:attrNameLst>
                                          <p:attrName>style.visibility</p:attrName>
                                        </p:attrNameLst>
                                      </p:cBhvr>
                                      <p:to>
                                        <p:strVal val="visible"/>
                                      </p:to>
                                    </p:set>
                                    <p:animEffect transition="in" filter="checkerboard(across)">
                                      <p:cBhvr>
                                        <p:cTn id="38" dur="500"/>
                                        <p:tgtEl>
                                          <p:spTgt spid="366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nimBg="1"/>
      <p:bldP spid="366597" grpId="0" animBg="1"/>
      <p:bldP spid="366598" grpId="0" animBg="1"/>
      <p:bldP spid="366599" grpId="0" animBg="1"/>
      <p:bldP spid="366603" grpId="0" animBg="1"/>
      <p:bldP spid="3666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81000" y="228600"/>
            <a:ext cx="8763000" cy="641350"/>
          </a:xfrm>
        </p:spPr>
        <p:txBody>
          <a:bodyPr/>
          <a:lstStyle/>
          <a:p>
            <a:r>
              <a:rPr lang="en-US" altLang="zh-CN" sz="3200" b="1" kern="1200" dirty="0" smtClean="0">
                <a:solidFill>
                  <a:srgbClr val="800000"/>
                </a:solidFill>
                <a:effectLst>
                  <a:outerShdw blurRad="38100" dist="38100" dir="2700000" algn="tl">
                    <a:srgbClr val="000000"/>
                  </a:outerShdw>
                </a:effectLst>
                <a:latin typeface="+mn-lt"/>
                <a:ea typeface="宋体" pitchFamily="2" charset="-122"/>
                <a:cs typeface="+mn-cs"/>
              </a:rPr>
              <a:t>Common Language Runtime (CLR)</a:t>
            </a:r>
            <a:endParaRPr lang="en-US" altLang="zh-CN" sz="3200" b="1" kern="1200" dirty="0">
              <a:solidFill>
                <a:srgbClr val="800000"/>
              </a:solidFill>
              <a:effectLst>
                <a:outerShdw blurRad="38100" dist="38100" dir="2700000" algn="tl">
                  <a:srgbClr val="000000"/>
                </a:outerShdw>
              </a:effectLst>
              <a:latin typeface="+mn-lt"/>
              <a:ea typeface="宋体" pitchFamily="2" charset="-122"/>
              <a:cs typeface="+mn-cs"/>
            </a:endParaRPr>
          </a:p>
        </p:txBody>
      </p:sp>
      <p:sp>
        <p:nvSpPr>
          <p:cNvPr id="368643" name="Rectangle 3"/>
          <p:cNvSpPr>
            <a:spLocks noChangeArrowheads="1"/>
          </p:cNvSpPr>
          <p:nvPr/>
        </p:nvSpPr>
        <p:spPr bwMode="auto">
          <a:xfrm>
            <a:off x="685800" y="5640977"/>
            <a:ext cx="5340096" cy="607423"/>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Operating System</a:t>
            </a:r>
          </a:p>
        </p:txBody>
      </p:sp>
      <p:sp>
        <p:nvSpPr>
          <p:cNvPr id="368644" name="Rectangle 4"/>
          <p:cNvSpPr>
            <a:spLocks noChangeArrowheads="1"/>
          </p:cNvSpPr>
          <p:nvPr/>
        </p:nvSpPr>
        <p:spPr bwMode="auto">
          <a:xfrm>
            <a:off x="685800" y="4966063"/>
            <a:ext cx="5340096" cy="607423"/>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a:effectLst>
                  <a:outerShdw blurRad="38100" dist="38100" dir="2700000" algn="tl">
                    <a:srgbClr val="000000"/>
                  </a:outerShdw>
                </a:effectLst>
              </a:rPr>
              <a:t>Common Language Runtime</a:t>
            </a:r>
          </a:p>
        </p:txBody>
      </p:sp>
      <p:sp>
        <p:nvSpPr>
          <p:cNvPr id="368645" name="Rectangle 5"/>
          <p:cNvSpPr>
            <a:spLocks noChangeArrowheads="1"/>
          </p:cNvSpPr>
          <p:nvPr/>
        </p:nvSpPr>
        <p:spPr bwMode="auto">
          <a:xfrm>
            <a:off x="685800" y="4358640"/>
            <a:ext cx="5340096" cy="539931"/>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Base Class Library</a:t>
            </a:r>
          </a:p>
        </p:txBody>
      </p:sp>
      <p:sp>
        <p:nvSpPr>
          <p:cNvPr id="368646" name="Rectangle 6"/>
          <p:cNvSpPr>
            <a:spLocks noChangeArrowheads="1"/>
          </p:cNvSpPr>
          <p:nvPr/>
        </p:nvSpPr>
        <p:spPr bwMode="auto">
          <a:xfrm>
            <a:off x="685800" y="3751217"/>
            <a:ext cx="5340096" cy="539931"/>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ADO.NET and XML</a:t>
            </a:r>
          </a:p>
        </p:txBody>
      </p:sp>
      <p:grpSp>
        <p:nvGrpSpPr>
          <p:cNvPr id="2" name="Group 7"/>
          <p:cNvGrpSpPr>
            <a:grpSpLocks/>
          </p:cNvGrpSpPr>
          <p:nvPr/>
        </p:nvGrpSpPr>
        <p:grpSpPr bwMode="auto">
          <a:xfrm>
            <a:off x="685800" y="2738846"/>
            <a:ext cx="5340096" cy="944880"/>
            <a:chOff x="288" y="1680"/>
            <a:chExt cx="3504" cy="672"/>
          </a:xfrm>
        </p:grpSpPr>
        <p:sp>
          <p:nvSpPr>
            <p:cNvPr id="368648" name="Rectangle 8"/>
            <p:cNvSpPr>
              <a:spLocks noChangeArrowheads="1"/>
            </p:cNvSpPr>
            <p:nvPr/>
          </p:nvSpPr>
          <p:spPr bwMode="auto">
            <a:xfrm>
              <a:off x="288" y="1680"/>
              <a:ext cx="2208" cy="672"/>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ASP.NET</a:t>
              </a:r>
            </a:p>
            <a:p>
              <a:pPr algn="ctr" eaLnBrk="0" hangingPunct="0"/>
              <a:r>
                <a:rPr lang="en-US" sz="2000">
                  <a:effectLst>
                    <a:outerShdw blurRad="38100" dist="38100" dir="2700000" algn="tl">
                      <a:srgbClr val="000000"/>
                    </a:outerShdw>
                  </a:effectLst>
                </a:rPr>
                <a:t>Web Forms   Web Services</a:t>
              </a:r>
            </a:p>
            <a:p>
              <a:pPr algn="ctr" eaLnBrk="0" hangingPunct="0"/>
              <a:r>
                <a:rPr lang="en-US" sz="2000">
                  <a:effectLst>
                    <a:outerShdw blurRad="38100" dist="38100" dir="2700000" algn="tl">
                      <a:srgbClr val="000000"/>
                    </a:outerShdw>
                  </a:effectLst>
                </a:rPr>
                <a:t>Mobile Internet Toolkit</a:t>
              </a:r>
            </a:p>
          </p:txBody>
        </p:sp>
        <p:sp>
          <p:nvSpPr>
            <p:cNvPr id="368649" name="Rectangle 9"/>
            <p:cNvSpPr>
              <a:spLocks noChangeArrowheads="1"/>
            </p:cNvSpPr>
            <p:nvPr/>
          </p:nvSpPr>
          <p:spPr bwMode="auto">
            <a:xfrm>
              <a:off x="2544" y="1680"/>
              <a:ext cx="1248" cy="672"/>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Windows</a:t>
              </a:r>
            </a:p>
            <a:p>
              <a:pPr algn="ctr" eaLnBrk="0" hangingPunct="0"/>
              <a:r>
                <a:rPr lang="en-US" sz="2000">
                  <a:effectLst>
                    <a:outerShdw blurRad="38100" dist="38100" dir="2700000" algn="tl">
                      <a:srgbClr val="000000"/>
                    </a:outerShdw>
                  </a:effectLst>
                </a:rPr>
                <a:t>Forms</a:t>
              </a:r>
            </a:p>
          </p:txBody>
        </p:sp>
      </p:grpSp>
      <p:sp>
        <p:nvSpPr>
          <p:cNvPr id="368650" name="Rectangle 10"/>
          <p:cNvSpPr>
            <a:spLocks noChangeArrowheads="1"/>
          </p:cNvSpPr>
          <p:nvPr/>
        </p:nvSpPr>
        <p:spPr bwMode="auto">
          <a:xfrm>
            <a:off x="685800" y="2131423"/>
            <a:ext cx="5340096" cy="539931"/>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Common Language Specification</a:t>
            </a:r>
          </a:p>
        </p:txBody>
      </p:sp>
      <p:grpSp>
        <p:nvGrpSpPr>
          <p:cNvPr id="3" name="Group 11"/>
          <p:cNvGrpSpPr>
            <a:grpSpLocks/>
          </p:cNvGrpSpPr>
          <p:nvPr/>
        </p:nvGrpSpPr>
        <p:grpSpPr bwMode="auto">
          <a:xfrm>
            <a:off x="685800" y="1524000"/>
            <a:ext cx="5340096" cy="539931"/>
            <a:chOff x="288" y="816"/>
            <a:chExt cx="3504" cy="384"/>
          </a:xfrm>
        </p:grpSpPr>
        <p:sp>
          <p:nvSpPr>
            <p:cNvPr id="368652" name="Rectangle 12"/>
            <p:cNvSpPr>
              <a:spLocks noChangeArrowheads="1"/>
            </p:cNvSpPr>
            <p:nvPr/>
          </p:nvSpPr>
          <p:spPr bwMode="auto">
            <a:xfrm>
              <a:off x="288" y="816"/>
              <a:ext cx="624"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VB</a:t>
              </a:r>
            </a:p>
          </p:txBody>
        </p:sp>
        <p:sp>
          <p:nvSpPr>
            <p:cNvPr id="368653" name="Rectangle 13"/>
            <p:cNvSpPr>
              <a:spLocks noChangeArrowheads="1"/>
            </p:cNvSpPr>
            <p:nvPr/>
          </p:nvSpPr>
          <p:spPr bwMode="auto">
            <a:xfrm>
              <a:off x="960" y="816"/>
              <a:ext cx="624"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368654" name="Rectangle 14"/>
            <p:cNvSpPr>
              <a:spLocks noChangeArrowheads="1"/>
            </p:cNvSpPr>
            <p:nvPr/>
          </p:nvSpPr>
          <p:spPr bwMode="auto">
            <a:xfrm>
              <a:off x="1632" y="816"/>
              <a:ext cx="624"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368655" name="Rectangle 15"/>
            <p:cNvSpPr>
              <a:spLocks noChangeArrowheads="1"/>
            </p:cNvSpPr>
            <p:nvPr/>
          </p:nvSpPr>
          <p:spPr bwMode="auto">
            <a:xfrm>
              <a:off x="2304" y="816"/>
              <a:ext cx="768"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JScript</a:t>
              </a:r>
            </a:p>
          </p:txBody>
        </p:sp>
        <p:sp>
          <p:nvSpPr>
            <p:cNvPr id="368656" name="Rectangle 16"/>
            <p:cNvSpPr>
              <a:spLocks noChangeArrowheads="1"/>
            </p:cNvSpPr>
            <p:nvPr/>
          </p:nvSpPr>
          <p:spPr bwMode="auto">
            <a:xfrm>
              <a:off x="3120" y="816"/>
              <a:ext cx="672"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J#</a:t>
              </a:r>
            </a:p>
          </p:txBody>
        </p:sp>
      </p:grpSp>
      <p:sp>
        <p:nvSpPr>
          <p:cNvPr id="368657" name="Rectangle 17"/>
          <p:cNvSpPr>
            <a:spLocks noChangeArrowheads="1"/>
          </p:cNvSpPr>
          <p:nvPr/>
        </p:nvSpPr>
        <p:spPr bwMode="auto">
          <a:xfrm>
            <a:off x="6172200" y="1524000"/>
            <a:ext cx="1828800" cy="47244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vert="eaVert" wrap="none" anchor="ctr">
            <a:flatTx/>
          </a:bodyPr>
          <a:lstStyle/>
          <a:p>
            <a:pPr algn="ctr" eaLnBrk="0" hangingPunct="0"/>
            <a:r>
              <a:rPr lang="en-US" sz="2000">
                <a:effectLst>
                  <a:outerShdw blurRad="38100" dist="38100" dir="2700000" algn="tl">
                    <a:srgbClr val="000000"/>
                  </a:outerShdw>
                </a:effectLst>
              </a:rPr>
              <a:t>Visual Studio.NET</a:t>
            </a:r>
          </a:p>
        </p:txBody>
      </p:sp>
      <p:sp>
        <p:nvSpPr>
          <p:cNvPr id="20" name="Right Arrow 19"/>
          <p:cNvSpPr/>
          <p:nvPr/>
        </p:nvSpPr>
        <p:spPr bwMode="auto">
          <a:xfrm>
            <a:off x="304800" y="4953000"/>
            <a:ext cx="381000" cy="685800"/>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Narrow"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8644"/>
                                        </p:tgtEl>
                                        <p:attrNameLst>
                                          <p:attrName>style.visibility</p:attrName>
                                        </p:attrNameLst>
                                      </p:cBhvr>
                                      <p:to>
                                        <p:strVal val="visible"/>
                                      </p:to>
                                    </p:set>
                                    <p:anim calcmode="lin" valueType="num">
                                      <p:cBhvr additive="base">
                                        <p:cTn id="7" dur="500" fill="hold"/>
                                        <p:tgtEl>
                                          <p:spTgt spid="368644"/>
                                        </p:tgtEl>
                                        <p:attrNameLst>
                                          <p:attrName>ppt_x</p:attrName>
                                        </p:attrNameLst>
                                      </p:cBhvr>
                                      <p:tavLst>
                                        <p:tav tm="0">
                                          <p:val>
                                            <p:strVal val="#ppt_x"/>
                                          </p:val>
                                        </p:tav>
                                        <p:tav tm="100000">
                                          <p:val>
                                            <p:strVal val="#ppt_x"/>
                                          </p:val>
                                        </p:tav>
                                      </p:tavLst>
                                    </p:anim>
                                    <p:anim calcmode="lin" valueType="num">
                                      <p:cBhvr additive="base">
                                        <p:cTn id="8" dur="500" fill="hold"/>
                                        <p:tgtEl>
                                          <p:spTgt spid="368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it-IT" altLang="zh-CN" kern="1200" dirty="0">
                <a:solidFill>
                  <a:srgbClr val="800000"/>
                </a:solidFill>
                <a:effectLst>
                  <a:outerShdw blurRad="38100" dist="38100" dir="2700000" algn="tl">
                    <a:srgbClr val="000000"/>
                  </a:outerShdw>
                </a:effectLst>
                <a:latin typeface="+mn-lt"/>
                <a:ea typeface="宋体" pitchFamily="2" charset="-122"/>
                <a:cs typeface="+mn-cs"/>
              </a:rPr>
              <a:t>Common Language </a:t>
            </a:r>
            <a:r>
              <a:rPr lang="it-IT" altLang="zh-CN" kern="1200" dirty="0" smtClean="0">
                <a:solidFill>
                  <a:srgbClr val="800000"/>
                </a:solidFill>
                <a:effectLst>
                  <a:outerShdw blurRad="38100" dist="38100" dir="2700000" algn="tl">
                    <a:srgbClr val="000000"/>
                  </a:outerShdw>
                </a:effectLst>
                <a:latin typeface="+mn-lt"/>
                <a:ea typeface="宋体" pitchFamily="2" charset="-122"/>
                <a:cs typeface="+mn-cs"/>
              </a:rPr>
              <a:t>Runtime - CLR</a:t>
            </a:r>
            <a:endParaRPr lang="en-US" altLang="zh-CN" kern="1200" dirty="0">
              <a:solidFill>
                <a:srgbClr val="800000"/>
              </a:solidFill>
              <a:effectLst>
                <a:outerShdw blurRad="38100" dist="38100" dir="2700000" algn="tl">
                  <a:srgbClr val="000000"/>
                </a:outerShdw>
              </a:effectLst>
              <a:latin typeface="+mn-lt"/>
              <a:ea typeface="宋体" pitchFamily="2" charset="-122"/>
              <a:cs typeface="+mn-cs"/>
            </a:endParaRPr>
          </a:p>
        </p:txBody>
      </p:sp>
      <p:sp>
        <p:nvSpPr>
          <p:cNvPr id="390147" name="Rectangle 3"/>
          <p:cNvSpPr>
            <a:spLocks noGrp="1" noChangeArrowheads="1"/>
          </p:cNvSpPr>
          <p:nvPr>
            <p:ph type="body" idx="1"/>
          </p:nvPr>
        </p:nvSpPr>
        <p:spPr>
          <a:xfrm>
            <a:off x="152400" y="1143000"/>
            <a:ext cx="8388350" cy="3457575"/>
          </a:xfrm>
        </p:spPr>
        <p:txBody>
          <a:bodyPr/>
          <a:lstStyle/>
          <a:p>
            <a:r>
              <a:rPr lang="en-US" sz="2000" dirty="0"/>
              <a:t>The Common Language Runtime is the execution engine for .NET Framework applications</a:t>
            </a:r>
            <a:r>
              <a:rPr lang="it-IT" sz="2000" dirty="0"/>
              <a:t>:</a:t>
            </a:r>
            <a:endParaRPr lang="en-US" sz="2000" dirty="0"/>
          </a:p>
          <a:p>
            <a:pPr lvl="1">
              <a:buNone/>
            </a:pPr>
            <a:r>
              <a:rPr lang="en-US" sz="1800" dirty="0" smtClean="0"/>
              <a:t> </a:t>
            </a:r>
          </a:p>
        </p:txBody>
      </p:sp>
      <p:graphicFrame>
        <p:nvGraphicFramePr>
          <p:cNvPr id="7" name="Diagram 6"/>
          <p:cNvGraphicFramePr/>
          <p:nvPr/>
        </p:nvGraphicFramePr>
        <p:xfrm>
          <a:off x="457200" y="1981200"/>
          <a:ext cx="36576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410" name="Picture 2"/>
          <p:cNvPicPr>
            <a:picLocks noChangeAspect="1" noChangeArrowheads="1"/>
          </p:cNvPicPr>
          <p:nvPr/>
        </p:nvPicPr>
        <p:blipFill>
          <a:blip r:embed="rId7" cstate="print"/>
          <a:srcRect/>
          <a:stretch>
            <a:fillRect/>
          </a:stretch>
        </p:blipFill>
        <p:spPr bwMode="auto">
          <a:xfrm>
            <a:off x="1447800" y="3276600"/>
            <a:ext cx="6477000" cy="3225597"/>
          </a:xfrm>
          <a:prstGeom prst="rect">
            <a:avLst/>
          </a:prstGeom>
          <a:noFill/>
          <a:ln w="9525">
            <a:noFill/>
            <a:miter lim="800000"/>
            <a:headEnd/>
            <a:tailEnd/>
          </a:ln>
        </p:spPr>
      </p:pic>
      <p:grpSp>
        <p:nvGrpSpPr>
          <p:cNvPr id="8" name="Group 7"/>
          <p:cNvGrpSpPr/>
          <p:nvPr/>
        </p:nvGrpSpPr>
        <p:grpSpPr>
          <a:xfrm>
            <a:off x="5638800" y="2057400"/>
            <a:ext cx="2584704" cy="440233"/>
            <a:chOff x="1453896" y="1211786"/>
            <a:chExt cx="2584704" cy="440233"/>
          </a:xfrm>
        </p:grpSpPr>
        <p:sp>
          <p:nvSpPr>
            <p:cNvPr id="18" name="Round Same Side Corner Rectangle 17"/>
            <p:cNvSpPr/>
            <p:nvPr/>
          </p:nvSpPr>
          <p:spPr>
            <a:xfrm rot="5400000">
              <a:off x="2526131" y="139551"/>
              <a:ext cx="440233" cy="2584704"/>
            </a:xfrm>
            <a:prstGeom prst="round2SameRect">
              <a:avLst/>
            </a:prstGeom>
          </p:spPr>
          <p:style>
            <a:lnRef idx="1">
              <a:schemeClr val="dk1"/>
            </a:lnRef>
            <a:fillRef idx="2">
              <a:schemeClr val="dk1"/>
            </a:fillRef>
            <a:effectRef idx="1">
              <a:schemeClr val="dk1"/>
            </a:effectRef>
            <a:fontRef idx="minor">
              <a:schemeClr val="dk1">
                <a:hueOff val="0"/>
                <a:satOff val="0"/>
                <a:lumOff val="0"/>
                <a:alphaOff val="0"/>
              </a:schemeClr>
            </a:fontRef>
          </p:style>
        </p:sp>
        <p:sp>
          <p:nvSpPr>
            <p:cNvPr id="19" name="Round Same Side Corner Rectangle 4"/>
            <p:cNvSpPr/>
            <p:nvPr/>
          </p:nvSpPr>
          <p:spPr>
            <a:xfrm>
              <a:off x="1453896" y="1233276"/>
              <a:ext cx="2563214" cy="3972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Common Intermediate Language</a:t>
              </a:r>
              <a:endParaRPr lang="en-US" sz="1000" b="1" kern="1200" dirty="0"/>
            </a:p>
            <a:p>
              <a:pPr marL="57150" lvl="1" indent="-57150" algn="l" defTabSz="444500">
                <a:lnSpc>
                  <a:spcPct val="90000"/>
                </a:lnSpc>
                <a:spcBef>
                  <a:spcPct val="0"/>
                </a:spcBef>
                <a:spcAft>
                  <a:spcPct val="15000"/>
                </a:spcAft>
                <a:buChar char="••"/>
              </a:pPr>
              <a:r>
                <a:rPr lang="en-US" sz="1000" b="1" kern="1200" dirty="0" smtClean="0"/>
                <a:t>Metadata</a:t>
              </a:r>
              <a:endParaRPr lang="en-US" sz="1000" b="1" kern="1200" dirty="0"/>
            </a:p>
          </p:txBody>
        </p:sp>
      </p:grpSp>
      <p:grpSp>
        <p:nvGrpSpPr>
          <p:cNvPr id="9" name="Group 8"/>
          <p:cNvGrpSpPr/>
          <p:nvPr/>
        </p:nvGrpSpPr>
        <p:grpSpPr>
          <a:xfrm>
            <a:off x="4184904" y="2002371"/>
            <a:ext cx="1453896" cy="550291"/>
            <a:chOff x="0" y="1156757"/>
            <a:chExt cx="1453896" cy="550291"/>
          </a:xfrm>
        </p:grpSpPr>
        <p:sp>
          <p:nvSpPr>
            <p:cNvPr id="16" name="Rounded Rectangle 15"/>
            <p:cNvSpPr/>
            <p:nvPr/>
          </p:nvSpPr>
          <p:spPr>
            <a:xfrm>
              <a:off x="0" y="1156757"/>
              <a:ext cx="1453896" cy="550291"/>
            </a:xfrm>
            <a:prstGeom prst="roundRect">
              <a:avLst/>
            </a:prstGeom>
          </p:spPr>
          <p:style>
            <a:lnRef idx="1">
              <a:schemeClr val="dk1"/>
            </a:lnRef>
            <a:fillRef idx="2">
              <a:schemeClr val="dk1"/>
            </a:fillRef>
            <a:effectRef idx="1">
              <a:schemeClr val="dk1"/>
            </a:effectRef>
            <a:fontRef idx="minor">
              <a:schemeClr val="dk1"/>
            </a:fontRef>
          </p:style>
        </p:sp>
        <p:sp>
          <p:nvSpPr>
            <p:cNvPr id="17" name="Rounded Rectangle 6"/>
            <p:cNvSpPr/>
            <p:nvPr/>
          </p:nvSpPr>
          <p:spPr>
            <a:xfrm>
              <a:off x="26863" y="1183620"/>
              <a:ext cx="1400170" cy="49656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CIL</a:t>
              </a:r>
              <a:endParaRPr lang="en-US" sz="3200" b="1" kern="1200" dirty="0">
                <a:effectLst>
                  <a:outerShdw blurRad="38100" dist="38100" dir="2700000" algn="tl">
                    <a:srgbClr val="000000">
                      <a:alpha val="43137"/>
                    </a:srgbClr>
                  </a:outerShdw>
                </a:effectLst>
              </a:endParaRPr>
            </a:p>
          </p:txBody>
        </p:sp>
      </p:grpSp>
      <p:grpSp>
        <p:nvGrpSpPr>
          <p:cNvPr id="10" name="Group 9"/>
          <p:cNvGrpSpPr/>
          <p:nvPr/>
        </p:nvGrpSpPr>
        <p:grpSpPr>
          <a:xfrm>
            <a:off x="5638800" y="2635206"/>
            <a:ext cx="2584704" cy="440233"/>
            <a:chOff x="1453896" y="1789592"/>
            <a:chExt cx="2584704" cy="440233"/>
          </a:xfrm>
        </p:grpSpPr>
        <p:sp>
          <p:nvSpPr>
            <p:cNvPr id="14" name="Round Same Side Corner Rectangle 13"/>
            <p:cNvSpPr/>
            <p:nvPr/>
          </p:nvSpPr>
          <p:spPr>
            <a:xfrm rot="5400000">
              <a:off x="2526131" y="717357"/>
              <a:ext cx="440233" cy="2584704"/>
            </a:xfrm>
            <a:prstGeom prst="round2SameRect">
              <a:avLst/>
            </a:prstGeom>
          </p:spPr>
          <p:style>
            <a:lnRef idx="1">
              <a:schemeClr val="dk1"/>
            </a:lnRef>
            <a:fillRef idx="2">
              <a:schemeClr val="dk1"/>
            </a:fillRef>
            <a:effectRef idx="1">
              <a:schemeClr val="dk1"/>
            </a:effectRef>
            <a:fontRef idx="minor">
              <a:schemeClr val="dk1">
                <a:hueOff val="0"/>
                <a:satOff val="0"/>
                <a:lumOff val="0"/>
                <a:alphaOff val="0"/>
              </a:schemeClr>
            </a:fontRef>
          </p:style>
        </p:sp>
        <p:sp>
          <p:nvSpPr>
            <p:cNvPr id="15" name="Round Same Side Corner Rectangle 8"/>
            <p:cNvSpPr/>
            <p:nvPr/>
          </p:nvSpPr>
          <p:spPr>
            <a:xfrm>
              <a:off x="1453896" y="1811082"/>
              <a:ext cx="2563214" cy="3972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ctr" anchorCtr="0">
              <a:noAutofit/>
            </a:bodyPr>
            <a:lstStyle/>
            <a:p>
              <a:pPr marL="0" marR="0" lvl="2" indent="0" algn="l" defTabSz="914400" eaLnBrk="1" fontAlgn="auto" latinLnBrk="0" hangingPunct="1">
                <a:lnSpc>
                  <a:spcPct val="100000"/>
                </a:lnSpc>
                <a:spcBef>
                  <a:spcPct val="0"/>
                </a:spcBef>
                <a:spcAft>
                  <a:spcPts val="0"/>
                </a:spcAft>
                <a:buClrTx/>
                <a:buSzTx/>
                <a:buFontTx/>
                <a:buChar char="••"/>
                <a:tabLst/>
                <a:defRPr/>
              </a:pPr>
              <a:r>
                <a:rPr lang="en-US" sz="1000" b="1" kern="1200" dirty="0" smtClean="0"/>
                <a:t>Virtual Execution System</a:t>
              </a:r>
            </a:p>
          </p:txBody>
        </p:sp>
      </p:grpSp>
      <p:grpSp>
        <p:nvGrpSpPr>
          <p:cNvPr id="11" name="Group 10"/>
          <p:cNvGrpSpPr/>
          <p:nvPr/>
        </p:nvGrpSpPr>
        <p:grpSpPr>
          <a:xfrm>
            <a:off x="4184904" y="2580177"/>
            <a:ext cx="1453896" cy="550291"/>
            <a:chOff x="0" y="1734563"/>
            <a:chExt cx="1453896" cy="550291"/>
          </a:xfrm>
        </p:grpSpPr>
        <p:sp>
          <p:nvSpPr>
            <p:cNvPr id="12" name="Rounded Rectangle 11"/>
            <p:cNvSpPr/>
            <p:nvPr/>
          </p:nvSpPr>
          <p:spPr>
            <a:xfrm>
              <a:off x="0" y="1734563"/>
              <a:ext cx="1453896" cy="550291"/>
            </a:xfrm>
            <a:prstGeom prst="roundRect">
              <a:avLst/>
            </a:prstGeom>
          </p:spPr>
          <p:style>
            <a:lnRef idx="1">
              <a:schemeClr val="dk1"/>
            </a:lnRef>
            <a:fillRef idx="2">
              <a:schemeClr val="dk1"/>
            </a:fillRef>
            <a:effectRef idx="1">
              <a:schemeClr val="dk1"/>
            </a:effectRef>
            <a:fontRef idx="minor">
              <a:schemeClr val="dk1"/>
            </a:fontRef>
          </p:style>
        </p:sp>
        <p:sp>
          <p:nvSpPr>
            <p:cNvPr id="13" name="Rounded Rectangle 10"/>
            <p:cNvSpPr/>
            <p:nvPr/>
          </p:nvSpPr>
          <p:spPr>
            <a:xfrm>
              <a:off x="26863" y="1761426"/>
              <a:ext cx="1400170" cy="49656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VES</a:t>
              </a:r>
              <a:endParaRPr lang="en-US" sz="3200" b="1" kern="1200" dirty="0">
                <a:effectLst>
                  <a:outerShdw blurRad="38100" dist="38100" dir="2700000" algn="tl">
                    <a:srgbClr val="000000">
                      <a:alpha val="43137"/>
                    </a:srgbClr>
                  </a:outerShdw>
                </a:effectLst>
              </a:endParaRPr>
            </a:p>
          </p:txBody>
        </p:sp>
      </p:gr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ChangeArrowheads="1"/>
          </p:cNvSpPr>
          <p:nvPr/>
        </p:nvSpPr>
        <p:spPr bwMode="auto">
          <a:xfrm>
            <a:off x="454025" y="404813"/>
            <a:ext cx="8689975" cy="591573"/>
          </a:xfrm>
          <a:prstGeom prst="rect">
            <a:avLst/>
          </a:prstGeom>
          <a:noFill/>
          <a:ln w="9525">
            <a:noFill/>
            <a:miter lim="800000"/>
            <a:headEnd/>
            <a:tailEnd/>
          </a:ln>
          <a:effectLst/>
        </p:spPr>
        <p:txBody>
          <a:bodyPr lIns="92075" tIns="46038" rIns="92075" bIns="46038">
            <a:spAutoFit/>
          </a:bodyPr>
          <a:lstStyle/>
          <a:p>
            <a:pPr defTabSz="896938">
              <a:lnSpc>
                <a:spcPct val="90000"/>
              </a:lnSpc>
            </a:pPr>
            <a:r>
              <a:rPr lang="en-US" altLang="zh-CN" sz="3600" b="1" dirty="0">
                <a:solidFill>
                  <a:srgbClr val="800000"/>
                </a:solidFill>
                <a:effectLst>
                  <a:outerShdw blurRad="38100" dist="38100" dir="2700000" algn="tl">
                    <a:srgbClr val="000000"/>
                  </a:outerShdw>
                </a:effectLst>
                <a:ea typeface="宋体" pitchFamily="2" charset="-122"/>
              </a:rPr>
              <a:t>Common Language Runtime</a:t>
            </a:r>
          </a:p>
        </p:txBody>
      </p:sp>
      <p:graphicFrame>
        <p:nvGraphicFramePr>
          <p:cNvPr id="375812" name="Object 4"/>
          <p:cNvGraphicFramePr>
            <a:graphicFrameLocks noChangeAspect="1"/>
          </p:cNvGraphicFramePr>
          <p:nvPr>
            <p:ph sz="half" idx="1"/>
          </p:nvPr>
        </p:nvGraphicFramePr>
        <p:xfrm>
          <a:off x="303212" y="1295400"/>
          <a:ext cx="4268788" cy="5046662"/>
        </p:xfrm>
        <a:graphic>
          <a:graphicData uri="http://schemas.openxmlformats.org/presentationml/2006/ole">
            <p:oleObj spid="_x0000_s2050" name="位图图像" r:id="rId4" imgW="5780952" imgH="4296375" progId="PBrush">
              <p:embed/>
            </p:oleObj>
          </a:graphicData>
        </a:graphic>
      </p:graphicFrame>
      <p:sp>
        <p:nvSpPr>
          <p:cNvPr id="375813" name="Rectangle 5"/>
          <p:cNvSpPr>
            <a:spLocks noGrp="1" noChangeArrowheads="1"/>
          </p:cNvSpPr>
          <p:nvPr>
            <p:ph type="body" sz="half" idx="2"/>
          </p:nvPr>
        </p:nvSpPr>
        <p:spPr>
          <a:xfrm>
            <a:off x="4648200" y="1557338"/>
            <a:ext cx="4495800" cy="5322887"/>
          </a:xfrm>
        </p:spPr>
        <p:txBody>
          <a:bodyPr/>
          <a:lstStyle/>
          <a:p>
            <a:pPr>
              <a:lnSpc>
                <a:spcPct val="80000"/>
              </a:lnSpc>
            </a:pPr>
            <a:r>
              <a:rPr lang="en-US" altLang="zh-CN" sz="2400">
                <a:ea typeface="宋体" pitchFamily="2" charset="-122"/>
              </a:rPr>
              <a:t>Manages running code</a:t>
            </a:r>
          </a:p>
          <a:p>
            <a:pPr lvl="1">
              <a:lnSpc>
                <a:spcPct val="80000"/>
              </a:lnSpc>
            </a:pPr>
            <a:r>
              <a:rPr lang="en-US" altLang="zh-CN" sz="2200">
                <a:ea typeface="宋体" pitchFamily="2" charset="-122"/>
              </a:rPr>
              <a:t>Verifies type safety</a:t>
            </a:r>
          </a:p>
          <a:p>
            <a:pPr lvl="1">
              <a:lnSpc>
                <a:spcPct val="80000"/>
              </a:lnSpc>
            </a:pPr>
            <a:r>
              <a:rPr lang="en-US" altLang="zh-CN" sz="2200">
                <a:ea typeface="宋体" pitchFamily="2" charset="-122"/>
              </a:rPr>
              <a:t>Provides garbage collection, error handling</a:t>
            </a:r>
          </a:p>
          <a:p>
            <a:pPr lvl="1">
              <a:lnSpc>
                <a:spcPct val="80000"/>
              </a:lnSpc>
            </a:pPr>
            <a:r>
              <a:rPr lang="en-US" altLang="zh-CN" sz="2200">
                <a:ea typeface="宋体" pitchFamily="2" charset="-122"/>
              </a:rPr>
              <a:t>Code access security for semi-trusted code</a:t>
            </a:r>
          </a:p>
          <a:p>
            <a:pPr>
              <a:lnSpc>
                <a:spcPct val="80000"/>
              </a:lnSpc>
            </a:pPr>
            <a:r>
              <a:rPr lang="en-US" altLang="zh-CN" sz="2400">
                <a:ea typeface="宋体" pitchFamily="2" charset="-122"/>
              </a:rPr>
              <a:t>Provides common type system</a:t>
            </a:r>
          </a:p>
          <a:p>
            <a:pPr lvl="1">
              <a:lnSpc>
                <a:spcPct val="80000"/>
              </a:lnSpc>
            </a:pPr>
            <a:r>
              <a:rPr lang="en-US" altLang="zh-CN" sz="2200">
                <a:ea typeface="宋体" pitchFamily="2" charset="-122"/>
              </a:rPr>
              <a:t>Value types (integer, float, user defined, etc)</a:t>
            </a:r>
          </a:p>
          <a:p>
            <a:pPr lvl="1">
              <a:lnSpc>
                <a:spcPct val="80000"/>
              </a:lnSpc>
            </a:pPr>
            <a:r>
              <a:rPr lang="en-US" altLang="zh-CN" sz="2200">
                <a:ea typeface="宋体" pitchFamily="2" charset="-122"/>
              </a:rPr>
              <a:t>Objects, Interfaces</a:t>
            </a:r>
          </a:p>
          <a:p>
            <a:pPr>
              <a:lnSpc>
                <a:spcPct val="80000"/>
              </a:lnSpc>
            </a:pPr>
            <a:r>
              <a:rPr lang="en-US" altLang="zh-CN" sz="2400">
                <a:ea typeface="宋体" pitchFamily="2" charset="-122"/>
              </a:rPr>
              <a:t>Provides access to system resources</a:t>
            </a:r>
          </a:p>
          <a:p>
            <a:pPr lvl="1">
              <a:lnSpc>
                <a:spcPct val="80000"/>
              </a:lnSpc>
            </a:pPr>
            <a:r>
              <a:rPr lang="en-US" altLang="zh-CN" sz="2200">
                <a:ea typeface="宋体" pitchFamily="2" charset="-122"/>
              </a:rPr>
              <a:t>Native API, COM interop, etc</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85800" y="1447800"/>
            <a:ext cx="7391400" cy="4724400"/>
            <a:chOff x="685800" y="1219200"/>
            <a:chExt cx="7620000" cy="5334000"/>
          </a:xfrm>
        </p:grpSpPr>
        <p:sp>
          <p:nvSpPr>
            <p:cNvPr id="264194" name="Rectangle 2"/>
            <p:cNvSpPr>
              <a:spLocks noChangeArrowheads="1"/>
            </p:cNvSpPr>
            <p:nvPr/>
          </p:nvSpPr>
          <p:spPr bwMode="auto">
            <a:xfrm>
              <a:off x="685800" y="5867400"/>
              <a:ext cx="5562600" cy="6858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Operating System</a:t>
              </a:r>
            </a:p>
          </p:txBody>
        </p:sp>
        <p:sp>
          <p:nvSpPr>
            <p:cNvPr id="264195" name="Rectangle 3"/>
            <p:cNvSpPr>
              <a:spLocks noChangeArrowheads="1"/>
            </p:cNvSpPr>
            <p:nvPr/>
          </p:nvSpPr>
          <p:spPr bwMode="auto">
            <a:xfrm>
              <a:off x="685800" y="5105400"/>
              <a:ext cx="5562600" cy="6858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Common Language Runtime</a:t>
              </a:r>
            </a:p>
          </p:txBody>
        </p:sp>
        <p:sp>
          <p:nvSpPr>
            <p:cNvPr id="264196" name="Rectangle 4"/>
            <p:cNvSpPr>
              <a:spLocks noChangeArrowheads="1"/>
            </p:cNvSpPr>
            <p:nvPr/>
          </p:nvSpPr>
          <p:spPr bwMode="auto">
            <a:xfrm>
              <a:off x="685800" y="4419600"/>
              <a:ext cx="5562600" cy="6096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a:effectLst>
                    <a:outerShdw blurRad="38100" dist="38100" dir="2700000" algn="tl">
                      <a:srgbClr val="000000"/>
                    </a:outerShdw>
                  </a:effectLst>
                </a:rPr>
                <a:t>Base Class Library</a:t>
              </a:r>
            </a:p>
          </p:txBody>
        </p:sp>
        <p:sp>
          <p:nvSpPr>
            <p:cNvPr id="264197" name="Rectangle 5"/>
            <p:cNvSpPr>
              <a:spLocks noChangeArrowheads="1"/>
            </p:cNvSpPr>
            <p:nvPr/>
          </p:nvSpPr>
          <p:spPr bwMode="auto">
            <a:xfrm>
              <a:off x="685800" y="3733800"/>
              <a:ext cx="5562600" cy="6096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a:effectLst>
                    <a:outerShdw blurRad="38100" dist="38100" dir="2700000" algn="tl">
                      <a:srgbClr val="000000"/>
                    </a:outerShdw>
                  </a:effectLst>
                </a:rPr>
                <a:t>ADO.NET and XML</a:t>
              </a:r>
            </a:p>
          </p:txBody>
        </p:sp>
        <p:grpSp>
          <p:nvGrpSpPr>
            <p:cNvPr id="2" name="Group 6"/>
            <p:cNvGrpSpPr>
              <a:grpSpLocks/>
            </p:cNvGrpSpPr>
            <p:nvPr/>
          </p:nvGrpSpPr>
          <p:grpSpPr bwMode="auto">
            <a:xfrm>
              <a:off x="685800" y="2590800"/>
              <a:ext cx="5562600" cy="1066800"/>
              <a:chOff x="288" y="1680"/>
              <a:chExt cx="3504" cy="672"/>
            </a:xfrm>
          </p:grpSpPr>
          <p:sp>
            <p:nvSpPr>
              <p:cNvPr id="264199" name="Rectangle 7"/>
              <p:cNvSpPr>
                <a:spLocks noChangeArrowheads="1"/>
              </p:cNvSpPr>
              <p:nvPr/>
            </p:nvSpPr>
            <p:spPr bwMode="auto">
              <a:xfrm>
                <a:off x="288" y="1680"/>
                <a:ext cx="2208" cy="67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a:effectLst>
                      <a:outerShdw blurRad="38100" dist="38100" dir="2700000" algn="tl">
                        <a:srgbClr val="000000"/>
                      </a:outerShdw>
                    </a:effectLst>
                  </a:rPr>
                  <a:t>ASP.NET</a:t>
                </a:r>
              </a:p>
              <a:p>
                <a:pPr algn="ctr" eaLnBrk="0" hangingPunct="0"/>
                <a:r>
                  <a:rPr lang="en-US" sz="2000">
                    <a:effectLst>
                      <a:outerShdw blurRad="38100" dist="38100" dir="2700000" algn="tl">
                        <a:srgbClr val="000000"/>
                      </a:outerShdw>
                    </a:effectLst>
                  </a:rPr>
                  <a:t>Web Forms   Web Services</a:t>
                </a:r>
              </a:p>
              <a:p>
                <a:pPr algn="ctr" eaLnBrk="0" hangingPunct="0"/>
                <a:r>
                  <a:rPr lang="en-US" sz="2000">
                    <a:effectLst>
                      <a:outerShdw blurRad="38100" dist="38100" dir="2700000" algn="tl">
                        <a:srgbClr val="000000"/>
                      </a:outerShdw>
                    </a:effectLst>
                  </a:rPr>
                  <a:t>Mobile Internet Toolkit</a:t>
                </a:r>
              </a:p>
            </p:txBody>
          </p:sp>
          <p:sp>
            <p:nvSpPr>
              <p:cNvPr id="264200" name="Rectangle 8"/>
              <p:cNvSpPr>
                <a:spLocks noChangeArrowheads="1"/>
              </p:cNvSpPr>
              <p:nvPr/>
            </p:nvSpPr>
            <p:spPr bwMode="auto">
              <a:xfrm>
                <a:off x="2544" y="1680"/>
                <a:ext cx="1248" cy="67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dirty="0">
                    <a:effectLst>
                      <a:outerShdw blurRad="38100" dist="38100" dir="2700000" algn="tl">
                        <a:srgbClr val="000000"/>
                      </a:outerShdw>
                    </a:effectLst>
                  </a:rPr>
                  <a:t>Windows</a:t>
                </a:r>
              </a:p>
              <a:p>
                <a:pPr algn="ctr" eaLnBrk="0" hangingPunct="0"/>
                <a:r>
                  <a:rPr lang="en-US" sz="2000" dirty="0">
                    <a:effectLst>
                      <a:outerShdw blurRad="38100" dist="38100" dir="2700000" algn="tl">
                        <a:srgbClr val="000000"/>
                      </a:outerShdw>
                    </a:effectLst>
                  </a:rPr>
                  <a:t>Forms</a:t>
                </a:r>
              </a:p>
            </p:txBody>
          </p:sp>
        </p:grpSp>
        <p:sp>
          <p:nvSpPr>
            <p:cNvPr id="264201" name="Rectangle 9"/>
            <p:cNvSpPr>
              <a:spLocks noChangeArrowheads="1"/>
            </p:cNvSpPr>
            <p:nvPr/>
          </p:nvSpPr>
          <p:spPr bwMode="auto">
            <a:xfrm>
              <a:off x="685800" y="1905000"/>
              <a:ext cx="55626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Common Language Specification</a:t>
              </a:r>
            </a:p>
          </p:txBody>
        </p:sp>
        <p:grpSp>
          <p:nvGrpSpPr>
            <p:cNvPr id="3" name="Group 10"/>
            <p:cNvGrpSpPr>
              <a:grpSpLocks/>
            </p:cNvGrpSpPr>
            <p:nvPr/>
          </p:nvGrpSpPr>
          <p:grpSpPr bwMode="auto">
            <a:xfrm>
              <a:off x="685800" y="1219200"/>
              <a:ext cx="5562600" cy="609600"/>
              <a:chOff x="288" y="816"/>
              <a:chExt cx="3504" cy="384"/>
            </a:xfrm>
          </p:grpSpPr>
          <p:sp>
            <p:nvSpPr>
              <p:cNvPr id="264203" name="Rectangle 11"/>
              <p:cNvSpPr>
                <a:spLocks noChangeArrowheads="1"/>
              </p:cNvSpPr>
              <p:nvPr/>
            </p:nvSpPr>
            <p:spPr bwMode="auto">
              <a:xfrm>
                <a:off x="288" y="816"/>
                <a:ext cx="624"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VB</a:t>
                </a:r>
              </a:p>
            </p:txBody>
          </p:sp>
          <p:sp>
            <p:nvSpPr>
              <p:cNvPr id="264204" name="Rectangle 12"/>
              <p:cNvSpPr>
                <a:spLocks noChangeArrowheads="1"/>
              </p:cNvSpPr>
              <p:nvPr/>
            </p:nvSpPr>
            <p:spPr bwMode="auto">
              <a:xfrm>
                <a:off x="960" y="816"/>
                <a:ext cx="624"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264205" name="Rectangle 13"/>
              <p:cNvSpPr>
                <a:spLocks noChangeArrowheads="1"/>
              </p:cNvSpPr>
              <p:nvPr/>
            </p:nvSpPr>
            <p:spPr bwMode="auto">
              <a:xfrm>
                <a:off x="1632" y="816"/>
                <a:ext cx="624"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264206" name="Rectangle 14"/>
              <p:cNvSpPr>
                <a:spLocks noChangeArrowheads="1"/>
              </p:cNvSpPr>
              <p:nvPr/>
            </p:nvSpPr>
            <p:spPr bwMode="auto">
              <a:xfrm>
                <a:off x="2304" y="816"/>
                <a:ext cx="768"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JScript</a:t>
                </a:r>
              </a:p>
            </p:txBody>
          </p:sp>
          <p:sp>
            <p:nvSpPr>
              <p:cNvPr id="264207" name="Rectangle 15"/>
              <p:cNvSpPr>
                <a:spLocks noChangeArrowheads="1"/>
              </p:cNvSpPr>
              <p:nvPr/>
            </p:nvSpPr>
            <p:spPr bwMode="auto">
              <a:xfrm>
                <a:off x="3120" y="816"/>
                <a:ext cx="672" cy="384"/>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J#</a:t>
                </a:r>
              </a:p>
            </p:txBody>
          </p:sp>
        </p:grpSp>
        <p:sp>
          <p:nvSpPr>
            <p:cNvPr id="264208" name="Rectangle 16"/>
            <p:cNvSpPr>
              <a:spLocks noChangeArrowheads="1"/>
            </p:cNvSpPr>
            <p:nvPr/>
          </p:nvSpPr>
          <p:spPr bwMode="auto">
            <a:xfrm>
              <a:off x="6400800" y="1219200"/>
              <a:ext cx="1905000" cy="53340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vert="eaVert" wrap="none" anchor="ctr">
              <a:flatTx/>
            </a:bodyPr>
            <a:lstStyle/>
            <a:p>
              <a:pPr algn="ctr" eaLnBrk="0" hangingPunct="0"/>
              <a:r>
                <a:rPr lang="en-US" sz="2000">
                  <a:effectLst>
                    <a:outerShdw blurRad="38100" dist="38100" dir="2700000" algn="tl">
                      <a:srgbClr val="000000"/>
                    </a:outerShdw>
                  </a:effectLst>
                </a:rPr>
                <a:t>Visual Studio.NET</a:t>
              </a:r>
            </a:p>
          </p:txBody>
        </p:sp>
      </p:grpSp>
      <p:sp>
        <p:nvSpPr>
          <p:cNvPr id="264209" name="Rectangle 17"/>
          <p:cNvSpPr>
            <a:spLocks noGrp="1" noChangeArrowheads="1"/>
          </p:cNvSpPr>
          <p:nvPr>
            <p:ph type="title"/>
          </p:nvPr>
        </p:nvSpPr>
        <p:spPr>
          <a:xfrm>
            <a:off x="381000" y="228600"/>
            <a:ext cx="8763000" cy="641350"/>
          </a:xfrm>
        </p:spPr>
        <p:txBody>
          <a:bodyPr/>
          <a:lstStyle/>
          <a:p>
            <a:r>
              <a:rPr lang="en-US" b="1" dirty="0" smtClean="0"/>
              <a:t>Base Class Library (BCL)</a:t>
            </a:r>
            <a:endParaRPr lang="en-US" b="1" dirty="0"/>
          </a:p>
        </p:txBody>
      </p:sp>
      <p:sp>
        <p:nvSpPr>
          <p:cNvPr id="19" name="Right Arrow 18"/>
          <p:cNvSpPr/>
          <p:nvPr/>
        </p:nvSpPr>
        <p:spPr bwMode="auto">
          <a:xfrm>
            <a:off x="228600" y="3124200"/>
            <a:ext cx="381000" cy="1219200"/>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Narrow" pitchFamily="34" charset="0"/>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200" b="1" smtClean="0"/>
              <a:t>.NET Framework Libraries</a:t>
            </a:r>
            <a:endParaRPr lang="en-US" sz="3200" b="1" dirty="0"/>
          </a:p>
        </p:txBody>
      </p:sp>
      <p:sp>
        <p:nvSpPr>
          <p:cNvPr id="5" name="Rectangle 3"/>
          <p:cNvSpPr txBox="1">
            <a:spLocks noChangeArrowheads="1"/>
          </p:cNvSpPr>
          <p:nvPr/>
        </p:nvSpPr>
        <p:spPr>
          <a:xfrm>
            <a:off x="304800" y="1219200"/>
            <a:ext cx="7620000" cy="4572000"/>
          </a:xfrm>
          <a:prstGeom prst="rect">
            <a:avLst/>
          </a:prstGeom>
        </p:spPr>
        <p:txBody>
          <a:bodyPr/>
          <a:lstStyle/>
          <a:p>
            <a:pPr marL="279400" marR="0" lvl="0" indent="-279400" algn="l" defTabSz="914400" rtl="0" eaLnBrk="1" fontAlgn="base" latinLnBrk="0" hangingPunct="1">
              <a:lnSpc>
                <a:spcPct val="90000"/>
              </a:lnSpc>
              <a:spcBef>
                <a:spcPct val="5000"/>
              </a:spcBef>
              <a:spcAft>
                <a:spcPct val="5000"/>
              </a:spcAft>
              <a:buClr>
                <a:srgbClr val="D60093"/>
              </a:buClr>
              <a:buSzPct val="70000"/>
              <a:buFont typeface="Wingdings" pitchFamily="2" charset="2"/>
              <a:buChar char="n"/>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Single </a:t>
            </a:r>
            <a:r>
              <a:rPr kumimoji="0" lang="en-US" sz="2400" b="1" i="1" u="none" strike="noStrike" kern="0" cap="none" spc="0" normalizeH="0" baseline="0" noProof="0" dirty="0" smtClean="0">
                <a:ln>
                  <a:noFill/>
                </a:ln>
                <a:solidFill>
                  <a:schemeClr val="tx1"/>
                </a:solidFill>
                <a:effectLst/>
                <a:uLnTx/>
                <a:uFillTx/>
                <a:latin typeface="+mn-lt"/>
                <a:ea typeface="+mn-ea"/>
                <a:cs typeface="+mn-cs"/>
              </a:rPr>
              <a:t>consistent</a:t>
            </a:r>
            <a:r>
              <a:rPr kumimoji="0" lang="en-US" sz="2400" b="1" i="0" u="none" strike="noStrike" kern="0" cap="none" spc="0" normalizeH="0" baseline="0" noProof="0" dirty="0" smtClean="0">
                <a:ln>
                  <a:noFill/>
                </a:ln>
                <a:solidFill>
                  <a:schemeClr val="tx1"/>
                </a:solidFill>
                <a:effectLst/>
                <a:uLnTx/>
                <a:uFillTx/>
                <a:latin typeface="+mn-lt"/>
                <a:ea typeface="+mn-ea"/>
                <a:cs typeface="+mn-cs"/>
              </a:rPr>
              <a:t> set of object oriented class libraries to enable building distributed applications (Unified Classes)</a:t>
            </a:r>
          </a:p>
          <a:p>
            <a:pPr marL="279400" marR="0" lvl="0" indent="-279400" algn="l" defTabSz="914400" rtl="0" eaLnBrk="1" fontAlgn="base" latinLnBrk="0" hangingPunct="1">
              <a:lnSpc>
                <a:spcPct val="90000"/>
              </a:lnSpc>
              <a:spcBef>
                <a:spcPct val="5000"/>
              </a:spcBef>
              <a:spcAft>
                <a:spcPct val="5000"/>
              </a:spcAft>
              <a:buClr>
                <a:srgbClr val="D60093"/>
              </a:buClr>
              <a:buSzPct val="70000"/>
              <a:buFont typeface="Wingdings" pitchFamily="2" charset="2"/>
              <a:buChar char="n"/>
              <a:tabLst/>
              <a:defRPr/>
            </a:pPr>
            <a:endParaRPr kumimoji="0" lang="en-US" sz="1500" b="1" i="0" u="none" strike="noStrike" kern="0" cap="none" spc="0" normalizeH="0" baseline="0" noProof="0" dirty="0" smtClean="0">
              <a:ln>
                <a:noFill/>
              </a:ln>
              <a:solidFill>
                <a:schemeClr val="tx1"/>
              </a:solidFill>
              <a:effectLst/>
              <a:uLnTx/>
              <a:uFillTx/>
              <a:latin typeface="+mn-lt"/>
              <a:ea typeface="+mn-ea"/>
              <a:cs typeface="+mn-cs"/>
            </a:endParaRPr>
          </a:p>
          <a:p>
            <a:pPr marL="279400" marR="0" lvl="0" indent="-279400" algn="l" defTabSz="914400" rtl="0" eaLnBrk="1" fontAlgn="base" latinLnBrk="0" hangingPunct="1">
              <a:lnSpc>
                <a:spcPct val="90000"/>
              </a:lnSpc>
              <a:spcBef>
                <a:spcPct val="5000"/>
              </a:spcBef>
              <a:spcAft>
                <a:spcPct val="5000"/>
              </a:spcAft>
              <a:buClr>
                <a:srgbClr val="D60093"/>
              </a:buClr>
              <a:buSzPct val="70000"/>
              <a:buFont typeface="Wingdings" pitchFamily="2" charset="2"/>
              <a:buChar char="n"/>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Built using classes arranged across logical hierarchical namespaces</a:t>
            </a:r>
          </a:p>
          <a:p>
            <a:pPr marL="690563" marR="0" lvl="1" indent="-296863" algn="l" defTabSz="914400" rtl="0" eaLnBrk="1" fontAlgn="base" latinLnBrk="0" hangingPunct="1">
              <a:lnSpc>
                <a:spcPct val="90000"/>
              </a:lnSpc>
              <a:spcBef>
                <a:spcPct val="5000"/>
              </a:spcBef>
              <a:spcAft>
                <a:spcPct val="5000"/>
              </a:spcAft>
              <a:buClr>
                <a:srgbClr val="D60093"/>
              </a:buClr>
              <a:buSzPct val="65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mn-lt"/>
              </a:rPr>
              <a:t>For example: </a:t>
            </a:r>
            <a:r>
              <a:rPr kumimoji="0" lang="en-US" sz="2400" b="0" i="0" u="none" strike="noStrike" kern="0" cap="none" spc="0" normalizeH="0" baseline="0" noProof="0" dirty="0" err="1" smtClean="0">
                <a:ln>
                  <a:noFill/>
                </a:ln>
                <a:solidFill>
                  <a:schemeClr val="tx1"/>
                </a:solidFill>
                <a:effectLst/>
                <a:uLnTx/>
                <a:uFillTx/>
                <a:latin typeface="+mn-lt"/>
              </a:rPr>
              <a:t>System.Data.SQL</a:t>
            </a:r>
            <a:endParaRPr kumimoji="0" lang="en-US" sz="2400" b="0" i="0" u="none" strike="noStrike" kern="0" cap="none" spc="0" normalizeH="0" baseline="0" noProof="0" dirty="0" smtClean="0">
              <a:ln>
                <a:noFill/>
              </a:ln>
              <a:solidFill>
                <a:schemeClr val="tx1"/>
              </a:solidFill>
              <a:effectLst/>
              <a:uLnTx/>
              <a:uFillTx/>
              <a:latin typeface="+mn-lt"/>
            </a:endParaRPr>
          </a:p>
          <a:p>
            <a:pPr marL="690563" marR="0" lvl="1" indent="-296863" algn="l" defTabSz="914400" rtl="0" eaLnBrk="1" fontAlgn="base" latinLnBrk="0" hangingPunct="1">
              <a:lnSpc>
                <a:spcPct val="90000"/>
              </a:lnSpc>
              <a:spcBef>
                <a:spcPct val="5000"/>
              </a:spcBef>
              <a:spcAft>
                <a:spcPct val="5000"/>
              </a:spcAft>
              <a:buClr>
                <a:srgbClr val="D60093"/>
              </a:buClr>
              <a:buSzPct val="65000"/>
              <a:buFont typeface="Wingdings" pitchFamily="2" charset="2"/>
              <a:buChar char="l"/>
              <a:tabLst/>
              <a:defRPr/>
            </a:pPr>
            <a:endParaRPr kumimoji="0" lang="en-US" sz="1000" b="0" i="0" u="none" strike="noStrike" kern="0" cap="none" spc="0" normalizeH="0" baseline="0" noProof="0" dirty="0" smtClean="0">
              <a:ln>
                <a:noFill/>
              </a:ln>
              <a:solidFill>
                <a:schemeClr val="tx1"/>
              </a:solidFill>
              <a:effectLst/>
              <a:uLnTx/>
              <a:uFillTx/>
              <a:latin typeface="+mn-lt"/>
            </a:endParaRPr>
          </a:p>
          <a:p>
            <a:pPr marL="279400" marR="0" lvl="0" indent="-279400" algn="l" defTabSz="914400" rtl="0" eaLnBrk="1" fontAlgn="base" latinLnBrk="0" hangingPunct="1">
              <a:lnSpc>
                <a:spcPct val="90000"/>
              </a:lnSpc>
              <a:spcBef>
                <a:spcPct val="5000"/>
              </a:spcBef>
              <a:spcAft>
                <a:spcPct val="5000"/>
              </a:spcAft>
              <a:buClr>
                <a:srgbClr val="D60093"/>
              </a:buClr>
              <a:buSzPct val="70000"/>
              <a:buFont typeface="Wingdings" pitchFamily="2" charset="2"/>
              <a:buChar char="n"/>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Work with all CLR languages</a:t>
            </a:r>
          </a:p>
          <a:p>
            <a:pPr marL="690563" marR="0" lvl="1" indent="-296863" algn="l" defTabSz="914400" rtl="0" eaLnBrk="1" fontAlgn="base" latinLnBrk="0" hangingPunct="1">
              <a:lnSpc>
                <a:spcPct val="90000"/>
              </a:lnSpc>
              <a:spcBef>
                <a:spcPct val="5000"/>
              </a:spcBef>
              <a:spcAft>
                <a:spcPct val="5000"/>
              </a:spcAft>
              <a:buClr>
                <a:srgbClr val="D60093"/>
              </a:buClr>
              <a:buSzPct val="65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mn-lt"/>
              </a:rPr>
              <a:t>No more “</a:t>
            </a:r>
            <a:r>
              <a:rPr kumimoji="0" lang="en-US" sz="2400" b="0" i="0" u="none" strike="noStrike" kern="0" cap="none" spc="0" normalizeH="0" baseline="0" noProof="0" dirty="0" err="1" smtClean="0">
                <a:ln>
                  <a:noFill/>
                </a:ln>
                <a:solidFill>
                  <a:schemeClr val="tx1"/>
                </a:solidFill>
                <a:effectLst/>
                <a:uLnTx/>
                <a:uFillTx/>
                <a:latin typeface="+mn-lt"/>
              </a:rPr>
              <a:t>VBRun</a:t>
            </a:r>
            <a:r>
              <a:rPr kumimoji="0" lang="en-US" sz="2400" b="0" i="0" u="none" strike="noStrike" kern="0" cap="none" spc="0" normalizeH="0" baseline="0" noProof="0" dirty="0" smtClean="0">
                <a:ln>
                  <a:noFill/>
                </a:ln>
                <a:solidFill>
                  <a:schemeClr val="tx1"/>
                </a:solidFill>
                <a:effectLst/>
                <a:uLnTx/>
                <a:uFillTx/>
                <a:latin typeface="+mn-lt"/>
              </a:rPr>
              <a:t>” or “MFC” divide</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42" name="Picture 2"/>
          <p:cNvPicPr>
            <a:picLocks noChangeAspect="1" noChangeArrowheads="1"/>
          </p:cNvPicPr>
          <p:nvPr/>
        </p:nvPicPr>
        <p:blipFill>
          <a:blip r:embed="rId4" cstate="print"/>
          <a:srcRect/>
          <a:stretch>
            <a:fillRect/>
          </a:stretch>
        </p:blipFill>
        <p:spPr bwMode="auto">
          <a:xfrm>
            <a:off x="1597025" y="4481513"/>
            <a:ext cx="1855788" cy="1012825"/>
          </a:xfrm>
          <a:prstGeom prst="rect">
            <a:avLst/>
          </a:prstGeom>
          <a:noFill/>
          <a:ln w="12700">
            <a:noFill/>
            <a:miter lim="800000"/>
            <a:headEnd type="none" w="sm" len="sm"/>
            <a:tailEnd type="none" w="sm" len="sm"/>
          </a:ln>
          <a:effectLst/>
        </p:spPr>
      </p:pic>
      <p:pic>
        <p:nvPicPr>
          <p:cNvPr id="522243" name="Picture 3"/>
          <p:cNvPicPr>
            <a:picLocks noChangeAspect="1" noChangeArrowheads="1"/>
          </p:cNvPicPr>
          <p:nvPr/>
        </p:nvPicPr>
        <p:blipFill>
          <a:blip r:embed="rId5" cstate="print"/>
          <a:srcRect/>
          <a:stretch>
            <a:fillRect/>
          </a:stretch>
        </p:blipFill>
        <p:spPr bwMode="auto">
          <a:xfrm>
            <a:off x="157163" y="5124450"/>
            <a:ext cx="1712912" cy="936625"/>
          </a:xfrm>
          <a:prstGeom prst="rect">
            <a:avLst/>
          </a:prstGeom>
          <a:noFill/>
          <a:ln w="12700">
            <a:noFill/>
            <a:miter lim="800000"/>
            <a:headEnd type="none" w="sm" len="sm"/>
            <a:tailEnd type="none" w="sm" len="sm"/>
          </a:ln>
          <a:effectLst/>
        </p:spPr>
      </p:pic>
      <p:pic>
        <p:nvPicPr>
          <p:cNvPr id="522244" name="Picture 4"/>
          <p:cNvPicPr>
            <a:picLocks noChangeAspect="1" noChangeArrowheads="1"/>
          </p:cNvPicPr>
          <p:nvPr/>
        </p:nvPicPr>
        <p:blipFill>
          <a:blip r:embed="rId6" cstate="print"/>
          <a:srcRect/>
          <a:stretch>
            <a:fillRect/>
          </a:stretch>
        </p:blipFill>
        <p:spPr bwMode="auto">
          <a:xfrm>
            <a:off x="3190875" y="3821113"/>
            <a:ext cx="1908175" cy="1042987"/>
          </a:xfrm>
          <a:prstGeom prst="rect">
            <a:avLst/>
          </a:prstGeom>
          <a:noFill/>
          <a:ln w="12700">
            <a:noFill/>
            <a:miter lim="800000"/>
            <a:headEnd type="none" w="sm" len="sm"/>
            <a:tailEnd type="none" w="sm" len="sm"/>
          </a:ln>
          <a:effectLst/>
        </p:spPr>
      </p:pic>
      <p:grpSp>
        <p:nvGrpSpPr>
          <p:cNvPr id="2" name="Group 5"/>
          <p:cNvGrpSpPr>
            <a:grpSpLocks/>
          </p:cNvGrpSpPr>
          <p:nvPr/>
        </p:nvGrpSpPr>
        <p:grpSpPr bwMode="auto">
          <a:xfrm>
            <a:off x="2214563" y="2700338"/>
            <a:ext cx="1585912" cy="1895475"/>
            <a:chOff x="1323" y="2135"/>
            <a:chExt cx="999" cy="1194"/>
          </a:xfrm>
        </p:grpSpPr>
        <p:sp>
          <p:nvSpPr>
            <p:cNvPr id="522246" name="Text Box 6"/>
            <p:cNvSpPr txBox="1">
              <a:spLocks noChangeArrowheads="1"/>
            </p:cNvSpPr>
            <p:nvPr/>
          </p:nvSpPr>
          <p:spPr bwMode="auto">
            <a:xfrm>
              <a:off x="1529" y="2135"/>
              <a:ext cx="544" cy="288"/>
            </a:xfrm>
            <a:prstGeom prst="rect">
              <a:avLst/>
            </a:prstGeom>
            <a:noFill/>
            <a:ln w="12700">
              <a:noFill/>
              <a:miter lim="800000"/>
              <a:headEnd type="none" w="sm" len="sm"/>
              <a:tailEnd type="none" w="sm" len="sm"/>
            </a:ln>
            <a:effectLst/>
          </p:spPr>
          <p:txBody>
            <a:bodyPr wrap="none">
              <a:spAutoFit/>
            </a:bodyPr>
            <a:lstStyle/>
            <a:p>
              <a:pPr algn="r" eaLnBrk="0" hangingPunct="0"/>
              <a:r>
                <a:rPr lang="en-US" sz="2400">
                  <a:effectLst>
                    <a:outerShdw blurRad="38100" dist="38100" dir="2700000" algn="tl">
                      <a:srgbClr val="000000"/>
                    </a:outerShdw>
                  </a:effectLst>
                </a:rPr>
                <a:t>1990</a:t>
              </a:r>
            </a:p>
          </p:txBody>
        </p:sp>
        <p:sp>
          <p:nvSpPr>
            <p:cNvPr id="522247" name="Text Box 7"/>
            <p:cNvSpPr txBox="1">
              <a:spLocks noChangeArrowheads="1"/>
            </p:cNvSpPr>
            <p:nvPr/>
          </p:nvSpPr>
          <p:spPr bwMode="auto">
            <a:xfrm>
              <a:off x="1565" y="2324"/>
              <a:ext cx="514" cy="327"/>
            </a:xfrm>
            <a:prstGeom prst="rect">
              <a:avLst/>
            </a:prstGeom>
            <a:noFill/>
            <a:ln w="12700">
              <a:noFill/>
              <a:miter lim="800000"/>
              <a:headEnd type="none" w="sm" len="sm"/>
              <a:tailEnd type="none" w="sm" len="sm"/>
            </a:ln>
            <a:effectLst/>
          </p:spPr>
          <p:txBody>
            <a:bodyPr wrap="none">
              <a:spAutoFit/>
            </a:bodyPr>
            <a:lstStyle/>
            <a:p>
              <a:pPr algn="r" eaLnBrk="0" hangingPunct="0"/>
              <a:r>
                <a:rPr lang="en-US" sz="2800">
                  <a:effectLst>
                    <a:outerShdw blurRad="38100" dist="38100" dir="2700000" algn="tl">
                      <a:srgbClr val="000000"/>
                    </a:outerShdw>
                  </a:effectLst>
                </a:rPr>
                <a:t>GUI</a:t>
              </a:r>
            </a:p>
          </p:txBody>
        </p:sp>
        <p:pic>
          <p:nvPicPr>
            <p:cNvPr id="522248" name="Picture 8" descr="Windows-3"/>
            <p:cNvPicPr>
              <a:picLocks noChangeAspect="1" noChangeArrowheads="1"/>
            </p:cNvPicPr>
            <p:nvPr/>
          </p:nvPicPr>
          <p:blipFill>
            <a:blip r:embed="rId7" cstate="print"/>
            <a:srcRect l="6511" t="9375" r="8681" b="9462"/>
            <a:stretch>
              <a:fillRect/>
            </a:stretch>
          </p:blipFill>
          <p:spPr bwMode="auto">
            <a:xfrm>
              <a:off x="1323" y="2595"/>
              <a:ext cx="999" cy="734"/>
            </a:xfrm>
            <a:prstGeom prst="rect">
              <a:avLst/>
            </a:prstGeom>
            <a:noFill/>
          </p:spPr>
        </p:pic>
      </p:grpSp>
      <p:grpSp>
        <p:nvGrpSpPr>
          <p:cNvPr id="3" name="Group 9"/>
          <p:cNvGrpSpPr>
            <a:grpSpLocks/>
          </p:cNvGrpSpPr>
          <p:nvPr/>
        </p:nvGrpSpPr>
        <p:grpSpPr bwMode="auto">
          <a:xfrm>
            <a:off x="722313" y="3411538"/>
            <a:ext cx="1306512" cy="1733550"/>
            <a:chOff x="367" y="2605"/>
            <a:chExt cx="823" cy="1092"/>
          </a:xfrm>
        </p:grpSpPr>
        <p:sp>
          <p:nvSpPr>
            <p:cNvPr id="522250" name="Text Box 10"/>
            <p:cNvSpPr txBox="1">
              <a:spLocks noChangeArrowheads="1"/>
            </p:cNvSpPr>
            <p:nvPr/>
          </p:nvSpPr>
          <p:spPr bwMode="auto">
            <a:xfrm>
              <a:off x="490" y="2605"/>
              <a:ext cx="544" cy="288"/>
            </a:xfrm>
            <a:prstGeom prst="rect">
              <a:avLst/>
            </a:prstGeom>
            <a:noFill/>
            <a:ln w="12700">
              <a:noFill/>
              <a:miter lim="800000"/>
              <a:headEnd type="none" w="sm" len="sm"/>
              <a:tailEnd type="none" w="sm" len="sm"/>
            </a:ln>
            <a:effectLst/>
          </p:spPr>
          <p:txBody>
            <a:bodyPr wrap="none">
              <a:spAutoFit/>
            </a:bodyPr>
            <a:lstStyle/>
            <a:p>
              <a:pPr algn="r" eaLnBrk="0" hangingPunct="0"/>
              <a:r>
                <a:rPr lang="en-US" sz="2400">
                  <a:effectLst>
                    <a:outerShdw blurRad="38100" dist="38100" dir="2700000" algn="tl">
                      <a:srgbClr val="000000"/>
                    </a:outerShdw>
                  </a:effectLst>
                </a:rPr>
                <a:t>1981</a:t>
              </a:r>
            </a:p>
          </p:txBody>
        </p:sp>
        <p:sp>
          <p:nvSpPr>
            <p:cNvPr id="522251" name="Text Box 11"/>
            <p:cNvSpPr txBox="1">
              <a:spLocks noChangeArrowheads="1"/>
            </p:cNvSpPr>
            <p:nvPr/>
          </p:nvSpPr>
          <p:spPr bwMode="auto">
            <a:xfrm>
              <a:off x="577" y="2804"/>
              <a:ext cx="383" cy="288"/>
            </a:xfrm>
            <a:prstGeom prst="rect">
              <a:avLst/>
            </a:prstGeom>
            <a:noFill/>
            <a:ln w="12700">
              <a:noFill/>
              <a:miter lim="800000"/>
              <a:headEnd type="none" w="sm" len="sm"/>
              <a:tailEnd type="none" w="sm" len="sm"/>
            </a:ln>
            <a:effectLst/>
          </p:spPr>
          <p:txBody>
            <a:bodyPr wrap="none">
              <a:spAutoFit/>
            </a:bodyPr>
            <a:lstStyle/>
            <a:p>
              <a:pPr algn="r" eaLnBrk="0" hangingPunct="0"/>
              <a:r>
                <a:rPr lang="en-US" sz="2400">
                  <a:effectLst>
                    <a:outerShdw blurRad="38100" dist="38100" dir="2700000" algn="tl">
                      <a:srgbClr val="000000"/>
                    </a:outerShdw>
                  </a:effectLst>
                </a:rPr>
                <a:t>PC</a:t>
              </a:r>
            </a:p>
          </p:txBody>
        </p:sp>
        <p:pic>
          <p:nvPicPr>
            <p:cNvPr id="522252" name="Picture 12"/>
            <p:cNvPicPr>
              <a:picLocks noChangeAspect="1" noChangeArrowheads="1"/>
            </p:cNvPicPr>
            <p:nvPr/>
          </p:nvPicPr>
          <p:blipFill>
            <a:blip r:embed="rId8" cstate="print"/>
            <a:srcRect l="11771" t="18529" r="34334" b="35416"/>
            <a:stretch>
              <a:fillRect/>
            </a:stretch>
          </p:blipFill>
          <p:spPr bwMode="auto">
            <a:xfrm>
              <a:off x="367" y="3110"/>
              <a:ext cx="823" cy="587"/>
            </a:xfrm>
            <a:prstGeom prst="rect">
              <a:avLst/>
            </a:prstGeom>
            <a:noFill/>
            <a:ln w="12700">
              <a:solidFill>
                <a:schemeClr val="folHlink"/>
              </a:solidFill>
              <a:miter lim="800000"/>
              <a:headEnd type="none" w="sm" len="sm"/>
              <a:tailEnd type="none" w="sm" len="sm"/>
            </a:ln>
            <a:effectLst/>
          </p:spPr>
        </p:pic>
      </p:grpSp>
      <p:sp>
        <p:nvSpPr>
          <p:cNvPr id="522253" name="Rectangle 13"/>
          <p:cNvSpPr>
            <a:spLocks noGrp="1" noChangeArrowheads="1"/>
          </p:cNvSpPr>
          <p:nvPr>
            <p:ph type="title"/>
          </p:nvPr>
        </p:nvSpPr>
        <p:spPr>
          <a:xfrm>
            <a:off x="392113" y="228600"/>
            <a:ext cx="4899025" cy="750888"/>
          </a:xfrm>
        </p:spPr>
        <p:txBody>
          <a:bodyPr/>
          <a:lstStyle/>
          <a:p>
            <a:r>
              <a:rPr lang="en-US" sz="3600" b="1" dirty="0"/>
              <a:t>A </a:t>
            </a:r>
            <a:r>
              <a:rPr lang="en-US" sz="3600" b="1" dirty="0" smtClean="0"/>
              <a:t>Rich History</a:t>
            </a:r>
            <a:endParaRPr lang="en-US" sz="3600" b="1" dirty="0"/>
          </a:p>
        </p:txBody>
      </p:sp>
      <p:grpSp>
        <p:nvGrpSpPr>
          <p:cNvPr id="4" name="Group 14"/>
          <p:cNvGrpSpPr>
            <a:grpSpLocks/>
          </p:cNvGrpSpPr>
          <p:nvPr/>
        </p:nvGrpSpPr>
        <p:grpSpPr bwMode="auto">
          <a:xfrm>
            <a:off x="4076700" y="1658938"/>
            <a:ext cx="1905000" cy="2233612"/>
            <a:chOff x="2568" y="1589"/>
            <a:chExt cx="1200" cy="1407"/>
          </a:xfrm>
        </p:grpSpPr>
        <p:sp>
          <p:nvSpPr>
            <p:cNvPr id="522255" name="Text Box 15"/>
            <p:cNvSpPr txBox="1">
              <a:spLocks noChangeArrowheads="1"/>
            </p:cNvSpPr>
            <p:nvPr/>
          </p:nvSpPr>
          <p:spPr bwMode="auto">
            <a:xfrm>
              <a:off x="2818" y="1589"/>
              <a:ext cx="544" cy="288"/>
            </a:xfrm>
            <a:prstGeom prst="rect">
              <a:avLst/>
            </a:prstGeom>
            <a:noFill/>
            <a:ln w="12700">
              <a:noFill/>
              <a:miter lim="800000"/>
              <a:headEnd type="none" w="sm" len="sm"/>
              <a:tailEnd type="none" w="sm" len="sm"/>
            </a:ln>
            <a:effectLst/>
          </p:spPr>
          <p:txBody>
            <a:bodyPr wrap="none">
              <a:spAutoFit/>
            </a:bodyPr>
            <a:lstStyle/>
            <a:p>
              <a:pPr algn="r" eaLnBrk="0" hangingPunct="0"/>
              <a:r>
                <a:rPr lang="en-US" sz="2400">
                  <a:effectLst>
                    <a:outerShdw blurRad="38100" dist="38100" dir="2700000" algn="tl">
                      <a:srgbClr val="000000"/>
                    </a:outerShdw>
                  </a:effectLst>
                </a:rPr>
                <a:t>1995</a:t>
              </a:r>
            </a:p>
          </p:txBody>
        </p:sp>
        <p:sp>
          <p:nvSpPr>
            <p:cNvPr id="522256" name="Text Box 16"/>
            <p:cNvSpPr txBox="1">
              <a:spLocks noChangeArrowheads="1"/>
            </p:cNvSpPr>
            <p:nvPr/>
          </p:nvSpPr>
          <p:spPr bwMode="auto">
            <a:xfrm>
              <a:off x="2606" y="1750"/>
              <a:ext cx="1053" cy="365"/>
            </a:xfrm>
            <a:prstGeom prst="rect">
              <a:avLst/>
            </a:prstGeom>
            <a:noFill/>
            <a:ln w="12700">
              <a:noFill/>
              <a:miter lim="800000"/>
              <a:headEnd type="none" w="sm" len="sm"/>
              <a:tailEnd type="none" w="sm" len="sm"/>
            </a:ln>
            <a:effectLst/>
          </p:spPr>
          <p:txBody>
            <a:bodyPr wrap="none">
              <a:spAutoFit/>
            </a:bodyPr>
            <a:lstStyle/>
            <a:p>
              <a:pPr algn="r" eaLnBrk="0" hangingPunct="0"/>
              <a:r>
                <a:rPr lang="en-US">
                  <a:effectLst>
                    <a:outerShdw blurRad="38100" dist="38100" dir="2700000" algn="tl">
                      <a:srgbClr val="000000"/>
                    </a:outerShdw>
                  </a:effectLst>
                </a:rPr>
                <a:t>Internet</a:t>
              </a:r>
            </a:p>
          </p:txBody>
        </p:sp>
        <p:graphicFrame>
          <p:nvGraphicFramePr>
            <p:cNvPr id="522257" name="Object 17"/>
            <p:cNvGraphicFramePr>
              <a:graphicFrameLocks/>
            </p:cNvGraphicFramePr>
            <p:nvPr/>
          </p:nvGraphicFramePr>
          <p:xfrm>
            <a:off x="2568" y="2096"/>
            <a:ext cx="1200" cy="900"/>
          </p:xfrm>
          <a:graphic>
            <a:graphicData uri="http://schemas.openxmlformats.org/presentationml/2006/ole">
              <p:oleObj spid="_x0000_s1026" name="Image" r:id="rId9" imgW="1904762" imgH="1428571" progId="">
                <p:embed/>
              </p:oleObj>
            </a:graphicData>
          </a:graphic>
        </p:graphicFrame>
      </p:grpSp>
      <p:grpSp>
        <p:nvGrpSpPr>
          <p:cNvPr id="5" name="Group 18"/>
          <p:cNvGrpSpPr>
            <a:grpSpLocks/>
          </p:cNvGrpSpPr>
          <p:nvPr/>
        </p:nvGrpSpPr>
        <p:grpSpPr bwMode="auto">
          <a:xfrm>
            <a:off x="1300163" y="5278438"/>
            <a:ext cx="1995487" cy="841375"/>
            <a:chOff x="819" y="3325"/>
            <a:chExt cx="1257" cy="530"/>
          </a:xfrm>
        </p:grpSpPr>
        <p:sp>
          <p:nvSpPr>
            <p:cNvPr id="522259" name="Text Box 19"/>
            <p:cNvSpPr txBox="1">
              <a:spLocks noChangeArrowheads="1"/>
            </p:cNvSpPr>
            <p:nvPr/>
          </p:nvSpPr>
          <p:spPr bwMode="auto">
            <a:xfrm>
              <a:off x="819" y="3325"/>
              <a:ext cx="1012" cy="327"/>
            </a:xfrm>
            <a:prstGeom prst="rect">
              <a:avLst/>
            </a:prstGeom>
            <a:noFill/>
            <a:ln w="12700">
              <a:noFill/>
              <a:miter lim="800000"/>
              <a:headEnd type="none" w="sm" len="sm"/>
              <a:tailEnd type="none" w="sm" len="sm"/>
            </a:ln>
            <a:effectLst/>
          </p:spPr>
          <p:txBody>
            <a:bodyPr wrap="none">
              <a:spAutoFit/>
            </a:bodyPr>
            <a:lstStyle/>
            <a:p>
              <a:pPr algn="r" eaLnBrk="0" hangingPunct="0"/>
              <a:r>
                <a:rPr lang="en-US" sz="2800">
                  <a:solidFill>
                    <a:schemeClr val="accent1"/>
                  </a:solidFill>
                  <a:effectLst>
                    <a:outerShdw blurRad="38100" dist="38100" dir="2700000" algn="tl">
                      <a:srgbClr val="000000"/>
                    </a:outerShdw>
                  </a:effectLst>
                </a:rPr>
                <a:t>MS-DOS</a:t>
              </a:r>
            </a:p>
          </p:txBody>
        </p:sp>
        <p:sp>
          <p:nvSpPr>
            <p:cNvPr id="522260" name="Text Box 20"/>
            <p:cNvSpPr txBox="1">
              <a:spLocks noChangeArrowheads="1"/>
            </p:cNvSpPr>
            <p:nvPr/>
          </p:nvSpPr>
          <p:spPr bwMode="auto">
            <a:xfrm>
              <a:off x="887" y="3528"/>
              <a:ext cx="1189" cy="327"/>
            </a:xfrm>
            <a:prstGeom prst="rect">
              <a:avLst/>
            </a:prstGeom>
            <a:noFill/>
            <a:ln w="9525">
              <a:noFill/>
              <a:miter lim="800000"/>
              <a:headEnd/>
              <a:tailEnd/>
            </a:ln>
            <a:effectLst/>
          </p:spPr>
          <p:txBody>
            <a:bodyPr>
              <a:spAutoFit/>
            </a:bodyPr>
            <a:lstStyle/>
            <a:p>
              <a:pPr>
                <a:spcBef>
                  <a:spcPct val="50000"/>
                </a:spcBef>
              </a:pPr>
              <a:r>
                <a:rPr lang="en-US" sz="2800">
                  <a:effectLst>
                    <a:outerShdw blurRad="38100" dist="38100" dir="2700000" algn="tl">
                      <a:srgbClr val="000000"/>
                    </a:outerShdw>
                  </a:effectLst>
                </a:rPr>
                <a:t>BASIC</a:t>
              </a:r>
            </a:p>
          </p:txBody>
        </p:sp>
      </p:grpSp>
      <p:grpSp>
        <p:nvGrpSpPr>
          <p:cNvPr id="6" name="Group 21"/>
          <p:cNvGrpSpPr>
            <a:grpSpLocks/>
          </p:cNvGrpSpPr>
          <p:nvPr/>
        </p:nvGrpSpPr>
        <p:grpSpPr bwMode="auto">
          <a:xfrm>
            <a:off x="2928938" y="4627563"/>
            <a:ext cx="3005137" cy="846137"/>
            <a:chOff x="1922" y="2915"/>
            <a:chExt cx="1893" cy="533"/>
          </a:xfrm>
        </p:grpSpPr>
        <p:sp>
          <p:nvSpPr>
            <p:cNvPr id="522262" name="Text Box 22"/>
            <p:cNvSpPr txBox="1">
              <a:spLocks noChangeArrowheads="1"/>
            </p:cNvSpPr>
            <p:nvPr/>
          </p:nvSpPr>
          <p:spPr bwMode="auto">
            <a:xfrm>
              <a:off x="1922" y="2915"/>
              <a:ext cx="1099" cy="327"/>
            </a:xfrm>
            <a:prstGeom prst="rect">
              <a:avLst/>
            </a:prstGeom>
            <a:noFill/>
            <a:ln w="12700">
              <a:noFill/>
              <a:miter lim="800000"/>
              <a:headEnd type="none" w="sm" len="sm"/>
              <a:tailEnd type="none" w="sm" len="sm"/>
            </a:ln>
            <a:effectLst/>
          </p:spPr>
          <p:txBody>
            <a:bodyPr wrap="none">
              <a:spAutoFit/>
            </a:bodyPr>
            <a:lstStyle/>
            <a:p>
              <a:pPr algn="r" eaLnBrk="0" hangingPunct="0"/>
              <a:r>
                <a:rPr lang="en-US" sz="2800">
                  <a:solidFill>
                    <a:schemeClr val="accent1"/>
                  </a:solidFill>
                  <a:effectLst>
                    <a:outerShdw blurRad="38100" dist="38100" dir="2700000" algn="tl">
                      <a:srgbClr val="000000"/>
                    </a:outerShdw>
                  </a:effectLst>
                </a:rPr>
                <a:t>Windows</a:t>
              </a:r>
            </a:p>
          </p:txBody>
        </p:sp>
        <p:sp>
          <p:nvSpPr>
            <p:cNvPr id="522263" name="Text Box 23"/>
            <p:cNvSpPr txBox="1">
              <a:spLocks noChangeArrowheads="1"/>
            </p:cNvSpPr>
            <p:nvPr/>
          </p:nvSpPr>
          <p:spPr bwMode="auto">
            <a:xfrm>
              <a:off x="2066" y="3121"/>
              <a:ext cx="1749" cy="327"/>
            </a:xfrm>
            <a:prstGeom prst="rect">
              <a:avLst/>
            </a:prstGeom>
            <a:noFill/>
            <a:ln w="9525">
              <a:noFill/>
              <a:miter lim="800000"/>
              <a:headEnd/>
              <a:tailEnd/>
            </a:ln>
            <a:effectLst/>
          </p:spPr>
          <p:txBody>
            <a:bodyPr>
              <a:spAutoFit/>
            </a:bodyPr>
            <a:lstStyle/>
            <a:p>
              <a:pPr>
                <a:spcBef>
                  <a:spcPct val="50000"/>
                </a:spcBef>
              </a:pPr>
              <a:r>
                <a:rPr lang="en-US" sz="2800">
                  <a:effectLst>
                    <a:outerShdw blurRad="38100" dist="38100" dir="2700000" algn="tl">
                      <a:srgbClr val="000000"/>
                    </a:outerShdw>
                  </a:effectLst>
                </a:rPr>
                <a:t>Visual BASIC</a:t>
              </a:r>
            </a:p>
          </p:txBody>
        </p:sp>
      </p:grpSp>
      <p:grpSp>
        <p:nvGrpSpPr>
          <p:cNvPr id="7" name="Group 24"/>
          <p:cNvGrpSpPr>
            <a:grpSpLocks/>
          </p:cNvGrpSpPr>
          <p:nvPr/>
        </p:nvGrpSpPr>
        <p:grpSpPr bwMode="auto">
          <a:xfrm>
            <a:off x="4665663" y="3989388"/>
            <a:ext cx="3255962" cy="849312"/>
            <a:chOff x="3016" y="2513"/>
            <a:chExt cx="2051" cy="535"/>
          </a:xfrm>
        </p:grpSpPr>
        <p:sp>
          <p:nvSpPr>
            <p:cNvPr id="522265" name="Text Box 25"/>
            <p:cNvSpPr txBox="1">
              <a:spLocks noChangeArrowheads="1"/>
            </p:cNvSpPr>
            <p:nvPr/>
          </p:nvSpPr>
          <p:spPr bwMode="auto">
            <a:xfrm>
              <a:off x="3016" y="2513"/>
              <a:ext cx="724" cy="327"/>
            </a:xfrm>
            <a:prstGeom prst="rect">
              <a:avLst/>
            </a:prstGeom>
            <a:noFill/>
            <a:ln w="12700">
              <a:noFill/>
              <a:miter lim="800000"/>
              <a:headEnd type="none" w="sm" len="sm"/>
              <a:tailEnd type="none" w="sm" len="sm"/>
            </a:ln>
            <a:effectLst/>
          </p:spPr>
          <p:txBody>
            <a:bodyPr wrap="none">
              <a:spAutoFit/>
            </a:bodyPr>
            <a:lstStyle/>
            <a:p>
              <a:pPr algn="r" eaLnBrk="0" hangingPunct="0"/>
              <a:r>
                <a:rPr lang="en-US" sz="2800">
                  <a:solidFill>
                    <a:schemeClr val="accent1"/>
                  </a:solidFill>
                  <a:effectLst>
                    <a:outerShdw blurRad="38100" dist="38100" dir="2700000" algn="tl">
                      <a:srgbClr val="000000"/>
                    </a:outerShdw>
                  </a:effectLst>
                </a:rPr>
                <a:t>IE, IIS</a:t>
              </a:r>
            </a:p>
          </p:txBody>
        </p:sp>
        <p:sp>
          <p:nvSpPr>
            <p:cNvPr id="522266" name="Text Box 26"/>
            <p:cNvSpPr txBox="1">
              <a:spLocks noChangeArrowheads="1"/>
            </p:cNvSpPr>
            <p:nvPr/>
          </p:nvSpPr>
          <p:spPr bwMode="auto">
            <a:xfrm>
              <a:off x="3131" y="2721"/>
              <a:ext cx="1936" cy="327"/>
            </a:xfrm>
            <a:prstGeom prst="rect">
              <a:avLst/>
            </a:prstGeom>
            <a:noFill/>
            <a:ln w="9525">
              <a:noFill/>
              <a:miter lim="800000"/>
              <a:headEnd/>
              <a:tailEnd/>
            </a:ln>
            <a:effectLst/>
          </p:spPr>
          <p:txBody>
            <a:bodyPr>
              <a:spAutoFit/>
            </a:bodyPr>
            <a:lstStyle/>
            <a:p>
              <a:pPr>
                <a:spcBef>
                  <a:spcPct val="50000"/>
                </a:spcBef>
              </a:pPr>
              <a:r>
                <a:rPr lang="en-US" sz="2800">
                  <a:effectLst>
                    <a:outerShdw blurRad="38100" dist="38100" dir="2700000" algn="tl">
                      <a:srgbClr val="000000"/>
                    </a:outerShdw>
                  </a:effectLst>
                </a:rPr>
                <a:t>Visual Studio</a:t>
              </a:r>
            </a:p>
          </p:txBody>
        </p:sp>
      </p:grpSp>
      <p:grpSp>
        <p:nvGrpSpPr>
          <p:cNvPr id="8" name="Group 27"/>
          <p:cNvGrpSpPr>
            <a:grpSpLocks/>
          </p:cNvGrpSpPr>
          <p:nvPr/>
        </p:nvGrpSpPr>
        <p:grpSpPr bwMode="auto">
          <a:xfrm>
            <a:off x="4629150" y="133350"/>
            <a:ext cx="4391025" cy="5006975"/>
            <a:chOff x="2916" y="84"/>
            <a:chExt cx="2766" cy="3154"/>
          </a:xfrm>
        </p:grpSpPr>
        <p:pic>
          <p:nvPicPr>
            <p:cNvPr id="522268" name="Picture 28"/>
            <p:cNvPicPr>
              <a:picLocks noChangeAspect="1" noChangeArrowheads="1"/>
            </p:cNvPicPr>
            <p:nvPr/>
          </p:nvPicPr>
          <p:blipFill>
            <a:blip r:embed="rId10" cstate="print">
              <a:lum bright="12000" contrast="6000"/>
            </a:blip>
            <a:srcRect/>
            <a:stretch>
              <a:fillRect/>
            </a:stretch>
          </p:blipFill>
          <p:spPr bwMode="auto">
            <a:xfrm>
              <a:off x="2916" y="1745"/>
              <a:ext cx="1908" cy="953"/>
            </a:xfrm>
            <a:prstGeom prst="rect">
              <a:avLst/>
            </a:prstGeom>
            <a:noFill/>
            <a:ln w="12700">
              <a:noFill/>
              <a:miter lim="800000"/>
              <a:headEnd type="none" w="sm" len="sm"/>
              <a:tailEnd type="none" w="sm" len="sm"/>
            </a:ln>
            <a:effectLst/>
          </p:spPr>
        </p:pic>
        <p:grpSp>
          <p:nvGrpSpPr>
            <p:cNvPr id="9" name="Group 29"/>
            <p:cNvGrpSpPr>
              <a:grpSpLocks/>
            </p:cNvGrpSpPr>
            <p:nvPr/>
          </p:nvGrpSpPr>
          <p:grpSpPr bwMode="auto">
            <a:xfrm>
              <a:off x="3876" y="84"/>
              <a:ext cx="1779" cy="1658"/>
              <a:chOff x="3876" y="606"/>
              <a:chExt cx="1779" cy="1658"/>
            </a:xfrm>
          </p:grpSpPr>
          <p:grpSp>
            <p:nvGrpSpPr>
              <p:cNvPr id="10" name="Group 30"/>
              <p:cNvGrpSpPr>
                <a:grpSpLocks/>
              </p:cNvGrpSpPr>
              <p:nvPr/>
            </p:nvGrpSpPr>
            <p:grpSpPr bwMode="auto">
              <a:xfrm>
                <a:off x="3906" y="1413"/>
                <a:ext cx="1596" cy="851"/>
                <a:chOff x="3834" y="1413"/>
                <a:chExt cx="1596" cy="851"/>
              </a:xfrm>
            </p:grpSpPr>
            <p:pic>
              <p:nvPicPr>
                <p:cNvPr id="522271" name="Picture 31" descr="Compaq Presario 1400-Wireless SMALLER"/>
                <p:cNvPicPr>
                  <a:picLocks noChangeAspect="1" noChangeArrowheads="1"/>
                </p:cNvPicPr>
                <p:nvPr/>
              </p:nvPicPr>
              <p:blipFill>
                <a:blip r:embed="rId11" cstate="print"/>
                <a:srcRect/>
                <a:stretch>
                  <a:fillRect/>
                </a:stretch>
              </p:blipFill>
              <p:spPr bwMode="auto">
                <a:xfrm>
                  <a:off x="3834" y="1442"/>
                  <a:ext cx="576" cy="612"/>
                </a:xfrm>
                <a:prstGeom prst="rect">
                  <a:avLst/>
                </a:prstGeom>
                <a:noFill/>
              </p:spPr>
            </p:pic>
            <p:pic>
              <p:nvPicPr>
                <p:cNvPr id="522272" name="Picture 32" descr="MS Tablet PC ProtoType gray_small"/>
                <p:cNvPicPr>
                  <a:picLocks noChangeAspect="1" noChangeArrowheads="1"/>
                </p:cNvPicPr>
                <p:nvPr/>
              </p:nvPicPr>
              <p:blipFill>
                <a:blip r:embed="rId12" cstate="print"/>
                <a:srcRect/>
                <a:stretch>
                  <a:fillRect/>
                </a:stretch>
              </p:blipFill>
              <p:spPr bwMode="auto">
                <a:xfrm>
                  <a:off x="4951" y="1413"/>
                  <a:ext cx="442" cy="540"/>
                </a:xfrm>
                <a:prstGeom prst="rect">
                  <a:avLst/>
                </a:prstGeom>
                <a:noFill/>
              </p:spPr>
            </p:pic>
            <p:pic>
              <p:nvPicPr>
                <p:cNvPr id="522273" name="Picture 33" descr="RIM Blackberry Internet pager"/>
                <p:cNvPicPr>
                  <a:picLocks noChangeAspect="1" noChangeArrowheads="1"/>
                </p:cNvPicPr>
                <p:nvPr/>
              </p:nvPicPr>
              <p:blipFill>
                <a:blip r:embed="rId13" cstate="print">
                  <a:clrChange>
                    <a:clrFrom>
                      <a:srgbClr val="000306"/>
                    </a:clrFrom>
                    <a:clrTo>
                      <a:srgbClr val="000306">
                        <a:alpha val="0"/>
                      </a:srgbClr>
                    </a:clrTo>
                  </a:clrChange>
                </a:blip>
                <a:srcRect/>
                <a:stretch>
                  <a:fillRect/>
                </a:stretch>
              </p:blipFill>
              <p:spPr bwMode="auto">
                <a:xfrm>
                  <a:off x="4621" y="1471"/>
                  <a:ext cx="333" cy="243"/>
                </a:xfrm>
                <a:prstGeom prst="rect">
                  <a:avLst/>
                </a:prstGeom>
                <a:noFill/>
              </p:spPr>
            </p:pic>
            <p:pic>
              <p:nvPicPr>
                <p:cNvPr id="522274" name="Picture 34" descr="Stinger Prototype_1_10-00"/>
                <p:cNvPicPr>
                  <a:picLocks noChangeAspect="1" noChangeArrowheads="1"/>
                </p:cNvPicPr>
                <p:nvPr/>
              </p:nvPicPr>
              <p:blipFill>
                <a:blip r:embed="rId14" cstate="print"/>
                <a:srcRect/>
                <a:stretch>
                  <a:fillRect/>
                </a:stretch>
              </p:blipFill>
              <p:spPr bwMode="auto">
                <a:xfrm>
                  <a:off x="5147" y="1692"/>
                  <a:ext cx="283" cy="518"/>
                </a:xfrm>
                <a:prstGeom prst="rect">
                  <a:avLst/>
                </a:prstGeom>
                <a:noFill/>
              </p:spPr>
            </p:pic>
            <p:pic>
              <p:nvPicPr>
                <p:cNvPr id="522275" name="Picture 35" descr="MS Tablet docked"/>
                <p:cNvPicPr>
                  <a:picLocks noChangeAspect="1" noChangeArrowheads="1"/>
                </p:cNvPicPr>
                <p:nvPr/>
              </p:nvPicPr>
              <p:blipFill>
                <a:blip r:embed="rId15" cstate="print"/>
                <a:srcRect/>
                <a:stretch>
                  <a:fillRect/>
                </a:stretch>
              </p:blipFill>
              <p:spPr bwMode="auto">
                <a:xfrm>
                  <a:off x="4220" y="1767"/>
                  <a:ext cx="581" cy="497"/>
                </a:xfrm>
                <a:prstGeom prst="rect">
                  <a:avLst/>
                </a:prstGeom>
                <a:noFill/>
              </p:spPr>
            </p:pic>
            <p:grpSp>
              <p:nvGrpSpPr>
                <p:cNvPr id="11" name="Group 36"/>
                <p:cNvGrpSpPr>
                  <a:grpSpLocks/>
                </p:cNvGrpSpPr>
                <p:nvPr/>
              </p:nvGrpSpPr>
              <p:grpSpPr bwMode="auto">
                <a:xfrm>
                  <a:off x="4821" y="1787"/>
                  <a:ext cx="300" cy="458"/>
                  <a:chOff x="2130" y="817"/>
                  <a:chExt cx="319" cy="486"/>
                </a:xfrm>
              </p:grpSpPr>
              <p:pic>
                <p:nvPicPr>
                  <p:cNvPr id="522277" name="Picture 37" descr="Compaq ipaq Pocket PC front"/>
                  <p:cNvPicPr>
                    <a:picLocks noChangeAspect="1" noChangeArrowheads="1"/>
                  </p:cNvPicPr>
                  <p:nvPr/>
                </p:nvPicPr>
                <p:blipFill>
                  <a:blip r:embed="rId16" cstate="print">
                    <a:clrChange>
                      <a:clrFrom>
                        <a:srgbClr val="000000"/>
                      </a:clrFrom>
                      <a:clrTo>
                        <a:srgbClr val="000000">
                          <a:alpha val="0"/>
                        </a:srgbClr>
                      </a:clrTo>
                    </a:clrChange>
                  </a:blip>
                  <a:srcRect/>
                  <a:stretch>
                    <a:fillRect/>
                  </a:stretch>
                </p:blipFill>
                <p:spPr bwMode="auto">
                  <a:xfrm>
                    <a:off x="2130" y="817"/>
                    <a:ext cx="319" cy="486"/>
                  </a:xfrm>
                  <a:prstGeom prst="rect">
                    <a:avLst/>
                  </a:prstGeom>
                  <a:noFill/>
                </p:spPr>
              </p:pic>
              <p:pic>
                <p:nvPicPr>
                  <p:cNvPr id="522278" name="Picture 38" descr="msnbc pocket"/>
                  <p:cNvPicPr>
                    <a:picLocks noChangeAspect="1" noChangeArrowheads="1"/>
                  </p:cNvPicPr>
                  <p:nvPr/>
                </p:nvPicPr>
                <p:blipFill>
                  <a:blip r:embed="rId17" cstate="print"/>
                  <a:srcRect/>
                  <a:stretch>
                    <a:fillRect/>
                  </a:stretch>
                </p:blipFill>
                <p:spPr bwMode="auto">
                  <a:xfrm>
                    <a:off x="2182" y="886"/>
                    <a:ext cx="213" cy="281"/>
                  </a:xfrm>
                  <a:prstGeom prst="rect">
                    <a:avLst/>
                  </a:prstGeom>
                  <a:noFill/>
                </p:spPr>
              </p:pic>
            </p:grpSp>
            <p:pic>
              <p:nvPicPr>
                <p:cNvPr id="522279" name="Picture 39" descr="AmEx Blue Card"/>
                <p:cNvPicPr>
                  <a:picLocks noChangeAspect="1" noChangeArrowheads="1"/>
                </p:cNvPicPr>
                <p:nvPr/>
              </p:nvPicPr>
              <p:blipFill>
                <a:blip r:embed="rId18" cstate="print"/>
                <a:srcRect/>
                <a:stretch>
                  <a:fillRect/>
                </a:stretch>
              </p:blipFill>
              <p:spPr bwMode="auto">
                <a:xfrm>
                  <a:off x="4208" y="1529"/>
                  <a:ext cx="360" cy="232"/>
                </a:xfrm>
                <a:prstGeom prst="rect">
                  <a:avLst/>
                </a:prstGeom>
                <a:noFill/>
              </p:spPr>
            </p:pic>
          </p:grpSp>
          <p:grpSp>
            <p:nvGrpSpPr>
              <p:cNvPr id="12" name="Group 40"/>
              <p:cNvGrpSpPr>
                <a:grpSpLocks/>
              </p:cNvGrpSpPr>
              <p:nvPr/>
            </p:nvGrpSpPr>
            <p:grpSpPr bwMode="auto">
              <a:xfrm>
                <a:off x="3876" y="606"/>
                <a:ext cx="1779" cy="828"/>
                <a:chOff x="3876" y="606"/>
                <a:chExt cx="1779" cy="828"/>
              </a:xfrm>
            </p:grpSpPr>
            <p:sp>
              <p:nvSpPr>
                <p:cNvPr id="522281" name="Text Box 41"/>
                <p:cNvSpPr txBox="1">
                  <a:spLocks noChangeArrowheads="1"/>
                </p:cNvSpPr>
                <p:nvPr/>
              </p:nvSpPr>
              <p:spPr bwMode="auto">
                <a:xfrm>
                  <a:off x="3876" y="946"/>
                  <a:ext cx="1779" cy="488"/>
                </a:xfrm>
                <a:prstGeom prst="rect">
                  <a:avLst/>
                </a:prstGeom>
                <a:noFill/>
                <a:ln w="12700">
                  <a:noFill/>
                  <a:miter lim="800000"/>
                  <a:headEnd type="none" w="sm" len="sm"/>
                  <a:tailEnd type="none" w="sm" len="sm"/>
                </a:ln>
                <a:effectLst/>
              </p:spPr>
              <p:txBody>
                <a:bodyPr wrap="none">
                  <a:spAutoFit/>
                </a:bodyPr>
                <a:lstStyle/>
                <a:p>
                  <a:pPr algn="ctr" eaLnBrk="0" hangingPunct="0">
                    <a:lnSpc>
                      <a:spcPct val="70000"/>
                    </a:lnSpc>
                  </a:pPr>
                  <a:r>
                    <a:rPr lang="en-US" dirty="0">
                      <a:solidFill>
                        <a:schemeClr val="accent1"/>
                      </a:solidFill>
                      <a:effectLst>
                        <a:outerShdw blurRad="38100" dist="38100" dir="2700000" algn="tl">
                          <a:srgbClr val="000000"/>
                        </a:outerShdw>
                      </a:effectLst>
                    </a:rPr>
                    <a:t>XML</a:t>
                  </a:r>
                  <a:br>
                    <a:rPr lang="en-US" dirty="0">
                      <a:solidFill>
                        <a:schemeClr val="accent1"/>
                      </a:solidFill>
                      <a:effectLst>
                        <a:outerShdw blurRad="38100" dist="38100" dir="2700000" algn="tl">
                          <a:srgbClr val="000000"/>
                        </a:outerShdw>
                      </a:effectLst>
                    </a:rPr>
                  </a:br>
                  <a:r>
                    <a:rPr lang="en-US" dirty="0">
                      <a:solidFill>
                        <a:schemeClr val="accent1"/>
                      </a:solidFill>
                      <a:effectLst>
                        <a:outerShdw blurRad="38100" dist="38100" dir="2700000" algn="tl">
                          <a:srgbClr val="000000"/>
                        </a:outerShdw>
                      </a:effectLst>
                    </a:rPr>
                    <a:t>Web Services</a:t>
                  </a:r>
                </a:p>
              </p:txBody>
            </p:sp>
            <p:sp>
              <p:nvSpPr>
                <p:cNvPr id="522282" name="Text Box 42"/>
                <p:cNvSpPr txBox="1">
                  <a:spLocks noChangeArrowheads="1"/>
                </p:cNvSpPr>
                <p:nvPr/>
              </p:nvSpPr>
              <p:spPr bwMode="auto">
                <a:xfrm>
                  <a:off x="4396" y="606"/>
                  <a:ext cx="756" cy="404"/>
                </a:xfrm>
                <a:prstGeom prst="rect">
                  <a:avLst/>
                </a:prstGeom>
                <a:noFill/>
                <a:ln w="12700">
                  <a:noFill/>
                  <a:miter lim="800000"/>
                  <a:headEnd type="none" w="sm" len="sm"/>
                  <a:tailEnd type="none" w="sm" len="sm"/>
                </a:ln>
                <a:effectLst/>
              </p:spPr>
              <p:txBody>
                <a:bodyPr wrap="none">
                  <a:spAutoFit/>
                </a:bodyPr>
                <a:lstStyle/>
                <a:p>
                  <a:pPr algn="r" eaLnBrk="0" hangingPunct="0"/>
                  <a:r>
                    <a:rPr lang="en-US" sz="3600">
                      <a:effectLst>
                        <a:outerShdw blurRad="38100" dist="38100" dir="2700000" algn="tl">
                          <a:srgbClr val="000000"/>
                        </a:outerShdw>
                      </a:effectLst>
                    </a:rPr>
                    <a:t>2000</a:t>
                  </a:r>
                </a:p>
              </p:txBody>
            </p:sp>
          </p:grpSp>
        </p:grpSp>
        <p:pic>
          <p:nvPicPr>
            <p:cNvPr id="522283" name="Picture 43" descr="Microsoft "/>
            <p:cNvPicPr>
              <a:picLocks noChangeAspect="1" noChangeArrowheads="1"/>
            </p:cNvPicPr>
            <p:nvPr/>
          </p:nvPicPr>
          <p:blipFill>
            <a:blip r:embed="rId19" cstate="print">
              <a:lum contrast="-12000"/>
            </a:blip>
            <a:srcRect/>
            <a:stretch>
              <a:fillRect/>
            </a:stretch>
          </p:blipFill>
          <p:spPr bwMode="auto">
            <a:xfrm>
              <a:off x="4405" y="1805"/>
              <a:ext cx="1077" cy="692"/>
            </a:xfrm>
            <a:prstGeom prst="rect">
              <a:avLst/>
            </a:prstGeom>
            <a:noFill/>
          </p:spPr>
        </p:pic>
        <p:sp>
          <p:nvSpPr>
            <p:cNvPr id="522284" name="Text Box 44"/>
            <p:cNvSpPr txBox="1">
              <a:spLocks noChangeArrowheads="1"/>
            </p:cNvSpPr>
            <p:nvPr/>
          </p:nvSpPr>
          <p:spPr bwMode="auto">
            <a:xfrm>
              <a:off x="4794" y="2454"/>
              <a:ext cx="888" cy="784"/>
            </a:xfrm>
            <a:prstGeom prst="rect">
              <a:avLst/>
            </a:prstGeom>
            <a:noFill/>
            <a:ln w="9525">
              <a:noFill/>
              <a:miter lim="800000"/>
              <a:headEnd/>
              <a:tailEnd/>
            </a:ln>
            <a:effectLst/>
          </p:spPr>
          <p:txBody>
            <a:bodyPr>
              <a:spAutoFit/>
            </a:bodyPr>
            <a:lstStyle/>
            <a:p>
              <a:pPr>
                <a:lnSpc>
                  <a:spcPct val="90000"/>
                </a:lnSpc>
                <a:spcBef>
                  <a:spcPct val="45000"/>
                </a:spcBef>
              </a:pPr>
              <a:r>
                <a:rPr lang="en-US" sz="2800">
                  <a:effectLst>
                    <a:outerShdw blurRad="38100" dist="38100" dir="2700000" algn="tl">
                      <a:srgbClr val="000000"/>
                    </a:outerShdw>
                  </a:effectLst>
                </a:rPr>
                <a:t>Visual</a:t>
              </a:r>
              <a:br>
                <a:rPr lang="en-US" sz="2800">
                  <a:effectLst>
                    <a:outerShdw blurRad="38100" dist="38100" dir="2700000" algn="tl">
                      <a:srgbClr val="000000"/>
                    </a:outerShdw>
                  </a:effectLst>
                </a:rPr>
              </a:br>
              <a:r>
                <a:rPr lang="en-US" sz="2800">
                  <a:effectLst>
                    <a:outerShdw blurRad="38100" dist="38100" dir="2700000" algn="tl">
                      <a:srgbClr val="000000"/>
                    </a:outerShdw>
                  </a:effectLst>
                </a:rPr>
                <a:t>Studio</a:t>
              </a:r>
              <a:br>
                <a:rPr lang="en-US" sz="2800">
                  <a:effectLst>
                    <a:outerShdw blurRad="38100" dist="38100" dir="2700000" algn="tl">
                      <a:srgbClr val="000000"/>
                    </a:outerShdw>
                  </a:effectLst>
                </a:rPr>
              </a:br>
              <a:r>
                <a:rPr lang="en-US" sz="2800">
                  <a:effectLst>
                    <a:outerShdw blurRad="38100" dist="38100" dir="2700000" algn="tl">
                      <a:srgbClr val="000000"/>
                    </a:outerShdw>
                  </a:effectLst>
                </a:rPr>
                <a:t>.NET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22243"/>
                                        </p:tgtEl>
                                        <p:attrNameLst>
                                          <p:attrName>style.visibility</p:attrName>
                                        </p:attrNameLst>
                                      </p:cBhvr>
                                      <p:to>
                                        <p:strVal val="visible"/>
                                      </p:to>
                                    </p:set>
                                    <p:animEffect transition="in" filter="wipe(down)">
                                      <p:cBhvr>
                                        <p:cTn id="7" dur="500"/>
                                        <p:tgtEl>
                                          <p:spTgt spid="52224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22242"/>
                                        </p:tgtEl>
                                        <p:attrNameLst>
                                          <p:attrName>style.visibility</p:attrName>
                                        </p:attrNameLst>
                                      </p:cBhvr>
                                      <p:to>
                                        <p:strVal val="visible"/>
                                      </p:to>
                                    </p:set>
                                    <p:animEffect transition="in" filter="wipe(down)">
                                      <p:cBhvr>
                                        <p:cTn id="19" dur="500"/>
                                        <p:tgtEl>
                                          <p:spTgt spid="522242"/>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22244"/>
                                        </p:tgtEl>
                                        <p:attrNameLst>
                                          <p:attrName>style.visibility</p:attrName>
                                        </p:attrNameLst>
                                      </p:cBhvr>
                                      <p:to>
                                        <p:strVal val="visible"/>
                                      </p:to>
                                    </p:set>
                                    <p:animEffect transition="in" filter="wipe(down)">
                                      <p:cBhvr>
                                        <p:cTn id="31" dur="500"/>
                                        <p:tgtEl>
                                          <p:spTgt spid="522244"/>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sz="3600" kern="1200" dirty="0" smtClean="0">
                <a:solidFill>
                  <a:srgbClr val="800000"/>
                </a:solidFill>
                <a:effectLst>
                  <a:outerShdw blurRad="38100" dist="38100" dir="2700000" algn="tl">
                    <a:srgbClr val="000000">
                      <a:alpha val="43137"/>
                    </a:srgbClr>
                  </a:outerShdw>
                </a:effectLst>
                <a:latin typeface="+mn-lt"/>
                <a:ea typeface="宋体" pitchFamily="2" charset="-122"/>
                <a:cs typeface="+mn-cs"/>
              </a:rPr>
              <a:t>Unify Programming Models</a:t>
            </a:r>
          </a:p>
        </p:txBody>
      </p:sp>
      <p:grpSp>
        <p:nvGrpSpPr>
          <p:cNvPr id="2" name="Group 3"/>
          <p:cNvGrpSpPr>
            <a:grpSpLocks/>
          </p:cNvGrpSpPr>
          <p:nvPr/>
        </p:nvGrpSpPr>
        <p:grpSpPr bwMode="auto">
          <a:xfrm>
            <a:off x="2743200" y="5638800"/>
            <a:ext cx="3505200" cy="838200"/>
            <a:chOff x="1728" y="3552"/>
            <a:chExt cx="2208" cy="528"/>
          </a:xfrm>
        </p:grpSpPr>
        <p:pic>
          <p:nvPicPr>
            <p:cNvPr id="166916" name="Picture 4"/>
            <p:cNvPicPr>
              <a:picLocks noChangeAspect="1" noChangeArrowheads="1"/>
            </p:cNvPicPr>
            <p:nvPr/>
          </p:nvPicPr>
          <p:blipFill>
            <a:blip r:embed="rId3" cstate="print"/>
            <a:srcRect/>
            <a:stretch>
              <a:fillRect/>
            </a:stretch>
          </p:blipFill>
          <p:spPr bwMode="auto">
            <a:xfrm>
              <a:off x="1728" y="3552"/>
              <a:ext cx="2208" cy="528"/>
            </a:xfrm>
            <a:prstGeom prst="rect">
              <a:avLst/>
            </a:prstGeom>
            <a:noFill/>
            <a:ln w="12700">
              <a:noFill/>
              <a:miter lim="800000"/>
              <a:headEnd type="none" w="sm" len="sm"/>
              <a:tailEnd type="none" w="sm" len="sm"/>
            </a:ln>
            <a:effectLst/>
          </p:spPr>
        </p:pic>
        <p:sp>
          <p:nvSpPr>
            <p:cNvPr id="166917" name="Rectangle 5"/>
            <p:cNvSpPr>
              <a:spLocks noChangeArrowheads="1"/>
            </p:cNvSpPr>
            <p:nvPr/>
          </p:nvSpPr>
          <p:spPr bwMode="auto">
            <a:xfrm>
              <a:off x="1752" y="3552"/>
              <a:ext cx="2160" cy="528"/>
            </a:xfrm>
            <a:prstGeom prst="rect">
              <a:avLst/>
            </a:prstGeom>
            <a:noFill/>
            <a:ln w="25400">
              <a:noFill/>
              <a:miter lim="800000"/>
              <a:headEnd/>
              <a:tailEnd/>
            </a:ln>
            <a:effectLst/>
          </p:spPr>
          <p:txBody>
            <a:bodyPr wrap="none" anchor="ctr"/>
            <a:lstStyle/>
            <a:p>
              <a:pPr algn="ctr" eaLnBrk="0" hangingPunct="0"/>
              <a:r>
                <a:rPr lang="en-US" b="1" dirty="0">
                  <a:effectLst>
                    <a:outerShdw blurRad="38100" dist="38100" dir="2700000" algn="tl">
                      <a:srgbClr val="000000">
                        <a:alpha val="43137"/>
                      </a:srgbClr>
                    </a:outerShdw>
                  </a:effectLst>
                </a:rPr>
                <a:t>Windows API</a:t>
              </a:r>
            </a:p>
          </p:txBody>
        </p:sp>
      </p:grpSp>
      <p:grpSp>
        <p:nvGrpSpPr>
          <p:cNvPr id="3" name="Group 6"/>
          <p:cNvGrpSpPr>
            <a:grpSpLocks/>
          </p:cNvGrpSpPr>
          <p:nvPr/>
        </p:nvGrpSpPr>
        <p:grpSpPr bwMode="auto">
          <a:xfrm>
            <a:off x="1930400" y="1143000"/>
            <a:ext cx="5280025" cy="2727325"/>
            <a:chOff x="1216" y="720"/>
            <a:chExt cx="3326" cy="1718"/>
          </a:xfrm>
        </p:grpSpPr>
        <p:grpSp>
          <p:nvGrpSpPr>
            <p:cNvPr id="4" name="Group 7"/>
            <p:cNvGrpSpPr>
              <a:grpSpLocks/>
            </p:cNvGrpSpPr>
            <p:nvPr/>
          </p:nvGrpSpPr>
          <p:grpSpPr bwMode="auto">
            <a:xfrm>
              <a:off x="1728" y="1200"/>
              <a:ext cx="2160" cy="528"/>
              <a:chOff x="1728" y="1200"/>
              <a:chExt cx="2160" cy="528"/>
            </a:xfrm>
          </p:grpSpPr>
          <p:pic>
            <p:nvPicPr>
              <p:cNvPr id="166920" name="Picture 8"/>
              <p:cNvPicPr>
                <a:picLocks noChangeAspect="1" noChangeArrowheads="1"/>
              </p:cNvPicPr>
              <p:nvPr/>
            </p:nvPicPr>
            <p:blipFill>
              <a:blip r:embed="rId3" cstate="print"/>
              <a:srcRect/>
              <a:stretch>
                <a:fillRect/>
              </a:stretch>
            </p:blipFill>
            <p:spPr bwMode="auto">
              <a:xfrm>
                <a:off x="1728" y="1206"/>
                <a:ext cx="2160" cy="515"/>
              </a:xfrm>
              <a:prstGeom prst="rect">
                <a:avLst/>
              </a:prstGeom>
              <a:noFill/>
              <a:ln w="12700">
                <a:noFill/>
                <a:miter lim="800000"/>
                <a:headEnd type="none" w="sm" len="sm"/>
                <a:tailEnd type="none" w="sm" len="sm"/>
              </a:ln>
              <a:effectLst/>
            </p:spPr>
          </p:pic>
          <p:sp>
            <p:nvSpPr>
              <p:cNvPr id="166921" name="Rectangle 9"/>
              <p:cNvSpPr>
                <a:spLocks noChangeArrowheads="1"/>
              </p:cNvSpPr>
              <p:nvPr/>
            </p:nvSpPr>
            <p:spPr bwMode="auto">
              <a:xfrm>
                <a:off x="1728" y="1200"/>
                <a:ext cx="2160" cy="528"/>
              </a:xfrm>
              <a:prstGeom prst="rect">
                <a:avLst/>
              </a:prstGeom>
              <a:noFill/>
              <a:ln w="25400">
                <a:noFill/>
                <a:miter lim="800000"/>
                <a:headEnd/>
                <a:tailEnd/>
              </a:ln>
              <a:effectLst/>
            </p:spPr>
            <p:txBody>
              <a:bodyPr wrap="none" anchor="ctr"/>
              <a:lstStyle/>
              <a:p>
                <a:pPr algn="ctr" eaLnBrk="0" hangingPunct="0"/>
                <a:r>
                  <a:rPr lang="en-US" b="1" dirty="0">
                    <a:effectLst>
                      <a:outerShdw blurRad="38100" dist="38100" dir="2700000" algn="tl">
                        <a:srgbClr val="000000">
                          <a:alpha val="43137"/>
                        </a:srgbClr>
                      </a:outerShdw>
                    </a:effectLst>
                  </a:rPr>
                  <a:t>.NET Framework</a:t>
                </a:r>
              </a:p>
            </p:txBody>
          </p:sp>
        </p:grpSp>
        <p:sp>
          <p:nvSpPr>
            <p:cNvPr id="166922" name="Text Box 10"/>
            <p:cNvSpPr txBox="1">
              <a:spLocks noChangeArrowheads="1"/>
            </p:cNvSpPr>
            <p:nvPr/>
          </p:nvSpPr>
          <p:spPr bwMode="auto">
            <a:xfrm>
              <a:off x="1216" y="720"/>
              <a:ext cx="3326" cy="446"/>
            </a:xfrm>
            <a:prstGeom prst="rect">
              <a:avLst/>
            </a:prstGeom>
            <a:noFill/>
            <a:ln w="12700">
              <a:noFill/>
              <a:miter lim="800000"/>
              <a:headEnd/>
              <a:tailEnd/>
            </a:ln>
            <a:effectLst/>
          </p:spPr>
          <p:txBody>
            <a:bodyPr wrap="none">
              <a:spAutoFit/>
            </a:bodyPr>
            <a:lstStyle/>
            <a:p>
              <a:pPr algn="ctr" eaLnBrk="0" hangingPunct="0"/>
              <a:r>
                <a:rPr lang="en-US" sz="2000"/>
                <a:t>Consistent API availability regardless of</a:t>
              </a:r>
            </a:p>
            <a:p>
              <a:pPr algn="ctr" eaLnBrk="0" hangingPunct="0"/>
              <a:r>
                <a:rPr lang="en-US" sz="2000"/>
                <a:t>language and programming model</a:t>
              </a:r>
            </a:p>
          </p:txBody>
        </p:sp>
        <p:pic>
          <p:nvPicPr>
            <p:cNvPr id="166923" name="Picture 11"/>
            <p:cNvPicPr>
              <a:picLocks noChangeAspect="1" noChangeArrowheads="1"/>
            </p:cNvPicPr>
            <p:nvPr/>
          </p:nvPicPr>
          <p:blipFill>
            <a:blip r:embed="rId4" cstate="print"/>
            <a:srcRect/>
            <a:stretch>
              <a:fillRect/>
            </a:stretch>
          </p:blipFill>
          <p:spPr bwMode="auto">
            <a:xfrm>
              <a:off x="3264" y="1728"/>
              <a:ext cx="154" cy="661"/>
            </a:xfrm>
            <a:prstGeom prst="rect">
              <a:avLst/>
            </a:prstGeom>
            <a:noFill/>
            <a:ln w="12700">
              <a:noFill/>
              <a:miter lim="800000"/>
              <a:headEnd type="none" w="sm" len="sm"/>
              <a:tailEnd type="none" w="sm" len="sm"/>
            </a:ln>
            <a:effectLst/>
          </p:spPr>
        </p:pic>
        <p:pic>
          <p:nvPicPr>
            <p:cNvPr id="166924" name="Picture 12"/>
            <p:cNvPicPr>
              <a:picLocks noChangeAspect="1" noChangeArrowheads="1"/>
            </p:cNvPicPr>
            <p:nvPr/>
          </p:nvPicPr>
          <p:blipFill>
            <a:blip r:embed="rId5" cstate="print"/>
            <a:srcRect/>
            <a:stretch>
              <a:fillRect/>
            </a:stretch>
          </p:blipFill>
          <p:spPr bwMode="auto">
            <a:xfrm>
              <a:off x="3652" y="1712"/>
              <a:ext cx="476" cy="700"/>
            </a:xfrm>
            <a:prstGeom prst="rect">
              <a:avLst/>
            </a:prstGeom>
            <a:noFill/>
            <a:ln w="12700">
              <a:noFill/>
              <a:miter lim="800000"/>
              <a:headEnd type="none" w="sm" len="sm"/>
              <a:tailEnd type="none" w="sm" len="sm"/>
            </a:ln>
            <a:effectLst/>
          </p:spPr>
        </p:pic>
        <p:pic>
          <p:nvPicPr>
            <p:cNvPr id="166925" name="Picture 13"/>
            <p:cNvPicPr>
              <a:picLocks noChangeAspect="1" noChangeArrowheads="1"/>
            </p:cNvPicPr>
            <p:nvPr/>
          </p:nvPicPr>
          <p:blipFill>
            <a:blip r:embed="rId6" cstate="print"/>
            <a:srcRect/>
            <a:stretch>
              <a:fillRect/>
            </a:stretch>
          </p:blipFill>
          <p:spPr bwMode="auto">
            <a:xfrm>
              <a:off x="1440" y="1728"/>
              <a:ext cx="526" cy="710"/>
            </a:xfrm>
            <a:prstGeom prst="rect">
              <a:avLst/>
            </a:prstGeom>
            <a:noFill/>
            <a:ln w="12700">
              <a:noFill/>
              <a:miter lim="800000"/>
              <a:headEnd type="none" w="sm" len="sm"/>
              <a:tailEnd type="none" w="sm" len="sm"/>
            </a:ln>
            <a:effectLst/>
          </p:spPr>
        </p:pic>
      </p:grpSp>
      <p:grpSp>
        <p:nvGrpSpPr>
          <p:cNvPr id="5" name="Group 14"/>
          <p:cNvGrpSpPr>
            <a:grpSpLocks/>
          </p:cNvGrpSpPr>
          <p:nvPr/>
        </p:nvGrpSpPr>
        <p:grpSpPr bwMode="auto">
          <a:xfrm>
            <a:off x="5791200" y="2819400"/>
            <a:ext cx="2971800" cy="2819400"/>
            <a:chOff x="3648" y="1776"/>
            <a:chExt cx="1872" cy="1776"/>
          </a:xfrm>
        </p:grpSpPr>
        <p:grpSp>
          <p:nvGrpSpPr>
            <p:cNvPr id="6" name="Group 15"/>
            <p:cNvGrpSpPr>
              <a:grpSpLocks/>
            </p:cNvGrpSpPr>
            <p:nvPr/>
          </p:nvGrpSpPr>
          <p:grpSpPr bwMode="auto">
            <a:xfrm>
              <a:off x="3936" y="2424"/>
              <a:ext cx="1584" cy="528"/>
              <a:chOff x="3936" y="2424"/>
              <a:chExt cx="1584" cy="528"/>
            </a:xfrm>
          </p:grpSpPr>
          <p:pic>
            <p:nvPicPr>
              <p:cNvPr id="166928" name="Picture 16"/>
              <p:cNvPicPr>
                <a:picLocks noChangeAspect="1" noChangeArrowheads="1"/>
              </p:cNvPicPr>
              <p:nvPr/>
            </p:nvPicPr>
            <p:blipFill>
              <a:blip r:embed="rId3" cstate="print"/>
              <a:srcRect/>
              <a:stretch>
                <a:fillRect/>
              </a:stretch>
            </p:blipFill>
            <p:spPr bwMode="auto">
              <a:xfrm>
                <a:off x="3936" y="2424"/>
                <a:ext cx="1584" cy="528"/>
              </a:xfrm>
              <a:prstGeom prst="rect">
                <a:avLst/>
              </a:prstGeom>
              <a:noFill/>
              <a:ln w="12700">
                <a:noFill/>
                <a:miter lim="800000"/>
                <a:headEnd type="none" w="sm" len="sm"/>
                <a:tailEnd type="none" w="sm" len="sm"/>
              </a:ln>
              <a:effectLst/>
            </p:spPr>
          </p:pic>
          <p:sp>
            <p:nvSpPr>
              <p:cNvPr id="166929" name="Rectangle 17"/>
              <p:cNvSpPr>
                <a:spLocks noChangeArrowheads="1"/>
              </p:cNvSpPr>
              <p:nvPr/>
            </p:nvSpPr>
            <p:spPr bwMode="auto">
              <a:xfrm>
                <a:off x="3936" y="2424"/>
                <a:ext cx="1584" cy="528"/>
              </a:xfrm>
              <a:prstGeom prst="rect">
                <a:avLst/>
              </a:prstGeom>
              <a:noFill/>
              <a:ln w="25400">
                <a:noFill/>
                <a:miter lim="800000"/>
                <a:headEnd/>
                <a:tailEnd/>
              </a:ln>
              <a:effectLst/>
            </p:spPr>
            <p:txBody>
              <a:bodyPr wrap="none" anchor="ctr"/>
              <a:lstStyle/>
              <a:p>
                <a:pPr algn="ctr" eaLnBrk="0" hangingPunct="0"/>
                <a:r>
                  <a:rPr lang="en-US" b="1" dirty="0">
                    <a:effectLst>
                      <a:outerShdw blurRad="38100" dist="38100" dir="2700000" algn="tl">
                        <a:srgbClr val="000000">
                          <a:alpha val="43137"/>
                        </a:srgbClr>
                      </a:outerShdw>
                    </a:effectLst>
                  </a:rPr>
                  <a:t>ASP</a:t>
                </a:r>
              </a:p>
            </p:txBody>
          </p:sp>
        </p:grpSp>
        <p:sp>
          <p:nvSpPr>
            <p:cNvPr id="166930" name="Text Box 18"/>
            <p:cNvSpPr txBox="1">
              <a:spLocks noChangeArrowheads="1"/>
            </p:cNvSpPr>
            <p:nvPr/>
          </p:nvSpPr>
          <p:spPr bwMode="auto">
            <a:xfrm>
              <a:off x="3936" y="1776"/>
              <a:ext cx="1584" cy="634"/>
            </a:xfrm>
            <a:prstGeom prst="rect">
              <a:avLst/>
            </a:prstGeom>
            <a:noFill/>
            <a:ln w="12700">
              <a:noFill/>
              <a:miter lim="800000"/>
              <a:headEnd/>
              <a:tailEnd/>
            </a:ln>
            <a:effectLst/>
          </p:spPr>
          <p:txBody>
            <a:bodyPr>
              <a:spAutoFit/>
            </a:bodyPr>
            <a:lstStyle/>
            <a:p>
              <a:pPr algn="ctr" eaLnBrk="0" hangingPunct="0"/>
              <a:r>
                <a:rPr lang="en-US" sz="2000"/>
                <a:t>Stateless,</a:t>
              </a:r>
            </a:p>
            <a:p>
              <a:pPr algn="ctr" eaLnBrk="0" hangingPunct="0"/>
              <a:r>
                <a:rPr lang="en-US" sz="2000"/>
                <a:t>Code embedded</a:t>
              </a:r>
            </a:p>
            <a:p>
              <a:pPr algn="ctr" eaLnBrk="0" hangingPunct="0"/>
              <a:r>
                <a:rPr lang="en-US" sz="2000"/>
                <a:t>in HTML pages</a:t>
              </a:r>
            </a:p>
          </p:txBody>
        </p:sp>
        <p:pic>
          <p:nvPicPr>
            <p:cNvPr id="166931" name="Picture 19"/>
            <p:cNvPicPr>
              <a:picLocks noChangeAspect="1" noChangeArrowheads="1"/>
            </p:cNvPicPr>
            <p:nvPr/>
          </p:nvPicPr>
          <p:blipFill>
            <a:blip r:embed="rId6" cstate="print"/>
            <a:srcRect/>
            <a:stretch>
              <a:fillRect/>
            </a:stretch>
          </p:blipFill>
          <p:spPr bwMode="auto">
            <a:xfrm>
              <a:off x="3648" y="2928"/>
              <a:ext cx="526" cy="624"/>
            </a:xfrm>
            <a:prstGeom prst="rect">
              <a:avLst/>
            </a:prstGeom>
            <a:noFill/>
            <a:ln w="12700">
              <a:noFill/>
              <a:miter lim="800000"/>
              <a:headEnd type="none" w="sm" len="sm"/>
              <a:tailEnd type="none" w="sm" len="sm"/>
            </a:ln>
            <a:effectLst/>
          </p:spPr>
        </p:pic>
      </p:grpSp>
      <p:grpSp>
        <p:nvGrpSpPr>
          <p:cNvPr id="7" name="Group 20"/>
          <p:cNvGrpSpPr>
            <a:grpSpLocks/>
          </p:cNvGrpSpPr>
          <p:nvPr/>
        </p:nvGrpSpPr>
        <p:grpSpPr bwMode="auto">
          <a:xfrm>
            <a:off x="2819400" y="2819400"/>
            <a:ext cx="3200400" cy="2743200"/>
            <a:chOff x="1776" y="1776"/>
            <a:chExt cx="2016" cy="1728"/>
          </a:xfrm>
        </p:grpSpPr>
        <p:grpSp>
          <p:nvGrpSpPr>
            <p:cNvPr id="8" name="Group 21"/>
            <p:cNvGrpSpPr>
              <a:grpSpLocks/>
            </p:cNvGrpSpPr>
            <p:nvPr/>
          </p:nvGrpSpPr>
          <p:grpSpPr bwMode="auto">
            <a:xfrm>
              <a:off x="1920" y="2448"/>
              <a:ext cx="1872" cy="528"/>
              <a:chOff x="1920" y="2448"/>
              <a:chExt cx="1872" cy="528"/>
            </a:xfrm>
          </p:grpSpPr>
          <p:pic>
            <p:nvPicPr>
              <p:cNvPr id="166934" name="Picture 22"/>
              <p:cNvPicPr>
                <a:picLocks noChangeAspect="1" noChangeArrowheads="1"/>
              </p:cNvPicPr>
              <p:nvPr/>
            </p:nvPicPr>
            <p:blipFill>
              <a:blip r:embed="rId3" cstate="print"/>
              <a:srcRect/>
              <a:stretch>
                <a:fillRect/>
              </a:stretch>
            </p:blipFill>
            <p:spPr bwMode="auto">
              <a:xfrm>
                <a:off x="1920" y="2448"/>
                <a:ext cx="1872" cy="528"/>
              </a:xfrm>
              <a:prstGeom prst="rect">
                <a:avLst/>
              </a:prstGeom>
              <a:noFill/>
              <a:ln w="12700">
                <a:noFill/>
                <a:miter lim="800000"/>
                <a:headEnd type="none" w="sm" len="sm"/>
                <a:tailEnd type="none" w="sm" len="sm"/>
              </a:ln>
              <a:effectLst/>
            </p:spPr>
          </p:pic>
          <p:sp>
            <p:nvSpPr>
              <p:cNvPr id="166935" name="Rectangle 23"/>
              <p:cNvSpPr>
                <a:spLocks noChangeArrowheads="1"/>
              </p:cNvSpPr>
              <p:nvPr/>
            </p:nvSpPr>
            <p:spPr bwMode="auto">
              <a:xfrm>
                <a:off x="2040" y="2448"/>
                <a:ext cx="1632" cy="528"/>
              </a:xfrm>
              <a:prstGeom prst="rect">
                <a:avLst/>
              </a:prstGeom>
              <a:noFill/>
              <a:ln w="25400">
                <a:noFill/>
                <a:miter lim="800000"/>
                <a:headEnd/>
                <a:tailEnd/>
              </a:ln>
              <a:effectLst/>
            </p:spPr>
            <p:txBody>
              <a:bodyPr wrap="none" anchor="ctr"/>
              <a:lstStyle/>
              <a:p>
                <a:pPr algn="ctr" eaLnBrk="0" hangingPunct="0"/>
                <a:r>
                  <a:rPr lang="en-US" b="1" dirty="0">
                    <a:effectLst>
                      <a:outerShdw blurRad="38100" dist="38100" dir="2700000" algn="tl">
                        <a:srgbClr val="000000">
                          <a:alpha val="43137"/>
                        </a:srgbClr>
                      </a:outerShdw>
                    </a:effectLst>
                  </a:rPr>
                  <a:t>MFC/ATL</a:t>
                </a:r>
              </a:p>
            </p:txBody>
          </p:sp>
        </p:grpSp>
        <p:sp>
          <p:nvSpPr>
            <p:cNvPr id="166936" name="Text Box 24"/>
            <p:cNvSpPr txBox="1">
              <a:spLocks noChangeArrowheads="1"/>
            </p:cNvSpPr>
            <p:nvPr/>
          </p:nvSpPr>
          <p:spPr bwMode="auto">
            <a:xfrm>
              <a:off x="1776" y="1776"/>
              <a:ext cx="1632" cy="634"/>
            </a:xfrm>
            <a:prstGeom prst="rect">
              <a:avLst/>
            </a:prstGeom>
            <a:noFill/>
            <a:ln w="12700">
              <a:noFill/>
              <a:miter lim="800000"/>
              <a:headEnd/>
              <a:tailEnd/>
            </a:ln>
            <a:effectLst/>
          </p:spPr>
          <p:txBody>
            <a:bodyPr>
              <a:spAutoFit/>
            </a:bodyPr>
            <a:lstStyle/>
            <a:p>
              <a:pPr algn="ctr" eaLnBrk="0" hangingPunct="0"/>
              <a:r>
                <a:rPr lang="en-US" sz="2000"/>
                <a:t>Subclassing,</a:t>
              </a:r>
            </a:p>
            <a:p>
              <a:pPr algn="ctr" eaLnBrk="0" hangingPunct="0"/>
              <a:r>
                <a:rPr lang="en-US" sz="2000"/>
                <a:t>Power,</a:t>
              </a:r>
            </a:p>
            <a:p>
              <a:pPr algn="ctr" eaLnBrk="0" hangingPunct="0"/>
              <a:r>
                <a:rPr lang="en-US" sz="2000"/>
                <a:t>Expressiveness</a:t>
              </a:r>
            </a:p>
          </p:txBody>
        </p:sp>
        <p:pic>
          <p:nvPicPr>
            <p:cNvPr id="166937" name="Picture 25"/>
            <p:cNvPicPr>
              <a:picLocks noChangeAspect="1" noChangeArrowheads="1"/>
            </p:cNvPicPr>
            <p:nvPr/>
          </p:nvPicPr>
          <p:blipFill>
            <a:blip r:embed="rId4" cstate="print"/>
            <a:srcRect/>
            <a:stretch>
              <a:fillRect/>
            </a:stretch>
          </p:blipFill>
          <p:spPr bwMode="auto">
            <a:xfrm>
              <a:off x="3262" y="2976"/>
              <a:ext cx="154" cy="528"/>
            </a:xfrm>
            <a:prstGeom prst="rect">
              <a:avLst/>
            </a:prstGeom>
            <a:noFill/>
            <a:ln w="12700">
              <a:noFill/>
              <a:miter lim="800000"/>
              <a:headEnd type="none" w="sm" len="sm"/>
              <a:tailEnd type="none" w="sm" len="sm"/>
            </a:ln>
            <a:effectLst/>
          </p:spPr>
        </p:pic>
      </p:grpSp>
      <p:grpSp>
        <p:nvGrpSpPr>
          <p:cNvPr id="9" name="Group 26"/>
          <p:cNvGrpSpPr>
            <a:grpSpLocks/>
          </p:cNvGrpSpPr>
          <p:nvPr/>
        </p:nvGrpSpPr>
        <p:grpSpPr bwMode="auto">
          <a:xfrm>
            <a:off x="304800" y="2819400"/>
            <a:ext cx="2965450" cy="2878138"/>
            <a:chOff x="192" y="1776"/>
            <a:chExt cx="1868" cy="1813"/>
          </a:xfrm>
        </p:grpSpPr>
        <p:grpSp>
          <p:nvGrpSpPr>
            <p:cNvPr id="10" name="Group 27"/>
            <p:cNvGrpSpPr>
              <a:grpSpLocks/>
            </p:cNvGrpSpPr>
            <p:nvPr/>
          </p:nvGrpSpPr>
          <p:grpSpPr bwMode="auto">
            <a:xfrm>
              <a:off x="216" y="2448"/>
              <a:ext cx="1584" cy="528"/>
              <a:chOff x="216" y="2448"/>
              <a:chExt cx="1584" cy="528"/>
            </a:xfrm>
          </p:grpSpPr>
          <p:pic>
            <p:nvPicPr>
              <p:cNvPr id="166940" name="Picture 28"/>
              <p:cNvPicPr>
                <a:picLocks noChangeAspect="1" noChangeArrowheads="1"/>
              </p:cNvPicPr>
              <p:nvPr/>
            </p:nvPicPr>
            <p:blipFill>
              <a:blip r:embed="rId3" cstate="print"/>
              <a:srcRect/>
              <a:stretch>
                <a:fillRect/>
              </a:stretch>
            </p:blipFill>
            <p:spPr bwMode="auto">
              <a:xfrm>
                <a:off x="216" y="2448"/>
                <a:ext cx="1584" cy="528"/>
              </a:xfrm>
              <a:prstGeom prst="rect">
                <a:avLst/>
              </a:prstGeom>
              <a:noFill/>
              <a:ln w="12700">
                <a:noFill/>
                <a:miter lim="800000"/>
                <a:headEnd type="none" w="sm" len="sm"/>
                <a:tailEnd type="none" w="sm" len="sm"/>
              </a:ln>
              <a:effectLst/>
            </p:spPr>
          </p:pic>
          <p:sp>
            <p:nvSpPr>
              <p:cNvPr id="166941" name="Rectangle 29"/>
              <p:cNvSpPr>
                <a:spLocks noChangeArrowheads="1"/>
              </p:cNvSpPr>
              <p:nvPr/>
            </p:nvSpPr>
            <p:spPr bwMode="auto">
              <a:xfrm>
                <a:off x="216" y="2448"/>
                <a:ext cx="1584" cy="528"/>
              </a:xfrm>
              <a:prstGeom prst="rect">
                <a:avLst/>
              </a:prstGeom>
              <a:noFill/>
              <a:ln w="25400">
                <a:noFill/>
                <a:miter lim="800000"/>
                <a:headEnd/>
                <a:tailEnd/>
              </a:ln>
              <a:effectLst/>
            </p:spPr>
            <p:txBody>
              <a:bodyPr wrap="none" anchor="ctr"/>
              <a:lstStyle/>
              <a:p>
                <a:pPr algn="ctr" eaLnBrk="0" hangingPunct="0"/>
                <a:r>
                  <a:rPr lang="en-US" b="1" dirty="0">
                    <a:effectLst>
                      <a:outerShdw blurRad="38100" dist="38100" dir="2700000" algn="tl">
                        <a:srgbClr val="000000">
                          <a:alpha val="43137"/>
                        </a:srgbClr>
                      </a:outerShdw>
                    </a:effectLst>
                  </a:rPr>
                  <a:t>VB Forms</a:t>
                </a:r>
              </a:p>
            </p:txBody>
          </p:sp>
        </p:grpSp>
        <p:sp>
          <p:nvSpPr>
            <p:cNvPr id="166942" name="Text Box 30"/>
            <p:cNvSpPr txBox="1">
              <a:spLocks noChangeArrowheads="1"/>
            </p:cNvSpPr>
            <p:nvPr/>
          </p:nvSpPr>
          <p:spPr bwMode="auto">
            <a:xfrm>
              <a:off x="192" y="1776"/>
              <a:ext cx="1584" cy="634"/>
            </a:xfrm>
            <a:prstGeom prst="rect">
              <a:avLst/>
            </a:prstGeom>
            <a:noFill/>
            <a:ln w="12700">
              <a:noFill/>
              <a:miter lim="800000"/>
              <a:headEnd/>
              <a:tailEnd/>
            </a:ln>
            <a:effectLst/>
          </p:spPr>
          <p:txBody>
            <a:bodyPr>
              <a:spAutoFit/>
            </a:bodyPr>
            <a:lstStyle/>
            <a:p>
              <a:pPr algn="ctr" eaLnBrk="0" hangingPunct="0"/>
              <a:r>
                <a:rPr lang="en-US" sz="2000"/>
                <a:t>RAD,</a:t>
              </a:r>
            </a:p>
            <a:p>
              <a:pPr algn="ctr" eaLnBrk="0" hangingPunct="0"/>
              <a:r>
                <a:rPr lang="en-US" sz="2000"/>
                <a:t>Composition,</a:t>
              </a:r>
            </a:p>
            <a:p>
              <a:pPr algn="ctr" eaLnBrk="0" hangingPunct="0"/>
              <a:r>
                <a:rPr lang="en-US" sz="2000"/>
                <a:t>Delegation</a:t>
              </a:r>
            </a:p>
          </p:txBody>
        </p:sp>
        <p:pic>
          <p:nvPicPr>
            <p:cNvPr id="166943" name="Picture 31"/>
            <p:cNvPicPr>
              <a:picLocks noChangeAspect="1" noChangeArrowheads="1"/>
            </p:cNvPicPr>
            <p:nvPr/>
          </p:nvPicPr>
          <p:blipFill>
            <a:blip r:embed="rId5" cstate="print"/>
            <a:srcRect/>
            <a:stretch>
              <a:fillRect/>
            </a:stretch>
          </p:blipFill>
          <p:spPr bwMode="auto">
            <a:xfrm>
              <a:off x="1584" y="2952"/>
              <a:ext cx="476" cy="637"/>
            </a:xfrm>
            <a:prstGeom prst="rect">
              <a:avLst/>
            </a:prstGeom>
            <a:noFill/>
            <a:ln w="12700">
              <a:noFill/>
              <a:miter lim="800000"/>
              <a:headEnd type="none" w="sm" len="sm"/>
              <a:tailEnd type="none" w="sm" len="sm"/>
            </a:ln>
            <a:effec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b="1" dirty="0"/>
              <a:t>How Much Simpler?</a:t>
            </a:r>
          </a:p>
        </p:txBody>
      </p:sp>
      <p:sp>
        <p:nvSpPr>
          <p:cNvPr id="161797" name="Text Box 5"/>
          <p:cNvSpPr txBox="1">
            <a:spLocks noChangeArrowheads="1"/>
          </p:cNvSpPr>
          <p:nvPr/>
        </p:nvSpPr>
        <p:spPr bwMode="auto">
          <a:xfrm>
            <a:off x="381000" y="1143000"/>
            <a:ext cx="2893741" cy="523220"/>
          </a:xfrm>
          <a:prstGeom prst="rect">
            <a:avLst/>
          </a:prstGeom>
          <a:noFill/>
          <a:ln w="12700">
            <a:noFill/>
            <a:miter lim="800000"/>
            <a:headEnd type="none" w="sm" len="sm"/>
            <a:tailEnd type="none" w="sm" len="sm"/>
          </a:ln>
          <a:effectLst/>
        </p:spPr>
        <p:txBody>
          <a:bodyPr wrap="none">
            <a:spAutoFit/>
          </a:bodyPr>
          <a:lstStyle/>
          <a:p>
            <a:pPr eaLnBrk="0" hangingPunct="0"/>
            <a:r>
              <a:rPr lang="en-US" sz="2800" b="1" dirty="0"/>
              <a:t>Windows API</a:t>
            </a:r>
          </a:p>
        </p:txBody>
      </p:sp>
      <p:sp>
        <p:nvSpPr>
          <p:cNvPr id="161799" name="Text Box 7"/>
          <p:cNvSpPr txBox="1">
            <a:spLocks noChangeArrowheads="1"/>
          </p:cNvSpPr>
          <p:nvPr/>
        </p:nvSpPr>
        <p:spPr bwMode="auto">
          <a:xfrm>
            <a:off x="609600" y="1628775"/>
            <a:ext cx="7924800" cy="2597150"/>
          </a:xfrm>
          <a:prstGeom prst="rect">
            <a:avLst/>
          </a:prstGeom>
          <a:gradFill rotWithShape="0">
            <a:gsLst>
              <a:gs pos="0">
                <a:schemeClr val="folHlink">
                  <a:gamma/>
                  <a:shade val="46275"/>
                  <a:invGamma/>
                </a:schemeClr>
              </a:gs>
              <a:gs pos="100000">
                <a:schemeClr val="folHlink"/>
              </a:gs>
            </a:gsLst>
            <a:lin ang="5400000" scaled="1"/>
          </a:gradFill>
          <a:ln w="12700">
            <a:solidFill>
              <a:schemeClr val="folHlink"/>
            </a:solidFill>
            <a:miter lim="800000"/>
            <a:headEnd type="none" w="sm" len="sm"/>
            <a:tailEnd type="none" w="sm" len="sm"/>
          </a:ln>
          <a:effectLst>
            <a:innerShdw blurRad="63500" dist="50800" dir="5400000">
              <a:prstClr val="black">
                <a:alpha val="50000"/>
              </a:prstClr>
            </a:innerShdw>
          </a:effectLst>
        </p:spPr>
        <p:txBody>
          <a:bodyPr lIns="182880" tIns="137160" rIns="182880" bIns="137160">
            <a:spAutoFit/>
          </a:bodyPr>
          <a:lstStyle/>
          <a:p>
            <a:r>
              <a:rPr lang="en-US" sz="1900" dirty="0">
                <a:solidFill>
                  <a:schemeClr val="accent4"/>
                </a:solidFill>
                <a:latin typeface="Courier New" pitchFamily="49" charset="0"/>
              </a:rPr>
              <a:t>HWND </a:t>
            </a:r>
            <a:r>
              <a:rPr lang="en-US" sz="1900" dirty="0" err="1">
                <a:solidFill>
                  <a:schemeClr val="accent4"/>
                </a:solidFill>
                <a:latin typeface="Courier New" pitchFamily="49" charset="0"/>
              </a:rPr>
              <a:t>hwndMain</a:t>
            </a:r>
            <a:r>
              <a:rPr lang="en-US" sz="1900" dirty="0">
                <a:solidFill>
                  <a:schemeClr val="accent4"/>
                </a:solidFill>
                <a:latin typeface="Courier New" pitchFamily="49" charset="0"/>
              </a:rPr>
              <a:t> = </a:t>
            </a:r>
            <a:r>
              <a:rPr lang="en-US" sz="1900" dirty="0" err="1">
                <a:solidFill>
                  <a:schemeClr val="accent4"/>
                </a:solidFill>
                <a:latin typeface="Courier New" pitchFamily="49" charset="0"/>
              </a:rPr>
              <a:t>CreateWindowEx</a:t>
            </a:r>
            <a:r>
              <a:rPr lang="en-US" sz="1900" dirty="0">
                <a:solidFill>
                  <a:schemeClr val="accent4"/>
                </a:solidFill>
                <a:latin typeface="Courier New" pitchFamily="49" charset="0"/>
              </a:rPr>
              <a:t>(</a:t>
            </a:r>
          </a:p>
          <a:p>
            <a:r>
              <a:rPr lang="en-US" sz="1900" dirty="0">
                <a:solidFill>
                  <a:schemeClr val="accent4"/>
                </a:solidFill>
                <a:latin typeface="Courier New" pitchFamily="49" charset="0"/>
              </a:rPr>
              <a:t>    0, "</a:t>
            </a:r>
            <a:r>
              <a:rPr lang="en-US" sz="1900" dirty="0" err="1">
                <a:solidFill>
                  <a:schemeClr val="accent4"/>
                </a:solidFill>
                <a:latin typeface="Courier New" pitchFamily="49" charset="0"/>
              </a:rPr>
              <a:t>MainWClass</a:t>
            </a:r>
            <a:r>
              <a:rPr lang="en-US" sz="1900" dirty="0">
                <a:solidFill>
                  <a:schemeClr val="accent4"/>
                </a:solidFill>
                <a:latin typeface="Courier New" pitchFamily="49" charset="0"/>
              </a:rPr>
              <a:t>", "Main Window",</a:t>
            </a:r>
          </a:p>
          <a:p>
            <a:r>
              <a:rPr lang="en-US" sz="1900" dirty="0">
                <a:solidFill>
                  <a:schemeClr val="accent4"/>
                </a:solidFill>
                <a:latin typeface="Courier New" pitchFamily="49" charset="0"/>
              </a:rPr>
              <a:t>    WS_OVERLAPPEDWINDOW | WS_HSCROLL | WS_VSCROLL,</a:t>
            </a:r>
          </a:p>
          <a:p>
            <a:r>
              <a:rPr lang="en-US" sz="1900" dirty="0">
                <a:solidFill>
                  <a:schemeClr val="accent4"/>
                </a:solidFill>
                <a:latin typeface="Courier New" pitchFamily="49" charset="0"/>
              </a:rPr>
              <a:t>    CW_USEDEFAULT, CW_USEDEFAULT,</a:t>
            </a:r>
          </a:p>
          <a:p>
            <a:r>
              <a:rPr lang="en-US" sz="1900" dirty="0">
                <a:solidFill>
                  <a:schemeClr val="accent4"/>
                </a:solidFill>
                <a:latin typeface="Courier New" pitchFamily="49" charset="0"/>
              </a:rPr>
              <a:t>    CW_USEDEFAULT, CW_USEDEFAULT,</a:t>
            </a:r>
          </a:p>
          <a:p>
            <a:r>
              <a:rPr lang="en-US" sz="1900" dirty="0">
                <a:solidFill>
                  <a:schemeClr val="accent4"/>
                </a:solidFill>
                <a:latin typeface="Courier New" pitchFamily="49" charset="0"/>
              </a:rPr>
              <a:t>    (HWND)NULL, (HMENU)NULL, </a:t>
            </a:r>
            <a:r>
              <a:rPr lang="en-US" sz="1900" dirty="0" err="1">
                <a:solidFill>
                  <a:schemeClr val="accent4"/>
                </a:solidFill>
                <a:latin typeface="Courier New" pitchFamily="49" charset="0"/>
              </a:rPr>
              <a:t>hInstance</a:t>
            </a:r>
            <a:r>
              <a:rPr lang="en-US" sz="1900" dirty="0">
                <a:solidFill>
                  <a:schemeClr val="accent4"/>
                </a:solidFill>
                <a:latin typeface="Courier New" pitchFamily="49" charset="0"/>
              </a:rPr>
              <a:t>, NULL); </a:t>
            </a:r>
          </a:p>
          <a:p>
            <a:r>
              <a:rPr lang="en-US" sz="1900" dirty="0" err="1">
                <a:solidFill>
                  <a:schemeClr val="accent4"/>
                </a:solidFill>
                <a:latin typeface="Courier New" pitchFamily="49" charset="0"/>
              </a:rPr>
              <a:t>ShowWindow</a:t>
            </a:r>
            <a:r>
              <a:rPr lang="en-US" sz="1900" dirty="0">
                <a:solidFill>
                  <a:schemeClr val="accent4"/>
                </a:solidFill>
                <a:latin typeface="Courier New" pitchFamily="49" charset="0"/>
              </a:rPr>
              <a:t>(</a:t>
            </a:r>
            <a:r>
              <a:rPr lang="en-US" sz="1900" dirty="0" err="1">
                <a:solidFill>
                  <a:schemeClr val="accent4"/>
                </a:solidFill>
                <a:latin typeface="Courier New" pitchFamily="49" charset="0"/>
              </a:rPr>
              <a:t>hwndMain</a:t>
            </a:r>
            <a:r>
              <a:rPr lang="en-US" sz="1900" dirty="0">
                <a:solidFill>
                  <a:schemeClr val="accent4"/>
                </a:solidFill>
                <a:latin typeface="Courier New" pitchFamily="49" charset="0"/>
              </a:rPr>
              <a:t>, SW_SHOWDEFAULT); </a:t>
            </a:r>
          </a:p>
          <a:p>
            <a:r>
              <a:rPr lang="en-US" sz="1900" dirty="0" err="1">
                <a:solidFill>
                  <a:schemeClr val="accent4"/>
                </a:solidFill>
                <a:latin typeface="Courier New" pitchFamily="49" charset="0"/>
              </a:rPr>
              <a:t>UpdateWindow</a:t>
            </a:r>
            <a:r>
              <a:rPr lang="en-US" sz="1900" dirty="0">
                <a:solidFill>
                  <a:schemeClr val="accent4"/>
                </a:solidFill>
                <a:latin typeface="Courier New" pitchFamily="49" charset="0"/>
              </a:rPr>
              <a:t>(</a:t>
            </a:r>
            <a:r>
              <a:rPr lang="en-US" sz="1900" dirty="0" err="1">
                <a:solidFill>
                  <a:schemeClr val="accent4"/>
                </a:solidFill>
                <a:latin typeface="Courier New" pitchFamily="49" charset="0"/>
              </a:rPr>
              <a:t>hwndMain</a:t>
            </a:r>
            <a:r>
              <a:rPr lang="en-US" sz="1900" dirty="0">
                <a:solidFill>
                  <a:schemeClr val="accent4"/>
                </a:solidFill>
                <a:latin typeface="Courier New" pitchFamily="49" charset="0"/>
              </a:rPr>
              <a:t>);</a:t>
            </a:r>
          </a:p>
        </p:txBody>
      </p:sp>
      <p:grpSp>
        <p:nvGrpSpPr>
          <p:cNvPr id="2" name="Group 9"/>
          <p:cNvGrpSpPr>
            <a:grpSpLocks/>
          </p:cNvGrpSpPr>
          <p:nvPr/>
        </p:nvGrpSpPr>
        <p:grpSpPr bwMode="auto">
          <a:xfrm>
            <a:off x="381000" y="4495800"/>
            <a:ext cx="8153400" cy="1685925"/>
            <a:chOff x="240" y="2976"/>
            <a:chExt cx="5136" cy="1062"/>
          </a:xfrm>
          <a:effectLst>
            <a:outerShdw blurRad="50800" dist="38100" dir="13500000" algn="br" rotWithShape="0">
              <a:prstClr val="black">
                <a:alpha val="40000"/>
              </a:prstClr>
            </a:outerShdw>
          </a:effectLst>
        </p:grpSpPr>
        <p:sp>
          <p:nvSpPr>
            <p:cNvPr id="161798" name="Text Box 6"/>
            <p:cNvSpPr txBox="1">
              <a:spLocks noChangeArrowheads="1"/>
            </p:cNvSpPr>
            <p:nvPr/>
          </p:nvSpPr>
          <p:spPr bwMode="auto">
            <a:xfrm>
              <a:off x="240" y="2976"/>
              <a:ext cx="1884" cy="327"/>
            </a:xfrm>
            <a:prstGeom prst="rect">
              <a:avLst/>
            </a:prstGeom>
            <a:noFill/>
            <a:ln w="12700">
              <a:noFill/>
              <a:miter lim="800000"/>
              <a:headEnd type="none" w="sm" len="sm"/>
              <a:tailEnd type="none" w="sm" len="sm"/>
            </a:ln>
            <a:effectLst/>
          </p:spPr>
          <p:txBody>
            <a:bodyPr wrap="none">
              <a:spAutoFit/>
            </a:bodyPr>
            <a:lstStyle/>
            <a:p>
              <a:pPr eaLnBrk="0" hangingPunct="0"/>
              <a:r>
                <a:rPr lang="en-US" sz="2800">
                  <a:effectLst>
                    <a:outerShdw blurRad="38100" dist="38100" dir="2700000" algn="tl">
                      <a:srgbClr val="000000"/>
                    </a:outerShdw>
                  </a:effectLst>
                </a:rPr>
                <a:t>.NET Framework</a:t>
              </a:r>
            </a:p>
          </p:txBody>
        </p:sp>
        <p:sp>
          <p:nvSpPr>
            <p:cNvPr id="161800" name="Text Box 8"/>
            <p:cNvSpPr txBox="1">
              <a:spLocks noChangeArrowheads="1"/>
            </p:cNvSpPr>
            <p:nvPr/>
          </p:nvSpPr>
          <p:spPr bwMode="auto">
            <a:xfrm>
              <a:off x="384" y="3312"/>
              <a:ext cx="4992" cy="726"/>
            </a:xfrm>
            <a:prstGeom prst="rect">
              <a:avLst/>
            </a:prstGeom>
            <a:gradFill rotWithShape="0">
              <a:gsLst>
                <a:gs pos="0">
                  <a:schemeClr val="folHlink">
                    <a:gamma/>
                    <a:shade val="46275"/>
                    <a:invGamma/>
                  </a:schemeClr>
                </a:gs>
                <a:gs pos="100000">
                  <a:schemeClr val="folHlink"/>
                </a:gs>
              </a:gsLst>
              <a:lin ang="5400000" scaled="1"/>
            </a:gradFill>
            <a:ln w="12700">
              <a:solidFill>
                <a:schemeClr val="folHlink"/>
              </a:solidFill>
              <a:miter lim="800000"/>
              <a:headEnd type="none" w="sm" len="sm"/>
              <a:tailEnd type="none" w="sm" len="sm"/>
            </a:ln>
            <a:effectLst/>
          </p:spPr>
          <p:txBody>
            <a:bodyPr lIns="182880" tIns="137160" rIns="182880" bIns="137160">
              <a:spAutoFit/>
            </a:bodyPr>
            <a:lstStyle/>
            <a:p>
              <a:r>
                <a:rPr lang="en-US" sz="1900" dirty="0" smtClean="0">
                  <a:solidFill>
                    <a:schemeClr val="accent1">
                      <a:lumMod val="75000"/>
                    </a:schemeClr>
                  </a:solidFill>
                  <a:effectLst>
                    <a:outerShdw blurRad="38100" dist="38100" dir="2700000" algn="tl">
                      <a:srgbClr val="000000"/>
                    </a:outerShdw>
                  </a:effectLst>
                  <a:latin typeface="Courier New" pitchFamily="49" charset="0"/>
                </a:rPr>
                <a:t>Form </a:t>
              </a:r>
              <a:r>
                <a:rPr lang="en-US" sz="1900" dirty="0" err="1" smtClean="0">
                  <a:solidFill>
                    <a:schemeClr val="accent1">
                      <a:lumMod val="75000"/>
                    </a:schemeClr>
                  </a:solidFill>
                  <a:effectLst>
                    <a:outerShdw blurRad="38100" dist="38100" dir="2700000" algn="tl">
                      <a:srgbClr val="000000"/>
                    </a:outerShdw>
                  </a:effectLst>
                  <a:latin typeface="Courier New" pitchFamily="49" charset="0"/>
                </a:rPr>
                <a:t>form</a:t>
              </a:r>
              <a:r>
                <a:rPr lang="en-US" sz="1900" dirty="0" smtClean="0">
                  <a:solidFill>
                    <a:schemeClr val="accent1">
                      <a:lumMod val="75000"/>
                    </a:schemeClr>
                  </a:solidFill>
                  <a:effectLst>
                    <a:outerShdw blurRad="38100" dist="38100" dir="2700000" algn="tl">
                      <a:srgbClr val="000000"/>
                    </a:outerShdw>
                  </a:effectLst>
                  <a:latin typeface="Courier New" pitchFamily="49" charset="0"/>
                </a:rPr>
                <a:t> = new Form();</a:t>
              </a:r>
              <a:endParaRPr lang="en-US" sz="1900" dirty="0">
                <a:solidFill>
                  <a:schemeClr val="accent1">
                    <a:lumMod val="75000"/>
                  </a:schemeClr>
                </a:solidFill>
                <a:effectLst>
                  <a:outerShdw blurRad="38100" dist="38100" dir="2700000" algn="tl">
                    <a:srgbClr val="000000"/>
                  </a:outerShdw>
                </a:effectLst>
                <a:latin typeface="Courier New" pitchFamily="49" charset="0"/>
              </a:endParaRPr>
            </a:p>
            <a:p>
              <a:r>
                <a:rPr lang="en-US" sz="1900" dirty="0" err="1">
                  <a:solidFill>
                    <a:schemeClr val="accent1">
                      <a:lumMod val="75000"/>
                    </a:schemeClr>
                  </a:solidFill>
                  <a:effectLst>
                    <a:outerShdw blurRad="38100" dist="38100" dir="2700000" algn="tl">
                      <a:srgbClr val="000000"/>
                    </a:outerShdw>
                  </a:effectLst>
                  <a:latin typeface="Courier New" pitchFamily="49" charset="0"/>
                </a:rPr>
                <a:t>form.Text</a:t>
              </a:r>
              <a:r>
                <a:rPr lang="en-US" sz="1900" dirty="0">
                  <a:solidFill>
                    <a:schemeClr val="accent1">
                      <a:lumMod val="75000"/>
                    </a:schemeClr>
                  </a:solidFill>
                  <a:effectLst>
                    <a:outerShdw blurRad="38100" dist="38100" dir="2700000" algn="tl">
                      <a:srgbClr val="000000"/>
                    </a:outerShdw>
                  </a:effectLst>
                  <a:latin typeface="Courier New" pitchFamily="49" charset="0"/>
                </a:rPr>
                <a:t> = "Main </a:t>
              </a:r>
              <a:r>
                <a:rPr lang="en-US" sz="1900" dirty="0" smtClean="0">
                  <a:solidFill>
                    <a:schemeClr val="accent1">
                      <a:lumMod val="75000"/>
                    </a:schemeClr>
                  </a:solidFill>
                  <a:effectLst>
                    <a:outerShdw blurRad="38100" dist="38100" dir="2700000" algn="tl">
                      <a:srgbClr val="000000"/>
                    </a:outerShdw>
                  </a:effectLst>
                  <a:latin typeface="Courier New" pitchFamily="49" charset="0"/>
                </a:rPr>
                <a:t>Window“;</a:t>
              </a:r>
              <a:endParaRPr lang="en-US" sz="1900" dirty="0">
                <a:solidFill>
                  <a:schemeClr val="accent1">
                    <a:lumMod val="75000"/>
                  </a:schemeClr>
                </a:solidFill>
                <a:effectLst>
                  <a:outerShdw blurRad="38100" dist="38100" dir="2700000" algn="tl">
                    <a:srgbClr val="000000"/>
                  </a:outerShdw>
                </a:effectLst>
                <a:latin typeface="Courier New" pitchFamily="49" charset="0"/>
              </a:endParaRPr>
            </a:p>
            <a:p>
              <a:r>
                <a:rPr lang="en-US" sz="1900" dirty="0" err="1">
                  <a:solidFill>
                    <a:schemeClr val="accent1">
                      <a:lumMod val="75000"/>
                    </a:schemeClr>
                  </a:solidFill>
                  <a:effectLst>
                    <a:outerShdw blurRad="38100" dist="38100" dir="2700000" algn="tl">
                      <a:srgbClr val="000000"/>
                    </a:outerShdw>
                  </a:effectLst>
                  <a:latin typeface="Courier New" pitchFamily="49" charset="0"/>
                </a:rPr>
                <a:t>form.Show</a:t>
              </a:r>
              <a:r>
                <a:rPr lang="en-US" sz="1900" dirty="0" smtClean="0">
                  <a:solidFill>
                    <a:schemeClr val="accent1">
                      <a:lumMod val="75000"/>
                    </a:schemeClr>
                  </a:solidFill>
                  <a:effectLst>
                    <a:outerShdw blurRad="38100" dist="38100" dir="2700000" algn="tl">
                      <a:srgbClr val="000000"/>
                    </a:outerShdw>
                  </a:effectLst>
                  <a:latin typeface="Courier New" pitchFamily="49" charset="0"/>
                </a:rPr>
                <a:t>();</a:t>
              </a:r>
              <a:endParaRPr lang="en-US" sz="1900" dirty="0">
                <a:solidFill>
                  <a:schemeClr val="accent1">
                    <a:lumMod val="75000"/>
                  </a:schemeClr>
                </a:solidFill>
                <a:effectLst>
                  <a:outerShdw blurRad="38100" dist="38100" dir="2700000" algn="tl">
                    <a:srgbClr val="000000"/>
                  </a:outerShdw>
                </a:effectLst>
                <a:latin typeface="Courier New" pitchFamily="49" charset="0"/>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200" b="1" smtClean="0"/>
              <a:t>.NET Base Class Libraries</a:t>
            </a:r>
            <a:endParaRPr lang="en-US" sz="3200" b="1" dirty="0"/>
          </a:p>
        </p:txBody>
      </p:sp>
      <p:pic>
        <p:nvPicPr>
          <p:cNvPr id="79874" name="Picture 2" descr="http://tww.fh-duesseldorf.de/et/langmann/seminarprojekte/eci/HTML/diplomarbeitNET-Dateien/image014.gif"/>
          <p:cNvPicPr>
            <a:picLocks noChangeAspect="1" noChangeArrowheads="1"/>
          </p:cNvPicPr>
          <p:nvPr/>
        </p:nvPicPr>
        <p:blipFill>
          <a:blip r:embed="rId2" cstate="print"/>
          <a:srcRect/>
          <a:stretch>
            <a:fillRect/>
          </a:stretch>
        </p:blipFill>
        <p:spPr bwMode="auto">
          <a:xfrm>
            <a:off x="990600" y="1295400"/>
            <a:ext cx="7265212" cy="4953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85800" y="1447800"/>
            <a:ext cx="7239000" cy="4724400"/>
            <a:chOff x="685800" y="1219200"/>
            <a:chExt cx="7620000" cy="5334000"/>
          </a:xfrm>
        </p:grpSpPr>
        <p:sp>
          <p:nvSpPr>
            <p:cNvPr id="195586" name="Rectangle 2"/>
            <p:cNvSpPr>
              <a:spLocks noChangeArrowheads="1"/>
            </p:cNvSpPr>
            <p:nvPr/>
          </p:nvSpPr>
          <p:spPr bwMode="auto">
            <a:xfrm>
              <a:off x="685800" y="5867400"/>
              <a:ext cx="5562600" cy="6858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Operating System</a:t>
              </a:r>
            </a:p>
          </p:txBody>
        </p:sp>
        <p:sp>
          <p:nvSpPr>
            <p:cNvPr id="195587" name="Rectangle 3"/>
            <p:cNvSpPr>
              <a:spLocks noChangeArrowheads="1"/>
            </p:cNvSpPr>
            <p:nvPr/>
          </p:nvSpPr>
          <p:spPr bwMode="auto">
            <a:xfrm>
              <a:off x="685800" y="5105400"/>
              <a:ext cx="5562600" cy="6858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Common Language Runtime</a:t>
              </a:r>
            </a:p>
          </p:txBody>
        </p:sp>
        <p:sp>
          <p:nvSpPr>
            <p:cNvPr id="195588" name="Rectangle 4"/>
            <p:cNvSpPr>
              <a:spLocks noChangeArrowheads="1"/>
            </p:cNvSpPr>
            <p:nvPr/>
          </p:nvSpPr>
          <p:spPr bwMode="auto">
            <a:xfrm>
              <a:off x="685800" y="4419600"/>
              <a:ext cx="55626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Base Class Library</a:t>
              </a:r>
            </a:p>
          </p:txBody>
        </p:sp>
        <p:sp>
          <p:nvSpPr>
            <p:cNvPr id="195589" name="Rectangle 5"/>
            <p:cNvSpPr>
              <a:spLocks noChangeArrowheads="1"/>
            </p:cNvSpPr>
            <p:nvPr/>
          </p:nvSpPr>
          <p:spPr bwMode="auto">
            <a:xfrm>
              <a:off x="685800" y="3733800"/>
              <a:ext cx="55626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ADO.NET and XML</a:t>
              </a:r>
            </a:p>
          </p:txBody>
        </p:sp>
        <p:grpSp>
          <p:nvGrpSpPr>
            <p:cNvPr id="2" name="Group 6"/>
            <p:cNvGrpSpPr>
              <a:grpSpLocks/>
            </p:cNvGrpSpPr>
            <p:nvPr/>
          </p:nvGrpSpPr>
          <p:grpSpPr bwMode="auto">
            <a:xfrm>
              <a:off x="685800" y="2590800"/>
              <a:ext cx="5562600" cy="1066800"/>
              <a:chOff x="288" y="1680"/>
              <a:chExt cx="3504" cy="672"/>
            </a:xfrm>
          </p:grpSpPr>
          <p:sp>
            <p:nvSpPr>
              <p:cNvPr id="195591" name="Rectangle 7"/>
              <p:cNvSpPr>
                <a:spLocks noChangeArrowheads="1"/>
              </p:cNvSpPr>
              <p:nvPr/>
            </p:nvSpPr>
            <p:spPr bwMode="auto">
              <a:xfrm>
                <a:off x="288" y="1680"/>
                <a:ext cx="2208" cy="672"/>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ASP.NET</a:t>
                </a:r>
              </a:p>
              <a:p>
                <a:pPr algn="ctr" eaLnBrk="0" hangingPunct="0"/>
                <a:r>
                  <a:rPr lang="en-US" sz="2000">
                    <a:effectLst>
                      <a:outerShdw blurRad="38100" dist="38100" dir="2700000" algn="tl">
                        <a:srgbClr val="000000"/>
                      </a:outerShdw>
                    </a:effectLst>
                  </a:rPr>
                  <a:t>Web Forms   Web Services</a:t>
                </a:r>
              </a:p>
              <a:p>
                <a:pPr algn="ctr" eaLnBrk="0" hangingPunct="0"/>
                <a:r>
                  <a:rPr lang="en-US" sz="2000">
                    <a:effectLst>
                      <a:outerShdw blurRad="38100" dist="38100" dir="2700000" algn="tl">
                        <a:srgbClr val="000000"/>
                      </a:outerShdw>
                    </a:effectLst>
                  </a:rPr>
                  <a:t>Mobile Internet Toolkit</a:t>
                </a:r>
              </a:p>
            </p:txBody>
          </p:sp>
          <p:sp>
            <p:nvSpPr>
              <p:cNvPr id="195592" name="Rectangle 8"/>
              <p:cNvSpPr>
                <a:spLocks noChangeArrowheads="1"/>
              </p:cNvSpPr>
              <p:nvPr/>
            </p:nvSpPr>
            <p:spPr bwMode="auto">
              <a:xfrm>
                <a:off x="2544" y="1680"/>
                <a:ext cx="1248" cy="672"/>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Windows</a:t>
                </a:r>
              </a:p>
              <a:p>
                <a:pPr algn="ctr" eaLnBrk="0" hangingPunct="0"/>
                <a:r>
                  <a:rPr lang="en-US" sz="2000">
                    <a:effectLst>
                      <a:outerShdw blurRad="38100" dist="38100" dir="2700000" algn="tl">
                        <a:srgbClr val="000000"/>
                      </a:outerShdw>
                    </a:effectLst>
                  </a:rPr>
                  <a:t>Forms</a:t>
                </a:r>
              </a:p>
            </p:txBody>
          </p:sp>
        </p:grpSp>
        <p:sp>
          <p:nvSpPr>
            <p:cNvPr id="195593" name="Rectangle 9"/>
            <p:cNvSpPr>
              <a:spLocks noChangeArrowheads="1"/>
            </p:cNvSpPr>
            <p:nvPr/>
          </p:nvSpPr>
          <p:spPr bwMode="auto">
            <a:xfrm>
              <a:off x="685800" y="1905000"/>
              <a:ext cx="5562600" cy="609600"/>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Common Language Specification</a:t>
              </a:r>
            </a:p>
          </p:txBody>
        </p:sp>
        <p:grpSp>
          <p:nvGrpSpPr>
            <p:cNvPr id="3" name="Group 10"/>
            <p:cNvGrpSpPr>
              <a:grpSpLocks/>
            </p:cNvGrpSpPr>
            <p:nvPr/>
          </p:nvGrpSpPr>
          <p:grpSpPr bwMode="auto">
            <a:xfrm>
              <a:off x="685800" y="1219200"/>
              <a:ext cx="5562600" cy="609600"/>
              <a:chOff x="288" y="816"/>
              <a:chExt cx="3504" cy="384"/>
            </a:xfrm>
            <a:solidFill>
              <a:schemeClr val="accent2"/>
            </a:solidFill>
          </p:grpSpPr>
          <p:sp>
            <p:nvSpPr>
              <p:cNvPr id="195595" name="Rectangle 11"/>
              <p:cNvSpPr>
                <a:spLocks noChangeArrowheads="1"/>
              </p:cNvSpPr>
              <p:nvPr/>
            </p:nvSpPr>
            <p:spPr bwMode="auto">
              <a:xfrm>
                <a:off x="288" y="816"/>
                <a:ext cx="624" cy="384"/>
              </a:xfrm>
              <a:prstGeom prst="rect">
                <a:avLst/>
              </a:prstGeom>
              <a:grp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dirty="0">
                    <a:effectLst>
                      <a:outerShdw blurRad="38100" dist="38100" dir="2700000" algn="tl">
                        <a:srgbClr val="000000"/>
                      </a:outerShdw>
                    </a:effectLst>
                  </a:rPr>
                  <a:t>VB</a:t>
                </a:r>
              </a:p>
            </p:txBody>
          </p:sp>
          <p:sp>
            <p:nvSpPr>
              <p:cNvPr id="195596" name="Rectangle 12"/>
              <p:cNvSpPr>
                <a:spLocks noChangeArrowheads="1"/>
              </p:cNvSpPr>
              <p:nvPr/>
            </p:nvSpPr>
            <p:spPr bwMode="auto">
              <a:xfrm>
                <a:off x="960" y="816"/>
                <a:ext cx="624" cy="384"/>
              </a:xfrm>
              <a:prstGeom prst="rect">
                <a:avLst/>
              </a:prstGeom>
              <a:grp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195597" name="Rectangle 13"/>
              <p:cNvSpPr>
                <a:spLocks noChangeArrowheads="1"/>
              </p:cNvSpPr>
              <p:nvPr/>
            </p:nvSpPr>
            <p:spPr bwMode="auto">
              <a:xfrm>
                <a:off x="1632" y="816"/>
                <a:ext cx="624" cy="384"/>
              </a:xfrm>
              <a:prstGeom prst="rect">
                <a:avLst/>
              </a:prstGeom>
              <a:grp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195598" name="Rectangle 14"/>
              <p:cNvSpPr>
                <a:spLocks noChangeArrowheads="1"/>
              </p:cNvSpPr>
              <p:nvPr/>
            </p:nvSpPr>
            <p:spPr bwMode="auto">
              <a:xfrm>
                <a:off x="2304" y="816"/>
                <a:ext cx="768" cy="384"/>
              </a:xfrm>
              <a:prstGeom prst="rect">
                <a:avLst/>
              </a:prstGeom>
              <a:grp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JScript</a:t>
                </a:r>
              </a:p>
            </p:txBody>
          </p:sp>
          <p:sp>
            <p:nvSpPr>
              <p:cNvPr id="195599" name="Rectangle 15"/>
              <p:cNvSpPr>
                <a:spLocks noChangeArrowheads="1"/>
              </p:cNvSpPr>
              <p:nvPr/>
            </p:nvSpPr>
            <p:spPr bwMode="auto">
              <a:xfrm>
                <a:off x="3120" y="816"/>
                <a:ext cx="672" cy="384"/>
              </a:xfrm>
              <a:prstGeom prst="rect">
                <a:avLst/>
              </a:prstGeom>
              <a:grp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J#</a:t>
                </a:r>
              </a:p>
            </p:txBody>
          </p:sp>
        </p:grpSp>
        <p:sp>
          <p:nvSpPr>
            <p:cNvPr id="195600" name="Rectangle 16"/>
            <p:cNvSpPr>
              <a:spLocks noChangeArrowheads="1"/>
            </p:cNvSpPr>
            <p:nvPr/>
          </p:nvSpPr>
          <p:spPr bwMode="auto">
            <a:xfrm>
              <a:off x="6400800" y="1219200"/>
              <a:ext cx="1905000" cy="53340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vert="eaVert" wrap="none" anchor="ctr">
              <a:flatTx/>
            </a:bodyPr>
            <a:lstStyle/>
            <a:p>
              <a:pPr algn="ctr" eaLnBrk="0" hangingPunct="0"/>
              <a:r>
                <a:rPr lang="en-US" sz="2000">
                  <a:effectLst>
                    <a:outerShdw blurRad="38100" dist="38100" dir="2700000" algn="tl">
                      <a:srgbClr val="000000"/>
                    </a:outerShdw>
                  </a:effectLst>
                </a:rPr>
                <a:t>Visual Studio.NET</a:t>
              </a:r>
            </a:p>
          </p:txBody>
        </p:sp>
      </p:grpSp>
      <p:sp>
        <p:nvSpPr>
          <p:cNvPr id="195601" name="Rectangle 17"/>
          <p:cNvSpPr>
            <a:spLocks noGrp="1" noChangeArrowheads="1"/>
          </p:cNvSpPr>
          <p:nvPr>
            <p:ph type="title"/>
          </p:nvPr>
        </p:nvSpPr>
        <p:spPr>
          <a:xfrm>
            <a:off x="381000" y="228600"/>
            <a:ext cx="8763000" cy="627063"/>
          </a:xfrm>
        </p:spPr>
        <p:txBody>
          <a:bodyPr/>
          <a:lstStyle/>
          <a:p>
            <a:r>
              <a:rPr lang="en-US" sz="3900" b="1" dirty="0" smtClean="0"/>
              <a:t>.NET Languages</a:t>
            </a:r>
            <a:endParaRPr lang="en-US" sz="3900" b="1" dirty="0"/>
          </a:p>
        </p:txBody>
      </p:sp>
      <p:sp>
        <p:nvSpPr>
          <p:cNvPr id="19" name="Right Arrow 18"/>
          <p:cNvSpPr/>
          <p:nvPr/>
        </p:nvSpPr>
        <p:spPr bwMode="auto">
          <a:xfrm>
            <a:off x="304800" y="1676400"/>
            <a:ext cx="381000" cy="685800"/>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Narrow" pitchFamily="34" charset="0"/>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title"/>
          </p:nvPr>
        </p:nvSpPr>
        <p:spPr/>
        <p:txBody>
          <a:bodyPr/>
          <a:lstStyle/>
          <a:p>
            <a:r>
              <a:rPr lang="en-US" altLang="zh-CN" kern="1200" dirty="0" smtClean="0">
                <a:solidFill>
                  <a:srgbClr val="800000"/>
                </a:solidFill>
                <a:effectLst>
                  <a:outerShdw blurRad="38100" dist="38100" dir="2700000" algn="tl">
                    <a:srgbClr val="000000"/>
                  </a:outerShdw>
                </a:effectLst>
                <a:latin typeface="+mn-lt"/>
                <a:ea typeface="宋体" pitchFamily="2" charset="-122"/>
                <a:cs typeface="+mn-cs"/>
              </a:rPr>
              <a:t>.Net Languages</a:t>
            </a:r>
          </a:p>
        </p:txBody>
      </p:sp>
      <p:sp>
        <p:nvSpPr>
          <p:cNvPr id="270341" name="Rectangle 5"/>
          <p:cNvSpPr>
            <a:spLocks noGrp="1" noChangeArrowheads="1"/>
          </p:cNvSpPr>
          <p:nvPr>
            <p:ph type="body" idx="1"/>
          </p:nvPr>
        </p:nvSpPr>
        <p:spPr>
          <a:xfrm>
            <a:off x="228600" y="1143000"/>
            <a:ext cx="8388350" cy="4533900"/>
          </a:xfrm>
        </p:spPr>
        <p:txBody>
          <a:bodyPr/>
          <a:lstStyle/>
          <a:p>
            <a:pPr marL="465138" indent="-465138"/>
            <a:r>
              <a:rPr lang="en-US" sz="2800" dirty="0"/>
              <a:t>The .NET Platform is language neutral</a:t>
            </a:r>
          </a:p>
          <a:p>
            <a:pPr marL="855663" lvl="1" indent="-388938"/>
            <a:r>
              <a:rPr lang="en-US" sz="2400" dirty="0"/>
              <a:t>All .NET languages are first class players</a:t>
            </a:r>
          </a:p>
          <a:p>
            <a:pPr marL="855663" lvl="1" indent="-388938"/>
            <a:r>
              <a:rPr lang="en-US" sz="2400" dirty="0"/>
              <a:t>You can leverage your existing skills</a:t>
            </a:r>
          </a:p>
          <a:p>
            <a:pPr marL="465138" indent="-465138"/>
            <a:r>
              <a:rPr lang="en-US" sz="2800" dirty="0"/>
              <a:t>Common language specification</a:t>
            </a:r>
          </a:p>
          <a:p>
            <a:pPr marL="855663" lvl="1" indent="-388938"/>
            <a:r>
              <a:rPr lang="en-US" sz="2400" dirty="0"/>
              <a:t>Set of features guaranteed to be in all languages</a:t>
            </a:r>
          </a:p>
          <a:p>
            <a:pPr marL="465138" indent="-465138"/>
            <a:endParaRPr lang="en-US" sz="2400" dirty="0"/>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zh-CN" kern="1200" dirty="0" smtClean="0">
                <a:solidFill>
                  <a:srgbClr val="800000"/>
                </a:solidFill>
                <a:effectLst>
                  <a:outerShdw blurRad="38100" dist="38100" dir="2700000" algn="tl">
                    <a:srgbClr val="000000"/>
                  </a:outerShdw>
                </a:effectLst>
                <a:latin typeface="+mn-lt"/>
                <a:ea typeface="宋体" pitchFamily="2" charset="-122"/>
                <a:cs typeface="+mn-cs"/>
              </a:rPr>
              <a:t>.NET Languages from Microsoft</a:t>
            </a:r>
          </a:p>
        </p:txBody>
      </p:sp>
      <p:sp>
        <p:nvSpPr>
          <p:cNvPr id="418819" name="Rectangle 3"/>
          <p:cNvSpPr>
            <a:spLocks noGrp="1" noChangeArrowheads="1"/>
          </p:cNvSpPr>
          <p:nvPr>
            <p:ph type="body" idx="1"/>
          </p:nvPr>
        </p:nvSpPr>
        <p:spPr>
          <a:xfrm>
            <a:off x="376238" y="1439863"/>
            <a:ext cx="8578850" cy="2282825"/>
          </a:xfrm>
        </p:spPr>
        <p:txBody>
          <a:bodyPr/>
          <a:lstStyle/>
          <a:p>
            <a:r>
              <a:rPr lang="en-US"/>
              <a:t>Microsoft: Visual Basic.NET</a:t>
            </a:r>
          </a:p>
          <a:p>
            <a:r>
              <a:rPr lang="en-US"/>
              <a:t>Microsoft: C#</a:t>
            </a:r>
          </a:p>
          <a:p>
            <a:r>
              <a:rPr lang="en-US"/>
              <a:t>Microsoft: C++ (Managed/Unmanaged)</a:t>
            </a:r>
          </a:p>
          <a:p>
            <a:r>
              <a:rPr lang="en-US"/>
              <a:t>Microsoft: J#</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zh-CN" sz="3600" kern="1200" dirty="0" smtClean="0">
                <a:solidFill>
                  <a:srgbClr val="800000"/>
                </a:solidFill>
                <a:effectLst>
                  <a:outerShdw blurRad="38100" dist="38100" dir="2700000" algn="tl">
                    <a:srgbClr val="000000"/>
                  </a:outerShdw>
                </a:effectLst>
                <a:latin typeface="+mn-lt"/>
                <a:ea typeface="宋体" pitchFamily="2" charset="-122"/>
                <a:cs typeface="+mn-cs"/>
              </a:rPr>
              <a:t>.NET Languages from Others</a:t>
            </a:r>
          </a:p>
        </p:txBody>
      </p:sp>
      <p:sp>
        <p:nvSpPr>
          <p:cNvPr id="419843" name="Rectangle 3"/>
          <p:cNvSpPr>
            <a:spLocks noGrp="1" noChangeArrowheads="1"/>
          </p:cNvSpPr>
          <p:nvPr>
            <p:ph type="body" sz="half" idx="1"/>
          </p:nvPr>
        </p:nvSpPr>
        <p:spPr>
          <a:xfrm>
            <a:off x="376238" y="1439863"/>
            <a:ext cx="4213225" cy="5475287"/>
          </a:xfrm>
        </p:spPr>
        <p:txBody>
          <a:bodyPr/>
          <a:lstStyle/>
          <a:p>
            <a:r>
              <a:rPr lang="en-US" dirty="0"/>
              <a:t>APL</a:t>
            </a:r>
          </a:p>
          <a:p>
            <a:r>
              <a:rPr lang="en-US" dirty="0"/>
              <a:t>Fujitsu COBOL</a:t>
            </a:r>
          </a:p>
          <a:p>
            <a:r>
              <a:rPr lang="en-US" dirty="0"/>
              <a:t>Micro Focus COBOL</a:t>
            </a:r>
          </a:p>
          <a:p>
            <a:r>
              <a:rPr lang="en-US" dirty="0"/>
              <a:t>Eiffel</a:t>
            </a:r>
          </a:p>
          <a:p>
            <a:r>
              <a:rPr lang="en-US" dirty="0"/>
              <a:t>Forth</a:t>
            </a:r>
          </a:p>
          <a:p>
            <a:r>
              <a:rPr lang="en-US" dirty="0"/>
              <a:t>FORTRAN 95</a:t>
            </a:r>
          </a:p>
          <a:p>
            <a:r>
              <a:rPr lang="en-US" dirty="0"/>
              <a:t>Haskell</a:t>
            </a:r>
          </a:p>
          <a:p>
            <a:r>
              <a:rPr lang="en-US" dirty="0"/>
              <a:t>Mercury</a:t>
            </a:r>
          </a:p>
          <a:p>
            <a:r>
              <a:rPr lang="en-US" dirty="0"/>
              <a:t>Mondrian</a:t>
            </a:r>
          </a:p>
          <a:p>
            <a:endParaRPr lang="en-US" dirty="0"/>
          </a:p>
        </p:txBody>
      </p:sp>
      <p:sp>
        <p:nvSpPr>
          <p:cNvPr id="419844" name="Rectangle 4"/>
          <p:cNvSpPr>
            <a:spLocks noGrp="1" noChangeArrowheads="1"/>
          </p:cNvSpPr>
          <p:nvPr>
            <p:ph type="body" sz="half" idx="2"/>
          </p:nvPr>
        </p:nvSpPr>
        <p:spPr>
          <a:xfrm>
            <a:off x="4741863" y="1439863"/>
            <a:ext cx="4213225" cy="4962525"/>
          </a:xfrm>
        </p:spPr>
        <p:txBody>
          <a:bodyPr/>
          <a:lstStyle/>
          <a:p>
            <a:r>
              <a:rPr lang="en-US" dirty="0"/>
              <a:t>Oberon</a:t>
            </a:r>
          </a:p>
          <a:p>
            <a:r>
              <a:rPr lang="en-US" dirty="0"/>
              <a:t>Pascal</a:t>
            </a:r>
          </a:p>
          <a:p>
            <a:r>
              <a:rPr lang="en-US" dirty="0"/>
              <a:t>Perl</a:t>
            </a:r>
          </a:p>
          <a:p>
            <a:r>
              <a:rPr lang="en-US" dirty="0"/>
              <a:t>Python</a:t>
            </a:r>
          </a:p>
          <a:p>
            <a:r>
              <a:rPr lang="en-US" dirty="0"/>
              <a:t>RPG</a:t>
            </a:r>
          </a:p>
          <a:p>
            <a:r>
              <a:rPr lang="en-US" dirty="0"/>
              <a:t>S#</a:t>
            </a:r>
          </a:p>
          <a:p>
            <a:r>
              <a:rPr lang="en-US" dirty="0"/>
              <a:t>Scheme</a:t>
            </a:r>
          </a:p>
          <a:p>
            <a:r>
              <a:rPr lang="en-US" dirty="0"/>
              <a:t>Standard Meta Language</a:t>
            </a:r>
          </a:p>
          <a:p>
            <a:endParaRPr lang="en-US" dirty="0"/>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228600" y="0"/>
            <a:ext cx="7772400" cy="1143000"/>
          </a:xfrm>
        </p:spPr>
        <p:txBody>
          <a:bodyPr/>
          <a:lstStyle/>
          <a:p>
            <a:r>
              <a:rPr lang="en-US" dirty="0"/>
              <a:t>Multilingual Development</a:t>
            </a:r>
          </a:p>
        </p:txBody>
      </p:sp>
      <p:sp>
        <p:nvSpPr>
          <p:cNvPr id="28677" name="Rectangle 5"/>
          <p:cNvSpPr>
            <a:spLocks noGrp="1" noChangeArrowheads="1"/>
          </p:cNvSpPr>
          <p:nvPr>
            <p:ph type="body" idx="1"/>
          </p:nvPr>
        </p:nvSpPr>
        <p:spPr>
          <a:xfrm>
            <a:off x="7326313" y="5224463"/>
            <a:ext cx="957262" cy="312737"/>
          </a:xfrm>
        </p:spPr>
        <p:txBody>
          <a:bodyPr/>
          <a:lstStyle/>
          <a:p>
            <a:pPr marL="542925" indent="-542925">
              <a:buFont typeface="Wingdings" pitchFamily="2" charset="2"/>
              <a:buNone/>
            </a:pPr>
            <a:r>
              <a:rPr lang="en-US" sz="1800" b="0"/>
              <a:t>APL</a:t>
            </a:r>
          </a:p>
        </p:txBody>
      </p:sp>
      <p:sp>
        <p:nvSpPr>
          <p:cNvPr id="28678" name="Rectangle 6"/>
          <p:cNvSpPr>
            <a:spLocks noChangeArrowheads="1"/>
          </p:cNvSpPr>
          <p:nvPr/>
        </p:nvSpPr>
        <p:spPr bwMode="auto">
          <a:xfrm>
            <a:off x="395288" y="6237288"/>
            <a:ext cx="1654175"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Cobol</a:t>
            </a:r>
          </a:p>
        </p:txBody>
      </p:sp>
      <p:sp>
        <p:nvSpPr>
          <p:cNvPr id="28679" name="Rectangle 7"/>
          <p:cNvSpPr>
            <a:spLocks noChangeArrowheads="1"/>
          </p:cNvSpPr>
          <p:nvPr/>
        </p:nvSpPr>
        <p:spPr bwMode="auto">
          <a:xfrm>
            <a:off x="5724525" y="5661025"/>
            <a:ext cx="1606550"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Eiffel</a:t>
            </a:r>
          </a:p>
        </p:txBody>
      </p:sp>
      <p:sp>
        <p:nvSpPr>
          <p:cNvPr id="28680" name="Rectangle 8"/>
          <p:cNvSpPr>
            <a:spLocks noChangeArrowheads="1"/>
          </p:cNvSpPr>
          <p:nvPr/>
        </p:nvSpPr>
        <p:spPr bwMode="auto">
          <a:xfrm>
            <a:off x="2843213" y="1196975"/>
            <a:ext cx="2030412"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Fortran</a:t>
            </a:r>
          </a:p>
        </p:txBody>
      </p:sp>
      <p:sp>
        <p:nvSpPr>
          <p:cNvPr id="28681" name="Rectangle 9"/>
          <p:cNvSpPr>
            <a:spLocks noChangeArrowheads="1"/>
          </p:cNvSpPr>
          <p:nvPr/>
        </p:nvSpPr>
        <p:spPr bwMode="auto">
          <a:xfrm>
            <a:off x="395288" y="5013325"/>
            <a:ext cx="2030412"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Pascal</a:t>
            </a:r>
          </a:p>
        </p:txBody>
      </p:sp>
      <p:sp>
        <p:nvSpPr>
          <p:cNvPr id="28682" name="Rectangle 10"/>
          <p:cNvSpPr>
            <a:spLocks noChangeArrowheads="1"/>
          </p:cNvSpPr>
          <p:nvPr/>
        </p:nvSpPr>
        <p:spPr bwMode="auto">
          <a:xfrm>
            <a:off x="5724525" y="1196975"/>
            <a:ext cx="1028700"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Perl</a:t>
            </a:r>
          </a:p>
        </p:txBody>
      </p:sp>
      <p:sp>
        <p:nvSpPr>
          <p:cNvPr id="28683" name="Rectangle 11"/>
          <p:cNvSpPr>
            <a:spLocks noChangeArrowheads="1"/>
          </p:cNvSpPr>
          <p:nvPr/>
        </p:nvSpPr>
        <p:spPr bwMode="auto">
          <a:xfrm>
            <a:off x="4932363" y="1700213"/>
            <a:ext cx="1566862"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Python</a:t>
            </a:r>
          </a:p>
        </p:txBody>
      </p:sp>
      <p:sp>
        <p:nvSpPr>
          <p:cNvPr id="28684" name="Rectangle 12"/>
          <p:cNvSpPr>
            <a:spLocks noChangeArrowheads="1"/>
          </p:cNvSpPr>
          <p:nvPr/>
        </p:nvSpPr>
        <p:spPr bwMode="auto">
          <a:xfrm>
            <a:off x="468313" y="1989138"/>
            <a:ext cx="2030412"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Ada</a:t>
            </a:r>
          </a:p>
        </p:txBody>
      </p:sp>
      <p:sp>
        <p:nvSpPr>
          <p:cNvPr id="28685" name="Rectangle 13"/>
          <p:cNvSpPr>
            <a:spLocks noChangeArrowheads="1"/>
          </p:cNvSpPr>
          <p:nvPr/>
        </p:nvSpPr>
        <p:spPr bwMode="auto">
          <a:xfrm>
            <a:off x="3059113" y="4724400"/>
            <a:ext cx="650875"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C</a:t>
            </a:r>
          </a:p>
        </p:txBody>
      </p:sp>
      <p:sp>
        <p:nvSpPr>
          <p:cNvPr id="28686" name="Rectangle 14"/>
          <p:cNvSpPr>
            <a:spLocks noChangeArrowheads="1"/>
          </p:cNvSpPr>
          <p:nvPr/>
        </p:nvSpPr>
        <p:spPr bwMode="auto">
          <a:xfrm>
            <a:off x="2268538" y="4221163"/>
            <a:ext cx="1081087"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C++</a:t>
            </a:r>
          </a:p>
        </p:txBody>
      </p:sp>
      <p:sp>
        <p:nvSpPr>
          <p:cNvPr id="28687" name="Rectangle 15"/>
          <p:cNvSpPr>
            <a:spLocks noChangeArrowheads="1"/>
          </p:cNvSpPr>
          <p:nvPr/>
        </p:nvSpPr>
        <p:spPr bwMode="auto">
          <a:xfrm>
            <a:off x="6300788" y="3860800"/>
            <a:ext cx="811212"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C#</a:t>
            </a:r>
          </a:p>
        </p:txBody>
      </p:sp>
      <p:sp>
        <p:nvSpPr>
          <p:cNvPr id="28688" name="Rectangle 16"/>
          <p:cNvSpPr>
            <a:spLocks noChangeArrowheads="1"/>
          </p:cNvSpPr>
          <p:nvPr/>
        </p:nvSpPr>
        <p:spPr bwMode="auto">
          <a:xfrm>
            <a:off x="3276600" y="5516563"/>
            <a:ext cx="1685925"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Haskell</a:t>
            </a:r>
          </a:p>
        </p:txBody>
      </p:sp>
      <p:sp>
        <p:nvSpPr>
          <p:cNvPr id="28689" name="Rectangle 17"/>
          <p:cNvSpPr>
            <a:spLocks noChangeArrowheads="1"/>
          </p:cNvSpPr>
          <p:nvPr/>
        </p:nvSpPr>
        <p:spPr bwMode="auto">
          <a:xfrm>
            <a:off x="1547813" y="5589588"/>
            <a:ext cx="1184275"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Java</a:t>
            </a:r>
          </a:p>
        </p:txBody>
      </p:sp>
      <p:sp>
        <p:nvSpPr>
          <p:cNvPr id="28690" name="Rectangle 18"/>
          <p:cNvSpPr>
            <a:spLocks noChangeArrowheads="1"/>
          </p:cNvSpPr>
          <p:nvPr/>
        </p:nvSpPr>
        <p:spPr bwMode="auto">
          <a:xfrm>
            <a:off x="5148263" y="5084763"/>
            <a:ext cx="1701800"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JScript</a:t>
            </a:r>
          </a:p>
        </p:txBody>
      </p:sp>
      <p:sp>
        <p:nvSpPr>
          <p:cNvPr id="28691" name="Rectangle 19"/>
          <p:cNvSpPr>
            <a:spLocks noChangeArrowheads="1"/>
          </p:cNvSpPr>
          <p:nvPr/>
        </p:nvSpPr>
        <p:spPr bwMode="auto">
          <a:xfrm>
            <a:off x="1692275" y="3429000"/>
            <a:ext cx="2620963"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Visual Basic</a:t>
            </a:r>
          </a:p>
        </p:txBody>
      </p:sp>
      <p:sp>
        <p:nvSpPr>
          <p:cNvPr id="28692" name="Rectangle 20"/>
          <p:cNvSpPr>
            <a:spLocks noChangeArrowheads="1"/>
          </p:cNvSpPr>
          <p:nvPr/>
        </p:nvSpPr>
        <p:spPr bwMode="auto">
          <a:xfrm>
            <a:off x="7092950" y="3141663"/>
            <a:ext cx="1827213"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Mercury</a:t>
            </a:r>
          </a:p>
        </p:txBody>
      </p:sp>
      <p:sp>
        <p:nvSpPr>
          <p:cNvPr id="28693" name="Rectangle 21"/>
          <p:cNvSpPr>
            <a:spLocks noChangeArrowheads="1"/>
          </p:cNvSpPr>
          <p:nvPr/>
        </p:nvSpPr>
        <p:spPr bwMode="auto">
          <a:xfrm>
            <a:off x="7172325" y="6327775"/>
            <a:ext cx="857250"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ML</a:t>
            </a:r>
          </a:p>
        </p:txBody>
      </p:sp>
      <p:sp>
        <p:nvSpPr>
          <p:cNvPr id="28694" name="Rectangle 22"/>
          <p:cNvSpPr>
            <a:spLocks noChangeArrowheads="1"/>
          </p:cNvSpPr>
          <p:nvPr/>
        </p:nvSpPr>
        <p:spPr bwMode="auto">
          <a:xfrm>
            <a:off x="7956550" y="4076700"/>
            <a:ext cx="788988"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Oz</a:t>
            </a:r>
          </a:p>
        </p:txBody>
      </p:sp>
      <p:sp>
        <p:nvSpPr>
          <p:cNvPr id="28695" name="Rectangle 23"/>
          <p:cNvSpPr>
            <a:spLocks noChangeArrowheads="1"/>
          </p:cNvSpPr>
          <p:nvPr/>
        </p:nvSpPr>
        <p:spPr bwMode="auto">
          <a:xfrm>
            <a:off x="4049713" y="6327775"/>
            <a:ext cx="3500437"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Objective Caml</a:t>
            </a:r>
          </a:p>
        </p:txBody>
      </p:sp>
      <p:sp>
        <p:nvSpPr>
          <p:cNvPr id="28696" name="Rectangle 24"/>
          <p:cNvSpPr>
            <a:spLocks noChangeArrowheads="1"/>
          </p:cNvSpPr>
          <p:nvPr/>
        </p:nvSpPr>
        <p:spPr bwMode="auto">
          <a:xfrm>
            <a:off x="971550" y="2708275"/>
            <a:ext cx="2030413"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Oberon</a:t>
            </a:r>
          </a:p>
        </p:txBody>
      </p:sp>
      <p:sp>
        <p:nvSpPr>
          <p:cNvPr id="28697" name="Rectangle 25"/>
          <p:cNvSpPr>
            <a:spLocks noChangeArrowheads="1"/>
          </p:cNvSpPr>
          <p:nvPr/>
        </p:nvSpPr>
        <p:spPr bwMode="auto">
          <a:xfrm>
            <a:off x="1619250" y="1700213"/>
            <a:ext cx="2030413"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Smalltalk</a:t>
            </a:r>
          </a:p>
        </p:txBody>
      </p:sp>
      <p:sp>
        <p:nvSpPr>
          <p:cNvPr id="28698" name="Rectangle 26"/>
          <p:cNvSpPr>
            <a:spLocks noChangeArrowheads="1"/>
          </p:cNvSpPr>
          <p:nvPr/>
        </p:nvSpPr>
        <p:spPr bwMode="auto">
          <a:xfrm>
            <a:off x="7389813" y="1557338"/>
            <a:ext cx="1754187"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Scheme</a:t>
            </a:r>
          </a:p>
        </p:txBody>
      </p:sp>
      <p:pic>
        <p:nvPicPr>
          <p:cNvPr id="28699" name="Picture 27" descr="NET"/>
          <p:cNvPicPr>
            <a:picLocks noChangeAspect="1" noChangeArrowheads="1"/>
          </p:cNvPicPr>
          <p:nvPr/>
        </p:nvPicPr>
        <p:blipFill>
          <a:blip r:embed="rId3" cstate="print"/>
          <a:srcRect l="15494" t="6517" r="16718" b="7060"/>
          <a:stretch>
            <a:fillRect/>
          </a:stretch>
        </p:blipFill>
        <p:spPr bwMode="auto">
          <a:xfrm>
            <a:off x="3203575" y="2163763"/>
            <a:ext cx="2746375" cy="2633662"/>
          </a:xfrm>
          <a:prstGeom prst="rect">
            <a:avLst/>
          </a:prstGeom>
          <a:noFill/>
          <a:effectLst>
            <a:innerShdw blurRad="63500" dist="50800" dir="18900000">
              <a:prstClr val="black">
                <a:alpha val="50000"/>
              </a:prstClr>
            </a:innerShdw>
          </a:effectLst>
        </p:spPr>
      </p:pic>
      <p:sp>
        <p:nvSpPr>
          <p:cNvPr id="28704" name="Rectangle 32"/>
          <p:cNvSpPr>
            <a:spLocks noChangeArrowheads="1"/>
          </p:cNvSpPr>
          <p:nvPr/>
        </p:nvSpPr>
        <p:spPr bwMode="auto">
          <a:xfrm>
            <a:off x="6588125" y="4652963"/>
            <a:ext cx="811213"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J#</a:t>
            </a:r>
          </a:p>
        </p:txBody>
      </p:sp>
      <p:sp>
        <p:nvSpPr>
          <p:cNvPr id="28705" name="Rectangle 33"/>
          <p:cNvSpPr>
            <a:spLocks noChangeArrowheads="1"/>
          </p:cNvSpPr>
          <p:nvPr/>
        </p:nvSpPr>
        <p:spPr bwMode="auto">
          <a:xfrm>
            <a:off x="2268538" y="6308725"/>
            <a:ext cx="1087437"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RPG</a:t>
            </a:r>
          </a:p>
        </p:txBody>
      </p:sp>
      <p:sp>
        <p:nvSpPr>
          <p:cNvPr id="28706" name="Rectangle 34"/>
          <p:cNvSpPr>
            <a:spLocks noChangeArrowheads="1"/>
          </p:cNvSpPr>
          <p:nvPr/>
        </p:nvSpPr>
        <p:spPr bwMode="auto">
          <a:xfrm>
            <a:off x="1403350" y="4724400"/>
            <a:ext cx="2030413"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Mondrian</a:t>
            </a:r>
          </a:p>
        </p:txBody>
      </p:sp>
      <p:sp>
        <p:nvSpPr>
          <p:cNvPr id="28707" name="Rectangle 35"/>
          <p:cNvSpPr>
            <a:spLocks noChangeArrowheads="1"/>
          </p:cNvSpPr>
          <p:nvPr/>
        </p:nvSpPr>
        <p:spPr bwMode="auto">
          <a:xfrm>
            <a:off x="6443663" y="2349500"/>
            <a:ext cx="4065587" cy="366713"/>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dirty="0">
                <a:effectLst>
                  <a:outerShdw blurRad="38100" dist="38100" dir="2700000" algn="tl">
                    <a:srgbClr val="000000"/>
                  </a:outerShdw>
                </a:effectLst>
              </a:rPr>
              <a:t>Component Pascal</a:t>
            </a:r>
          </a:p>
        </p:txBody>
      </p:sp>
      <p:sp>
        <p:nvSpPr>
          <p:cNvPr id="28708" name="Rectangle 36"/>
          <p:cNvSpPr>
            <a:spLocks noChangeArrowheads="1"/>
          </p:cNvSpPr>
          <p:nvPr/>
        </p:nvSpPr>
        <p:spPr bwMode="auto">
          <a:xfrm>
            <a:off x="179388" y="3789363"/>
            <a:ext cx="1425575" cy="366712"/>
          </a:xfrm>
          <a:prstGeom prst="rect">
            <a:avLst/>
          </a:prstGeom>
          <a:noFill/>
          <a:ln w="9525">
            <a:noFill/>
            <a:miter lim="800000"/>
            <a:headEnd/>
            <a:tailEnd/>
          </a:ln>
          <a:effectLst/>
        </p:spPr>
        <p:txBody>
          <a:bodyPr>
            <a:spAutoFit/>
          </a:bodyPr>
          <a:lstStyle/>
          <a:p>
            <a:pPr marL="342900" indent="-342900">
              <a:spcBef>
                <a:spcPct val="20000"/>
              </a:spcBef>
              <a:buClr>
                <a:schemeClr val="tx2"/>
              </a:buClr>
              <a:buFont typeface="Wingdings" pitchFamily="2" charset="2"/>
              <a:buNone/>
            </a:pPr>
            <a:r>
              <a:rPr lang="en-US">
                <a:effectLst>
                  <a:outerShdw blurRad="38100" dist="38100" dir="2700000" algn="tl">
                    <a:srgbClr val="000000"/>
                  </a:outerShdw>
                </a:effectLst>
              </a:rPr>
              <a:t>Delphi</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699"/>
                                        </p:tgtEl>
                                        <p:attrNameLst>
                                          <p:attrName>style.visibility</p:attrName>
                                        </p:attrNameLst>
                                      </p:cBhvr>
                                      <p:to>
                                        <p:strVal val="visible"/>
                                      </p:to>
                                    </p:set>
                                    <p:animEffect transition="in" filter="fade">
                                      <p:cBhvr>
                                        <p:cTn id="7" dur="2000"/>
                                        <p:tgtEl>
                                          <p:spTgt spid="28699"/>
                                        </p:tgtEl>
                                      </p:cBhvr>
                                    </p:animEffect>
                                  </p:childTnLst>
                                </p:cTn>
                              </p:par>
                            </p:childTnLst>
                          </p:cTn>
                        </p:par>
                        <p:par>
                          <p:cTn id="8" fill="hold">
                            <p:stCondLst>
                              <p:cond delay="2000"/>
                            </p:stCondLst>
                            <p:childTnLst>
                              <p:par>
                                <p:cTn id="9" presetID="23" presetClass="entr" presetSubtype="528" fill="hold" grpId="0" nodeType="afterEffect">
                                  <p:stCondLst>
                                    <p:cond delay="0"/>
                                  </p:stCondLst>
                                  <p:childTnLst>
                                    <p:set>
                                      <p:cBhvr>
                                        <p:cTn id="10" dur="1" fill="hold">
                                          <p:stCondLst>
                                            <p:cond delay="0"/>
                                          </p:stCondLst>
                                        </p:cTn>
                                        <p:tgtEl>
                                          <p:spTgt spid="28678"/>
                                        </p:tgtEl>
                                        <p:attrNameLst>
                                          <p:attrName>style.visibility</p:attrName>
                                        </p:attrNameLst>
                                      </p:cBhvr>
                                      <p:to>
                                        <p:strVal val="visible"/>
                                      </p:to>
                                    </p:set>
                                    <p:anim calcmode="lin" valueType="num">
                                      <p:cBhvr>
                                        <p:cTn id="11" dur="200" fill="hold"/>
                                        <p:tgtEl>
                                          <p:spTgt spid="28678"/>
                                        </p:tgtEl>
                                        <p:attrNameLst>
                                          <p:attrName>ppt_w</p:attrName>
                                        </p:attrNameLst>
                                      </p:cBhvr>
                                      <p:tavLst>
                                        <p:tav tm="0">
                                          <p:val>
                                            <p:fltVal val="0"/>
                                          </p:val>
                                        </p:tav>
                                        <p:tav tm="100000">
                                          <p:val>
                                            <p:strVal val="#ppt_w"/>
                                          </p:val>
                                        </p:tav>
                                      </p:tavLst>
                                    </p:anim>
                                    <p:anim calcmode="lin" valueType="num">
                                      <p:cBhvr>
                                        <p:cTn id="12" dur="200" fill="hold"/>
                                        <p:tgtEl>
                                          <p:spTgt spid="28678"/>
                                        </p:tgtEl>
                                        <p:attrNameLst>
                                          <p:attrName>ppt_h</p:attrName>
                                        </p:attrNameLst>
                                      </p:cBhvr>
                                      <p:tavLst>
                                        <p:tav tm="0">
                                          <p:val>
                                            <p:fltVal val="0"/>
                                          </p:val>
                                        </p:tav>
                                        <p:tav tm="100000">
                                          <p:val>
                                            <p:strVal val="#ppt_h"/>
                                          </p:val>
                                        </p:tav>
                                      </p:tavLst>
                                    </p:anim>
                                    <p:anim calcmode="lin" valueType="num">
                                      <p:cBhvr>
                                        <p:cTn id="13" dur="200" fill="hold"/>
                                        <p:tgtEl>
                                          <p:spTgt spid="28678"/>
                                        </p:tgtEl>
                                        <p:attrNameLst>
                                          <p:attrName>ppt_x</p:attrName>
                                        </p:attrNameLst>
                                      </p:cBhvr>
                                      <p:tavLst>
                                        <p:tav tm="0">
                                          <p:val>
                                            <p:fltVal val="0.5"/>
                                          </p:val>
                                        </p:tav>
                                        <p:tav tm="100000">
                                          <p:val>
                                            <p:strVal val="#ppt_x"/>
                                          </p:val>
                                        </p:tav>
                                      </p:tavLst>
                                    </p:anim>
                                    <p:anim calcmode="lin" valueType="num">
                                      <p:cBhvr>
                                        <p:cTn id="14" dur="200" fill="hold"/>
                                        <p:tgtEl>
                                          <p:spTgt spid="28678"/>
                                        </p:tgtEl>
                                        <p:attrNameLst>
                                          <p:attrName>ppt_y</p:attrName>
                                        </p:attrNameLst>
                                      </p:cBhvr>
                                      <p:tavLst>
                                        <p:tav tm="0">
                                          <p:val>
                                            <p:fltVal val="0.5"/>
                                          </p:val>
                                        </p:tav>
                                        <p:tav tm="100000">
                                          <p:val>
                                            <p:strVal val="#ppt_y"/>
                                          </p:val>
                                        </p:tav>
                                      </p:tavLst>
                                    </p:anim>
                                  </p:childTnLst>
                                </p:cTn>
                              </p:par>
                            </p:childTnLst>
                          </p:cTn>
                        </p:par>
                        <p:par>
                          <p:cTn id="15" fill="hold">
                            <p:stCondLst>
                              <p:cond delay="2200"/>
                            </p:stCondLst>
                            <p:childTnLst>
                              <p:par>
                                <p:cTn id="16" presetID="23" presetClass="entr" presetSubtype="528" fill="hold" grpId="0" nodeType="afterEffect">
                                  <p:stCondLst>
                                    <p:cond delay="0"/>
                                  </p:stCondLst>
                                  <p:childTnLst>
                                    <p:set>
                                      <p:cBhvr>
                                        <p:cTn id="17" dur="1" fill="hold">
                                          <p:stCondLst>
                                            <p:cond delay="0"/>
                                          </p:stCondLst>
                                        </p:cTn>
                                        <p:tgtEl>
                                          <p:spTgt spid="28696"/>
                                        </p:tgtEl>
                                        <p:attrNameLst>
                                          <p:attrName>style.visibility</p:attrName>
                                        </p:attrNameLst>
                                      </p:cBhvr>
                                      <p:to>
                                        <p:strVal val="visible"/>
                                      </p:to>
                                    </p:set>
                                    <p:anim calcmode="lin" valueType="num">
                                      <p:cBhvr>
                                        <p:cTn id="18" dur="200" fill="hold"/>
                                        <p:tgtEl>
                                          <p:spTgt spid="28696"/>
                                        </p:tgtEl>
                                        <p:attrNameLst>
                                          <p:attrName>ppt_w</p:attrName>
                                        </p:attrNameLst>
                                      </p:cBhvr>
                                      <p:tavLst>
                                        <p:tav tm="0">
                                          <p:val>
                                            <p:fltVal val="0"/>
                                          </p:val>
                                        </p:tav>
                                        <p:tav tm="100000">
                                          <p:val>
                                            <p:strVal val="#ppt_w"/>
                                          </p:val>
                                        </p:tav>
                                      </p:tavLst>
                                    </p:anim>
                                    <p:anim calcmode="lin" valueType="num">
                                      <p:cBhvr>
                                        <p:cTn id="19" dur="200" fill="hold"/>
                                        <p:tgtEl>
                                          <p:spTgt spid="28696"/>
                                        </p:tgtEl>
                                        <p:attrNameLst>
                                          <p:attrName>ppt_h</p:attrName>
                                        </p:attrNameLst>
                                      </p:cBhvr>
                                      <p:tavLst>
                                        <p:tav tm="0">
                                          <p:val>
                                            <p:fltVal val="0"/>
                                          </p:val>
                                        </p:tav>
                                        <p:tav tm="100000">
                                          <p:val>
                                            <p:strVal val="#ppt_h"/>
                                          </p:val>
                                        </p:tav>
                                      </p:tavLst>
                                    </p:anim>
                                    <p:anim calcmode="lin" valueType="num">
                                      <p:cBhvr>
                                        <p:cTn id="20" dur="200" fill="hold"/>
                                        <p:tgtEl>
                                          <p:spTgt spid="28696"/>
                                        </p:tgtEl>
                                        <p:attrNameLst>
                                          <p:attrName>ppt_x</p:attrName>
                                        </p:attrNameLst>
                                      </p:cBhvr>
                                      <p:tavLst>
                                        <p:tav tm="0">
                                          <p:val>
                                            <p:fltVal val="0.5"/>
                                          </p:val>
                                        </p:tav>
                                        <p:tav tm="100000">
                                          <p:val>
                                            <p:strVal val="#ppt_x"/>
                                          </p:val>
                                        </p:tav>
                                      </p:tavLst>
                                    </p:anim>
                                    <p:anim calcmode="lin" valueType="num">
                                      <p:cBhvr>
                                        <p:cTn id="21" dur="200" fill="hold"/>
                                        <p:tgtEl>
                                          <p:spTgt spid="28696"/>
                                        </p:tgtEl>
                                        <p:attrNameLst>
                                          <p:attrName>ppt_y</p:attrName>
                                        </p:attrNameLst>
                                      </p:cBhvr>
                                      <p:tavLst>
                                        <p:tav tm="0">
                                          <p:val>
                                            <p:fltVal val="0.5"/>
                                          </p:val>
                                        </p:tav>
                                        <p:tav tm="100000">
                                          <p:val>
                                            <p:strVal val="#ppt_y"/>
                                          </p:val>
                                        </p:tav>
                                      </p:tavLst>
                                    </p:anim>
                                  </p:childTnLst>
                                </p:cTn>
                              </p:par>
                            </p:childTnLst>
                          </p:cTn>
                        </p:par>
                        <p:par>
                          <p:cTn id="22" fill="hold">
                            <p:stCondLst>
                              <p:cond delay="2400"/>
                            </p:stCondLst>
                            <p:childTnLst>
                              <p:par>
                                <p:cTn id="23" presetID="23" presetClass="entr" presetSubtype="528" fill="hold" grpId="0" nodeType="afterEffect">
                                  <p:stCondLst>
                                    <p:cond delay="0"/>
                                  </p:stCondLst>
                                  <p:childTnLst>
                                    <p:set>
                                      <p:cBhvr>
                                        <p:cTn id="24" dur="1" fill="hold">
                                          <p:stCondLst>
                                            <p:cond delay="0"/>
                                          </p:stCondLst>
                                        </p:cTn>
                                        <p:tgtEl>
                                          <p:spTgt spid="28681"/>
                                        </p:tgtEl>
                                        <p:attrNameLst>
                                          <p:attrName>style.visibility</p:attrName>
                                        </p:attrNameLst>
                                      </p:cBhvr>
                                      <p:to>
                                        <p:strVal val="visible"/>
                                      </p:to>
                                    </p:set>
                                    <p:anim calcmode="lin" valueType="num">
                                      <p:cBhvr>
                                        <p:cTn id="25" dur="200" fill="hold"/>
                                        <p:tgtEl>
                                          <p:spTgt spid="28681"/>
                                        </p:tgtEl>
                                        <p:attrNameLst>
                                          <p:attrName>ppt_w</p:attrName>
                                        </p:attrNameLst>
                                      </p:cBhvr>
                                      <p:tavLst>
                                        <p:tav tm="0">
                                          <p:val>
                                            <p:fltVal val="0"/>
                                          </p:val>
                                        </p:tav>
                                        <p:tav tm="100000">
                                          <p:val>
                                            <p:strVal val="#ppt_w"/>
                                          </p:val>
                                        </p:tav>
                                      </p:tavLst>
                                    </p:anim>
                                    <p:anim calcmode="lin" valueType="num">
                                      <p:cBhvr>
                                        <p:cTn id="26" dur="200" fill="hold"/>
                                        <p:tgtEl>
                                          <p:spTgt spid="28681"/>
                                        </p:tgtEl>
                                        <p:attrNameLst>
                                          <p:attrName>ppt_h</p:attrName>
                                        </p:attrNameLst>
                                      </p:cBhvr>
                                      <p:tavLst>
                                        <p:tav tm="0">
                                          <p:val>
                                            <p:fltVal val="0"/>
                                          </p:val>
                                        </p:tav>
                                        <p:tav tm="100000">
                                          <p:val>
                                            <p:strVal val="#ppt_h"/>
                                          </p:val>
                                        </p:tav>
                                      </p:tavLst>
                                    </p:anim>
                                    <p:anim calcmode="lin" valueType="num">
                                      <p:cBhvr>
                                        <p:cTn id="27" dur="200" fill="hold"/>
                                        <p:tgtEl>
                                          <p:spTgt spid="28681"/>
                                        </p:tgtEl>
                                        <p:attrNameLst>
                                          <p:attrName>ppt_x</p:attrName>
                                        </p:attrNameLst>
                                      </p:cBhvr>
                                      <p:tavLst>
                                        <p:tav tm="0">
                                          <p:val>
                                            <p:fltVal val="0.5"/>
                                          </p:val>
                                        </p:tav>
                                        <p:tav tm="100000">
                                          <p:val>
                                            <p:strVal val="#ppt_x"/>
                                          </p:val>
                                        </p:tav>
                                      </p:tavLst>
                                    </p:anim>
                                    <p:anim calcmode="lin" valueType="num">
                                      <p:cBhvr>
                                        <p:cTn id="28" dur="200" fill="hold"/>
                                        <p:tgtEl>
                                          <p:spTgt spid="28681"/>
                                        </p:tgtEl>
                                        <p:attrNameLst>
                                          <p:attrName>ppt_y</p:attrName>
                                        </p:attrNameLst>
                                      </p:cBhvr>
                                      <p:tavLst>
                                        <p:tav tm="0">
                                          <p:val>
                                            <p:fltVal val="0.5"/>
                                          </p:val>
                                        </p:tav>
                                        <p:tav tm="100000">
                                          <p:val>
                                            <p:strVal val="#ppt_y"/>
                                          </p:val>
                                        </p:tav>
                                      </p:tavLst>
                                    </p:anim>
                                  </p:childTnLst>
                                </p:cTn>
                              </p:par>
                            </p:childTnLst>
                          </p:cTn>
                        </p:par>
                        <p:par>
                          <p:cTn id="29" fill="hold">
                            <p:stCondLst>
                              <p:cond delay="2600"/>
                            </p:stCondLst>
                            <p:childTnLst>
                              <p:par>
                                <p:cTn id="30" presetID="23" presetClass="entr" presetSubtype="528" fill="hold" grpId="0" nodeType="afterEffect">
                                  <p:stCondLst>
                                    <p:cond delay="0"/>
                                  </p:stCondLst>
                                  <p:childTnLst>
                                    <p:set>
                                      <p:cBhvr>
                                        <p:cTn id="31" dur="1" fill="hold">
                                          <p:stCondLst>
                                            <p:cond delay="0"/>
                                          </p:stCondLst>
                                        </p:cTn>
                                        <p:tgtEl>
                                          <p:spTgt spid="28708"/>
                                        </p:tgtEl>
                                        <p:attrNameLst>
                                          <p:attrName>style.visibility</p:attrName>
                                        </p:attrNameLst>
                                      </p:cBhvr>
                                      <p:to>
                                        <p:strVal val="visible"/>
                                      </p:to>
                                    </p:set>
                                    <p:anim calcmode="lin" valueType="num">
                                      <p:cBhvr>
                                        <p:cTn id="32" dur="200" fill="hold"/>
                                        <p:tgtEl>
                                          <p:spTgt spid="28708"/>
                                        </p:tgtEl>
                                        <p:attrNameLst>
                                          <p:attrName>ppt_w</p:attrName>
                                        </p:attrNameLst>
                                      </p:cBhvr>
                                      <p:tavLst>
                                        <p:tav tm="0">
                                          <p:val>
                                            <p:fltVal val="0"/>
                                          </p:val>
                                        </p:tav>
                                        <p:tav tm="100000">
                                          <p:val>
                                            <p:strVal val="#ppt_w"/>
                                          </p:val>
                                        </p:tav>
                                      </p:tavLst>
                                    </p:anim>
                                    <p:anim calcmode="lin" valueType="num">
                                      <p:cBhvr>
                                        <p:cTn id="33" dur="200" fill="hold"/>
                                        <p:tgtEl>
                                          <p:spTgt spid="28708"/>
                                        </p:tgtEl>
                                        <p:attrNameLst>
                                          <p:attrName>ppt_h</p:attrName>
                                        </p:attrNameLst>
                                      </p:cBhvr>
                                      <p:tavLst>
                                        <p:tav tm="0">
                                          <p:val>
                                            <p:fltVal val="0"/>
                                          </p:val>
                                        </p:tav>
                                        <p:tav tm="100000">
                                          <p:val>
                                            <p:strVal val="#ppt_h"/>
                                          </p:val>
                                        </p:tav>
                                      </p:tavLst>
                                    </p:anim>
                                    <p:anim calcmode="lin" valueType="num">
                                      <p:cBhvr>
                                        <p:cTn id="34" dur="200" fill="hold"/>
                                        <p:tgtEl>
                                          <p:spTgt spid="28708"/>
                                        </p:tgtEl>
                                        <p:attrNameLst>
                                          <p:attrName>ppt_x</p:attrName>
                                        </p:attrNameLst>
                                      </p:cBhvr>
                                      <p:tavLst>
                                        <p:tav tm="0">
                                          <p:val>
                                            <p:fltVal val="0.5"/>
                                          </p:val>
                                        </p:tav>
                                        <p:tav tm="100000">
                                          <p:val>
                                            <p:strVal val="#ppt_x"/>
                                          </p:val>
                                        </p:tav>
                                      </p:tavLst>
                                    </p:anim>
                                    <p:anim calcmode="lin" valueType="num">
                                      <p:cBhvr>
                                        <p:cTn id="35" dur="200" fill="hold"/>
                                        <p:tgtEl>
                                          <p:spTgt spid="28708"/>
                                        </p:tgtEl>
                                        <p:attrNameLst>
                                          <p:attrName>ppt_y</p:attrName>
                                        </p:attrNameLst>
                                      </p:cBhvr>
                                      <p:tavLst>
                                        <p:tav tm="0">
                                          <p:val>
                                            <p:fltVal val="0.5"/>
                                          </p:val>
                                        </p:tav>
                                        <p:tav tm="100000">
                                          <p:val>
                                            <p:strVal val="#ppt_y"/>
                                          </p:val>
                                        </p:tav>
                                      </p:tavLst>
                                    </p:anim>
                                  </p:childTnLst>
                                </p:cTn>
                              </p:par>
                            </p:childTnLst>
                          </p:cTn>
                        </p:par>
                        <p:par>
                          <p:cTn id="36" fill="hold">
                            <p:stCondLst>
                              <p:cond delay="3000"/>
                            </p:stCondLst>
                            <p:childTnLst>
                              <p:par>
                                <p:cTn id="37" presetID="23" presetClass="entr" presetSubtype="528" fill="hold" grpId="0" nodeType="afterEffect">
                                  <p:stCondLst>
                                    <p:cond delay="0"/>
                                  </p:stCondLst>
                                  <p:childTnLst>
                                    <p:set>
                                      <p:cBhvr>
                                        <p:cTn id="38" dur="1" fill="hold">
                                          <p:stCondLst>
                                            <p:cond delay="0"/>
                                          </p:stCondLst>
                                        </p:cTn>
                                        <p:tgtEl>
                                          <p:spTgt spid="28680"/>
                                        </p:tgtEl>
                                        <p:attrNameLst>
                                          <p:attrName>style.visibility</p:attrName>
                                        </p:attrNameLst>
                                      </p:cBhvr>
                                      <p:to>
                                        <p:strVal val="visible"/>
                                      </p:to>
                                    </p:set>
                                    <p:anim calcmode="lin" valueType="num">
                                      <p:cBhvr>
                                        <p:cTn id="39" dur="200" fill="hold"/>
                                        <p:tgtEl>
                                          <p:spTgt spid="28680"/>
                                        </p:tgtEl>
                                        <p:attrNameLst>
                                          <p:attrName>ppt_w</p:attrName>
                                        </p:attrNameLst>
                                      </p:cBhvr>
                                      <p:tavLst>
                                        <p:tav tm="0">
                                          <p:val>
                                            <p:fltVal val="0"/>
                                          </p:val>
                                        </p:tav>
                                        <p:tav tm="100000">
                                          <p:val>
                                            <p:strVal val="#ppt_w"/>
                                          </p:val>
                                        </p:tav>
                                      </p:tavLst>
                                    </p:anim>
                                    <p:anim calcmode="lin" valueType="num">
                                      <p:cBhvr>
                                        <p:cTn id="40" dur="200" fill="hold"/>
                                        <p:tgtEl>
                                          <p:spTgt spid="28680"/>
                                        </p:tgtEl>
                                        <p:attrNameLst>
                                          <p:attrName>ppt_h</p:attrName>
                                        </p:attrNameLst>
                                      </p:cBhvr>
                                      <p:tavLst>
                                        <p:tav tm="0">
                                          <p:val>
                                            <p:fltVal val="0"/>
                                          </p:val>
                                        </p:tav>
                                        <p:tav tm="100000">
                                          <p:val>
                                            <p:strVal val="#ppt_h"/>
                                          </p:val>
                                        </p:tav>
                                      </p:tavLst>
                                    </p:anim>
                                    <p:anim calcmode="lin" valueType="num">
                                      <p:cBhvr>
                                        <p:cTn id="41" dur="200" fill="hold"/>
                                        <p:tgtEl>
                                          <p:spTgt spid="28680"/>
                                        </p:tgtEl>
                                        <p:attrNameLst>
                                          <p:attrName>ppt_x</p:attrName>
                                        </p:attrNameLst>
                                      </p:cBhvr>
                                      <p:tavLst>
                                        <p:tav tm="0">
                                          <p:val>
                                            <p:fltVal val="0.5"/>
                                          </p:val>
                                        </p:tav>
                                        <p:tav tm="100000">
                                          <p:val>
                                            <p:strVal val="#ppt_x"/>
                                          </p:val>
                                        </p:tav>
                                      </p:tavLst>
                                    </p:anim>
                                    <p:anim calcmode="lin" valueType="num">
                                      <p:cBhvr>
                                        <p:cTn id="42" dur="200" fill="hold"/>
                                        <p:tgtEl>
                                          <p:spTgt spid="28680"/>
                                        </p:tgtEl>
                                        <p:attrNameLst>
                                          <p:attrName>ppt_y</p:attrName>
                                        </p:attrNameLst>
                                      </p:cBhvr>
                                      <p:tavLst>
                                        <p:tav tm="0">
                                          <p:val>
                                            <p:fltVal val="0.5"/>
                                          </p:val>
                                        </p:tav>
                                        <p:tav tm="100000">
                                          <p:val>
                                            <p:strVal val="#ppt_y"/>
                                          </p:val>
                                        </p:tav>
                                      </p:tavLst>
                                    </p:anim>
                                  </p:childTnLst>
                                </p:cTn>
                              </p:par>
                            </p:childTnLst>
                          </p:cTn>
                        </p:par>
                        <p:par>
                          <p:cTn id="43" fill="hold">
                            <p:stCondLst>
                              <p:cond delay="3200"/>
                            </p:stCondLst>
                            <p:childTnLst>
                              <p:par>
                                <p:cTn id="44" presetID="23" presetClass="entr" presetSubtype="528" fill="hold" grpId="0" nodeType="afterEffect">
                                  <p:stCondLst>
                                    <p:cond delay="0"/>
                                  </p:stCondLst>
                                  <p:childTnLst>
                                    <p:set>
                                      <p:cBhvr>
                                        <p:cTn id="45" dur="1" fill="hold">
                                          <p:stCondLst>
                                            <p:cond delay="0"/>
                                          </p:stCondLst>
                                        </p:cTn>
                                        <p:tgtEl>
                                          <p:spTgt spid="28689"/>
                                        </p:tgtEl>
                                        <p:attrNameLst>
                                          <p:attrName>style.visibility</p:attrName>
                                        </p:attrNameLst>
                                      </p:cBhvr>
                                      <p:to>
                                        <p:strVal val="visible"/>
                                      </p:to>
                                    </p:set>
                                    <p:anim calcmode="lin" valueType="num">
                                      <p:cBhvr>
                                        <p:cTn id="46" dur="200" fill="hold"/>
                                        <p:tgtEl>
                                          <p:spTgt spid="28689"/>
                                        </p:tgtEl>
                                        <p:attrNameLst>
                                          <p:attrName>ppt_w</p:attrName>
                                        </p:attrNameLst>
                                      </p:cBhvr>
                                      <p:tavLst>
                                        <p:tav tm="0">
                                          <p:val>
                                            <p:fltVal val="0"/>
                                          </p:val>
                                        </p:tav>
                                        <p:tav tm="100000">
                                          <p:val>
                                            <p:strVal val="#ppt_w"/>
                                          </p:val>
                                        </p:tav>
                                      </p:tavLst>
                                    </p:anim>
                                    <p:anim calcmode="lin" valueType="num">
                                      <p:cBhvr>
                                        <p:cTn id="47" dur="200" fill="hold"/>
                                        <p:tgtEl>
                                          <p:spTgt spid="28689"/>
                                        </p:tgtEl>
                                        <p:attrNameLst>
                                          <p:attrName>ppt_h</p:attrName>
                                        </p:attrNameLst>
                                      </p:cBhvr>
                                      <p:tavLst>
                                        <p:tav tm="0">
                                          <p:val>
                                            <p:fltVal val="0"/>
                                          </p:val>
                                        </p:tav>
                                        <p:tav tm="100000">
                                          <p:val>
                                            <p:strVal val="#ppt_h"/>
                                          </p:val>
                                        </p:tav>
                                      </p:tavLst>
                                    </p:anim>
                                    <p:anim calcmode="lin" valueType="num">
                                      <p:cBhvr>
                                        <p:cTn id="48" dur="200" fill="hold"/>
                                        <p:tgtEl>
                                          <p:spTgt spid="28689"/>
                                        </p:tgtEl>
                                        <p:attrNameLst>
                                          <p:attrName>ppt_x</p:attrName>
                                        </p:attrNameLst>
                                      </p:cBhvr>
                                      <p:tavLst>
                                        <p:tav tm="0">
                                          <p:val>
                                            <p:fltVal val="0.5"/>
                                          </p:val>
                                        </p:tav>
                                        <p:tav tm="100000">
                                          <p:val>
                                            <p:strVal val="#ppt_x"/>
                                          </p:val>
                                        </p:tav>
                                      </p:tavLst>
                                    </p:anim>
                                    <p:anim calcmode="lin" valueType="num">
                                      <p:cBhvr>
                                        <p:cTn id="49" dur="200" fill="hold"/>
                                        <p:tgtEl>
                                          <p:spTgt spid="28689"/>
                                        </p:tgtEl>
                                        <p:attrNameLst>
                                          <p:attrName>ppt_y</p:attrName>
                                        </p:attrNameLst>
                                      </p:cBhvr>
                                      <p:tavLst>
                                        <p:tav tm="0">
                                          <p:val>
                                            <p:fltVal val="0.5"/>
                                          </p:val>
                                        </p:tav>
                                        <p:tav tm="100000">
                                          <p:val>
                                            <p:strVal val="#ppt_y"/>
                                          </p:val>
                                        </p:tav>
                                      </p:tavLst>
                                    </p:anim>
                                  </p:childTnLst>
                                </p:cTn>
                              </p:par>
                            </p:childTnLst>
                          </p:cTn>
                        </p:par>
                        <p:par>
                          <p:cTn id="50" fill="hold">
                            <p:stCondLst>
                              <p:cond delay="3400"/>
                            </p:stCondLst>
                            <p:childTnLst>
                              <p:par>
                                <p:cTn id="51" presetID="23" presetClass="entr" presetSubtype="528" fill="hold" grpId="0" nodeType="afterEffect">
                                  <p:stCondLst>
                                    <p:cond delay="0"/>
                                  </p:stCondLst>
                                  <p:childTnLst>
                                    <p:set>
                                      <p:cBhvr>
                                        <p:cTn id="52" dur="1" fill="hold">
                                          <p:stCondLst>
                                            <p:cond delay="0"/>
                                          </p:stCondLst>
                                        </p:cTn>
                                        <p:tgtEl>
                                          <p:spTgt spid="28684"/>
                                        </p:tgtEl>
                                        <p:attrNameLst>
                                          <p:attrName>style.visibility</p:attrName>
                                        </p:attrNameLst>
                                      </p:cBhvr>
                                      <p:to>
                                        <p:strVal val="visible"/>
                                      </p:to>
                                    </p:set>
                                    <p:anim calcmode="lin" valueType="num">
                                      <p:cBhvr>
                                        <p:cTn id="53" dur="200" fill="hold"/>
                                        <p:tgtEl>
                                          <p:spTgt spid="28684"/>
                                        </p:tgtEl>
                                        <p:attrNameLst>
                                          <p:attrName>ppt_w</p:attrName>
                                        </p:attrNameLst>
                                      </p:cBhvr>
                                      <p:tavLst>
                                        <p:tav tm="0">
                                          <p:val>
                                            <p:fltVal val="0"/>
                                          </p:val>
                                        </p:tav>
                                        <p:tav tm="100000">
                                          <p:val>
                                            <p:strVal val="#ppt_w"/>
                                          </p:val>
                                        </p:tav>
                                      </p:tavLst>
                                    </p:anim>
                                    <p:anim calcmode="lin" valueType="num">
                                      <p:cBhvr>
                                        <p:cTn id="54" dur="200" fill="hold"/>
                                        <p:tgtEl>
                                          <p:spTgt spid="28684"/>
                                        </p:tgtEl>
                                        <p:attrNameLst>
                                          <p:attrName>ppt_h</p:attrName>
                                        </p:attrNameLst>
                                      </p:cBhvr>
                                      <p:tavLst>
                                        <p:tav tm="0">
                                          <p:val>
                                            <p:fltVal val="0"/>
                                          </p:val>
                                        </p:tav>
                                        <p:tav tm="100000">
                                          <p:val>
                                            <p:strVal val="#ppt_h"/>
                                          </p:val>
                                        </p:tav>
                                      </p:tavLst>
                                    </p:anim>
                                    <p:anim calcmode="lin" valueType="num">
                                      <p:cBhvr>
                                        <p:cTn id="55" dur="200" fill="hold"/>
                                        <p:tgtEl>
                                          <p:spTgt spid="28684"/>
                                        </p:tgtEl>
                                        <p:attrNameLst>
                                          <p:attrName>ppt_x</p:attrName>
                                        </p:attrNameLst>
                                      </p:cBhvr>
                                      <p:tavLst>
                                        <p:tav tm="0">
                                          <p:val>
                                            <p:fltVal val="0.5"/>
                                          </p:val>
                                        </p:tav>
                                        <p:tav tm="100000">
                                          <p:val>
                                            <p:strVal val="#ppt_x"/>
                                          </p:val>
                                        </p:tav>
                                      </p:tavLst>
                                    </p:anim>
                                    <p:anim calcmode="lin" valueType="num">
                                      <p:cBhvr>
                                        <p:cTn id="56" dur="200" fill="hold"/>
                                        <p:tgtEl>
                                          <p:spTgt spid="28684"/>
                                        </p:tgtEl>
                                        <p:attrNameLst>
                                          <p:attrName>ppt_y</p:attrName>
                                        </p:attrNameLst>
                                      </p:cBhvr>
                                      <p:tavLst>
                                        <p:tav tm="0">
                                          <p:val>
                                            <p:fltVal val="0.5"/>
                                          </p:val>
                                        </p:tav>
                                        <p:tav tm="100000">
                                          <p:val>
                                            <p:strVal val="#ppt_y"/>
                                          </p:val>
                                        </p:tav>
                                      </p:tavLst>
                                    </p:anim>
                                  </p:childTnLst>
                                </p:cTn>
                              </p:par>
                            </p:childTnLst>
                          </p:cTn>
                        </p:par>
                        <p:par>
                          <p:cTn id="57" fill="hold">
                            <p:stCondLst>
                              <p:cond delay="3600"/>
                            </p:stCondLst>
                            <p:childTnLst>
                              <p:par>
                                <p:cTn id="58" presetID="23" presetClass="entr" presetSubtype="528" fill="hold" grpId="0" nodeType="afterEffect">
                                  <p:stCondLst>
                                    <p:cond delay="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200" fill="hold"/>
                                        <p:tgtEl>
                                          <p:spTgt spid="28685"/>
                                        </p:tgtEl>
                                        <p:attrNameLst>
                                          <p:attrName>ppt_w</p:attrName>
                                        </p:attrNameLst>
                                      </p:cBhvr>
                                      <p:tavLst>
                                        <p:tav tm="0">
                                          <p:val>
                                            <p:fltVal val="0"/>
                                          </p:val>
                                        </p:tav>
                                        <p:tav tm="100000">
                                          <p:val>
                                            <p:strVal val="#ppt_w"/>
                                          </p:val>
                                        </p:tav>
                                      </p:tavLst>
                                    </p:anim>
                                    <p:anim calcmode="lin" valueType="num">
                                      <p:cBhvr>
                                        <p:cTn id="61" dur="200" fill="hold"/>
                                        <p:tgtEl>
                                          <p:spTgt spid="28685"/>
                                        </p:tgtEl>
                                        <p:attrNameLst>
                                          <p:attrName>ppt_h</p:attrName>
                                        </p:attrNameLst>
                                      </p:cBhvr>
                                      <p:tavLst>
                                        <p:tav tm="0">
                                          <p:val>
                                            <p:fltVal val="0"/>
                                          </p:val>
                                        </p:tav>
                                        <p:tav tm="100000">
                                          <p:val>
                                            <p:strVal val="#ppt_h"/>
                                          </p:val>
                                        </p:tav>
                                      </p:tavLst>
                                    </p:anim>
                                    <p:anim calcmode="lin" valueType="num">
                                      <p:cBhvr>
                                        <p:cTn id="62" dur="200" fill="hold"/>
                                        <p:tgtEl>
                                          <p:spTgt spid="28685"/>
                                        </p:tgtEl>
                                        <p:attrNameLst>
                                          <p:attrName>ppt_x</p:attrName>
                                        </p:attrNameLst>
                                      </p:cBhvr>
                                      <p:tavLst>
                                        <p:tav tm="0">
                                          <p:val>
                                            <p:fltVal val="0.5"/>
                                          </p:val>
                                        </p:tav>
                                        <p:tav tm="100000">
                                          <p:val>
                                            <p:strVal val="#ppt_x"/>
                                          </p:val>
                                        </p:tav>
                                      </p:tavLst>
                                    </p:anim>
                                    <p:anim calcmode="lin" valueType="num">
                                      <p:cBhvr>
                                        <p:cTn id="63" dur="200" fill="hold"/>
                                        <p:tgtEl>
                                          <p:spTgt spid="28685"/>
                                        </p:tgtEl>
                                        <p:attrNameLst>
                                          <p:attrName>ppt_y</p:attrName>
                                        </p:attrNameLst>
                                      </p:cBhvr>
                                      <p:tavLst>
                                        <p:tav tm="0">
                                          <p:val>
                                            <p:fltVal val="0.5"/>
                                          </p:val>
                                        </p:tav>
                                        <p:tav tm="100000">
                                          <p:val>
                                            <p:strVal val="#ppt_y"/>
                                          </p:val>
                                        </p:tav>
                                      </p:tavLst>
                                    </p:anim>
                                  </p:childTnLst>
                                </p:cTn>
                              </p:par>
                            </p:childTnLst>
                          </p:cTn>
                        </p:par>
                        <p:par>
                          <p:cTn id="64" fill="hold">
                            <p:stCondLst>
                              <p:cond delay="3800"/>
                            </p:stCondLst>
                            <p:childTnLst>
                              <p:par>
                                <p:cTn id="65" presetID="23" presetClass="entr" presetSubtype="528" fill="hold" grpId="0" nodeType="afterEffect">
                                  <p:stCondLst>
                                    <p:cond delay="0"/>
                                  </p:stCondLst>
                                  <p:childTnLst>
                                    <p:set>
                                      <p:cBhvr>
                                        <p:cTn id="66" dur="1" fill="hold">
                                          <p:stCondLst>
                                            <p:cond delay="0"/>
                                          </p:stCondLst>
                                        </p:cTn>
                                        <p:tgtEl>
                                          <p:spTgt spid="28697"/>
                                        </p:tgtEl>
                                        <p:attrNameLst>
                                          <p:attrName>style.visibility</p:attrName>
                                        </p:attrNameLst>
                                      </p:cBhvr>
                                      <p:to>
                                        <p:strVal val="visible"/>
                                      </p:to>
                                    </p:set>
                                    <p:anim calcmode="lin" valueType="num">
                                      <p:cBhvr>
                                        <p:cTn id="67" dur="200" fill="hold"/>
                                        <p:tgtEl>
                                          <p:spTgt spid="28697"/>
                                        </p:tgtEl>
                                        <p:attrNameLst>
                                          <p:attrName>ppt_w</p:attrName>
                                        </p:attrNameLst>
                                      </p:cBhvr>
                                      <p:tavLst>
                                        <p:tav tm="0">
                                          <p:val>
                                            <p:fltVal val="0"/>
                                          </p:val>
                                        </p:tav>
                                        <p:tav tm="100000">
                                          <p:val>
                                            <p:strVal val="#ppt_w"/>
                                          </p:val>
                                        </p:tav>
                                      </p:tavLst>
                                    </p:anim>
                                    <p:anim calcmode="lin" valueType="num">
                                      <p:cBhvr>
                                        <p:cTn id="68" dur="200" fill="hold"/>
                                        <p:tgtEl>
                                          <p:spTgt spid="28697"/>
                                        </p:tgtEl>
                                        <p:attrNameLst>
                                          <p:attrName>ppt_h</p:attrName>
                                        </p:attrNameLst>
                                      </p:cBhvr>
                                      <p:tavLst>
                                        <p:tav tm="0">
                                          <p:val>
                                            <p:fltVal val="0"/>
                                          </p:val>
                                        </p:tav>
                                        <p:tav tm="100000">
                                          <p:val>
                                            <p:strVal val="#ppt_h"/>
                                          </p:val>
                                        </p:tav>
                                      </p:tavLst>
                                    </p:anim>
                                    <p:anim calcmode="lin" valueType="num">
                                      <p:cBhvr>
                                        <p:cTn id="69" dur="200" fill="hold"/>
                                        <p:tgtEl>
                                          <p:spTgt spid="28697"/>
                                        </p:tgtEl>
                                        <p:attrNameLst>
                                          <p:attrName>ppt_x</p:attrName>
                                        </p:attrNameLst>
                                      </p:cBhvr>
                                      <p:tavLst>
                                        <p:tav tm="0">
                                          <p:val>
                                            <p:fltVal val="0.5"/>
                                          </p:val>
                                        </p:tav>
                                        <p:tav tm="100000">
                                          <p:val>
                                            <p:strVal val="#ppt_x"/>
                                          </p:val>
                                        </p:tav>
                                      </p:tavLst>
                                    </p:anim>
                                    <p:anim calcmode="lin" valueType="num">
                                      <p:cBhvr>
                                        <p:cTn id="70" dur="200" fill="hold"/>
                                        <p:tgtEl>
                                          <p:spTgt spid="28697"/>
                                        </p:tgtEl>
                                        <p:attrNameLst>
                                          <p:attrName>ppt_y</p:attrName>
                                        </p:attrNameLst>
                                      </p:cBhvr>
                                      <p:tavLst>
                                        <p:tav tm="0">
                                          <p:val>
                                            <p:fltVal val="0.5"/>
                                          </p:val>
                                        </p:tav>
                                        <p:tav tm="100000">
                                          <p:val>
                                            <p:strVal val="#ppt_y"/>
                                          </p:val>
                                        </p:tav>
                                      </p:tavLst>
                                    </p:anim>
                                  </p:childTnLst>
                                </p:cTn>
                              </p:par>
                            </p:childTnLst>
                          </p:cTn>
                        </p:par>
                        <p:par>
                          <p:cTn id="71" fill="hold">
                            <p:stCondLst>
                              <p:cond delay="4000"/>
                            </p:stCondLst>
                            <p:childTnLst>
                              <p:par>
                                <p:cTn id="72" presetID="23" presetClass="entr" presetSubtype="528" fill="hold" grpId="0" nodeType="afterEffect">
                                  <p:stCondLst>
                                    <p:cond delay="0"/>
                                  </p:stCondLst>
                                  <p:childTnLst>
                                    <p:set>
                                      <p:cBhvr>
                                        <p:cTn id="73" dur="1" fill="hold">
                                          <p:stCondLst>
                                            <p:cond delay="0"/>
                                          </p:stCondLst>
                                        </p:cTn>
                                        <p:tgtEl>
                                          <p:spTgt spid="28705"/>
                                        </p:tgtEl>
                                        <p:attrNameLst>
                                          <p:attrName>style.visibility</p:attrName>
                                        </p:attrNameLst>
                                      </p:cBhvr>
                                      <p:to>
                                        <p:strVal val="visible"/>
                                      </p:to>
                                    </p:set>
                                    <p:anim calcmode="lin" valueType="num">
                                      <p:cBhvr>
                                        <p:cTn id="74" dur="200" fill="hold"/>
                                        <p:tgtEl>
                                          <p:spTgt spid="28705"/>
                                        </p:tgtEl>
                                        <p:attrNameLst>
                                          <p:attrName>ppt_w</p:attrName>
                                        </p:attrNameLst>
                                      </p:cBhvr>
                                      <p:tavLst>
                                        <p:tav tm="0">
                                          <p:val>
                                            <p:fltVal val="0"/>
                                          </p:val>
                                        </p:tav>
                                        <p:tav tm="100000">
                                          <p:val>
                                            <p:strVal val="#ppt_w"/>
                                          </p:val>
                                        </p:tav>
                                      </p:tavLst>
                                    </p:anim>
                                    <p:anim calcmode="lin" valueType="num">
                                      <p:cBhvr>
                                        <p:cTn id="75" dur="200" fill="hold"/>
                                        <p:tgtEl>
                                          <p:spTgt spid="28705"/>
                                        </p:tgtEl>
                                        <p:attrNameLst>
                                          <p:attrName>ppt_h</p:attrName>
                                        </p:attrNameLst>
                                      </p:cBhvr>
                                      <p:tavLst>
                                        <p:tav tm="0">
                                          <p:val>
                                            <p:fltVal val="0"/>
                                          </p:val>
                                        </p:tav>
                                        <p:tav tm="100000">
                                          <p:val>
                                            <p:strVal val="#ppt_h"/>
                                          </p:val>
                                        </p:tav>
                                      </p:tavLst>
                                    </p:anim>
                                    <p:anim calcmode="lin" valueType="num">
                                      <p:cBhvr>
                                        <p:cTn id="76" dur="200" fill="hold"/>
                                        <p:tgtEl>
                                          <p:spTgt spid="28705"/>
                                        </p:tgtEl>
                                        <p:attrNameLst>
                                          <p:attrName>ppt_x</p:attrName>
                                        </p:attrNameLst>
                                      </p:cBhvr>
                                      <p:tavLst>
                                        <p:tav tm="0">
                                          <p:val>
                                            <p:fltVal val="0.5"/>
                                          </p:val>
                                        </p:tav>
                                        <p:tav tm="100000">
                                          <p:val>
                                            <p:strVal val="#ppt_x"/>
                                          </p:val>
                                        </p:tav>
                                      </p:tavLst>
                                    </p:anim>
                                    <p:anim calcmode="lin" valueType="num">
                                      <p:cBhvr>
                                        <p:cTn id="77" dur="200" fill="hold"/>
                                        <p:tgtEl>
                                          <p:spTgt spid="28705"/>
                                        </p:tgtEl>
                                        <p:attrNameLst>
                                          <p:attrName>ppt_y</p:attrName>
                                        </p:attrNameLst>
                                      </p:cBhvr>
                                      <p:tavLst>
                                        <p:tav tm="0">
                                          <p:val>
                                            <p:fltVal val="0.5"/>
                                          </p:val>
                                        </p:tav>
                                        <p:tav tm="100000">
                                          <p:val>
                                            <p:strVal val="#ppt_y"/>
                                          </p:val>
                                        </p:tav>
                                      </p:tavLst>
                                    </p:anim>
                                  </p:childTnLst>
                                </p:cTn>
                              </p:par>
                            </p:childTnLst>
                          </p:cTn>
                        </p:par>
                        <p:par>
                          <p:cTn id="78" fill="hold">
                            <p:stCondLst>
                              <p:cond delay="4200"/>
                            </p:stCondLst>
                            <p:childTnLst>
                              <p:par>
                                <p:cTn id="79" presetID="23" presetClass="entr" presetSubtype="528" fill="hold" grpId="0" nodeType="afterEffect">
                                  <p:stCondLst>
                                    <p:cond delay="0"/>
                                  </p:stCondLst>
                                  <p:childTnLst>
                                    <p:set>
                                      <p:cBhvr>
                                        <p:cTn id="80" dur="1" fill="hold">
                                          <p:stCondLst>
                                            <p:cond delay="0"/>
                                          </p:stCondLst>
                                        </p:cTn>
                                        <p:tgtEl>
                                          <p:spTgt spid="28688"/>
                                        </p:tgtEl>
                                        <p:attrNameLst>
                                          <p:attrName>style.visibility</p:attrName>
                                        </p:attrNameLst>
                                      </p:cBhvr>
                                      <p:to>
                                        <p:strVal val="visible"/>
                                      </p:to>
                                    </p:set>
                                    <p:anim calcmode="lin" valueType="num">
                                      <p:cBhvr>
                                        <p:cTn id="81" dur="200" fill="hold"/>
                                        <p:tgtEl>
                                          <p:spTgt spid="28688"/>
                                        </p:tgtEl>
                                        <p:attrNameLst>
                                          <p:attrName>ppt_w</p:attrName>
                                        </p:attrNameLst>
                                      </p:cBhvr>
                                      <p:tavLst>
                                        <p:tav tm="0">
                                          <p:val>
                                            <p:fltVal val="0"/>
                                          </p:val>
                                        </p:tav>
                                        <p:tav tm="100000">
                                          <p:val>
                                            <p:strVal val="#ppt_w"/>
                                          </p:val>
                                        </p:tav>
                                      </p:tavLst>
                                    </p:anim>
                                    <p:anim calcmode="lin" valueType="num">
                                      <p:cBhvr>
                                        <p:cTn id="82" dur="200" fill="hold"/>
                                        <p:tgtEl>
                                          <p:spTgt spid="28688"/>
                                        </p:tgtEl>
                                        <p:attrNameLst>
                                          <p:attrName>ppt_h</p:attrName>
                                        </p:attrNameLst>
                                      </p:cBhvr>
                                      <p:tavLst>
                                        <p:tav tm="0">
                                          <p:val>
                                            <p:fltVal val="0"/>
                                          </p:val>
                                        </p:tav>
                                        <p:tav tm="100000">
                                          <p:val>
                                            <p:strVal val="#ppt_h"/>
                                          </p:val>
                                        </p:tav>
                                      </p:tavLst>
                                    </p:anim>
                                    <p:anim calcmode="lin" valueType="num">
                                      <p:cBhvr>
                                        <p:cTn id="83" dur="200" fill="hold"/>
                                        <p:tgtEl>
                                          <p:spTgt spid="28688"/>
                                        </p:tgtEl>
                                        <p:attrNameLst>
                                          <p:attrName>ppt_x</p:attrName>
                                        </p:attrNameLst>
                                      </p:cBhvr>
                                      <p:tavLst>
                                        <p:tav tm="0">
                                          <p:val>
                                            <p:fltVal val="0.5"/>
                                          </p:val>
                                        </p:tav>
                                        <p:tav tm="100000">
                                          <p:val>
                                            <p:strVal val="#ppt_x"/>
                                          </p:val>
                                        </p:tav>
                                      </p:tavLst>
                                    </p:anim>
                                    <p:anim calcmode="lin" valueType="num">
                                      <p:cBhvr>
                                        <p:cTn id="84" dur="200" fill="hold"/>
                                        <p:tgtEl>
                                          <p:spTgt spid="28688"/>
                                        </p:tgtEl>
                                        <p:attrNameLst>
                                          <p:attrName>ppt_y</p:attrName>
                                        </p:attrNameLst>
                                      </p:cBhvr>
                                      <p:tavLst>
                                        <p:tav tm="0">
                                          <p:val>
                                            <p:fltVal val="0.5"/>
                                          </p:val>
                                        </p:tav>
                                        <p:tav tm="100000">
                                          <p:val>
                                            <p:strVal val="#ppt_y"/>
                                          </p:val>
                                        </p:tav>
                                      </p:tavLst>
                                    </p:anim>
                                  </p:childTnLst>
                                </p:cTn>
                              </p:par>
                            </p:childTnLst>
                          </p:cTn>
                        </p:par>
                        <p:par>
                          <p:cTn id="85" fill="hold">
                            <p:stCondLst>
                              <p:cond delay="4400"/>
                            </p:stCondLst>
                            <p:childTnLst>
                              <p:par>
                                <p:cTn id="86" presetID="23" presetClass="entr" presetSubtype="528" fill="hold" grpId="0" nodeType="afterEffect">
                                  <p:stCondLst>
                                    <p:cond delay="0"/>
                                  </p:stCondLst>
                                  <p:childTnLst>
                                    <p:set>
                                      <p:cBhvr>
                                        <p:cTn id="87" dur="1" fill="hold">
                                          <p:stCondLst>
                                            <p:cond delay="0"/>
                                          </p:stCondLst>
                                        </p:cTn>
                                        <p:tgtEl>
                                          <p:spTgt spid="28706"/>
                                        </p:tgtEl>
                                        <p:attrNameLst>
                                          <p:attrName>style.visibility</p:attrName>
                                        </p:attrNameLst>
                                      </p:cBhvr>
                                      <p:to>
                                        <p:strVal val="visible"/>
                                      </p:to>
                                    </p:set>
                                    <p:anim calcmode="lin" valueType="num">
                                      <p:cBhvr>
                                        <p:cTn id="88" dur="200" fill="hold"/>
                                        <p:tgtEl>
                                          <p:spTgt spid="28706"/>
                                        </p:tgtEl>
                                        <p:attrNameLst>
                                          <p:attrName>ppt_w</p:attrName>
                                        </p:attrNameLst>
                                      </p:cBhvr>
                                      <p:tavLst>
                                        <p:tav tm="0">
                                          <p:val>
                                            <p:fltVal val="0"/>
                                          </p:val>
                                        </p:tav>
                                        <p:tav tm="100000">
                                          <p:val>
                                            <p:strVal val="#ppt_w"/>
                                          </p:val>
                                        </p:tav>
                                      </p:tavLst>
                                    </p:anim>
                                    <p:anim calcmode="lin" valueType="num">
                                      <p:cBhvr>
                                        <p:cTn id="89" dur="200" fill="hold"/>
                                        <p:tgtEl>
                                          <p:spTgt spid="28706"/>
                                        </p:tgtEl>
                                        <p:attrNameLst>
                                          <p:attrName>ppt_h</p:attrName>
                                        </p:attrNameLst>
                                      </p:cBhvr>
                                      <p:tavLst>
                                        <p:tav tm="0">
                                          <p:val>
                                            <p:fltVal val="0"/>
                                          </p:val>
                                        </p:tav>
                                        <p:tav tm="100000">
                                          <p:val>
                                            <p:strVal val="#ppt_h"/>
                                          </p:val>
                                        </p:tav>
                                      </p:tavLst>
                                    </p:anim>
                                    <p:anim calcmode="lin" valueType="num">
                                      <p:cBhvr>
                                        <p:cTn id="90" dur="200" fill="hold"/>
                                        <p:tgtEl>
                                          <p:spTgt spid="28706"/>
                                        </p:tgtEl>
                                        <p:attrNameLst>
                                          <p:attrName>ppt_x</p:attrName>
                                        </p:attrNameLst>
                                      </p:cBhvr>
                                      <p:tavLst>
                                        <p:tav tm="0">
                                          <p:val>
                                            <p:fltVal val="0.5"/>
                                          </p:val>
                                        </p:tav>
                                        <p:tav tm="100000">
                                          <p:val>
                                            <p:strVal val="#ppt_x"/>
                                          </p:val>
                                        </p:tav>
                                      </p:tavLst>
                                    </p:anim>
                                    <p:anim calcmode="lin" valueType="num">
                                      <p:cBhvr>
                                        <p:cTn id="91" dur="200" fill="hold"/>
                                        <p:tgtEl>
                                          <p:spTgt spid="28706"/>
                                        </p:tgtEl>
                                        <p:attrNameLst>
                                          <p:attrName>ppt_y</p:attrName>
                                        </p:attrNameLst>
                                      </p:cBhvr>
                                      <p:tavLst>
                                        <p:tav tm="0">
                                          <p:val>
                                            <p:fltVal val="0.5"/>
                                          </p:val>
                                        </p:tav>
                                        <p:tav tm="100000">
                                          <p:val>
                                            <p:strVal val="#ppt_y"/>
                                          </p:val>
                                        </p:tav>
                                      </p:tavLst>
                                    </p:anim>
                                  </p:childTnLst>
                                </p:cTn>
                              </p:par>
                            </p:childTnLst>
                          </p:cTn>
                        </p:par>
                        <p:par>
                          <p:cTn id="92" fill="hold">
                            <p:stCondLst>
                              <p:cond delay="4600"/>
                            </p:stCondLst>
                            <p:childTnLst>
                              <p:par>
                                <p:cTn id="93" presetID="23" presetClass="entr" presetSubtype="528" fill="hold" grpId="0" nodeType="afterEffect">
                                  <p:stCondLst>
                                    <p:cond delay="0"/>
                                  </p:stCondLst>
                                  <p:childTnLst>
                                    <p:set>
                                      <p:cBhvr>
                                        <p:cTn id="94" dur="1" fill="hold">
                                          <p:stCondLst>
                                            <p:cond delay="0"/>
                                          </p:stCondLst>
                                        </p:cTn>
                                        <p:tgtEl>
                                          <p:spTgt spid="28695"/>
                                        </p:tgtEl>
                                        <p:attrNameLst>
                                          <p:attrName>style.visibility</p:attrName>
                                        </p:attrNameLst>
                                      </p:cBhvr>
                                      <p:to>
                                        <p:strVal val="visible"/>
                                      </p:to>
                                    </p:set>
                                    <p:anim calcmode="lin" valueType="num">
                                      <p:cBhvr>
                                        <p:cTn id="95" dur="200" fill="hold"/>
                                        <p:tgtEl>
                                          <p:spTgt spid="28695"/>
                                        </p:tgtEl>
                                        <p:attrNameLst>
                                          <p:attrName>ppt_w</p:attrName>
                                        </p:attrNameLst>
                                      </p:cBhvr>
                                      <p:tavLst>
                                        <p:tav tm="0">
                                          <p:val>
                                            <p:fltVal val="0"/>
                                          </p:val>
                                        </p:tav>
                                        <p:tav tm="100000">
                                          <p:val>
                                            <p:strVal val="#ppt_w"/>
                                          </p:val>
                                        </p:tav>
                                      </p:tavLst>
                                    </p:anim>
                                    <p:anim calcmode="lin" valueType="num">
                                      <p:cBhvr>
                                        <p:cTn id="96" dur="200" fill="hold"/>
                                        <p:tgtEl>
                                          <p:spTgt spid="28695"/>
                                        </p:tgtEl>
                                        <p:attrNameLst>
                                          <p:attrName>ppt_h</p:attrName>
                                        </p:attrNameLst>
                                      </p:cBhvr>
                                      <p:tavLst>
                                        <p:tav tm="0">
                                          <p:val>
                                            <p:fltVal val="0"/>
                                          </p:val>
                                        </p:tav>
                                        <p:tav tm="100000">
                                          <p:val>
                                            <p:strVal val="#ppt_h"/>
                                          </p:val>
                                        </p:tav>
                                      </p:tavLst>
                                    </p:anim>
                                    <p:anim calcmode="lin" valueType="num">
                                      <p:cBhvr>
                                        <p:cTn id="97" dur="200" fill="hold"/>
                                        <p:tgtEl>
                                          <p:spTgt spid="28695"/>
                                        </p:tgtEl>
                                        <p:attrNameLst>
                                          <p:attrName>ppt_x</p:attrName>
                                        </p:attrNameLst>
                                      </p:cBhvr>
                                      <p:tavLst>
                                        <p:tav tm="0">
                                          <p:val>
                                            <p:fltVal val="0.5"/>
                                          </p:val>
                                        </p:tav>
                                        <p:tav tm="100000">
                                          <p:val>
                                            <p:strVal val="#ppt_x"/>
                                          </p:val>
                                        </p:tav>
                                      </p:tavLst>
                                    </p:anim>
                                    <p:anim calcmode="lin" valueType="num">
                                      <p:cBhvr>
                                        <p:cTn id="98" dur="200" fill="hold"/>
                                        <p:tgtEl>
                                          <p:spTgt spid="28695"/>
                                        </p:tgtEl>
                                        <p:attrNameLst>
                                          <p:attrName>ppt_y</p:attrName>
                                        </p:attrNameLst>
                                      </p:cBhvr>
                                      <p:tavLst>
                                        <p:tav tm="0">
                                          <p:val>
                                            <p:fltVal val="0.5"/>
                                          </p:val>
                                        </p:tav>
                                        <p:tav tm="100000">
                                          <p:val>
                                            <p:strVal val="#ppt_y"/>
                                          </p:val>
                                        </p:tav>
                                      </p:tavLst>
                                    </p:anim>
                                  </p:childTnLst>
                                </p:cTn>
                              </p:par>
                            </p:childTnLst>
                          </p:cTn>
                        </p:par>
                        <p:par>
                          <p:cTn id="99" fill="hold">
                            <p:stCondLst>
                              <p:cond delay="4800"/>
                            </p:stCondLst>
                            <p:childTnLst>
                              <p:par>
                                <p:cTn id="100" presetID="23" presetClass="entr" presetSubtype="528" fill="hold" grpId="0" nodeType="afterEffect">
                                  <p:stCondLst>
                                    <p:cond delay="0"/>
                                  </p:stCondLst>
                                  <p:childTnLst>
                                    <p:set>
                                      <p:cBhvr>
                                        <p:cTn id="101" dur="1" fill="hold">
                                          <p:stCondLst>
                                            <p:cond delay="0"/>
                                          </p:stCondLst>
                                        </p:cTn>
                                        <p:tgtEl>
                                          <p:spTgt spid="28679"/>
                                        </p:tgtEl>
                                        <p:attrNameLst>
                                          <p:attrName>style.visibility</p:attrName>
                                        </p:attrNameLst>
                                      </p:cBhvr>
                                      <p:to>
                                        <p:strVal val="visible"/>
                                      </p:to>
                                    </p:set>
                                    <p:anim calcmode="lin" valueType="num">
                                      <p:cBhvr>
                                        <p:cTn id="102" dur="200" fill="hold"/>
                                        <p:tgtEl>
                                          <p:spTgt spid="28679"/>
                                        </p:tgtEl>
                                        <p:attrNameLst>
                                          <p:attrName>ppt_w</p:attrName>
                                        </p:attrNameLst>
                                      </p:cBhvr>
                                      <p:tavLst>
                                        <p:tav tm="0">
                                          <p:val>
                                            <p:fltVal val="0"/>
                                          </p:val>
                                        </p:tav>
                                        <p:tav tm="100000">
                                          <p:val>
                                            <p:strVal val="#ppt_w"/>
                                          </p:val>
                                        </p:tav>
                                      </p:tavLst>
                                    </p:anim>
                                    <p:anim calcmode="lin" valueType="num">
                                      <p:cBhvr>
                                        <p:cTn id="103" dur="200" fill="hold"/>
                                        <p:tgtEl>
                                          <p:spTgt spid="28679"/>
                                        </p:tgtEl>
                                        <p:attrNameLst>
                                          <p:attrName>ppt_h</p:attrName>
                                        </p:attrNameLst>
                                      </p:cBhvr>
                                      <p:tavLst>
                                        <p:tav tm="0">
                                          <p:val>
                                            <p:fltVal val="0"/>
                                          </p:val>
                                        </p:tav>
                                        <p:tav tm="100000">
                                          <p:val>
                                            <p:strVal val="#ppt_h"/>
                                          </p:val>
                                        </p:tav>
                                      </p:tavLst>
                                    </p:anim>
                                    <p:anim calcmode="lin" valueType="num">
                                      <p:cBhvr>
                                        <p:cTn id="104" dur="200" fill="hold"/>
                                        <p:tgtEl>
                                          <p:spTgt spid="28679"/>
                                        </p:tgtEl>
                                        <p:attrNameLst>
                                          <p:attrName>ppt_x</p:attrName>
                                        </p:attrNameLst>
                                      </p:cBhvr>
                                      <p:tavLst>
                                        <p:tav tm="0">
                                          <p:val>
                                            <p:fltVal val="0.5"/>
                                          </p:val>
                                        </p:tav>
                                        <p:tav tm="100000">
                                          <p:val>
                                            <p:strVal val="#ppt_x"/>
                                          </p:val>
                                        </p:tav>
                                      </p:tavLst>
                                    </p:anim>
                                    <p:anim calcmode="lin" valueType="num">
                                      <p:cBhvr>
                                        <p:cTn id="105" dur="200" fill="hold"/>
                                        <p:tgtEl>
                                          <p:spTgt spid="28679"/>
                                        </p:tgtEl>
                                        <p:attrNameLst>
                                          <p:attrName>ppt_y</p:attrName>
                                        </p:attrNameLst>
                                      </p:cBhvr>
                                      <p:tavLst>
                                        <p:tav tm="0">
                                          <p:val>
                                            <p:fltVal val="0.5"/>
                                          </p:val>
                                        </p:tav>
                                        <p:tav tm="100000">
                                          <p:val>
                                            <p:strVal val="#ppt_y"/>
                                          </p:val>
                                        </p:tav>
                                      </p:tavLst>
                                    </p:anim>
                                  </p:childTnLst>
                                </p:cTn>
                              </p:par>
                            </p:childTnLst>
                          </p:cTn>
                        </p:par>
                        <p:par>
                          <p:cTn id="106" fill="hold">
                            <p:stCondLst>
                              <p:cond delay="5000"/>
                            </p:stCondLst>
                            <p:childTnLst>
                              <p:par>
                                <p:cTn id="107" presetID="23" presetClass="entr" presetSubtype="528" fill="hold" grpId="0" nodeType="afterEffect">
                                  <p:stCondLst>
                                    <p:cond delay="0"/>
                                  </p:stCondLst>
                                  <p:childTnLst>
                                    <p:set>
                                      <p:cBhvr>
                                        <p:cTn id="108" dur="1" fill="hold">
                                          <p:stCondLst>
                                            <p:cond delay="0"/>
                                          </p:stCondLst>
                                        </p:cTn>
                                        <p:tgtEl>
                                          <p:spTgt spid="28694"/>
                                        </p:tgtEl>
                                        <p:attrNameLst>
                                          <p:attrName>style.visibility</p:attrName>
                                        </p:attrNameLst>
                                      </p:cBhvr>
                                      <p:to>
                                        <p:strVal val="visible"/>
                                      </p:to>
                                    </p:set>
                                    <p:anim calcmode="lin" valueType="num">
                                      <p:cBhvr>
                                        <p:cTn id="109" dur="200" fill="hold"/>
                                        <p:tgtEl>
                                          <p:spTgt spid="28694"/>
                                        </p:tgtEl>
                                        <p:attrNameLst>
                                          <p:attrName>ppt_w</p:attrName>
                                        </p:attrNameLst>
                                      </p:cBhvr>
                                      <p:tavLst>
                                        <p:tav tm="0">
                                          <p:val>
                                            <p:fltVal val="0"/>
                                          </p:val>
                                        </p:tav>
                                        <p:tav tm="100000">
                                          <p:val>
                                            <p:strVal val="#ppt_w"/>
                                          </p:val>
                                        </p:tav>
                                      </p:tavLst>
                                    </p:anim>
                                    <p:anim calcmode="lin" valueType="num">
                                      <p:cBhvr>
                                        <p:cTn id="110" dur="200" fill="hold"/>
                                        <p:tgtEl>
                                          <p:spTgt spid="28694"/>
                                        </p:tgtEl>
                                        <p:attrNameLst>
                                          <p:attrName>ppt_h</p:attrName>
                                        </p:attrNameLst>
                                      </p:cBhvr>
                                      <p:tavLst>
                                        <p:tav tm="0">
                                          <p:val>
                                            <p:fltVal val="0"/>
                                          </p:val>
                                        </p:tav>
                                        <p:tav tm="100000">
                                          <p:val>
                                            <p:strVal val="#ppt_h"/>
                                          </p:val>
                                        </p:tav>
                                      </p:tavLst>
                                    </p:anim>
                                    <p:anim calcmode="lin" valueType="num">
                                      <p:cBhvr>
                                        <p:cTn id="111" dur="200" fill="hold"/>
                                        <p:tgtEl>
                                          <p:spTgt spid="28694"/>
                                        </p:tgtEl>
                                        <p:attrNameLst>
                                          <p:attrName>ppt_x</p:attrName>
                                        </p:attrNameLst>
                                      </p:cBhvr>
                                      <p:tavLst>
                                        <p:tav tm="0">
                                          <p:val>
                                            <p:fltVal val="0.5"/>
                                          </p:val>
                                        </p:tav>
                                        <p:tav tm="100000">
                                          <p:val>
                                            <p:strVal val="#ppt_x"/>
                                          </p:val>
                                        </p:tav>
                                      </p:tavLst>
                                    </p:anim>
                                    <p:anim calcmode="lin" valueType="num">
                                      <p:cBhvr>
                                        <p:cTn id="112" dur="200" fill="hold"/>
                                        <p:tgtEl>
                                          <p:spTgt spid="28694"/>
                                        </p:tgtEl>
                                        <p:attrNameLst>
                                          <p:attrName>ppt_y</p:attrName>
                                        </p:attrNameLst>
                                      </p:cBhvr>
                                      <p:tavLst>
                                        <p:tav tm="0">
                                          <p:val>
                                            <p:fltVal val="0.5"/>
                                          </p:val>
                                        </p:tav>
                                        <p:tav tm="100000">
                                          <p:val>
                                            <p:strVal val="#ppt_y"/>
                                          </p:val>
                                        </p:tav>
                                      </p:tavLst>
                                    </p:anim>
                                  </p:childTnLst>
                                </p:cTn>
                              </p:par>
                            </p:childTnLst>
                          </p:cTn>
                        </p:par>
                        <p:par>
                          <p:cTn id="113" fill="hold">
                            <p:stCondLst>
                              <p:cond delay="5200"/>
                            </p:stCondLst>
                            <p:childTnLst>
                              <p:par>
                                <p:cTn id="114" presetID="23" presetClass="entr" presetSubtype="528" fill="hold" grpId="0" nodeType="afterEffect">
                                  <p:stCondLst>
                                    <p:cond delay="0"/>
                                  </p:stCondLst>
                                  <p:childTnLst>
                                    <p:set>
                                      <p:cBhvr>
                                        <p:cTn id="115" dur="1" fill="hold">
                                          <p:stCondLst>
                                            <p:cond delay="0"/>
                                          </p:stCondLst>
                                        </p:cTn>
                                        <p:tgtEl>
                                          <p:spTgt spid="28690"/>
                                        </p:tgtEl>
                                        <p:attrNameLst>
                                          <p:attrName>style.visibility</p:attrName>
                                        </p:attrNameLst>
                                      </p:cBhvr>
                                      <p:to>
                                        <p:strVal val="visible"/>
                                      </p:to>
                                    </p:set>
                                    <p:anim calcmode="lin" valueType="num">
                                      <p:cBhvr>
                                        <p:cTn id="116" dur="200" fill="hold"/>
                                        <p:tgtEl>
                                          <p:spTgt spid="28690"/>
                                        </p:tgtEl>
                                        <p:attrNameLst>
                                          <p:attrName>ppt_w</p:attrName>
                                        </p:attrNameLst>
                                      </p:cBhvr>
                                      <p:tavLst>
                                        <p:tav tm="0">
                                          <p:val>
                                            <p:fltVal val="0"/>
                                          </p:val>
                                        </p:tav>
                                        <p:tav tm="100000">
                                          <p:val>
                                            <p:strVal val="#ppt_w"/>
                                          </p:val>
                                        </p:tav>
                                      </p:tavLst>
                                    </p:anim>
                                    <p:anim calcmode="lin" valueType="num">
                                      <p:cBhvr>
                                        <p:cTn id="117" dur="200" fill="hold"/>
                                        <p:tgtEl>
                                          <p:spTgt spid="28690"/>
                                        </p:tgtEl>
                                        <p:attrNameLst>
                                          <p:attrName>ppt_h</p:attrName>
                                        </p:attrNameLst>
                                      </p:cBhvr>
                                      <p:tavLst>
                                        <p:tav tm="0">
                                          <p:val>
                                            <p:fltVal val="0"/>
                                          </p:val>
                                        </p:tav>
                                        <p:tav tm="100000">
                                          <p:val>
                                            <p:strVal val="#ppt_h"/>
                                          </p:val>
                                        </p:tav>
                                      </p:tavLst>
                                    </p:anim>
                                    <p:anim calcmode="lin" valueType="num">
                                      <p:cBhvr>
                                        <p:cTn id="118" dur="200" fill="hold"/>
                                        <p:tgtEl>
                                          <p:spTgt spid="28690"/>
                                        </p:tgtEl>
                                        <p:attrNameLst>
                                          <p:attrName>ppt_x</p:attrName>
                                        </p:attrNameLst>
                                      </p:cBhvr>
                                      <p:tavLst>
                                        <p:tav tm="0">
                                          <p:val>
                                            <p:fltVal val="0.5"/>
                                          </p:val>
                                        </p:tav>
                                        <p:tav tm="100000">
                                          <p:val>
                                            <p:strVal val="#ppt_x"/>
                                          </p:val>
                                        </p:tav>
                                      </p:tavLst>
                                    </p:anim>
                                    <p:anim calcmode="lin" valueType="num">
                                      <p:cBhvr>
                                        <p:cTn id="119" dur="200" fill="hold"/>
                                        <p:tgtEl>
                                          <p:spTgt spid="28690"/>
                                        </p:tgtEl>
                                        <p:attrNameLst>
                                          <p:attrName>ppt_y</p:attrName>
                                        </p:attrNameLst>
                                      </p:cBhvr>
                                      <p:tavLst>
                                        <p:tav tm="0">
                                          <p:val>
                                            <p:fltVal val="0.5"/>
                                          </p:val>
                                        </p:tav>
                                        <p:tav tm="100000">
                                          <p:val>
                                            <p:strVal val="#ppt_y"/>
                                          </p:val>
                                        </p:tav>
                                      </p:tavLst>
                                    </p:anim>
                                  </p:childTnLst>
                                </p:cTn>
                              </p:par>
                            </p:childTnLst>
                          </p:cTn>
                        </p:par>
                        <p:par>
                          <p:cTn id="120" fill="hold">
                            <p:stCondLst>
                              <p:cond delay="5400"/>
                            </p:stCondLst>
                            <p:childTnLst>
                              <p:par>
                                <p:cTn id="121" presetID="23" presetClass="entr" presetSubtype="528" fill="hold" grpId="0" nodeType="afterEffect">
                                  <p:stCondLst>
                                    <p:cond delay="0"/>
                                  </p:stCondLst>
                                  <p:childTnLst>
                                    <p:set>
                                      <p:cBhvr>
                                        <p:cTn id="122" dur="1" fill="hold">
                                          <p:stCondLst>
                                            <p:cond delay="0"/>
                                          </p:stCondLst>
                                        </p:cTn>
                                        <p:tgtEl>
                                          <p:spTgt spid="28693"/>
                                        </p:tgtEl>
                                        <p:attrNameLst>
                                          <p:attrName>style.visibility</p:attrName>
                                        </p:attrNameLst>
                                      </p:cBhvr>
                                      <p:to>
                                        <p:strVal val="visible"/>
                                      </p:to>
                                    </p:set>
                                    <p:anim calcmode="lin" valueType="num">
                                      <p:cBhvr>
                                        <p:cTn id="123" dur="200" fill="hold"/>
                                        <p:tgtEl>
                                          <p:spTgt spid="28693"/>
                                        </p:tgtEl>
                                        <p:attrNameLst>
                                          <p:attrName>ppt_w</p:attrName>
                                        </p:attrNameLst>
                                      </p:cBhvr>
                                      <p:tavLst>
                                        <p:tav tm="0">
                                          <p:val>
                                            <p:fltVal val="0"/>
                                          </p:val>
                                        </p:tav>
                                        <p:tav tm="100000">
                                          <p:val>
                                            <p:strVal val="#ppt_w"/>
                                          </p:val>
                                        </p:tav>
                                      </p:tavLst>
                                    </p:anim>
                                    <p:anim calcmode="lin" valueType="num">
                                      <p:cBhvr>
                                        <p:cTn id="124" dur="200" fill="hold"/>
                                        <p:tgtEl>
                                          <p:spTgt spid="28693"/>
                                        </p:tgtEl>
                                        <p:attrNameLst>
                                          <p:attrName>ppt_h</p:attrName>
                                        </p:attrNameLst>
                                      </p:cBhvr>
                                      <p:tavLst>
                                        <p:tav tm="0">
                                          <p:val>
                                            <p:fltVal val="0"/>
                                          </p:val>
                                        </p:tav>
                                        <p:tav tm="100000">
                                          <p:val>
                                            <p:strVal val="#ppt_h"/>
                                          </p:val>
                                        </p:tav>
                                      </p:tavLst>
                                    </p:anim>
                                    <p:anim calcmode="lin" valueType="num">
                                      <p:cBhvr>
                                        <p:cTn id="125" dur="200" fill="hold"/>
                                        <p:tgtEl>
                                          <p:spTgt spid="28693"/>
                                        </p:tgtEl>
                                        <p:attrNameLst>
                                          <p:attrName>ppt_x</p:attrName>
                                        </p:attrNameLst>
                                      </p:cBhvr>
                                      <p:tavLst>
                                        <p:tav tm="0">
                                          <p:val>
                                            <p:fltVal val="0.5"/>
                                          </p:val>
                                        </p:tav>
                                        <p:tav tm="100000">
                                          <p:val>
                                            <p:strVal val="#ppt_x"/>
                                          </p:val>
                                        </p:tav>
                                      </p:tavLst>
                                    </p:anim>
                                    <p:anim calcmode="lin" valueType="num">
                                      <p:cBhvr>
                                        <p:cTn id="126" dur="200" fill="hold"/>
                                        <p:tgtEl>
                                          <p:spTgt spid="28693"/>
                                        </p:tgtEl>
                                        <p:attrNameLst>
                                          <p:attrName>ppt_y</p:attrName>
                                        </p:attrNameLst>
                                      </p:cBhvr>
                                      <p:tavLst>
                                        <p:tav tm="0">
                                          <p:val>
                                            <p:fltVal val="0.5"/>
                                          </p:val>
                                        </p:tav>
                                        <p:tav tm="100000">
                                          <p:val>
                                            <p:strVal val="#ppt_y"/>
                                          </p:val>
                                        </p:tav>
                                      </p:tavLst>
                                    </p:anim>
                                  </p:childTnLst>
                                </p:cTn>
                              </p:par>
                            </p:childTnLst>
                          </p:cTn>
                        </p:par>
                        <p:par>
                          <p:cTn id="127" fill="hold">
                            <p:stCondLst>
                              <p:cond delay="5600"/>
                            </p:stCondLst>
                            <p:childTnLst>
                              <p:par>
                                <p:cTn id="128" presetID="23" presetClass="entr" presetSubtype="528" fill="hold" grpId="0" nodeType="afterEffect">
                                  <p:stCondLst>
                                    <p:cond delay="0"/>
                                  </p:stCondLst>
                                  <p:childTnLst>
                                    <p:set>
                                      <p:cBhvr>
                                        <p:cTn id="129" dur="1" fill="hold">
                                          <p:stCondLst>
                                            <p:cond delay="0"/>
                                          </p:stCondLst>
                                        </p:cTn>
                                        <p:tgtEl>
                                          <p:spTgt spid="28677">
                                            <p:txEl>
                                              <p:pRg st="0" end="0"/>
                                            </p:txEl>
                                          </p:spTgt>
                                        </p:tgtEl>
                                        <p:attrNameLst>
                                          <p:attrName>style.visibility</p:attrName>
                                        </p:attrNameLst>
                                      </p:cBhvr>
                                      <p:to>
                                        <p:strVal val="visible"/>
                                      </p:to>
                                    </p:set>
                                    <p:anim calcmode="lin" valueType="num">
                                      <p:cBhvr>
                                        <p:cTn id="130" dur="200" fill="hold"/>
                                        <p:tgtEl>
                                          <p:spTgt spid="28677">
                                            <p:txEl>
                                              <p:pRg st="0" end="0"/>
                                            </p:txEl>
                                          </p:spTgt>
                                        </p:tgtEl>
                                        <p:attrNameLst>
                                          <p:attrName>ppt_w</p:attrName>
                                        </p:attrNameLst>
                                      </p:cBhvr>
                                      <p:tavLst>
                                        <p:tav tm="0">
                                          <p:val>
                                            <p:fltVal val="0"/>
                                          </p:val>
                                        </p:tav>
                                        <p:tav tm="100000">
                                          <p:val>
                                            <p:strVal val="#ppt_w"/>
                                          </p:val>
                                        </p:tav>
                                      </p:tavLst>
                                    </p:anim>
                                    <p:anim calcmode="lin" valueType="num">
                                      <p:cBhvr>
                                        <p:cTn id="131" dur="200" fill="hold"/>
                                        <p:tgtEl>
                                          <p:spTgt spid="28677">
                                            <p:txEl>
                                              <p:pRg st="0" end="0"/>
                                            </p:txEl>
                                          </p:spTgt>
                                        </p:tgtEl>
                                        <p:attrNameLst>
                                          <p:attrName>ppt_h</p:attrName>
                                        </p:attrNameLst>
                                      </p:cBhvr>
                                      <p:tavLst>
                                        <p:tav tm="0">
                                          <p:val>
                                            <p:fltVal val="0"/>
                                          </p:val>
                                        </p:tav>
                                        <p:tav tm="100000">
                                          <p:val>
                                            <p:strVal val="#ppt_h"/>
                                          </p:val>
                                        </p:tav>
                                      </p:tavLst>
                                    </p:anim>
                                    <p:anim calcmode="lin" valueType="num">
                                      <p:cBhvr>
                                        <p:cTn id="132" dur="200" fill="hold"/>
                                        <p:tgtEl>
                                          <p:spTgt spid="28677">
                                            <p:txEl>
                                              <p:pRg st="0" end="0"/>
                                            </p:txEl>
                                          </p:spTgt>
                                        </p:tgtEl>
                                        <p:attrNameLst>
                                          <p:attrName>ppt_x</p:attrName>
                                        </p:attrNameLst>
                                      </p:cBhvr>
                                      <p:tavLst>
                                        <p:tav tm="0">
                                          <p:val>
                                            <p:fltVal val="0.5"/>
                                          </p:val>
                                        </p:tav>
                                        <p:tav tm="100000">
                                          <p:val>
                                            <p:strVal val="#ppt_x"/>
                                          </p:val>
                                        </p:tav>
                                      </p:tavLst>
                                    </p:anim>
                                    <p:anim calcmode="lin" valueType="num">
                                      <p:cBhvr>
                                        <p:cTn id="133" dur="200" fill="hold"/>
                                        <p:tgtEl>
                                          <p:spTgt spid="28677">
                                            <p:txEl>
                                              <p:pRg st="0" end="0"/>
                                            </p:txEl>
                                          </p:spTgt>
                                        </p:tgtEl>
                                        <p:attrNameLst>
                                          <p:attrName>ppt_y</p:attrName>
                                        </p:attrNameLst>
                                      </p:cBhvr>
                                      <p:tavLst>
                                        <p:tav tm="0">
                                          <p:val>
                                            <p:fltVal val="0.5"/>
                                          </p:val>
                                        </p:tav>
                                        <p:tav tm="100000">
                                          <p:val>
                                            <p:strVal val="#ppt_y"/>
                                          </p:val>
                                        </p:tav>
                                      </p:tavLst>
                                    </p:anim>
                                  </p:childTnLst>
                                </p:cTn>
                              </p:par>
                            </p:childTnLst>
                          </p:cTn>
                        </p:par>
                        <p:par>
                          <p:cTn id="134" fill="hold">
                            <p:stCondLst>
                              <p:cond delay="5800"/>
                            </p:stCondLst>
                            <p:childTnLst>
                              <p:par>
                                <p:cTn id="135" presetID="23" presetClass="entr" presetSubtype="528" fill="hold" grpId="0" nodeType="afterEffect">
                                  <p:stCondLst>
                                    <p:cond delay="0"/>
                                  </p:stCondLst>
                                  <p:childTnLst>
                                    <p:set>
                                      <p:cBhvr>
                                        <p:cTn id="136" dur="1" fill="hold">
                                          <p:stCondLst>
                                            <p:cond delay="0"/>
                                          </p:stCondLst>
                                        </p:cTn>
                                        <p:tgtEl>
                                          <p:spTgt spid="28692"/>
                                        </p:tgtEl>
                                        <p:attrNameLst>
                                          <p:attrName>style.visibility</p:attrName>
                                        </p:attrNameLst>
                                      </p:cBhvr>
                                      <p:to>
                                        <p:strVal val="visible"/>
                                      </p:to>
                                    </p:set>
                                    <p:anim calcmode="lin" valueType="num">
                                      <p:cBhvr>
                                        <p:cTn id="137" dur="200" fill="hold"/>
                                        <p:tgtEl>
                                          <p:spTgt spid="28692"/>
                                        </p:tgtEl>
                                        <p:attrNameLst>
                                          <p:attrName>ppt_w</p:attrName>
                                        </p:attrNameLst>
                                      </p:cBhvr>
                                      <p:tavLst>
                                        <p:tav tm="0">
                                          <p:val>
                                            <p:fltVal val="0"/>
                                          </p:val>
                                        </p:tav>
                                        <p:tav tm="100000">
                                          <p:val>
                                            <p:strVal val="#ppt_w"/>
                                          </p:val>
                                        </p:tav>
                                      </p:tavLst>
                                    </p:anim>
                                    <p:anim calcmode="lin" valueType="num">
                                      <p:cBhvr>
                                        <p:cTn id="138" dur="200" fill="hold"/>
                                        <p:tgtEl>
                                          <p:spTgt spid="28692"/>
                                        </p:tgtEl>
                                        <p:attrNameLst>
                                          <p:attrName>ppt_h</p:attrName>
                                        </p:attrNameLst>
                                      </p:cBhvr>
                                      <p:tavLst>
                                        <p:tav tm="0">
                                          <p:val>
                                            <p:fltVal val="0"/>
                                          </p:val>
                                        </p:tav>
                                        <p:tav tm="100000">
                                          <p:val>
                                            <p:strVal val="#ppt_h"/>
                                          </p:val>
                                        </p:tav>
                                      </p:tavLst>
                                    </p:anim>
                                    <p:anim calcmode="lin" valueType="num">
                                      <p:cBhvr>
                                        <p:cTn id="139" dur="200" fill="hold"/>
                                        <p:tgtEl>
                                          <p:spTgt spid="28692"/>
                                        </p:tgtEl>
                                        <p:attrNameLst>
                                          <p:attrName>ppt_x</p:attrName>
                                        </p:attrNameLst>
                                      </p:cBhvr>
                                      <p:tavLst>
                                        <p:tav tm="0">
                                          <p:val>
                                            <p:fltVal val="0.5"/>
                                          </p:val>
                                        </p:tav>
                                        <p:tav tm="100000">
                                          <p:val>
                                            <p:strVal val="#ppt_x"/>
                                          </p:val>
                                        </p:tav>
                                      </p:tavLst>
                                    </p:anim>
                                    <p:anim calcmode="lin" valueType="num">
                                      <p:cBhvr>
                                        <p:cTn id="140" dur="200" fill="hold"/>
                                        <p:tgtEl>
                                          <p:spTgt spid="28692"/>
                                        </p:tgtEl>
                                        <p:attrNameLst>
                                          <p:attrName>ppt_y</p:attrName>
                                        </p:attrNameLst>
                                      </p:cBhvr>
                                      <p:tavLst>
                                        <p:tav tm="0">
                                          <p:val>
                                            <p:fltVal val="0.5"/>
                                          </p:val>
                                        </p:tav>
                                        <p:tav tm="100000">
                                          <p:val>
                                            <p:strVal val="#ppt_y"/>
                                          </p:val>
                                        </p:tav>
                                      </p:tavLst>
                                    </p:anim>
                                  </p:childTnLst>
                                </p:cTn>
                              </p:par>
                            </p:childTnLst>
                          </p:cTn>
                        </p:par>
                        <p:par>
                          <p:cTn id="141" fill="hold">
                            <p:stCondLst>
                              <p:cond delay="6000"/>
                            </p:stCondLst>
                            <p:childTnLst>
                              <p:par>
                                <p:cTn id="142" presetID="23" presetClass="entr" presetSubtype="528" fill="hold" grpId="0" nodeType="afterEffect">
                                  <p:stCondLst>
                                    <p:cond delay="0"/>
                                  </p:stCondLst>
                                  <p:childTnLst>
                                    <p:set>
                                      <p:cBhvr>
                                        <p:cTn id="143" dur="1" fill="hold">
                                          <p:stCondLst>
                                            <p:cond delay="0"/>
                                          </p:stCondLst>
                                        </p:cTn>
                                        <p:tgtEl>
                                          <p:spTgt spid="28698"/>
                                        </p:tgtEl>
                                        <p:attrNameLst>
                                          <p:attrName>style.visibility</p:attrName>
                                        </p:attrNameLst>
                                      </p:cBhvr>
                                      <p:to>
                                        <p:strVal val="visible"/>
                                      </p:to>
                                    </p:set>
                                    <p:anim calcmode="lin" valueType="num">
                                      <p:cBhvr>
                                        <p:cTn id="144" dur="200" fill="hold"/>
                                        <p:tgtEl>
                                          <p:spTgt spid="28698"/>
                                        </p:tgtEl>
                                        <p:attrNameLst>
                                          <p:attrName>ppt_w</p:attrName>
                                        </p:attrNameLst>
                                      </p:cBhvr>
                                      <p:tavLst>
                                        <p:tav tm="0">
                                          <p:val>
                                            <p:fltVal val="0"/>
                                          </p:val>
                                        </p:tav>
                                        <p:tav tm="100000">
                                          <p:val>
                                            <p:strVal val="#ppt_w"/>
                                          </p:val>
                                        </p:tav>
                                      </p:tavLst>
                                    </p:anim>
                                    <p:anim calcmode="lin" valueType="num">
                                      <p:cBhvr>
                                        <p:cTn id="145" dur="200" fill="hold"/>
                                        <p:tgtEl>
                                          <p:spTgt spid="28698"/>
                                        </p:tgtEl>
                                        <p:attrNameLst>
                                          <p:attrName>ppt_h</p:attrName>
                                        </p:attrNameLst>
                                      </p:cBhvr>
                                      <p:tavLst>
                                        <p:tav tm="0">
                                          <p:val>
                                            <p:fltVal val="0"/>
                                          </p:val>
                                        </p:tav>
                                        <p:tav tm="100000">
                                          <p:val>
                                            <p:strVal val="#ppt_h"/>
                                          </p:val>
                                        </p:tav>
                                      </p:tavLst>
                                    </p:anim>
                                    <p:anim calcmode="lin" valueType="num">
                                      <p:cBhvr>
                                        <p:cTn id="146" dur="200" fill="hold"/>
                                        <p:tgtEl>
                                          <p:spTgt spid="28698"/>
                                        </p:tgtEl>
                                        <p:attrNameLst>
                                          <p:attrName>ppt_x</p:attrName>
                                        </p:attrNameLst>
                                      </p:cBhvr>
                                      <p:tavLst>
                                        <p:tav tm="0">
                                          <p:val>
                                            <p:fltVal val="0.5"/>
                                          </p:val>
                                        </p:tav>
                                        <p:tav tm="100000">
                                          <p:val>
                                            <p:strVal val="#ppt_x"/>
                                          </p:val>
                                        </p:tav>
                                      </p:tavLst>
                                    </p:anim>
                                    <p:anim calcmode="lin" valueType="num">
                                      <p:cBhvr>
                                        <p:cTn id="147" dur="200" fill="hold"/>
                                        <p:tgtEl>
                                          <p:spTgt spid="28698"/>
                                        </p:tgtEl>
                                        <p:attrNameLst>
                                          <p:attrName>ppt_y</p:attrName>
                                        </p:attrNameLst>
                                      </p:cBhvr>
                                      <p:tavLst>
                                        <p:tav tm="0">
                                          <p:val>
                                            <p:fltVal val="0.5"/>
                                          </p:val>
                                        </p:tav>
                                        <p:tav tm="100000">
                                          <p:val>
                                            <p:strVal val="#ppt_y"/>
                                          </p:val>
                                        </p:tav>
                                      </p:tavLst>
                                    </p:anim>
                                  </p:childTnLst>
                                </p:cTn>
                              </p:par>
                            </p:childTnLst>
                          </p:cTn>
                        </p:par>
                        <p:par>
                          <p:cTn id="148" fill="hold">
                            <p:stCondLst>
                              <p:cond delay="6200"/>
                            </p:stCondLst>
                            <p:childTnLst>
                              <p:par>
                                <p:cTn id="149" presetID="23" presetClass="entr" presetSubtype="528" fill="hold" grpId="0" nodeType="afterEffect">
                                  <p:stCondLst>
                                    <p:cond delay="0"/>
                                  </p:stCondLst>
                                  <p:childTnLst>
                                    <p:set>
                                      <p:cBhvr>
                                        <p:cTn id="150" dur="1" fill="hold">
                                          <p:stCondLst>
                                            <p:cond delay="0"/>
                                          </p:stCondLst>
                                        </p:cTn>
                                        <p:tgtEl>
                                          <p:spTgt spid="28682"/>
                                        </p:tgtEl>
                                        <p:attrNameLst>
                                          <p:attrName>style.visibility</p:attrName>
                                        </p:attrNameLst>
                                      </p:cBhvr>
                                      <p:to>
                                        <p:strVal val="visible"/>
                                      </p:to>
                                    </p:set>
                                    <p:anim calcmode="lin" valueType="num">
                                      <p:cBhvr>
                                        <p:cTn id="151" dur="200" fill="hold"/>
                                        <p:tgtEl>
                                          <p:spTgt spid="28682"/>
                                        </p:tgtEl>
                                        <p:attrNameLst>
                                          <p:attrName>ppt_w</p:attrName>
                                        </p:attrNameLst>
                                      </p:cBhvr>
                                      <p:tavLst>
                                        <p:tav tm="0">
                                          <p:val>
                                            <p:fltVal val="0"/>
                                          </p:val>
                                        </p:tav>
                                        <p:tav tm="100000">
                                          <p:val>
                                            <p:strVal val="#ppt_w"/>
                                          </p:val>
                                        </p:tav>
                                      </p:tavLst>
                                    </p:anim>
                                    <p:anim calcmode="lin" valueType="num">
                                      <p:cBhvr>
                                        <p:cTn id="152" dur="200" fill="hold"/>
                                        <p:tgtEl>
                                          <p:spTgt spid="28682"/>
                                        </p:tgtEl>
                                        <p:attrNameLst>
                                          <p:attrName>ppt_h</p:attrName>
                                        </p:attrNameLst>
                                      </p:cBhvr>
                                      <p:tavLst>
                                        <p:tav tm="0">
                                          <p:val>
                                            <p:fltVal val="0"/>
                                          </p:val>
                                        </p:tav>
                                        <p:tav tm="100000">
                                          <p:val>
                                            <p:strVal val="#ppt_h"/>
                                          </p:val>
                                        </p:tav>
                                      </p:tavLst>
                                    </p:anim>
                                    <p:anim calcmode="lin" valueType="num">
                                      <p:cBhvr>
                                        <p:cTn id="153" dur="200" fill="hold"/>
                                        <p:tgtEl>
                                          <p:spTgt spid="28682"/>
                                        </p:tgtEl>
                                        <p:attrNameLst>
                                          <p:attrName>ppt_x</p:attrName>
                                        </p:attrNameLst>
                                      </p:cBhvr>
                                      <p:tavLst>
                                        <p:tav tm="0">
                                          <p:val>
                                            <p:fltVal val="0.5"/>
                                          </p:val>
                                        </p:tav>
                                        <p:tav tm="100000">
                                          <p:val>
                                            <p:strVal val="#ppt_x"/>
                                          </p:val>
                                        </p:tav>
                                      </p:tavLst>
                                    </p:anim>
                                    <p:anim calcmode="lin" valueType="num">
                                      <p:cBhvr>
                                        <p:cTn id="154" dur="200" fill="hold"/>
                                        <p:tgtEl>
                                          <p:spTgt spid="28682"/>
                                        </p:tgtEl>
                                        <p:attrNameLst>
                                          <p:attrName>ppt_y</p:attrName>
                                        </p:attrNameLst>
                                      </p:cBhvr>
                                      <p:tavLst>
                                        <p:tav tm="0">
                                          <p:val>
                                            <p:fltVal val="0.5"/>
                                          </p:val>
                                        </p:tav>
                                        <p:tav tm="100000">
                                          <p:val>
                                            <p:strVal val="#ppt_y"/>
                                          </p:val>
                                        </p:tav>
                                      </p:tavLst>
                                    </p:anim>
                                  </p:childTnLst>
                                </p:cTn>
                              </p:par>
                            </p:childTnLst>
                          </p:cTn>
                        </p:par>
                        <p:par>
                          <p:cTn id="155" fill="hold">
                            <p:stCondLst>
                              <p:cond delay="6400"/>
                            </p:stCondLst>
                            <p:childTnLst>
                              <p:par>
                                <p:cTn id="156" presetID="23" presetClass="entr" presetSubtype="528" fill="hold" grpId="0" nodeType="afterEffect">
                                  <p:stCondLst>
                                    <p:cond delay="0"/>
                                  </p:stCondLst>
                                  <p:childTnLst>
                                    <p:set>
                                      <p:cBhvr>
                                        <p:cTn id="157" dur="1" fill="hold">
                                          <p:stCondLst>
                                            <p:cond delay="0"/>
                                          </p:stCondLst>
                                        </p:cTn>
                                        <p:tgtEl>
                                          <p:spTgt spid="28683"/>
                                        </p:tgtEl>
                                        <p:attrNameLst>
                                          <p:attrName>style.visibility</p:attrName>
                                        </p:attrNameLst>
                                      </p:cBhvr>
                                      <p:to>
                                        <p:strVal val="visible"/>
                                      </p:to>
                                    </p:set>
                                    <p:anim calcmode="lin" valueType="num">
                                      <p:cBhvr>
                                        <p:cTn id="158" dur="200" fill="hold"/>
                                        <p:tgtEl>
                                          <p:spTgt spid="28683"/>
                                        </p:tgtEl>
                                        <p:attrNameLst>
                                          <p:attrName>ppt_w</p:attrName>
                                        </p:attrNameLst>
                                      </p:cBhvr>
                                      <p:tavLst>
                                        <p:tav tm="0">
                                          <p:val>
                                            <p:fltVal val="0"/>
                                          </p:val>
                                        </p:tav>
                                        <p:tav tm="100000">
                                          <p:val>
                                            <p:strVal val="#ppt_w"/>
                                          </p:val>
                                        </p:tav>
                                      </p:tavLst>
                                    </p:anim>
                                    <p:anim calcmode="lin" valueType="num">
                                      <p:cBhvr>
                                        <p:cTn id="159" dur="200" fill="hold"/>
                                        <p:tgtEl>
                                          <p:spTgt spid="28683"/>
                                        </p:tgtEl>
                                        <p:attrNameLst>
                                          <p:attrName>ppt_h</p:attrName>
                                        </p:attrNameLst>
                                      </p:cBhvr>
                                      <p:tavLst>
                                        <p:tav tm="0">
                                          <p:val>
                                            <p:fltVal val="0"/>
                                          </p:val>
                                        </p:tav>
                                        <p:tav tm="100000">
                                          <p:val>
                                            <p:strVal val="#ppt_h"/>
                                          </p:val>
                                        </p:tav>
                                      </p:tavLst>
                                    </p:anim>
                                    <p:anim calcmode="lin" valueType="num">
                                      <p:cBhvr>
                                        <p:cTn id="160" dur="200" fill="hold"/>
                                        <p:tgtEl>
                                          <p:spTgt spid="28683"/>
                                        </p:tgtEl>
                                        <p:attrNameLst>
                                          <p:attrName>ppt_x</p:attrName>
                                        </p:attrNameLst>
                                      </p:cBhvr>
                                      <p:tavLst>
                                        <p:tav tm="0">
                                          <p:val>
                                            <p:fltVal val="0.5"/>
                                          </p:val>
                                        </p:tav>
                                        <p:tav tm="100000">
                                          <p:val>
                                            <p:strVal val="#ppt_x"/>
                                          </p:val>
                                        </p:tav>
                                      </p:tavLst>
                                    </p:anim>
                                    <p:anim calcmode="lin" valueType="num">
                                      <p:cBhvr>
                                        <p:cTn id="161" dur="200" fill="hold"/>
                                        <p:tgtEl>
                                          <p:spTgt spid="28683"/>
                                        </p:tgtEl>
                                        <p:attrNameLst>
                                          <p:attrName>ppt_y</p:attrName>
                                        </p:attrNameLst>
                                      </p:cBhvr>
                                      <p:tavLst>
                                        <p:tav tm="0">
                                          <p:val>
                                            <p:fltVal val="0.5"/>
                                          </p:val>
                                        </p:tav>
                                        <p:tav tm="100000">
                                          <p:val>
                                            <p:strVal val="#ppt_y"/>
                                          </p:val>
                                        </p:tav>
                                      </p:tavLst>
                                    </p:anim>
                                  </p:childTnLst>
                                </p:cTn>
                              </p:par>
                            </p:childTnLst>
                          </p:cTn>
                        </p:par>
                        <p:par>
                          <p:cTn id="162" fill="hold">
                            <p:stCondLst>
                              <p:cond delay="6600"/>
                            </p:stCondLst>
                            <p:childTnLst>
                              <p:par>
                                <p:cTn id="163" presetID="23" presetClass="entr" presetSubtype="528" fill="hold" grpId="0" nodeType="afterEffect">
                                  <p:stCondLst>
                                    <p:cond delay="0"/>
                                  </p:stCondLst>
                                  <p:childTnLst>
                                    <p:set>
                                      <p:cBhvr>
                                        <p:cTn id="164" dur="1" fill="hold">
                                          <p:stCondLst>
                                            <p:cond delay="0"/>
                                          </p:stCondLst>
                                        </p:cTn>
                                        <p:tgtEl>
                                          <p:spTgt spid="28707"/>
                                        </p:tgtEl>
                                        <p:attrNameLst>
                                          <p:attrName>style.visibility</p:attrName>
                                        </p:attrNameLst>
                                      </p:cBhvr>
                                      <p:to>
                                        <p:strVal val="visible"/>
                                      </p:to>
                                    </p:set>
                                    <p:anim calcmode="lin" valueType="num">
                                      <p:cBhvr>
                                        <p:cTn id="165" dur="200" fill="hold"/>
                                        <p:tgtEl>
                                          <p:spTgt spid="28707"/>
                                        </p:tgtEl>
                                        <p:attrNameLst>
                                          <p:attrName>ppt_w</p:attrName>
                                        </p:attrNameLst>
                                      </p:cBhvr>
                                      <p:tavLst>
                                        <p:tav tm="0">
                                          <p:val>
                                            <p:fltVal val="0"/>
                                          </p:val>
                                        </p:tav>
                                        <p:tav tm="100000">
                                          <p:val>
                                            <p:strVal val="#ppt_w"/>
                                          </p:val>
                                        </p:tav>
                                      </p:tavLst>
                                    </p:anim>
                                    <p:anim calcmode="lin" valueType="num">
                                      <p:cBhvr>
                                        <p:cTn id="166" dur="200" fill="hold"/>
                                        <p:tgtEl>
                                          <p:spTgt spid="28707"/>
                                        </p:tgtEl>
                                        <p:attrNameLst>
                                          <p:attrName>ppt_h</p:attrName>
                                        </p:attrNameLst>
                                      </p:cBhvr>
                                      <p:tavLst>
                                        <p:tav tm="0">
                                          <p:val>
                                            <p:fltVal val="0"/>
                                          </p:val>
                                        </p:tav>
                                        <p:tav tm="100000">
                                          <p:val>
                                            <p:strVal val="#ppt_h"/>
                                          </p:val>
                                        </p:tav>
                                      </p:tavLst>
                                    </p:anim>
                                    <p:anim calcmode="lin" valueType="num">
                                      <p:cBhvr>
                                        <p:cTn id="167" dur="200" fill="hold"/>
                                        <p:tgtEl>
                                          <p:spTgt spid="28707"/>
                                        </p:tgtEl>
                                        <p:attrNameLst>
                                          <p:attrName>ppt_x</p:attrName>
                                        </p:attrNameLst>
                                      </p:cBhvr>
                                      <p:tavLst>
                                        <p:tav tm="0">
                                          <p:val>
                                            <p:fltVal val="0.5"/>
                                          </p:val>
                                        </p:tav>
                                        <p:tav tm="100000">
                                          <p:val>
                                            <p:strVal val="#ppt_x"/>
                                          </p:val>
                                        </p:tav>
                                      </p:tavLst>
                                    </p:anim>
                                    <p:anim calcmode="lin" valueType="num">
                                      <p:cBhvr>
                                        <p:cTn id="168" dur="200" fill="hold"/>
                                        <p:tgtEl>
                                          <p:spTgt spid="28707"/>
                                        </p:tgtEl>
                                        <p:attrNameLst>
                                          <p:attrName>ppt_y</p:attrName>
                                        </p:attrNameLst>
                                      </p:cBhvr>
                                      <p:tavLst>
                                        <p:tav tm="0">
                                          <p:val>
                                            <p:fltVal val="0.5"/>
                                          </p:val>
                                        </p:tav>
                                        <p:tav tm="100000">
                                          <p:val>
                                            <p:strVal val="#ppt_y"/>
                                          </p:val>
                                        </p:tav>
                                      </p:tavLst>
                                    </p:anim>
                                  </p:childTnLst>
                                </p:cTn>
                              </p:par>
                            </p:childTnLst>
                          </p:cTn>
                        </p:par>
                        <p:par>
                          <p:cTn id="169" fill="hold">
                            <p:stCondLst>
                              <p:cond delay="6800"/>
                            </p:stCondLst>
                            <p:childTnLst>
                              <p:par>
                                <p:cTn id="170" presetID="23" presetClass="entr" presetSubtype="528" fill="hold" grpId="0" nodeType="afterEffect">
                                  <p:stCondLst>
                                    <p:cond delay="0"/>
                                  </p:stCondLst>
                                  <p:childTnLst>
                                    <p:set>
                                      <p:cBhvr>
                                        <p:cTn id="171" dur="1" fill="hold">
                                          <p:stCondLst>
                                            <p:cond delay="0"/>
                                          </p:stCondLst>
                                        </p:cTn>
                                        <p:tgtEl>
                                          <p:spTgt spid="28686"/>
                                        </p:tgtEl>
                                        <p:attrNameLst>
                                          <p:attrName>style.visibility</p:attrName>
                                        </p:attrNameLst>
                                      </p:cBhvr>
                                      <p:to>
                                        <p:strVal val="visible"/>
                                      </p:to>
                                    </p:set>
                                    <p:anim calcmode="lin" valueType="num">
                                      <p:cBhvr>
                                        <p:cTn id="172" dur="500" fill="hold"/>
                                        <p:tgtEl>
                                          <p:spTgt spid="28686"/>
                                        </p:tgtEl>
                                        <p:attrNameLst>
                                          <p:attrName>ppt_w</p:attrName>
                                        </p:attrNameLst>
                                      </p:cBhvr>
                                      <p:tavLst>
                                        <p:tav tm="0">
                                          <p:val>
                                            <p:fltVal val="0"/>
                                          </p:val>
                                        </p:tav>
                                        <p:tav tm="100000">
                                          <p:val>
                                            <p:strVal val="#ppt_w"/>
                                          </p:val>
                                        </p:tav>
                                      </p:tavLst>
                                    </p:anim>
                                    <p:anim calcmode="lin" valueType="num">
                                      <p:cBhvr>
                                        <p:cTn id="173" dur="500" fill="hold"/>
                                        <p:tgtEl>
                                          <p:spTgt spid="28686"/>
                                        </p:tgtEl>
                                        <p:attrNameLst>
                                          <p:attrName>ppt_h</p:attrName>
                                        </p:attrNameLst>
                                      </p:cBhvr>
                                      <p:tavLst>
                                        <p:tav tm="0">
                                          <p:val>
                                            <p:fltVal val="0"/>
                                          </p:val>
                                        </p:tav>
                                        <p:tav tm="100000">
                                          <p:val>
                                            <p:strVal val="#ppt_h"/>
                                          </p:val>
                                        </p:tav>
                                      </p:tavLst>
                                    </p:anim>
                                    <p:anim calcmode="lin" valueType="num">
                                      <p:cBhvr>
                                        <p:cTn id="174" dur="500" fill="hold"/>
                                        <p:tgtEl>
                                          <p:spTgt spid="28686"/>
                                        </p:tgtEl>
                                        <p:attrNameLst>
                                          <p:attrName>ppt_x</p:attrName>
                                        </p:attrNameLst>
                                      </p:cBhvr>
                                      <p:tavLst>
                                        <p:tav tm="0">
                                          <p:val>
                                            <p:fltVal val="0.5"/>
                                          </p:val>
                                        </p:tav>
                                        <p:tav tm="100000">
                                          <p:val>
                                            <p:strVal val="#ppt_x"/>
                                          </p:val>
                                        </p:tav>
                                      </p:tavLst>
                                    </p:anim>
                                    <p:anim calcmode="lin" valueType="num">
                                      <p:cBhvr>
                                        <p:cTn id="175" dur="500" fill="hold"/>
                                        <p:tgtEl>
                                          <p:spTgt spid="28686"/>
                                        </p:tgtEl>
                                        <p:attrNameLst>
                                          <p:attrName>ppt_y</p:attrName>
                                        </p:attrNameLst>
                                      </p:cBhvr>
                                      <p:tavLst>
                                        <p:tav tm="0">
                                          <p:val>
                                            <p:fltVal val="0.5"/>
                                          </p:val>
                                        </p:tav>
                                        <p:tav tm="100000">
                                          <p:val>
                                            <p:strVal val="#ppt_y"/>
                                          </p:val>
                                        </p:tav>
                                      </p:tavLst>
                                    </p:anim>
                                  </p:childTnLst>
                                </p:cTn>
                              </p:par>
                            </p:childTnLst>
                          </p:cTn>
                        </p:par>
                        <p:par>
                          <p:cTn id="176" fill="hold">
                            <p:stCondLst>
                              <p:cond delay="7300"/>
                            </p:stCondLst>
                            <p:childTnLst>
                              <p:par>
                                <p:cTn id="177" presetID="23" presetClass="entr" presetSubtype="528" fill="hold" grpId="0" nodeType="afterEffect">
                                  <p:stCondLst>
                                    <p:cond delay="0"/>
                                  </p:stCondLst>
                                  <p:childTnLst>
                                    <p:set>
                                      <p:cBhvr>
                                        <p:cTn id="178" dur="1" fill="hold">
                                          <p:stCondLst>
                                            <p:cond delay="0"/>
                                          </p:stCondLst>
                                        </p:cTn>
                                        <p:tgtEl>
                                          <p:spTgt spid="28687"/>
                                        </p:tgtEl>
                                        <p:attrNameLst>
                                          <p:attrName>style.visibility</p:attrName>
                                        </p:attrNameLst>
                                      </p:cBhvr>
                                      <p:to>
                                        <p:strVal val="visible"/>
                                      </p:to>
                                    </p:set>
                                    <p:anim calcmode="lin" valueType="num">
                                      <p:cBhvr>
                                        <p:cTn id="179" dur="500" fill="hold"/>
                                        <p:tgtEl>
                                          <p:spTgt spid="28687"/>
                                        </p:tgtEl>
                                        <p:attrNameLst>
                                          <p:attrName>ppt_w</p:attrName>
                                        </p:attrNameLst>
                                      </p:cBhvr>
                                      <p:tavLst>
                                        <p:tav tm="0">
                                          <p:val>
                                            <p:fltVal val="0"/>
                                          </p:val>
                                        </p:tav>
                                        <p:tav tm="100000">
                                          <p:val>
                                            <p:strVal val="#ppt_w"/>
                                          </p:val>
                                        </p:tav>
                                      </p:tavLst>
                                    </p:anim>
                                    <p:anim calcmode="lin" valueType="num">
                                      <p:cBhvr>
                                        <p:cTn id="180" dur="500" fill="hold"/>
                                        <p:tgtEl>
                                          <p:spTgt spid="28687"/>
                                        </p:tgtEl>
                                        <p:attrNameLst>
                                          <p:attrName>ppt_h</p:attrName>
                                        </p:attrNameLst>
                                      </p:cBhvr>
                                      <p:tavLst>
                                        <p:tav tm="0">
                                          <p:val>
                                            <p:fltVal val="0"/>
                                          </p:val>
                                        </p:tav>
                                        <p:tav tm="100000">
                                          <p:val>
                                            <p:strVal val="#ppt_h"/>
                                          </p:val>
                                        </p:tav>
                                      </p:tavLst>
                                    </p:anim>
                                    <p:anim calcmode="lin" valueType="num">
                                      <p:cBhvr>
                                        <p:cTn id="181" dur="500" fill="hold"/>
                                        <p:tgtEl>
                                          <p:spTgt spid="28687"/>
                                        </p:tgtEl>
                                        <p:attrNameLst>
                                          <p:attrName>ppt_x</p:attrName>
                                        </p:attrNameLst>
                                      </p:cBhvr>
                                      <p:tavLst>
                                        <p:tav tm="0">
                                          <p:val>
                                            <p:fltVal val="0.5"/>
                                          </p:val>
                                        </p:tav>
                                        <p:tav tm="100000">
                                          <p:val>
                                            <p:strVal val="#ppt_x"/>
                                          </p:val>
                                        </p:tav>
                                      </p:tavLst>
                                    </p:anim>
                                    <p:anim calcmode="lin" valueType="num">
                                      <p:cBhvr>
                                        <p:cTn id="182" dur="500" fill="hold"/>
                                        <p:tgtEl>
                                          <p:spTgt spid="28687"/>
                                        </p:tgtEl>
                                        <p:attrNameLst>
                                          <p:attrName>ppt_y</p:attrName>
                                        </p:attrNameLst>
                                      </p:cBhvr>
                                      <p:tavLst>
                                        <p:tav tm="0">
                                          <p:val>
                                            <p:fltVal val="0.5"/>
                                          </p:val>
                                        </p:tav>
                                        <p:tav tm="100000">
                                          <p:val>
                                            <p:strVal val="#ppt_y"/>
                                          </p:val>
                                        </p:tav>
                                      </p:tavLst>
                                    </p:anim>
                                  </p:childTnLst>
                                </p:cTn>
                              </p:par>
                            </p:childTnLst>
                          </p:cTn>
                        </p:par>
                        <p:par>
                          <p:cTn id="183" fill="hold">
                            <p:stCondLst>
                              <p:cond delay="7800"/>
                            </p:stCondLst>
                            <p:childTnLst>
                              <p:par>
                                <p:cTn id="184" presetID="23" presetClass="entr" presetSubtype="528" fill="hold" grpId="0" nodeType="afterEffect">
                                  <p:stCondLst>
                                    <p:cond delay="0"/>
                                  </p:stCondLst>
                                  <p:childTnLst>
                                    <p:set>
                                      <p:cBhvr>
                                        <p:cTn id="185" dur="1" fill="hold">
                                          <p:stCondLst>
                                            <p:cond delay="0"/>
                                          </p:stCondLst>
                                        </p:cTn>
                                        <p:tgtEl>
                                          <p:spTgt spid="28704"/>
                                        </p:tgtEl>
                                        <p:attrNameLst>
                                          <p:attrName>style.visibility</p:attrName>
                                        </p:attrNameLst>
                                      </p:cBhvr>
                                      <p:to>
                                        <p:strVal val="visible"/>
                                      </p:to>
                                    </p:set>
                                    <p:anim calcmode="lin" valueType="num">
                                      <p:cBhvr>
                                        <p:cTn id="186" dur="500" fill="hold"/>
                                        <p:tgtEl>
                                          <p:spTgt spid="28704"/>
                                        </p:tgtEl>
                                        <p:attrNameLst>
                                          <p:attrName>ppt_w</p:attrName>
                                        </p:attrNameLst>
                                      </p:cBhvr>
                                      <p:tavLst>
                                        <p:tav tm="0">
                                          <p:val>
                                            <p:fltVal val="0"/>
                                          </p:val>
                                        </p:tav>
                                        <p:tav tm="100000">
                                          <p:val>
                                            <p:strVal val="#ppt_w"/>
                                          </p:val>
                                        </p:tav>
                                      </p:tavLst>
                                    </p:anim>
                                    <p:anim calcmode="lin" valueType="num">
                                      <p:cBhvr>
                                        <p:cTn id="187" dur="500" fill="hold"/>
                                        <p:tgtEl>
                                          <p:spTgt spid="28704"/>
                                        </p:tgtEl>
                                        <p:attrNameLst>
                                          <p:attrName>ppt_h</p:attrName>
                                        </p:attrNameLst>
                                      </p:cBhvr>
                                      <p:tavLst>
                                        <p:tav tm="0">
                                          <p:val>
                                            <p:fltVal val="0"/>
                                          </p:val>
                                        </p:tav>
                                        <p:tav tm="100000">
                                          <p:val>
                                            <p:strVal val="#ppt_h"/>
                                          </p:val>
                                        </p:tav>
                                      </p:tavLst>
                                    </p:anim>
                                    <p:anim calcmode="lin" valueType="num">
                                      <p:cBhvr>
                                        <p:cTn id="188" dur="500" fill="hold"/>
                                        <p:tgtEl>
                                          <p:spTgt spid="28704"/>
                                        </p:tgtEl>
                                        <p:attrNameLst>
                                          <p:attrName>ppt_x</p:attrName>
                                        </p:attrNameLst>
                                      </p:cBhvr>
                                      <p:tavLst>
                                        <p:tav tm="0">
                                          <p:val>
                                            <p:fltVal val="0.5"/>
                                          </p:val>
                                        </p:tav>
                                        <p:tav tm="100000">
                                          <p:val>
                                            <p:strVal val="#ppt_x"/>
                                          </p:val>
                                        </p:tav>
                                      </p:tavLst>
                                    </p:anim>
                                    <p:anim calcmode="lin" valueType="num">
                                      <p:cBhvr>
                                        <p:cTn id="189" dur="500" fill="hold"/>
                                        <p:tgtEl>
                                          <p:spTgt spid="28704"/>
                                        </p:tgtEl>
                                        <p:attrNameLst>
                                          <p:attrName>ppt_y</p:attrName>
                                        </p:attrNameLst>
                                      </p:cBhvr>
                                      <p:tavLst>
                                        <p:tav tm="0">
                                          <p:val>
                                            <p:fltVal val="0.5"/>
                                          </p:val>
                                        </p:tav>
                                        <p:tav tm="100000">
                                          <p:val>
                                            <p:strVal val="#ppt_y"/>
                                          </p:val>
                                        </p:tav>
                                      </p:tavLst>
                                    </p:anim>
                                  </p:childTnLst>
                                </p:cTn>
                              </p:par>
                            </p:childTnLst>
                          </p:cTn>
                        </p:par>
                        <p:par>
                          <p:cTn id="190" fill="hold">
                            <p:stCondLst>
                              <p:cond delay="8300"/>
                            </p:stCondLst>
                            <p:childTnLst>
                              <p:par>
                                <p:cTn id="191" presetID="23" presetClass="entr" presetSubtype="528" fill="hold" grpId="0" nodeType="afterEffect">
                                  <p:stCondLst>
                                    <p:cond delay="0"/>
                                  </p:stCondLst>
                                  <p:childTnLst>
                                    <p:set>
                                      <p:cBhvr>
                                        <p:cTn id="192" dur="1" fill="hold">
                                          <p:stCondLst>
                                            <p:cond delay="0"/>
                                          </p:stCondLst>
                                        </p:cTn>
                                        <p:tgtEl>
                                          <p:spTgt spid="28691"/>
                                        </p:tgtEl>
                                        <p:attrNameLst>
                                          <p:attrName>style.visibility</p:attrName>
                                        </p:attrNameLst>
                                      </p:cBhvr>
                                      <p:to>
                                        <p:strVal val="visible"/>
                                      </p:to>
                                    </p:set>
                                    <p:anim calcmode="lin" valueType="num">
                                      <p:cBhvr>
                                        <p:cTn id="193" dur="1000" fill="hold"/>
                                        <p:tgtEl>
                                          <p:spTgt spid="28691"/>
                                        </p:tgtEl>
                                        <p:attrNameLst>
                                          <p:attrName>ppt_w</p:attrName>
                                        </p:attrNameLst>
                                      </p:cBhvr>
                                      <p:tavLst>
                                        <p:tav tm="0">
                                          <p:val>
                                            <p:fltVal val="0"/>
                                          </p:val>
                                        </p:tav>
                                        <p:tav tm="100000">
                                          <p:val>
                                            <p:strVal val="#ppt_w"/>
                                          </p:val>
                                        </p:tav>
                                      </p:tavLst>
                                    </p:anim>
                                    <p:anim calcmode="lin" valueType="num">
                                      <p:cBhvr>
                                        <p:cTn id="194" dur="1000" fill="hold"/>
                                        <p:tgtEl>
                                          <p:spTgt spid="28691"/>
                                        </p:tgtEl>
                                        <p:attrNameLst>
                                          <p:attrName>ppt_h</p:attrName>
                                        </p:attrNameLst>
                                      </p:cBhvr>
                                      <p:tavLst>
                                        <p:tav tm="0">
                                          <p:val>
                                            <p:fltVal val="0"/>
                                          </p:val>
                                        </p:tav>
                                        <p:tav tm="100000">
                                          <p:val>
                                            <p:strVal val="#ppt_h"/>
                                          </p:val>
                                        </p:tav>
                                      </p:tavLst>
                                    </p:anim>
                                    <p:anim calcmode="lin" valueType="num">
                                      <p:cBhvr>
                                        <p:cTn id="195" dur="1000" fill="hold"/>
                                        <p:tgtEl>
                                          <p:spTgt spid="28691"/>
                                        </p:tgtEl>
                                        <p:attrNameLst>
                                          <p:attrName>ppt_x</p:attrName>
                                        </p:attrNameLst>
                                      </p:cBhvr>
                                      <p:tavLst>
                                        <p:tav tm="0">
                                          <p:val>
                                            <p:fltVal val="0.5"/>
                                          </p:val>
                                        </p:tav>
                                        <p:tav tm="100000">
                                          <p:val>
                                            <p:strVal val="#ppt_x"/>
                                          </p:val>
                                        </p:tav>
                                      </p:tavLst>
                                    </p:anim>
                                    <p:anim calcmode="lin" valueType="num">
                                      <p:cBhvr>
                                        <p:cTn id="196" dur="1000" fill="hold"/>
                                        <p:tgtEl>
                                          <p:spTgt spid="2869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p:bldP spid="28678" grpId="0"/>
      <p:bldP spid="28679" grpId="0"/>
      <p:bldP spid="28680" grpId="0"/>
      <p:bldP spid="28681" grpId="0"/>
      <p:bldP spid="28682" grpId="0"/>
      <p:bldP spid="28683" grpId="0"/>
      <p:bldP spid="28684" grpId="0"/>
      <p:bldP spid="28685" grpId="0"/>
      <p:bldP spid="28686" grpId="0"/>
      <p:bldP spid="28687" grpId="0"/>
      <p:bldP spid="28688" grpId="0"/>
      <p:bldP spid="28689" grpId="0"/>
      <p:bldP spid="28690" grpId="0"/>
      <p:bldP spid="28691" grpId="0"/>
      <p:bldP spid="28692" grpId="0"/>
      <p:bldP spid="28693" grpId="0"/>
      <p:bldP spid="28694" grpId="0"/>
      <p:bldP spid="28695" grpId="0"/>
      <p:bldP spid="28696" grpId="0"/>
      <p:bldP spid="28697" grpId="0"/>
      <p:bldP spid="28698" grpId="0"/>
      <p:bldP spid="28704" grpId="0"/>
      <p:bldP spid="28705" grpId="0"/>
      <p:bldP spid="28706" grpId="0"/>
      <p:bldP spid="28707" grpId="0"/>
      <p:bldP spid="2870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78" name="Rectangle 2"/>
          <p:cNvSpPr>
            <a:spLocks noGrp="1" noChangeArrowheads="1"/>
          </p:cNvSpPr>
          <p:nvPr>
            <p:ph type="title"/>
          </p:nvPr>
        </p:nvSpPr>
        <p:spPr>
          <a:xfrm>
            <a:off x="227013" y="534988"/>
            <a:ext cx="8683625" cy="608012"/>
          </a:xfrm>
        </p:spPr>
        <p:txBody>
          <a:bodyPr/>
          <a:lstStyle/>
          <a:p>
            <a:r>
              <a:rPr smtClean="0"/>
              <a:t>The .NET Platform is multi-language</a:t>
            </a:r>
            <a:br>
              <a:rPr smtClean="0"/>
            </a:br>
            <a:endParaRPr lang="en-US" dirty="0"/>
          </a:p>
        </p:txBody>
      </p:sp>
      <p:sp>
        <p:nvSpPr>
          <p:cNvPr id="1842179" name="Rectangle 3"/>
          <p:cNvSpPr>
            <a:spLocks noGrp="1" noChangeArrowheads="1"/>
          </p:cNvSpPr>
          <p:nvPr>
            <p:ph type="body" idx="1"/>
          </p:nvPr>
        </p:nvSpPr>
        <p:spPr>
          <a:xfrm>
            <a:off x="228600" y="1143000"/>
            <a:ext cx="6934201" cy="4932363"/>
          </a:xfrm>
          <a:effectLst>
            <a:outerShdw blurRad="50800" dist="38100" dir="5400000" algn="t" rotWithShape="0">
              <a:prstClr val="black">
                <a:alpha val="40000"/>
              </a:prstClr>
            </a:outerShdw>
          </a:effectLst>
        </p:spPr>
        <p:txBody>
          <a:bodyPr/>
          <a:lstStyle/>
          <a:p>
            <a:r>
              <a:rPr lang="en-US" b="1" dirty="0" smtClean="0"/>
              <a:t>Benefits</a:t>
            </a:r>
            <a:r>
              <a:rPr lang="en-US" b="1" dirty="0"/>
              <a:t>:</a:t>
            </a:r>
          </a:p>
          <a:p>
            <a:pPr lvl="1"/>
            <a:r>
              <a:rPr lang="en-US" dirty="0"/>
              <a:t>Make code modules reusable</a:t>
            </a:r>
          </a:p>
          <a:p>
            <a:pPr lvl="1"/>
            <a:r>
              <a:rPr lang="en-US" dirty="0"/>
              <a:t>Complete cross-language integration</a:t>
            </a:r>
          </a:p>
          <a:p>
            <a:pPr lvl="1"/>
            <a:r>
              <a:rPr lang="en-US" dirty="0"/>
              <a:t>Make API access the same for all languages</a:t>
            </a:r>
          </a:p>
          <a:p>
            <a:pPr lvl="1"/>
            <a:r>
              <a:rPr lang="en-US" dirty="0"/>
              <a:t>Let developers use the right language for the task and share the code</a:t>
            </a:r>
          </a:p>
          <a:p>
            <a:r>
              <a:rPr lang="en-US" b="1" dirty="0"/>
              <a:t>All .NET languages are first-class players</a:t>
            </a:r>
          </a:p>
          <a:p>
            <a:pPr lvl="1"/>
            <a:r>
              <a:rPr lang="en-US" dirty="0"/>
              <a:t>Performance roughly equal</a:t>
            </a:r>
          </a:p>
          <a:p>
            <a:pPr lvl="1"/>
            <a:r>
              <a:rPr lang="en-US" dirty="0"/>
              <a:t>Can use all .NET features</a:t>
            </a:r>
          </a:p>
          <a:p>
            <a:pPr>
              <a:buFont typeface="Wingdings" pitchFamily="2" charset="2"/>
              <a:buNone/>
            </a:pPr>
            <a:endParaRPr lang="en-US" baseline="30000" dirty="0"/>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sz="3200" kern="1200" dirty="0" smtClean="0">
                <a:solidFill>
                  <a:srgbClr val="800000"/>
                </a:solidFill>
                <a:effectLst>
                  <a:outerShdw blurRad="38100" dist="38100" dir="2700000" algn="tl">
                    <a:srgbClr val="000000"/>
                  </a:outerShdw>
                </a:effectLst>
                <a:latin typeface="+mn-lt"/>
                <a:ea typeface="宋体" pitchFamily="2" charset="-122"/>
                <a:cs typeface="+mn-cs"/>
              </a:rPr>
              <a:t>Multi Language Support</a:t>
            </a:r>
          </a:p>
        </p:txBody>
      </p:sp>
      <p:pic>
        <p:nvPicPr>
          <p:cNvPr id="3074" name="Picture 2"/>
          <p:cNvPicPr>
            <a:picLocks noChangeAspect="1" noChangeArrowheads="1"/>
          </p:cNvPicPr>
          <p:nvPr/>
        </p:nvPicPr>
        <p:blipFill>
          <a:blip r:embed="rId2" cstate="print"/>
          <a:srcRect l="23750" t="29167" r="27500" b="19792"/>
          <a:stretch>
            <a:fillRect/>
          </a:stretch>
        </p:blipFill>
        <p:spPr bwMode="auto">
          <a:xfrm>
            <a:off x="381000" y="1371600"/>
            <a:ext cx="8458200" cy="4834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kern="1200" dirty="0" smtClean="0">
                <a:solidFill>
                  <a:srgbClr val="800000"/>
                </a:solidFill>
                <a:effectLst>
                  <a:outerShdw blurRad="38100" dist="38100" dir="2700000" algn="tl">
                    <a:srgbClr val="000000"/>
                  </a:outerShdw>
                </a:effectLst>
                <a:latin typeface="+mn-lt"/>
                <a:ea typeface="宋体" pitchFamily="2" charset="-122"/>
                <a:cs typeface="+mn-cs"/>
              </a:rPr>
              <a:t>Before .NET</a:t>
            </a:r>
          </a:p>
        </p:txBody>
      </p:sp>
      <p:sp>
        <p:nvSpPr>
          <p:cNvPr id="3" name="Content Placeholder 2"/>
          <p:cNvSpPr>
            <a:spLocks noGrp="1"/>
          </p:cNvSpPr>
          <p:nvPr>
            <p:ph idx="1"/>
          </p:nvPr>
        </p:nvSpPr>
        <p:spPr/>
        <p:txBody>
          <a:bodyPr/>
          <a:lstStyle/>
          <a:p>
            <a:r>
              <a:rPr lang="en-US" dirty="0" smtClean="0"/>
              <a:t>C/Win 32 API</a:t>
            </a:r>
          </a:p>
          <a:p>
            <a:pPr lvl="1"/>
            <a:r>
              <a:rPr lang="en-US" dirty="0" smtClean="0"/>
              <a:t>U</a:t>
            </a:r>
            <a:r>
              <a:rPr smtClean="0"/>
              <a:t>nsafe (C) and complex (Win32)</a:t>
            </a:r>
          </a:p>
          <a:p>
            <a:r>
              <a:rPr lang="en-US" dirty="0" smtClean="0"/>
              <a:t>C++ and MFC</a:t>
            </a:r>
          </a:p>
          <a:p>
            <a:pPr lvl="1"/>
            <a:r>
              <a:rPr lang="en-US" dirty="0" smtClean="0"/>
              <a:t>B</a:t>
            </a:r>
            <a:r>
              <a:rPr smtClean="0"/>
              <a:t>etter but still difficult</a:t>
            </a:r>
          </a:p>
          <a:p>
            <a:r>
              <a:rPr lang="en-US" dirty="0" smtClean="0"/>
              <a:t>Visual Basic 6.0</a:t>
            </a:r>
          </a:p>
          <a:p>
            <a:pPr lvl="1"/>
            <a:r>
              <a:rPr lang="en-US" dirty="0" smtClean="0"/>
              <a:t>N</a:t>
            </a:r>
            <a:r>
              <a:rPr smtClean="0"/>
              <a:t>ice, but not completely Object Oriented</a:t>
            </a:r>
          </a:p>
          <a:p>
            <a:r>
              <a:rPr lang="en-US" dirty="0" smtClean="0"/>
              <a:t>COM</a:t>
            </a:r>
          </a:p>
          <a:p>
            <a:pPr lvl="1"/>
            <a:r>
              <a:rPr smtClean="0"/>
              <a:t>Binary Compatibility, good model, still complex</a:t>
            </a:r>
          </a:p>
          <a:p>
            <a:pPr lvl="1"/>
            <a:r>
              <a:rPr lang="en-US" dirty="0" smtClean="0"/>
              <a:t>V</a:t>
            </a:r>
            <a:r>
              <a:rPr smtClean="0"/>
              <a:t>ersioning problems</a:t>
            </a:r>
          </a:p>
          <a:p>
            <a:r>
              <a:rPr lang="en-US" dirty="0" smtClean="0"/>
              <a:t>Java/J2EE</a:t>
            </a:r>
          </a:p>
          <a:p>
            <a:pPr lvl="1"/>
            <a:r>
              <a:rPr lang="en-US" dirty="0" smtClean="0"/>
              <a:t>Grate, but not from Microsoft</a:t>
            </a:r>
          </a:p>
          <a:p>
            <a:pPr lvl="1"/>
            <a:r>
              <a:rPr smtClean="0"/>
              <a:t>GUI integration not optimal</a:t>
            </a:r>
            <a:endParaRPr lang="en-US" dirty="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Multi Language Support</a:t>
            </a:r>
            <a:endParaRPr lang="en-US" dirty="0"/>
          </a:p>
        </p:txBody>
      </p:sp>
      <p:pic>
        <p:nvPicPr>
          <p:cNvPr id="4098" name="Picture 2"/>
          <p:cNvPicPr>
            <a:picLocks noChangeAspect="1" noChangeArrowheads="1"/>
          </p:cNvPicPr>
          <p:nvPr/>
        </p:nvPicPr>
        <p:blipFill>
          <a:blip r:embed="rId2" cstate="print"/>
          <a:srcRect l="20625" t="23958" r="23750" b="15625"/>
          <a:stretch>
            <a:fillRect/>
          </a:stretch>
        </p:blipFill>
        <p:spPr bwMode="auto">
          <a:xfrm>
            <a:off x="304799" y="1219200"/>
            <a:ext cx="8534401" cy="50292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Multi Language Support</a:t>
            </a:r>
            <a:endParaRPr lang="en-US" dirty="0"/>
          </a:p>
        </p:txBody>
      </p:sp>
      <p:pic>
        <p:nvPicPr>
          <p:cNvPr id="5122" name="Picture 2"/>
          <p:cNvPicPr>
            <a:picLocks noChangeAspect="1" noChangeArrowheads="1"/>
          </p:cNvPicPr>
          <p:nvPr/>
        </p:nvPicPr>
        <p:blipFill>
          <a:blip r:embed="rId2" cstate="print"/>
          <a:srcRect l="20625" t="23958" r="23750" b="16667"/>
          <a:stretch>
            <a:fillRect/>
          </a:stretch>
        </p:blipFill>
        <p:spPr bwMode="auto">
          <a:xfrm>
            <a:off x="304800" y="1219199"/>
            <a:ext cx="8534400" cy="502663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73" name="Picture 29"/>
          <p:cNvPicPr>
            <a:picLocks noChangeAspect="1" noChangeArrowheads="1"/>
          </p:cNvPicPr>
          <p:nvPr/>
        </p:nvPicPr>
        <p:blipFill>
          <a:blip r:embed="rId3" cstate="print"/>
          <a:srcRect r="22936"/>
          <a:stretch>
            <a:fillRect/>
          </a:stretch>
        </p:blipFill>
        <p:spPr bwMode="auto">
          <a:xfrm>
            <a:off x="304800" y="1676400"/>
            <a:ext cx="4038600" cy="4150407"/>
          </a:xfrm>
          <a:prstGeom prst="rect">
            <a:avLst/>
          </a:prstGeom>
          <a:ln>
            <a:solidFill>
              <a:srgbClr val="C00000"/>
            </a:solidFill>
          </a:ln>
          <a:effectLst>
            <a:outerShdw blurRad="292100" dist="139700" dir="2700000" algn="tl" rotWithShape="0">
              <a:srgbClr val="333333">
                <a:alpha val="65000"/>
              </a:srgbClr>
            </a:outerShdw>
          </a:effectLst>
        </p:spPr>
      </p:pic>
      <p:sp>
        <p:nvSpPr>
          <p:cNvPr id="364574" name="Text Box 30"/>
          <p:cNvSpPr txBox="1">
            <a:spLocks noChangeArrowheads="1"/>
          </p:cNvSpPr>
          <p:nvPr/>
        </p:nvSpPr>
        <p:spPr bwMode="auto">
          <a:xfrm>
            <a:off x="517525" y="92075"/>
            <a:ext cx="7898316" cy="523220"/>
          </a:xfrm>
          <a:prstGeom prst="rect">
            <a:avLst/>
          </a:prstGeom>
          <a:noFill/>
          <a:ln w="9525">
            <a:noFill/>
            <a:miter lim="800000"/>
            <a:headEnd/>
            <a:tailEnd/>
          </a:ln>
          <a:effectLst/>
        </p:spPr>
        <p:txBody>
          <a:bodyPr wrap="none">
            <a:spAutoFit/>
          </a:bodyPr>
          <a:lstStyle/>
          <a:p>
            <a:r>
              <a:rPr lang="en-US" altLang="zh-CN" sz="2800" b="1" dirty="0">
                <a:solidFill>
                  <a:srgbClr val="800000"/>
                </a:solidFill>
                <a:effectLst>
                  <a:outerShdw blurRad="38100" dist="38100" dir="2700000" algn="tl">
                    <a:srgbClr val="000000"/>
                  </a:outerShdw>
                </a:effectLst>
                <a:ea typeface="宋体" pitchFamily="2" charset="-122"/>
              </a:rPr>
              <a:t>All Languages are compiled to IL code</a:t>
            </a:r>
          </a:p>
        </p:txBody>
      </p:sp>
      <p:pic>
        <p:nvPicPr>
          <p:cNvPr id="29700" name="Picture 4" descr="http://www.tzm.de/en/Software/Entwicklungsprozess_CLR_1.GIF"/>
          <p:cNvPicPr>
            <a:picLocks noChangeAspect="1" noChangeArrowheads="1"/>
          </p:cNvPicPr>
          <p:nvPr/>
        </p:nvPicPr>
        <p:blipFill>
          <a:blip r:embed="rId4" cstate="print"/>
          <a:srcRect/>
          <a:stretch>
            <a:fillRect/>
          </a:stretch>
        </p:blipFill>
        <p:spPr bwMode="auto">
          <a:xfrm>
            <a:off x="4648200" y="1676400"/>
            <a:ext cx="4114800" cy="4114800"/>
          </a:xfrm>
          <a:prstGeom prst="rect">
            <a:avLst/>
          </a:prstGeom>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533400" y="2438400"/>
            <a:ext cx="1752600" cy="2133600"/>
          </a:xfrm>
          <a:prstGeom prst="rect">
            <a:avLst/>
          </a:prstGeom>
          <a:blipFill>
            <a:blip r:embed="rId3" cstate="print"/>
            <a:tile tx="0" ty="0" sx="100000" sy="100000" flip="none" algn="tl"/>
          </a:blipFill>
          <a:ln w="9525">
            <a:noFill/>
            <a:miter lim="800000"/>
            <a:headEnd/>
            <a:tailEnd/>
          </a:ln>
          <a:effectLst>
            <a:outerShdw blurRad="50800" dist="38100" algn="l" rotWithShape="0">
              <a:prstClr val="black">
                <a:alpha val="40000"/>
              </a:prstClr>
            </a:outerShdw>
          </a:effectLst>
        </p:spPr>
        <p:txBody>
          <a:bodyPr wrap="none" anchor="ctr"/>
          <a:lstStyle/>
          <a:p>
            <a:pPr algn="ctr" eaLnBrk="0" hangingPunct="0"/>
            <a:r>
              <a:rPr lang="en-GB" sz="2000">
                <a:ln w="18415" cmpd="sng">
                  <a:solidFill>
                    <a:srgbClr val="FFFFFF"/>
                  </a:solidFill>
                  <a:prstDash val="solid"/>
                </a:ln>
                <a:solidFill>
                  <a:srgbClr val="FFFFFF"/>
                </a:solidFill>
                <a:effectLst>
                  <a:outerShdw blurRad="63500" dir="3600000" algn="tl" rotWithShape="0">
                    <a:srgbClr val="000000">
                      <a:alpha val="70000"/>
                    </a:srgbClr>
                  </a:outerShdw>
                </a:effectLst>
                <a:cs typeface="Arial" charset="0"/>
              </a:rPr>
              <a:t>Source Code</a:t>
            </a:r>
          </a:p>
        </p:txBody>
      </p:sp>
      <p:sp>
        <p:nvSpPr>
          <p:cNvPr id="430083" name="Text Box 3"/>
          <p:cNvSpPr txBox="1">
            <a:spLocks noChangeArrowheads="1"/>
          </p:cNvSpPr>
          <p:nvPr/>
        </p:nvSpPr>
        <p:spPr bwMode="auto">
          <a:xfrm>
            <a:off x="457200" y="4648200"/>
            <a:ext cx="1981200" cy="915988"/>
          </a:xfrm>
          <a:prstGeom prst="rect">
            <a:avLst/>
          </a:prstGeom>
          <a:noFill/>
          <a:ln w="9525">
            <a:noFill/>
            <a:miter lim="800000"/>
            <a:headEnd/>
            <a:tailEnd/>
          </a:ln>
          <a:effectLst/>
        </p:spPr>
        <p:txBody>
          <a:bodyPr>
            <a:spAutoFit/>
          </a:bodyPr>
          <a:lstStyle/>
          <a:p>
            <a:pPr eaLnBrk="0" hangingPunct="0"/>
            <a:r>
              <a:rPr lang="en-GB" sz="1800">
                <a:effectLst>
                  <a:outerShdw blurRad="38100" dist="38100" dir="2700000" algn="tl">
                    <a:srgbClr val="000000"/>
                  </a:outerShdw>
                </a:effectLst>
                <a:cs typeface="Arial" charset="0"/>
              </a:rPr>
              <a:t>C++, C#, VB or any .NET language</a:t>
            </a:r>
          </a:p>
        </p:txBody>
      </p:sp>
      <p:grpSp>
        <p:nvGrpSpPr>
          <p:cNvPr id="2" name="Group 4"/>
          <p:cNvGrpSpPr>
            <a:grpSpLocks/>
          </p:cNvGrpSpPr>
          <p:nvPr/>
        </p:nvGrpSpPr>
        <p:grpSpPr bwMode="auto">
          <a:xfrm>
            <a:off x="2514600" y="1600200"/>
            <a:ext cx="3717925" cy="3048000"/>
            <a:chOff x="1488" y="1008"/>
            <a:chExt cx="2342" cy="1920"/>
          </a:xfrm>
        </p:grpSpPr>
        <p:sp>
          <p:nvSpPr>
            <p:cNvPr id="430085" name="Text Box 5"/>
            <p:cNvSpPr txBox="1">
              <a:spLocks noChangeArrowheads="1"/>
            </p:cNvSpPr>
            <p:nvPr/>
          </p:nvSpPr>
          <p:spPr bwMode="auto">
            <a:xfrm>
              <a:off x="2016" y="2640"/>
              <a:ext cx="1814" cy="288"/>
            </a:xfrm>
            <a:prstGeom prst="rect">
              <a:avLst/>
            </a:prstGeom>
            <a:noFill/>
            <a:ln w="9525">
              <a:noFill/>
              <a:miter lim="800000"/>
              <a:headEnd/>
              <a:tailEnd/>
            </a:ln>
            <a:effectLst/>
          </p:spPr>
          <p:txBody>
            <a:bodyPr wrap="none">
              <a:spAutoFit/>
            </a:bodyPr>
            <a:lstStyle/>
            <a:p>
              <a:pPr eaLnBrk="0" hangingPunct="0"/>
              <a:r>
                <a:rPr lang="en-GB" sz="2400">
                  <a:effectLst>
                    <a:outerShdw blurRad="38100" dist="38100" dir="2700000" algn="tl">
                      <a:srgbClr val="000000"/>
                    </a:outerShdw>
                  </a:effectLst>
                  <a:cs typeface="Arial" charset="0"/>
                </a:rPr>
                <a:t>csc.exe or vbc.exe</a:t>
              </a:r>
            </a:p>
          </p:txBody>
        </p:sp>
        <p:grpSp>
          <p:nvGrpSpPr>
            <p:cNvPr id="3" name="Group 6"/>
            <p:cNvGrpSpPr>
              <a:grpSpLocks/>
            </p:cNvGrpSpPr>
            <p:nvPr/>
          </p:nvGrpSpPr>
          <p:grpSpPr bwMode="auto">
            <a:xfrm>
              <a:off x="2064" y="1008"/>
              <a:ext cx="1293" cy="1287"/>
              <a:chOff x="1632" y="1248"/>
              <a:chExt cx="2682" cy="2286"/>
            </a:xfrm>
          </p:grpSpPr>
          <p:sp>
            <p:nvSpPr>
              <p:cNvPr id="43008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430088" name="AutoShape 8"/>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430089" name="AutoShape 9"/>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grpSp>
        <p:sp>
          <p:nvSpPr>
            <p:cNvPr id="430090" name="Text Box 10"/>
            <p:cNvSpPr txBox="1">
              <a:spLocks noChangeArrowheads="1"/>
            </p:cNvSpPr>
            <p:nvPr/>
          </p:nvSpPr>
          <p:spPr bwMode="auto">
            <a:xfrm>
              <a:off x="2261" y="2304"/>
              <a:ext cx="1225" cy="365"/>
            </a:xfrm>
            <a:prstGeom prst="rect">
              <a:avLst/>
            </a:prstGeom>
            <a:noFill/>
            <a:ln w="19050">
              <a:noFill/>
              <a:prstDash val="lgDash"/>
              <a:miter lim="800000"/>
              <a:headEnd/>
              <a:tailEnd/>
            </a:ln>
            <a:effectLst/>
          </p:spPr>
          <p:txBody>
            <a:bodyPr wrap="none">
              <a:spAutoFit/>
            </a:bodyPr>
            <a:lstStyle/>
            <a:p>
              <a:pPr algn="ctr" eaLnBrk="0" hangingPunct="0"/>
              <a:r>
                <a:rPr lang="en-GB">
                  <a:effectLst>
                    <a:outerShdw blurRad="38100" dist="38100" dir="2700000" algn="tl">
                      <a:srgbClr val="000000"/>
                    </a:outerShdw>
                  </a:effectLst>
                  <a:cs typeface="Arial" charset="0"/>
                </a:rPr>
                <a:t>Compiler</a:t>
              </a:r>
            </a:p>
          </p:txBody>
        </p:sp>
        <p:sp>
          <p:nvSpPr>
            <p:cNvPr id="430091" name="Line 11"/>
            <p:cNvSpPr>
              <a:spLocks noChangeShapeType="1"/>
            </p:cNvSpPr>
            <p:nvPr/>
          </p:nvSpPr>
          <p:spPr bwMode="auto">
            <a:xfrm>
              <a:off x="1488" y="2016"/>
              <a:ext cx="672" cy="0"/>
            </a:xfrm>
            <a:prstGeom prst="line">
              <a:avLst/>
            </a:prstGeom>
            <a:noFill/>
            <a:ln w="38100">
              <a:solidFill>
                <a:srgbClr val="FF0000"/>
              </a:solidFill>
              <a:round/>
              <a:headEnd/>
              <a:tailEnd type="triangle" w="med" len="med"/>
            </a:ln>
            <a:effectLst/>
          </p:spPr>
          <p:txBody>
            <a:bodyPr wrap="none" anchor="ctr"/>
            <a:lstStyle/>
            <a:p>
              <a:endParaRPr lang="en-US"/>
            </a:p>
          </p:txBody>
        </p:sp>
      </p:grpSp>
      <p:grpSp>
        <p:nvGrpSpPr>
          <p:cNvPr id="4" name="Group 12"/>
          <p:cNvGrpSpPr>
            <a:grpSpLocks/>
          </p:cNvGrpSpPr>
          <p:nvPr/>
        </p:nvGrpSpPr>
        <p:grpSpPr bwMode="auto">
          <a:xfrm>
            <a:off x="5638800" y="2286000"/>
            <a:ext cx="3124200" cy="2819400"/>
            <a:chOff x="3456" y="1440"/>
            <a:chExt cx="1968" cy="1776"/>
          </a:xfrm>
        </p:grpSpPr>
        <p:sp>
          <p:nvSpPr>
            <p:cNvPr id="430093" name="Rectangle 13"/>
            <p:cNvSpPr>
              <a:spLocks noChangeArrowheads="1"/>
            </p:cNvSpPr>
            <p:nvPr/>
          </p:nvSpPr>
          <p:spPr bwMode="auto">
            <a:xfrm>
              <a:off x="4176" y="1440"/>
              <a:ext cx="1200" cy="1488"/>
            </a:xfrm>
            <a:prstGeom prst="rect">
              <a:avLst/>
            </a:prstGeom>
            <a:blipFill>
              <a:blip r:embed="rId4" cstate="print"/>
              <a:tile tx="0" ty="0" sx="100000" sy="100000" flip="none" algn="tl"/>
            </a:blipFill>
            <a:ln w="9525">
              <a:noFill/>
              <a:miter lim="800000"/>
              <a:headEnd/>
              <a:tailEnd/>
            </a:ln>
            <a:effectLst>
              <a:prstShdw prst="shdw17" dist="17961" dir="2700000">
                <a:schemeClr val="tx2">
                  <a:gamma/>
                  <a:shade val="60000"/>
                  <a:invGamma/>
                </a:schemeClr>
              </a:prstShdw>
            </a:effectLst>
          </p:spPr>
          <p:txBody>
            <a:bodyPr wrap="none" anchor="ctr"/>
            <a:lstStyle/>
            <a:p>
              <a:pPr algn="ctr" eaLnBrk="0" hangingPunct="0"/>
              <a:r>
                <a:rPr lang="en-GB" sz="2000">
                  <a:solidFill>
                    <a:schemeClr val="bg1"/>
                  </a:solidFill>
                  <a:effectLst/>
                  <a:cs typeface="Arial" charset="0"/>
                </a:rPr>
                <a:t>Assembly</a:t>
              </a:r>
            </a:p>
          </p:txBody>
        </p:sp>
        <p:sp>
          <p:nvSpPr>
            <p:cNvPr id="430094" name="Text Box 14"/>
            <p:cNvSpPr txBox="1">
              <a:spLocks noChangeArrowheads="1"/>
            </p:cNvSpPr>
            <p:nvPr/>
          </p:nvSpPr>
          <p:spPr bwMode="auto">
            <a:xfrm>
              <a:off x="4176" y="2985"/>
              <a:ext cx="1248" cy="231"/>
            </a:xfrm>
            <a:prstGeom prst="rect">
              <a:avLst/>
            </a:prstGeom>
            <a:noFill/>
            <a:ln w="9525">
              <a:noFill/>
              <a:miter lim="800000"/>
              <a:headEnd/>
              <a:tailEnd/>
            </a:ln>
            <a:effectLst/>
          </p:spPr>
          <p:txBody>
            <a:bodyPr>
              <a:spAutoFit/>
            </a:bodyPr>
            <a:lstStyle/>
            <a:p>
              <a:pPr algn="ctr" eaLnBrk="0" hangingPunct="0"/>
              <a:r>
                <a:rPr lang="en-GB" sz="1800">
                  <a:effectLst>
                    <a:outerShdw blurRad="38100" dist="38100" dir="2700000" algn="tl">
                      <a:srgbClr val="000000"/>
                    </a:outerShdw>
                  </a:effectLst>
                  <a:cs typeface="Arial" charset="0"/>
                </a:rPr>
                <a:t>DLL or EXE</a:t>
              </a:r>
            </a:p>
          </p:txBody>
        </p:sp>
        <p:sp>
          <p:nvSpPr>
            <p:cNvPr id="430095" name="Line 15"/>
            <p:cNvSpPr>
              <a:spLocks noChangeShapeType="1"/>
            </p:cNvSpPr>
            <p:nvPr/>
          </p:nvSpPr>
          <p:spPr bwMode="auto">
            <a:xfrm>
              <a:off x="3456" y="1968"/>
              <a:ext cx="672" cy="0"/>
            </a:xfrm>
            <a:prstGeom prst="line">
              <a:avLst/>
            </a:prstGeom>
            <a:noFill/>
            <a:ln w="38100">
              <a:solidFill>
                <a:srgbClr val="FF0000"/>
              </a:solidFill>
              <a:round/>
              <a:headEnd/>
              <a:tailEnd type="triangle" w="med" len="med"/>
            </a:ln>
            <a:effectLst/>
          </p:spPr>
          <p:txBody>
            <a:bodyPr wrap="none" anchor="ctr"/>
            <a:lstStyle/>
            <a:p>
              <a:endParaRPr lang="en-US"/>
            </a:p>
          </p:txBody>
        </p:sp>
      </p:grpSp>
      <p:sp>
        <p:nvSpPr>
          <p:cNvPr id="430096" name="Rectangle 16"/>
          <p:cNvSpPr>
            <a:spLocks noGrp="1" noChangeArrowheads="1"/>
          </p:cNvSpPr>
          <p:nvPr>
            <p:ph type="title"/>
          </p:nvPr>
        </p:nvSpPr>
        <p:spPr>
          <a:xfrm>
            <a:off x="382588" y="228600"/>
            <a:ext cx="8532812" cy="914400"/>
          </a:xfrm>
        </p:spPr>
        <p:txBody>
          <a:bodyPr/>
          <a:lstStyle/>
          <a:p>
            <a:r>
              <a:rPr lang="en-US" b="1" dirty="0" err="1"/>
              <a:t>.Net</a:t>
            </a:r>
            <a:r>
              <a:rPr lang="en-US" b="1" dirty="0"/>
              <a:t> </a:t>
            </a:r>
            <a:r>
              <a:rPr lang="en-US" b="1" dirty="0" smtClean="0"/>
              <a:t>Assemblies: </a:t>
            </a:r>
            <a:r>
              <a:rPr lang="en-US" sz="3600" i="1" dirty="0" smtClean="0">
                <a:solidFill>
                  <a:schemeClr val="hlink"/>
                </a:solidFill>
              </a:rPr>
              <a:t>Compilation</a:t>
            </a:r>
            <a:endParaRPr lang="en-US" sz="3600" i="1" dirty="0">
              <a:solidFill>
                <a:schemeClr val="hlink"/>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8200" y="1981200"/>
            <a:ext cx="2971800" cy="914400"/>
            <a:chOff x="2928" y="1536"/>
            <a:chExt cx="1872" cy="576"/>
          </a:xfrm>
        </p:grpSpPr>
        <p:sp>
          <p:nvSpPr>
            <p:cNvPr id="260099" name="Text Box 3"/>
            <p:cNvSpPr txBox="1">
              <a:spLocks noChangeArrowheads="1"/>
            </p:cNvSpPr>
            <p:nvPr/>
          </p:nvSpPr>
          <p:spPr bwMode="auto">
            <a:xfrm>
              <a:off x="3504" y="1536"/>
              <a:ext cx="1296" cy="576"/>
            </a:xfrm>
            <a:prstGeom prst="rect">
              <a:avLst/>
            </a:prstGeom>
            <a:gradFill rotWithShape="1">
              <a:gsLst>
                <a:gs pos="0">
                  <a:srgbClr val="33CCCC">
                    <a:gamma/>
                    <a:shade val="46275"/>
                    <a:invGamma/>
                  </a:srgbClr>
                </a:gs>
                <a:gs pos="50000">
                  <a:srgbClr val="33CCCC"/>
                </a:gs>
                <a:gs pos="100000">
                  <a:srgbClr val="33CCCC">
                    <a:gamma/>
                    <a:shade val="46275"/>
                    <a:invGamma/>
                  </a:srgbClr>
                </a:gs>
              </a:gsLst>
              <a:lin ang="5400000" scaled="1"/>
            </a:gradFill>
            <a:ln w="28575">
              <a:noFill/>
              <a:miter lim="800000"/>
              <a:headEnd/>
              <a:tailEnd type="none" w="med" len="lg"/>
            </a:ln>
            <a:effectLst/>
          </p:spPr>
          <p:txBody>
            <a:bodyPr anchor="ctr"/>
            <a:lstStyle/>
            <a:p>
              <a:pPr algn="ctr" eaLnBrk="0" hangingPunct="0">
                <a:spcBef>
                  <a:spcPct val="15000"/>
                </a:spcBef>
              </a:pPr>
              <a:r>
                <a:rPr lang="en-US" sz="2400">
                  <a:effectLst>
                    <a:outerShdw blurRad="38100" dist="38100" dir="2700000" algn="tl">
                      <a:srgbClr val="000000"/>
                    </a:outerShdw>
                  </a:effectLst>
                </a:rPr>
                <a:t>Assembly</a:t>
              </a:r>
            </a:p>
          </p:txBody>
        </p:sp>
        <p:sp>
          <p:nvSpPr>
            <p:cNvPr id="260100" name="Line 4"/>
            <p:cNvSpPr>
              <a:spLocks noChangeShapeType="1"/>
            </p:cNvSpPr>
            <p:nvPr/>
          </p:nvSpPr>
          <p:spPr bwMode="auto">
            <a:xfrm>
              <a:off x="2928" y="1824"/>
              <a:ext cx="576" cy="0"/>
            </a:xfrm>
            <a:prstGeom prst="line">
              <a:avLst/>
            </a:prstGeom>
            <a:noFill/>
            <a:ln w="28575">
              <a:solidFill>
                <a:schemeClr val="tx1"/>
              </a:solidFill>
              <a:round/>
              <a:headEnd/>
              <a:tailEnd type="triangle" w="med" len="lg"/>
            </a:ln>
            <a:effectLst/>
          </p:spPr>
          <p:txBody>
            <a:bodyPr anchor="ctr">
              <a:spAutoFit/>
            </a:bodyPr>
            <a:lstStyle/>
            <a:p>
              <a:endParaRPr lang="en-US"/>
            </a:p>
          </p:txBody>
        </p:sp>
      </p:grpSp>
      <p:sp>
        <p:nvSpPr>
          <p:cNvPr id="260101" name="Rectangle 5"/>
          <p:cNvSpPr>
            <a:spLocks noGrp="1" noChangeArrowheads="1"/>
          </p:cNvSpPr>
          <p:nvPr>
            <p:ph type="title"/>
          </p:nvPr>
        </p:nvSpPr>
        <p:spPr/>
        <p:txBody>
          <a:bodyPr/>
          <a:lstStyle/>
          <a:p>
            <a:r>
              <a:rPr lang="en-US" sz="3200" b="1" dirty="0"/>
              <a:t>Compilation And Execution</a:t>
            </a:r>
          </a:p>
        </p:txBody>
      </p:sp>
      <p:sp>
        <p:nvSpPr>
          <p:cNvPr id="260102" name="Text Box 6"/>
          <p:cNvSpPr txBox="1">
            <a:spLocks noChangeArrowheads="1"/>
          </p:cNvSpPr>
          <p:nvPr/>
        </p:nvSpPr>
        <p:spPr bwMode="auto">
          <a:xfrm>
            <a:off x="533400" y="2057400"/>
            <a:ext cx="1295400" cy="822325"/>
          </a:xfrm>
          <a:prstGeom prst="rect">
            <a:avLst/>
          </a:prstGeom>
          <a:solidFill>
            <a:schemeClr val="bg2"/>
          </a:solidFill>
          <a:ln w="28575">
            <a:noFill/>
            <a:miter lim="800000"/>
            <a:headEnd/>
            <a:tailEnd type="none" w="med" len="lg"/>
          </a:ln>
          <a:effectLst>
            <a:innerShdw blurRad="114300">
              <a:prstClr val="black"/>
            </a:innerShdw>
          </a:effectLst>
          <a:scene3d>
            <a:camera prst="perspectiveLeft"/>
            <a:lightRig rig="threePt" dir="t"/>
          </a:scene3d>
        </p:spPr>
        <p:txBody>
          <a:bodyPr>
            <a:spAutoFit/>
          </a:bodyPr>
          <a:lstStyle/>
          <a:p>
            <a:pPr algn="ctr" eaLnBrk="0" hangingPunct="0">
              <a:spcBef>
                <a:spcPct val="15000"/>
              </a:spcBef>
            </a:pPr>
            <a:r>
              <a:rPr lang="en-US" sz="2400">
                <a:effectLst>
                  <a:outerShdw blurRad="38100" dist="38100" dir="2700000" algn="tl">
                    <a:srgbClr val="000000"/>
                  </a:outerShdw>
                </a:effectLst>
              </a:rPr>
              <a:t>Source Code</a:t>
            </a:r>
          </a:p>
        </p:txBody>
      </p:sp>
      <p:grpSp>
        <p:nvGrpSpPr>
          <p:cNvPr id="3" name="Group 7"/>
          <p:cNvGrpSpPr>
            <a:grpSpLocks/>
          </p:cNvGrpSpPr>
          <p:nvPr/>
        </p:nvGrpSpPr>
        <p:grpSpPr bwMode="auto">
          <a:xfrm>
            <a:off x="1828800" y="2057402"/>
            <a:ext cx="2819400" cy="830263"/>
            <a:chOff x="1152" y="1584"/>
            <a:chExt cx="1776" cy="523"/>
          </a:xfrm>
        </p:grpSpPr>
        <p:sp>
          <p:nvSpPr>
            <p:cNvPr id="260104" name="Text Box 8"/>
            <p:cNvSpPr txBox="1">
              <a:spLocks noChangeArrowheads="1"/>
            </p:cNvSpPr>
            <p:nvPr/>
          </p:nvSpPr>
          <p:spPr bwMode="auto">
            <a:xfrm>
              <a:off x="1824" y="1584"/>
              <a:ext cx="1104" cy="523"/>
            </a:xfrm>
            <a:prstGeom prst="rect">
              <a:avLst/>
            </a:prstGeom>
            <a:gradFill rotWithShape="1">
              <a:gsLst>
                <a:gs pos="0">
                  <a:srgbClr val="008080">
                    <a:gamma/>
                    <a:shade val="46275"/>
                    <a:invGamma/>
                  </a:srgbClr>
                </a:gs>
                <a:gs pos="50000">
                  <a:srgbClr val="008080"/>
                </a:gs>
                <a:gs pos="100000">
                  <a:srgbClr val="008080">
                    <a:gamma/>
                    <a:shade val="46275"/>
                    <a:invGamma/>
                  </a:srgbClr>
                </a:gs>
              </a:gsLst>
              <a:lin ang="5400000" scaled="1"/>
            </a:gradFill>
            <a:ln w="28575">
              <a:noFill/>
              <a:miter lim="800000"/>
              <a:headEnd/>
              <a:tailEnd type="none" w="med" len="lg"/>
            </a:ln>
            <a:effectLst>
              <a:outerShdw blurRad="50800" dist="38100" dir="13500000" algn="br" rotWithShape="0">
                <a:prstClr val="black">
                  <a:alpha val="40000"/>
                </a:prstClr>
              </a:outerShdw>
            </a:effectLst>
          </p:spPr>
          <p:txBody>
            <a:bodyPr>
              <a:spAutoFit/>
            </a:bodyPr>
            <a:lstStyle/>
            <a:p>
              <a:pPr algn="ctr" eaLnBrk="0" hangingPunct="0">
                <a:spcBef>
                  <a:spcPct val="15000"/>
                </a:spcBef>
              </a:pPr>
              <a:r>
                <a:rPr lang="en-US" sz="2400" dirty="0">
                  <a:solidFill>
                    <a:schemeClr val="bg1">
                      <a:lumMod val="95000"/>
                    </a:schemeClr>
                  </a:solidFill>
                  <a:effectLst>
                    <a:outerShdw blurRad="38100" dist="38100" dir="2700000" algn="tl">
                      <a:srgbClr val="000000"/>
                    </a:outerShdw>
                  </a:effectLst>
                </a:rPr>
                <a:t>Language Compiler</a:t>
              </a:r>
            </a:p>
          </p:txBody>
        </p:sp>
        <p:sp>
          <p:nvSpPr>
            <p:cNvPr id="260105" name="Line 9"/>
            <p:cNvSpPr>
              <a:spLocks noChangeShapeType="1"/>
            </p:cNvSpPr>
            <p:nvPr/>
          </p:nvSpPr>
          <p:spPr bwMode="auto">
            <a:xfrm>
              <a:off x="1152" y="1824"/>
              <a:ext cx="672" cy="0"/>
            </a:xfrm>
            <a:prstGeom prst="line">
              <a:avLst/>
            </a:prstGeom>
            <a:noFill/>
            <a:ln w="28575">
              <a:solidFill>
                <a:schemeClr val="tx1"/>
              </a:solidFill>
              <a:round/>
              <a:headEnd/>
              <a:tailEnd type="triangle" w="med" len="lg"/>
            </a:ln>
            <a:effectLst/>
          </p:spPr>
          <p:txBody>
            <a:bodyPr anchor="ctr">
              <a:spAutoFit/>
            </a:bodyPr>
            <a:lstStyle/>
            <a:p>
              <a:endParaRPr lang="en-US"/>
            </a:p>
          </p:txBody>
        </p:sp>
      </p:grpSp>
      <p:sp>
        <p:nvSpPr>
          <p:cNvPr id="260106" name="Rectangle 10"/>
          <p:cNvSpPr>
            <a:spLocks noChangeArrowheads="1"/>
          </p:cNvSpPr>
          <p:nvPr/>
        </p:nvSpPr>
        <p:spPr bwMode="auto">
          <a:xfrm>
            <a:off x="304800" y="1371600"/>
            <a:ext cx="7620000" cy="2057400"/>
          </a:xfrm>
          <a:prstGeom prst="rect">
            <a:avLst/>
          </a:prstGeom>
          <a:noFill/>
          <a:ln w="28575">
            <a:solidFill>
              <a:schemeClr val="tx1"/>
            </a:solidFill>
            <a:prstDash val="dash"/>
            <a:miter lim="800000"/>
            <a:headEnd/>
            <a:tailEnd type="none" w="med" len="lg"/>
          </a:ln>
          <a:effectLst/>
        </p:spPr>
        <p:txBody>
          <a:bodyPr anchor="ctr">
            <a:spAutoFit/>
          </a:bodyPr>
          <a:lstStyle/>
          <a:p>
            <a:endParaRPr lang="en-US"/>
          </a:p>
        </p:txBody>
      </p:sp>
      <p:sp>
        <p:nvSpPr>
          <p:cNvPr id="260107" name="Text Box 11"/>
          <p:cNvSpPr txBox="1">
            <a:spLocks noChangeArrowheads="1"/>
          </p:cNvSpPr>
          <p:nvPr/>
        </p:nvSpPr>
        <p:spPr bwMode="auto">
          <a:xfrm>
            <a:off x="2895600" y="1447800"/>
            <a:ext cx="2023311" cy="461665"/>
          </a:xfrm>
          <a:prstGeom prst="rect">
            <a:avLst/>
          </a:prstGeom>
          <a:noFill/>
          <a:ln w="28575">
            <a:noFill/>
            <a:miter lim="800000"/>
            <a:headEnd/>
            <a:tailEnd type="none" w="med" len="lg"/>
          </a:ln>
          <a:effectLst/>
        </p:spPr>
        <p:txBody>
          <a:bodyPr wrap="none">
            <a:spAutoFit/>
          </a:bodyPr>
          <a:lstStyle/>
          <a:p>
            <a:pPr algn="ctr" eaLnBrk="0" hangingPunct="0">
              <a:spcBef>
                <a:spcPct val="15000"/>
              </a:spcBef>
            </a:pPr>
            <a:r>
              <a:rPr lang="en-US" sz="2400" dirty="0">
                <a:effectLst>
                  <a:outerShdw blurRad="38100" dist="38100" dir="2700000" algn="tl">
                    <a:srgbClr val="000000"/>
                  </a:outerShdw>
                </a:effectLst>
              </a:rPr>
              <a:t>Compilation</a:t>
            </a:r>
          </a:p>
        </p:txBody>
      </p:sp>
      <p:sp>
        <p:nvSpPr>
          <p:cNvPr id="260108" name="Text Box 12"/>
          <p:cNvSpPr txBox="1">
            <a:spLocks noChangeArrowheads="1"/>
          </p:cNvSpPr>
          <p:nvPr/>
        </p:nvSpPr>
        <p:spPr bwMode="auto">
          <a:xfrm>
            <a:off x="6019800" y="5013325"/>
            <a:ext cx="2819400" cy="1006475"/>
          </a:xfrm>
          <a:prstGeom prst="rect">
            <a:avLst/>
          </a:prstGeom>
          <a:noFill/>
          <a:ln w="28575">
            <a:noFill/>
            <a:miter lim="800000"/>
            <a:headEnd/>
            <a:tailEnd type="none" w="med" len="lg"/>
          </a:ln>
          <a:effectLst/>
        </p:spPr>
        <p:txBody>
          <a:bodyPr>
            <a:spAutoFit/>
          </a:bodyPr>
          <a:lstStyle/>
          <a:p>
            <a:pPr algn="ctr" eaLnBrk="0" hangingPunct="0">
              <a:spcBef>
                <a:spcPct val="15000"/>
              </a:spcBef>
            </a:pPr>
            <a:r>
              <a:rPr lang="en-US" sz="2000" dirty="0">
                <a:solidFill>
                  <a:schemeClr val="accent6"/>
                </a:solidFill>
                <a:effectLst>
                  <a:outerShdw blurRad="38100" dist="38100" dir="2700000" algn="tl">
                    <a:srgbClr val="000000"/>
                  </a:outerShdw>
                </a:effectLst>
              </a:rPr>
              <a:t>At installation or the first time each method is called</a:t>
            </a:r>
          </a:p>
        </p:txBody>
      </p:sp>
      <p:grpSp>
        <p:nvGrpSpPr>
          <p:cNvPr id="4" name="Group 13"/>
          <p:cNvGrpSpPr>
            <a:grpSpLocks/>
          </p:cNvGrpSpPr>
          <p:nvPr/>
        </p:nvGrpSpPr>
        <p:grpSpPr bwMode="auto">
          <a:xfrm>
            <a:off x="457200" y="2860675"/>
            <a:ext cx="6027738" cy="3311525"/>
            <a:chOff x="288" y="2090"/>
            <a:chExt cx="3797" cy="2086"/>
          </a:xfrm>
        </p:grpSpPr>
        <p:sp>
          <p:nvSpPr>
            <p:cNvPr id="260110" name="Text Box 14"/>
            <p:cNvSpPr txBox="1">
              <a:spLocks noChangeArrowheads="1"/>
            </p:cNvSpPr>
            <p:nvPr/>
          </p:nvSpPr>
          <p:spPr bwMode="auto">
            <a:xfrm>
              <a:off x="1440" y="3840"/>
              <a:ext cx="1062" cy="291"/>
            </a:xfrm>
            <a:prstGeom prst="rect">
              <a:avLst/>
            </a:prstGeom>
            <a:noFill/>
            <a:ln w="28575">
              <a:noFill/>
              <a:miter lim="800000"/>
              <a:headEnd/>
              <a:tailEnd type="none" w="med" len="lg"/>
            </a:ln>
            <a:effectLst/>
          </p:spPr>
          <p:txBody>
            <a:bodyPr wrap="none">
              <a:spAutoFit/>
            </a:bodyPr>
            <a:lstStyle/>
            <a:p>
              <a:pPr algn="ctr" eaLnBrk="0" hangingPunct="0">
                <a:spcBef>
                  <a:spcPct val="15000"/>
                </a:spcBef>
              </a:pPr>
              <a:r>
                <a:rPr lang="en-US" sz="2400" dirty="0">
                  <a:solidFill>
                    <a:schemeClr val="accent2"/>
                  </a:solidFill>
                  <a:effectLst>
                    <a:outerShdw blurRad="38100" dist="38100" dir="2700000" algn="tl">
                      <a:srgbClr val="000000"/>
                    </a:outerShdw>
                  </a:effectLst>
                </a:rPr>
                <a:t>Execution</a:t>
              </a:r>
            </a:p>
          </p:txBody>
        </p:sp>
        <p:grpSp>
          <p:nvGrpSpPr>
            <p:cNvPr id="5" name="Group 15"/>
            <p:cNvGrpSpPr>
              <a:grpSpLocks/>
            </p:cNvGrpSpPr>
            <p:nvPr/>
          </p:nvGrpSpPr>
          <p:grpSpPr bwMode="auto">
            <a:xfrm>
              <a:off x="288" y="2090"/>
              <a:ext cx="3797" cy="2086"/>
              <a:chOff x="288" y="2090"/>
              <a:chExt cx="3797" cy="2086"/>
            </a:xfrm>
          </p:grpSpPr>
          <p:sp>
            <p:nvSpPr>
              <p:cNvPr id="260112" name="Text Box 16"/>
              <p:cNvSpPr txBox="1">
                <a:spLocks noChangeArrowheads="1"/>
              </p:cNvSpPr>
              <p:nvPr/>
            </p:nvSpPr>
            <p:spPr bwMode="auto">
              <a:xfrm>
                <a:off x="2400" y="3168"/>
                <a:ext cx="1152" cy="518"/>
              </a:xfrm>
              <a:prstGeom prst="rect">
                <a:avLst/>
              </a:prstGeom>
              <a:gradFill rotWithShape="1">
                <a:gsLst>
                  <a:gs pos="0">
                    <a:srgbClr val="3366FF">
                      <a:gamma/>
                      <a:shade val="46275"/>
                      <a:invGamma/>
                    </a:srgbClr>
                  </a:gs>
                  <a:gs pos="50000">
                    <a:srgbClr val="3366FF"/>
                  </a:gs>
                  <a:gs pos="100000">
                    <a:srgbClr val="3366FF">
                      <a:gamma/>
                      <a:shade val="46275"/>
                      <a:invGamma/>
                    </a:srgbClr>
                  </a:gs>
                </a:gsLst>
                <a:lin ang="5400000" scaled="1"/>
              </a:gradFill>
              <a:ln w="28575">
                <a:noFill/>
                <a:miter lim="800000"/>
                <a:headEnd/>
                <a:tailEnd type="none" w="med" len="lg"/>
              </a:ln>
              <a:effectLst/>
            </p:spPr>
            <p:txBody>
              <a:bodyPr>
                <a:spAutoFit/>
              </a:bodyPr>
              <a:lstStyle/>
              <a:p>
                <a:pPr algn="ctr" eaLnBrk="0" hangingPunct="0">
                  <a:spcBef>
                    <a:spcPct val="15000"/>
                  </a:spcBef>
                </a:pPr>
                <a:r>
                  <a:rPr lang="en-US" sz="2400">
                    <a:effectLst>
                      <a:outerShdw blurRad="38100" dist="38100" dir="2700000" algn="tl">
                        <a:srgbClr val="000000"/>
                      </a:outerShdw>
                    </a:effectLst>
                  </a:rPr>
                  <a:t>JIT Compiler</a:t>
                </a:r>
              </a:p>
            </p:txBody>
          </p:sp>
          <p:sp>
            <p:nvSpPr>
              <p:cNvPr id="260113" name="Text Box 17"/>
              <p:cNvSpPr txBox="1">
                <a:spLocks noChangeArrowheads="1"/>
              </p:cNvSpPr>
              <p:nvPr/>
            </p:nvSpPr>
            <p:spPr bwMode="auto">
              <a:xfrm>
                <a:off x="432" y="3168"/>
                <a:ext cx="1152" cy="553"/>
              </a:xfrm>
              <a:prstGeom prst="rect">
                <a:avLst/>
              </a:prstGeom>
              <a:gradFill rotWithShape="1">
                <a:gsLst>
                  <a:gs pos="0">
                    <a:srgbClr val="666699">
                      <a:gamma/>
                      <a:shade val="46275"/>
                      <a:invGamma/>
                    </a:srgbClr>
                  </a:gs>
                  <a:gs pos="50000">
                    <a:srgbClr val="666699"/>
                  </a:gs>
                  <a:gs pos="100000">
                    <a:srgbClr val="666699">
                      <a:gamma/>
                      <a:shade val="46275"/>
                      <a:invGamma/>
                    </a:srgbClr>
                  </a:gs>
                </a:gsLst>
                <a:lin ang="5400000" scaled="1"/>
              </a:gradFill>
              <a:ln w="28575">
                <a:noFill/>
                <a:miter lim="800000"/>
                <a:headEnd/>
                <a:tailEnd type="none" w="med" len="lg"/>
              </a:ln>
              <a:effectLst/>
            </p:spPr>
            <p:txBody>
              <a:bodyPr>
                <a:spAutoFit/>
              </a:bodyPr>
              <a:lstStyle/>
              <a:p>
                <a:pPr algn="ctr" eaLnBrk="0" hangingPunct="0">
                  <a:spcBef>
                    <a:spcPct val="15000"/>
                  </a:spcBef>
                </a:pPr>
                <a:r>
                  <a:rPr lang="en-US" sz="2400">
                    <a:effectLst>
                      <a:outerShdw blurRad="38100" dist="38100" dir="2700000" algn="tl">
                        <a:srgbClr val="000000"/>
                      </a:outerShdw>
                    </a:effectLst>
                  </a:rPr>
                  <a:t>Native</a:t>
                </a:r>
              </a:p>
              <a:p>
                <a:pPr algn="ctr" eaLnBrk="0" hangingPunct="0">
                  <a:spcBef>
                    <a:spcPct val="15000"/>
                  </a:spcBef>
                </a:pPr>
                <a:r>
                  <a:rPr lang="en-US" sz="2400">
                    <a:effectLst>
                      <a:outerShdw blurRad="38100" dist="38100" dir="2700000" algn="tl">
                        <a:srgbClr val="000000"/>
                      </a:outerShdw>
                    </a:effectLst>
                  </a:rPr>
                  <a:t>Code</a:t>
                </a:r>
              </a:p>
            </p:txBody>
          </p:sp>
          <p:sp>
            <p:nvSpPr>
              <p:cNvPr id="260114" name="Freeform 18"/>
              <p:cNvSpPr>
                <a:spLocks/>
              </p:cNvSpPr>
              <p:nvPr/>
            </p:nvSpPr>
            <p:spPr bwMode="auto">
              <a:xfrm>
                <a:off x="3504" y="2090"/>
                <a:ext cx="581" cy="1486"/>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28575" cap="flat" cmpd="sng">
                <a:solidFill>
                  <a:schemeClr val="tx1"/>
                </a:solidFill>
                <a:prstDash val="solid"/>
                <a:round/>
                <a:headEnd type="none" w="med" len="med"/>
                <a:tailEnd type="triangle" w="med" len="lg"/>
              </a:ln>
              <a:effectLst/>
            </p:spPr>
            <p:txBody>
              <a:bodyPr wrap="none" anchor="ctr">
                <a:spAutoFit/>
              </a:bodyPr>
              <a:lstStyle/>
              <a:p>
                <a:endParaRPr lang="en-US"/>
              </a:p>
            </p:txBody>
          </p:sp>
          <p:sp>
            <p:nvSpPr>
              <p:cNvPr id="260115" name="Line 19"/>
              <p:cNvSpPr>
                <a:spLocks noChangeShapeType="1"/>
              </p:cNvSpPr>
              <p:nvPr/>
            </p:nvSpPr>
            <p:spPr bwMode="auto">
              <a:xfrm flipH="1">
                <a:off x="1584" y="3456"/>
                <a:ext cx="768" cy="0"/>
              </a:xfrm>
              <a:prstGeom prst="line">
                <a:avLst/>
              </a:prstGeom>
              <a:noFill/>
              <a:ln w="28575">
                <a:solidFill>
                  <a:schemeClr val="tx1"/>
                </a:solidFill>
                <a:round/>
                <a:headEnd/>
                <a:tailEnd type="triangle" w="med" len="lg"/>
              </a:ln>
              <a:effectLst/>
            </p:spPr>
            <p:txBody>
              <a:bodyPr wrap="none" anchor="ctr">
                <a:spAutoFit/>
              </a:bodyPr>
              <a:lstStyle/>
              <a:p>
                <a:endParaRPr lang="en-US"/>
              </a:p>
            </p:txBody>
          </p:sp>
          <p:sp>
            <p:nvSpPr>
              <p:cNvPr id="260116" name="Rectangle 20"/>
              <p:cNvSpPr>
                <a:spLocks noChangeArrowheads="1"/>
              </p:cNvSpPr>
              <p:nvPr/>
            </p:nvSpPr>
            <p:spPr bwMode="auto">
              <a:xfrm>
                <a:off x="288" y="3024"/>
                <a:ext cx="3408" cy="1152"/>
              </a:xfrm>
              <a:prstGeom prst="rect">
                <a:avLst/>
              </a:prstGeom>
              <a:noFill/>
              <a:ln w="28575">
                <a:solidFill>
                  <a:schemeClr val="tx1"/>
                </a:solidFill>
                <a:prstDash val="dash"/>
                <a:miter lim="800000"/>
                <a:headEnd/>
                <a:tailEnd type="none" w="med" len="lg"/>
              </a:ln>
              <a:effectLst/>
            </p:spPr>
            <p:txBody>
              <a:bodyPr anchor="ctr">
                <a:spAutoFit/>
              </a:bodyPr>
              <a:lstStyle/>
              <a:p>
                <a:endParaRPr lang="en-US"/>
              </a:p>
            </p:txBody>
          </p:sp>
        </p:grpSp>
      </p:grpSp>
      <p:sp>
        <p:nvSpPr>
          <p:cNvPr id="260117" name="Rectangle 21"/>
          <p:cNvSpPr>
            <a:spLocks noChangeArrowheads="1"/>
          </p:cNvSpPr>
          <p:nvPr/>
        </p:nvSpPr>
        <p:spPr bwMode="auto">
          <a:xfrm>
            <a:off x="5562600" y="1981200"/>
            <a:ext cx="2057400" cy="457200"/>
          </a:xfrm>
          <a:prstGeom prst="rect">
            <a:avLst/>
          </a:prstGeom>
          <a:gradFill rotWithShape="1">
            <a:gsLst>
              <a:gs pos="0">
                <a:srgbClr val="33CC33">
                  <a:gamma/>
                  <a:shade val="46275"/>
                  <a:invGamma/>
                </a:srgbClr>
              </a:gs>
              <a:gs pos="50000">
                <a:srgbClr val="33CC33"/>
              </a:gs>
              <a:gs pos="100000">
                <a:srgbClr val="33CC33">
                  <a:gamma/>
                  <a:shade val="46275"/>
                  <a:invGamma/>
                </a:srgbClr>
              </a:gs>
            </a:gsLst>
            <a:lin ang="5400000" scaled="1"/>
          </a:gradFill>
          <a:ln w="12700">
            <a:noFill/>
            <a:miter lim="800000"/>
            <a:headEnd type="none" w="sm" len="sm"/>
            <a:tailEnd type="none" w="sm" len="sm"/>
          </a:ln>
          <a:effectLst/>
        </p:spPr>
        <p:txBody>
          <a:bodyPr wrap="none" anchor="ctr"/>
          <a:lstStyle/>
          <a:p>
            <a:pPr algn="ctr" eaLnBrk="0" hangingPunct="0"/>
            <a:r>
              <a:rPr lang="en-US" sz="1800">
                <a:effectLst>
                  <a:outerShdw blurRad="38100" dist="38100" dir="2700000" algn="tl">
                    <a:srgbClr val="000000"/>
                  </a:outerShdw>
                </a:effectLst>
                <a:latin typeface="Lucida Console" pitchFamily="49" charset="0"/>
              </a:rPr>
              <a:t>Code (IL)</a:t>
            </a:r>
          </a:p>
        </p:txBody>
      </p:sp>
      <p:sp>
        <p:nvSpPr>
          <p:cNvPr id="260118" name="Rectangle 22"/>
          <p:cNvSpPr>
            <a:spLocks noChangeArrowheads="1"/>
          </p:cNvSpPr>
          <p:nvPr/>
        </p:nvSpPr>
        <p:spPr bwMode="auto">
          <a:xfrm>
            <a:off x="5562600" y="2438400"/>
            <a:ext cx="2057400" cy="4572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a:noFill/>
            <a:miter lim="800000"/>
            <a:headEnd type="none" w="sm" len="sm"/>
            <a:tailEnd type="none" w="sm" len="sm"/>
          </a:ln>
          <a:effectLst/>
        </p:spPr>
        <p:txBody>
          <a:bodyPr wrap="none" anchor="ctr"/>
          <a:lstStyle/>
          <a:p>
            <a:pPr algn="ctr" eaLnBrk="0" hangingPunct="0"/>
            <a:r>
              <a:rPr lang="en-US" sz="1800">
                <a:effectLst>
                  <a:outerShdw blurRad="38100" dist="38100" dir="2700000" algn="tl">
                    <a:srgbClr val="000000"/>
                  </a:outerShdw>
                </a:effectLst>
                <a:latin typeface="Lucida Console" pitchFamily="49" charset="0"/>
              </a:rPr>
              <a:t>Metadata</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0117"/>
                                        </p:tgtEl>
                                        <p:attrNameLst>
                                          <p:attrName>style.visibility</p:attrName>
                                        </p:attrNameLst>
                                      </p:cBhvr>
                                      <p:to>
                                        <p:strVal val="visible"/>
                                      </p:to>
                                    </p:set>
                                    <p:animEffect transition="in" filter="wipe(down)">
                                      <p:cBhvr>
                                        <p:cTn id="17" dur="500"/>
                                        <p:tgtEl>
                                          <p:spTgt spid="26011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60118"/>
                                        </p:tgtEl>
                                        <p:attrNameLst>
                                          <p:attrName>style.visibility</p:attrName>
                                        </p:attrNameLst>
                                      </p:cBhvr>
                                      <p:to>
                                        <p:strVal val="visible"/>
                                      </p:to>
                                    </p:set>
                                    <p:animEffect transition="in" filter="wipe(up)">
                                      <p:cBhvr>
                                        <p:cTn id="21" dur="500"/>
                                        <p:tgtEl>
                                          <p:spTgt spid="2601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500"/>
                                        <p:tgtEl>
                                          <p:spTgt spid="4"/>
                                        </p:tgtEl>
                                      </p:cBhvr>
                                    </p:animEffect>
                                  </p:childTnLst>
                                </p:cTn>
                              </p:par>
                            </p:childTnLst>
                          </p:cTn>
                        </p:par>
                        <p:par>
                          <p:cTn id="27" fill="hold">
                            <p:stCondLst>
                              <p:cond delay="500"/>
                            </p:stCondLst>
                            <p:childTnLst>
                              <p:par>
                                <p:cTn id="28" presetID="9" presetClass="entr" presetSubtype="0" fill="hold" grpId="0" nodeType="afterEffect">
                                  <p:stCondLst>
                                    <p:cond delay="1000"/>
                                  </p:stCondLst>
                                  <p:childTnLst>
                                    <p:set>
                                      <p:cBhvr>
                                        <p:cTn id="29" dur="1" fill="hold">
                                          <p:stCondLst>
                                            <p:cond delay="0"/>
                                          </p:stCondLst>
                                        </p:cTn>
                                        <p:tgtEl>
                                          <p:spTgt spid="260108"/>
                                        </p:tgtEl>
                                        <p:attrNameLst>
                                          <p:attrName>style.visibility</p:attrName>
                                        </p:attrNameLst>
                                      </p:cBhvr>
                                      <p:to>
                                        <p:strVal val="visible"/>
                                      </p:to>
                                    </p:set>
                                    <p:animEffect transition="in" filter="dissolve">
                                      <p:cBhvr>
                                        <p:cTn id="30" dur="500"/>
                                        <p:tgtEl>
                                          <p:spTgt spid="260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8" grpId="0" autoUpdateAnimBg="0"/>
      <p:bldP spid="260117" grpId="0" animBg="1" autoUpdateAnimBg="0"/>
      <p:bldP spid="26011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55" name="Rectangle 27"/>
          <p:cNvSpPr>
            <a:spLocks noGrp="1" noChangeArrowheads="1"/>
          </p:cNvSpPr>
          <p:nvPr>
            <p:ph type="title"/>
          </p:nvPr>
        </p:nvSpPr>
        <p:spPr>
          <a:xfrm>
            <a:off x="228600" y="0"/>
            <a:ext cx="8532812" cy="1244600"/>
          </a:xfrm>
        </p:spPr>
        <p:txBody>
          <a:bodyPr/>
          <a:lstStyle/>
          <a:p>
            <a:r>
              <a:rPr sz="3200" b="1" dirty="0" err="1"/>
              <a:t>.Net</a:t>
            </a:r>
            <a:r>
              <a:rPr sz="3200" b="1" dirty="0"/>
              <a:t> Execution </a:t>
            </a:r>
            <a:r>
              <a:rPr sz="3200" b="1" dirty="0" smtClean="0"/>
              <a:t>Model</a:t>
            </a:r>
            <a:endParaRPr lang="en-US" sz="2800" dirty="0">
              <a:solidFill>
                <a:schemeClr val="hlink"/>
              </a:solidFill>
            </a:endParaRPr>
          </a:p>
        </p:txBody>
      </p:sp>
      <p:pic>
        <p:nvPicPr>
          <p:cNvPr id="23554" name="Picture 2" descr="http://msdn2.microsoft.com/en-us/library/z1zx9t92.Local_93494278_netarchitecture(en-US,VS.80).gif"/>
          <p:cNvPicPr>
            <a:picLocks noChangeAspect="1" noChangeArrowheads="1"/>
          </p:cNvPicPr>
          <p:nvPr/>
        </p:nvPicPr>
        <p:blipFill>
          <a:blip r:embed="rId3" cstate="print"/>
          <a:srcRect/>
          <a:stretch>
            <a:fillRect/>
          </a:stretch>
        </p:blipFill>
        <p:spPr bwMode="auto">
          <a:xfrm>
            <a:off x="838200" y="1219200"/>
            <a:ext cx="7315200" cy="50292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8690" name="Object 2"/>
          <p:cNvGraphicFramePr>
            <a:graphicFrameLocks noChangeAspect="1"/>
          </p:cNvGraphicFramePr>
          <p:nvPr/>
        </p:nvGraphicFramePr>
        <p:xfrm>
          <a:off x="457200" y="1219201"/>
          <a:ext cx="8077200" cy="5029200"/>
        </p:xfrm>
        <a:graphic>
          <a:graphicData uri="http://schemas.openxmlformats.org/presentationml/2006/ole">
            <p:oleObj spid="_x0000_s6146" name="Bitmap Image" r:id="rId3" imgW="5571429" imgH="4238095" progId="PBrush">
              <p:embed/>
            </p:oleObj>
          </a:graphicData>
        </a:graphic>
      </p:graphicFrame>
      <p:sp>
        <p:nvSpPr>
          <p:cNvPr id="3" name="Rectangle 5"/>
          <p:cNvSpPr txBox="1">
            <a:spLocks noChangeArrowheads="1"/>
          </p:cNvSpPr>
          <p:nvPr/>
        </p:nvSpPr>
        <p:spPr>
          <a:xfrm>
            <a:off x="227013" y="457200"/>
            <a:ext cx="8683625" cy="538163"/>
          </a:xfrm>
          <a:prstGeom prst="rect">
            <a:avLst/>
          </a:prstGeom>
        </p:spPr>
        <p:txBody>
          <a:bodyPr/>
          <a:lstStyle/>
          <a:p>
            <a:pPr marL="0" marR="0" lvl="0" indent="0" algn="l" defTabSz="914400" rtl="0" eaLnBrk="1" fontAlgn="base" latinLnBrk="0" hangingPunct="1">
              <a:lnSpc>
                <a:spcPct val="80000"/>
              </a:lnSpc>
              <a:spcBef>
                <a:spcPct val="0"/>
              </a:spcBef>
              <a:spcAft>
                <a:spcPct val="0"/>
              </a:spcAft>
              <a:buClr>
                <a:srgbClr val="DC0081"/>
              </a:buClr>
              <a:buSzTx/>
              <a:buFont typeface="Wingdings" pitchFamily="2" charset="2"/>
              <a:buNone/>
              <a:tabLst/>
              <a:defRPr/>
            </a:pPr>
            <a:r>
              <a:rPr lang="en-US" altLang="zh-CN" sz="3200" b="1" dirty="0" smtClean="0">
                <a:solidFill>
                  <a:srgbClr val="800000"/>
                </a:solidFill>
                <a:effectLst>
                  <a:outerShdw blurRad="38100" dist="38100" dir="2700000" algn="tl">
                    <a:srgbClr val="000000"/>
                  </a:outerShdw>
                </a:effectLst>
                <a:ea typeface="宋体" pitchFamily="2" charset="-122"/>
              </a:rPr>
              <a:t>MSIL</a:t>
            </a:r>
            <a:endParaRPr lang="en-US" altLang="zh-CN" sz="3200" b="1" dirty="0">
              <a:solidFill>
                <a:srgbClr val="800000"/>
              </a:solidFill>
              <a:effectLst>
                <a:outerShdw blurRad="38100" dist="38100" dir="2700000" algn="tl">
                  <a:srgbClr val="000000"/>
                </a:outerShdw>
              </a:effectLst>
              <a:ea typeface="宋体" pitchFamily="2" charset="-122"/>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715000" y="1600200"/>
            <a:ext cx="3048000" cy="1676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Narrow" pitchFamily="34" charset="0"/>
            </a:endParaRPr>
          </a:p>
        </p:txBody>
      </p:sp>
      <p:sp>
        <p:nvSpPr>
          <p:cNvPr id="400386" name="Rectangle 2"/>
          <p:cNvSpPr>
            <a:spLocks noGrp="1" noChangeArrowheads="1"/>
          </p:cNvSpPr>
          <p:nvPr>
            <p:ph type="title"/>
          </p:nvPr>
        </p:nvSpPr>
        <p:spPr>
          <a:xfrm>
            <a:off x="227013" y="611189"/>
            <a:ext cx="8683625" cy="303211"/>
          </a:xfrm>
        </p:spPr>
        <p:txBody>
          <a:bodyPr/>
          <a:lstStyle/>
          <a:p>
            <a:r>
              <a:rPr lang="en-US" altLang="zh-CN" sz="3600" dirty="0">
                <a:solidFill>
                  <a:srgbClr val="800000"/>
                </a:solidFill>
                <a:ea typeface="宋体" pitchFamily="2" charset="-122"/>
              </a:rPr>
              <a:t>Metadata and IL </a:t>
            </a:r>
            <a:r>
              <a:rPr lang="en-US" altLang="zh-CN" sz="3600" dirty="0" smtClean="0">
                <a:solidFill>
                  <a:srgbClr val="800000"/>
                </a:solidFill>
                <a:ea typeface="宋体" pitchFamily="2" charset="-122"/>
              </a:rPr>
              <a:t>Code</a:t>
            </a:r>
            <a:endParaRPr lang="en-US" altLang="zh-CN" sz="4400" b="0" dirty="0">
              <a:solidFill>
                <a:srgbClr val="800000"/>
              </a:solidFill>
              <a:ea typeface="宋体" pitchFamily="2" charset="-122"/>
            </a:endParaRPr>
          </a:p>
        </p:txBody>
      </p:sp>
      <p:sp>
        <p:nvSpPr>
          <p:cNvPr id="400387" name="Rectangle 3"/>
          <p:cNvSpPr>
            <a:spLocks noGrp="1" noChangeArrowheads="1"/>
          </p:cNvSpPr>
          <p:nvPr>
            <p:ph type="body" idx="1"/>
          </p:nvPr>
        </p:nvSpPr>
        <p:spPr>
          <a:xfrm>
            <a:off x="395288" y="1268413"/>
            <a:ext cx="8589962" cy="4827587"/>
          </a:xfrm>
        </p:spPr>
        <p:txBody>
          <a:bodyPr/>
          <a:lstStyle/>
          <a:p>
            <a:pPr>
              <a:lnSpc>
                <a:spcPct val="80000"/>
              </a:lnSpc>
              <a:buFont typeface="Wingdings" pitchFamily="2" charset="2"/>
              <a:buNone/>
            </a:pPr>
            <a:r>
              <a:rPr lang="en-US" altLang="zh-CN" sz="2200" i="1" dirty="0">
                <a:solidFill>
                  <a:srgbClr val="000099"/>
                </a:solidFill>
                <a:ea typeface="宋体" pitchFamily="2" charset="-122"/>
              </a:rPr>
              <a:t>Example: Hello World!</a:t>
            </a:r>
          </a:p>
          <a:p>
            <a:pPr>
              <a:lnSpc>
                <a:spcPct val="80000"/>
              </a:lnSpc>
              <a:buFont typeface="Wingdings" pitchFamily="2" charset="2"/>
              <a:buNone/>
            </a:pPr>
            <a:endParaRPr lang="en-US" altLang="zh-CN" sz="1900" dirty="0">
              <a:ea typeface="宋体" pitchFamily="2" charset="-122"/>
            </a:endParaRPr>
          </a:p>
          <a:p>
            <a:pPr>
              <a:lnSpc>
                <a:spcPct val="80000"/>
              </a:lnSpc>
            </a:pPr>
            <a:endParaRPr lang="en-US" altLang="zh-CN" sz="2200" dirty="0" smtClean="0">
              <a:ea typeface="宋体" pitchFamily="2" charset="-122"/>
            </a:endParaRPr>
          </a:p>
          <a:p>
            <a:pPr>
              <a:lnSpc>
                <a:spcPct val="80000"/>
              </a:lnSpc>
            </a:pPr>
            <a:endParaRPr lang="en-US" altLang="zh-CN" sz="2200" dirty="0" smtClean="0">
              <a:ea typeface="宋体" pitchFamily="2" charset="-122"/>
            </a:endParaRPr>
          </a:p>
          <a:p>
            <a:pPr>
              <a:lnSpc>
                <a:spcPct val="80000"/>
              </a:lnSpc>
            </a:pPr>
            <a:endParaRPr lang="en-US" altLang="zh-CN" sz="2200" dirty="0" smtClean="0">
              <a:ea typeface="宋体" pitchFamily="2" charset="-122"/>
            </a:endParaRPr>
          </a:p>
          <a:p>
            <a:pPr>
              <a:lnSpc>
                <a:spcPct val="80000"/>
              </a:lnSpc>
            </a:pPr>
            <a:endParaRPr lang="en-US" altLang="zh-CN" sz="2200" dirty="0" smtClean="0">
              <a:ea typeface="宋体" pitchFamily="2" charset="-122"/>
            </a:endParaRPr>
          </a:p>
          <a:p>
            <a:pPr>
              <a:lnSpc>
                <a:spcPct val="80000"/>
              </a:lnSpc>
            </a:pPr>
            <a:endParaRPr lang="en-US" altLang="zh-CN" sz="2200" dirty="0" smtClean="0">
              <a:ea typeface="宋体" pitchFamily="2" charset="-122"/>
            </a:endParaRPr>
          </a:p>
          <a:p>
            <a:pPr>
              <a:lnSpc>
                <a:spcPct val="80000"/>
              </a:lnSpc>
            </a:pPr>
            <a:r>
              <a:rPr lang="en-US" altLang="zh-CN" sz="2200" dirty="0" smtClean="0">
                <a:effectLst>
                  <a:outerShdw blurRad="38100" dist="38100" dir="2700000" algn="tl">
                    <a:srgbClr val="000000">
                      <a:alpha val="43137"/>
                    </a:srgbClr>
                  </a:outerShdw>
                </a:effectLst>
                <a:ea typeface="宋体" pitchFamily="2" charset="-122"/>
              </a:rPr>
              <a:t>Metadata</a:t>
            </a:r>
            <a:r>
              <a:rPr lang="en-US" altLang="zh-CN" sz="2200" dirty="0">
                <a:effectLst>
                  <a:outerShdw blurRad="38100" dist="38100" dir="2700000" algn="tl">
                    <a:srgbClr val="000000">
                      <a:alpha val="43137"/>
                    </a:srgbClr>
                  </a:outerShdw>
                </a:effectLst>
                <a:ea typeface="宋体" pitchFamily="2" charset="-122"/>
              </a:rPr>
              <a:t>:</a:t>
            </a:r>
            <a:r>
              <a:rPr lang="en-US" altLang="zh-CN" sz="2200" dirty="0">
                <a:ea typeface="宋体" pitchFamily="2" charset="-122"/>
              </a:rPr>
              <a:t> </a:t>
            </a:r>
          </a:p>
          <a:p>
            <a:pPr lvl="2">
              <a:lnSpc>
                <a:spcPct val="80000"/>
              </a:lnSpc>
            </a:pPr>
            <a:r>
              <a:rPr lang="en-US" altLang="zh-CN" sz="1600" dirty="0">
                <a:ea typeface="宋体" pitchFamily="2" charset="-122"/>
              </a:rPr>
              <a:t>data about data; description of assembly, description of types, attributes</a:t>
            </a:r>
          </a:p>
          <a:p>
            <a:pPr lvl="2">
              <a:lnSpc>
                <a:spcPct val="80000"/>
              </a:lnSpc>
            </a:pPr>
            <a:r>
              <a:rPr lang="en-US" altLang="zh-CN" sz="1600" dirty="0">
                <a:ea typeface="宋体" pitchFamily="2" charset="-122"/>
              </a:rPr>
              <a:t>objects can communicate with each other</a:t>
            </a:r>
          </a:p>
          <a:p>
            <a:pPr lvl="2">
              <a:lnSpc>
                <a:spcPct val="80000"/>
              </a:lnSpc>
            </a:pPr>
            <a:r>
              <a:rPr lang="en-US" altLang="zh-CN" sz="1600" dirty="0">
                <a:ea typeface="宋体" pitchFamily="2" charset="-122"/>
              </a:rPr>
              <a:t>Stored in binary format, CLR loads metadata into memory for reference</a:t>
            </a:r>
          </a:p>
          <a:p>
            <a:pPr>
              <a:lnSpc>
                <a:spcPct val="80000"/>
              </a:lnSpc>
            </a:pPr>
            <a:r>
              <a:rPr lang="en-US" altLang="zh-CN" sz="2200" dirty="0">
                <a:ea typeface="宋体" pitchFamily="2" charset="-122"/>
              </a:rPr>
              <a:t>IL code: </a:t>
            </a:r>
          </a:p>
          <a:p>
            <a:pPr lvl="2">
              <a:lnSpc>
                <a:spcPct val="80000"/>
              </a:lnSpc>
            </a:pPr>
            <a:r>
              <a:rPr lang="en-US" altLang="zh-CN" sz="1700" dirty="0">
                <a:ea typeface="宋体" pitchFamily="2" charset="-122"/>
              </a:rPr>
              <a:t>intermediate language, CPU independent sets of instructions</a:t>
            </a:r>
          </a:p>
          <a:p>
            <a:pPr>
              <a:lnSpc>
                <a:spcPct val="80000"/>
              </a:lnSpc>
            </a:pPr>
            <a:r>
              <a:rPr lang="en-US" altLang="zh-CN" sz="2200" dirty="0">
                <a:ea typeface="宋体" pitchFamily="2" charset="-122"/>
              </a:rPr>
              <a:t>Assembly: </a:t>
            </a:r>
          </a:p>
          <a:p>
            <a:pPr lvl="2">
              <a:lnSpc>
                <a:spcPct val="80000"/>
              </a:lnSpc>
            </a:pPr>
            <a:r>
              <a:rPr lang="en-US" altLang="zh-CN" sz="1600" dirty="0">
                <a:ea typeface="宋体" pitchFamily="2" charset="-122"/>
              </a:rPr>
              <a:t>a basic unit of versioning, deployment, security management, execute, reuse and sharing.</a:t>
            </a:r>
          </a:p>
          <a:p>
            <a:pPr>
              <a:lnSpc>
                <a:spcPct val="80000"/>
              </a:lnSpc>
            </a:pPr>
            <a:r>
              <a:rPr lang="en-US" altLang="zh-CN" sz="2200" dirty="0">
                <a:ea typeface="宋体" pitchFamily="2" charset="-122"/>
              </a:rPr>
              <a:t>Manifest: </a:t>
            </a:r>
            <a:r>
              <a:rPr lang="en-US" altLang="zh-CN" sz="1400" dirty="0">
                <a:ea typeface="宋体" pitchFamily="2" charset="-122"/>
              </a:rPr>
              <a:t>Assembly Metadata</a:t>
            </a:r>
            <a:endParaRPr lang="en-US" altLang="zh-CN" sz="2200" dirty="0">
              <a:ea typeface="宋体" pitchFamily="2" charset="-122"/>
            </a:endParaRPr>
          </a:p>
          <a:p>
            <a:pPr>
              <a:lnSpc>
                <a:spcPct val="80000"/>
              </a:lnSpc>
              <a:buFont typeface="Wingdings" pitchFamily="2" charset="2"/>
              <a:buNone/>
            </a:pPr>
            <a:endParaRPr lang="en-US" altLang="zh-CN" sz="2200" dirty="0">
              <a:ea typeface="宋体" pitchFamily="2" charset="-122"/>
            </a:endParaRPr>
          </a:p>
          <a:p>
            <a:pPr lvl="2">
              <a:lnSpc>
                <a:spcPct val="80000"/>
              </a:lnSpc>
              <a:buFont typeface="Wingdings" pitchFamily="2" charset="2"/>
              <a:buNone/>
            </a:pPr>
            <a:endParaRPr lang="en-US" altLang="zh-CN" dirty="0">
              <a:ea typeface="宋体" pitchFamily="2" charset="-122"/>
            </a:endParaRPr>
          </a:p>
          <a:p>
            <a:pPr lvl="2">
              <a:lnSpc>
                <a:spcPct val="80000"/>
              </a:lnSpc>
              <a:buFont typeface="Wingdings" pitchFamily="2" charset="2"/>
              <a:buNone/>
            </a:pPr>
            <a:endParaRPr lang="en-US" altLang="zh-CN" dirty="0">
              <a:ea typeface="宋体" pitchFamily="2" charset="-122"/>
            </a:endParaRPr>
          </a:p>
          <a:p>
            <a:pPr>
              <a:lnSpc>
                <a:spcPct val="80000"/>
              </a:lnSpc>
              <a:buFont typeface="Wingdings" pitchFamily="2" charset="2"/>
              <a:buNone/>
            </a:pPr>
            <a:endParaRPr lang="en-US" altLang="zh-CN" sz="1900" dirty="0">
              <a:ea typeface="宋体" pitchFamily="2" charset="-122"/>
            </a:endParaRPr>
          </a:p>
        </p:txBody>
      </p:sp>
      <p:graphicFrame>
        <p:nvGraphicFramePr>
          <p:cNvPr id="6" name="Diagram 5"/>
          <p:cNvGraphicFramePr/>
          <p:nvPr/>
        </p:nvGraphicFramePr>
        <p:xfrm>
          <a:off x="304800" y="1600200"/>
          <a:ext cx="8458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6553200" y="1524000"/>
            <a:ext cx="1425390" cy="369332"/>
          </a:xfrm>
          <a:prstGeom prst="rect">
            <a:avLst/>
          </a:prstGeom>
          <a:noFill/>
        </p:spPr>
        <p:txBody>
          <a:bodyPr wrap="none" rtlCol="0">
            <a:spAutoFit/>
          </a:bodyPr>
          <a:lstStyle/>
          <a:p>
            <a:r>
              <a:rPr lang="en-US" b="1" dirty="0" smtClean="0"/>
              <a:t>Assembly</a:t>
            </a:r>
            <a:endParaRPr lang="en-US" b="1" dirty="0"/>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85800" y="1447800"/>
            <a:ext cx="7620000" cy="4724400"/>
            <a:chOff x="685800" y="1219200"/>
            <a:chExt cx="7620000" cy="5334000"/>
          </a:xfrm>
        </p:grpSpPr>
        <p:sp>
          <p:nvSpPr>
            <p:cNvPr id="195586" name="Rectangle 2"/>
            <p:cNvSpPr>
              <a:spLocks noChangeArrowheads="1"/>
            </p:cNvSpPr>
            <p:nvPr/>
          </p:nvSpPr>
          <p:spPr bwMode="auto">
            <a:xfrm>
              <a:off x="685800" y="5867400"/>
              <a:ext cx="5562600" cy="6858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Operating System</a:t>
              </a:r>
            </a:p>
          </p:txBody>
        </p:sp>
        <p:sp>
          <p:nvSpPr>
            <p:cNvPr id="195587" name="Rectangle 3"/>
            <p:cNvSpPr>
              <a:spLocks noChangeArrowheads="1"/>
            </p:cNvSpPr>
            <p:nvPr/>
          </p:nvSpPr>
          <p:spPr bwMode="auto">
            <a:xfrm>
              <a:off x="685800" y="5105400"/>
              <a:ext cx="5562600" cy="6858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Common Language Runtime</a:t>
              </a:r>
            </a:p>
          </p:txBody>
        </p:sp>
        <p:sp>
          <p:nvSpPr>
            <p:cNvPr id="195588" name="Rectangle 4"/>
            <p:cNvSpPr>
              <a:spLocks noChangeArrowheads="1"/>
            </p:cNvSpPr>
            <p:nvPr/>
          </p:nvSpPr>
          <p:spPr bwMode="auto">
            <a:xfrm>
              <a:off x="685800" y="4419600"/>
              <a:ext cx="55626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Base Class Library</a:t>
              </a:r>
            </a:p>
          </p:txBody>
        </p:sp>
        <p:sp>
          <p:nvSpPr>
            <p:cNvPr id="195589" name="Rectangle 5"/>
            <p:cNvSpPr>
              <a:spLocks noChangeArrowheads="1"/>
            </p:cNvSpPr>
            <p:nvPr/>
          </p:nvSpPr>
          <p:spPr bwMode="auto">
            <a:xfrm>
              <a:off x="685800" y="3733800"/>
              <a:ext cx="55626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ADO.NET and XML</a:t>
              </a:r>
            </a:p>
          </p:txBody>
        </p:sp>
        <p:grpSp>
          <p:nvGrpSpPr>
            <p:cNvPr id="2" name="Group 6"/>
            <p:cNvGrpSpPr>
              <a:grpSpLocks/>
            </p:cNvGrpSpPr>
            <p:nvPr/>
          </p:nvGrpSpPr>
          <p:grpSpPr bwMode="auto">
            <a:xfrm>
              <a:off x="685800" y="2590800"/>
              <a:ext cx="5562600" cy="1066800"/>
              <a:chOff x="288" y="1680"/>
              <a:chExt cx="3504" cy="672"/>
            </a:xfrm>
          </p:grpSpPr>
          <p:sp>
            <p:nvSpPr>
              <p:cNvPr id="195591" name="Rectangle 7"/>
              <p:cNvSpPr>
                <a:spLocks noChangeArrowheads="1"/>
              </p:cNvSpPr>
              <p:nvPr/>
            </p:nvSpPr>
            <p:spPr bwMode="auto">
              <a:xfrm>
                <a:off x="288" y="1680"/>
                <a:ext cx="2208" cy="672"/>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ASP.NET</a:t>
                </a:r>
              </a:p>
              <a:p>
                <a:pPr algn="ctr" eaLnBrk="0" hangingPunct="0"/>
                <a:r>
                  <a:rPr lang="en-US" sz="2000">
                    <a:effectLst>
                      <a:outerShdw blurRad="38100" dist="38100" dir="2700000" algn="tl">
                        <a:srgbClr val="000000"/>
                      </a:outerShdw>
                    </a:effectLst>
                  </a:rPr>
                  <a:t>Web Forms   Web Services</a:t>
                </a:r>
              </a:p>
              <a:p>
                <a:pPr algn="ctr" eaLnBrk="0" hangingPunct="0"/>
                <a:r>
                  <a:rPr lang="en-US" sz="2000">
                    <a:effectLst>
                      <a:outerShdw blurRad="38100" dist="38100" dir="2700000" algn="tl">
                        <a:srgbClr val="000000"/>
                      </a:outerShdw>
                    </a:effectLst>
                  </a:rPr>
                  <a:t>Mobile Internet Toolkit</a:t>
                </a:r>
              </a:p>
            </p:txBody>
          </p:sp>
          <p:sp>
            <p:nvSpPr>
              <p:cNvPr id="195592" name="Rectangle 8"/>
              <p:cNvSpPr>
                <a:spLocks noChangeArrowheads="1"/>
              </p:cNvSpPr>
              <p:nvPr/>
            </p:nvSpPr>
            <p:spPr bwMode="auto">
              <a:xfrm>
                <a:off x="2544" y="1680"/>
                <a:ext cx="1248" cy="672"/>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sz="2000">
                    <a:effectLst>
                      <a:outerShdw blurRad="38100" dist="38100" dir="2700000" algn="tl">
                        <a:srgbClr val="000000"/>
                      </a:outerShdw>
                    </a:effectLst>
                  </a:rPr>
                  <a:t>Windows</a:t>
                </a:r>
              </a:p>
              <a:p>
                <a:pPr algn="ctr" eaLnBrk="0" hangingPunct="0"/>
                <a:r>
                  <a:rPr lang="en-US" sz="2000">
                    <a:effectLst>
                      <a:outerShdw blurRad="38100" dist="38100" dir="2700000" algn="tl">
                        <a:srgbClr val="000000"/>
                      </a:outerShdw>
                    </a:effectLst>
                  </a:rPr>
                  <a:t>Forms</a:t>
                </a:r>
              </a:p>
            </p:txBody>
          </p:sp>
        </p:grpSp>
        <p:sp>
          <p:nvSpPr>
            <p:cNvPr id="195593" name="Rectangle 9"/>
            <p:cNvSpPr>
              <a:spLocks noChangeArrowheads="1"/>
            </p:cNvSpPr>
            <p:nvPr/>
          </p:nvSpPr>
          <p:spPr bwMode="auto">
            <a:xfrm>
              <a:off x="685800" y="1905000"/>
              <a:ext cx="5562600" cy="609600"/>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Common Language Specification</a:t>
              </a:r>
            </a:p>
          </p:txBody>
        </p:sp>
        <p:grpSp>
          <p:nvGrpSpPr>
            <p:cNvPr id="3" name="Group 10"/>
            <p:cNvGrpSpPr>
              <a:grpSpLocks/>
            </p:cNvGrpSpPr>
            <p:nvPr/>
          </p:nvGrpSpPr>
          <p:grpSpPr bwMode="auto">
            <a:xfrm>
              <a:off x="685800" y="1219200"/>
              <a:ext cx="5562600" cy="609600"/>
              <a:chOff x="288" y="816"/>
              <a:chExt cx="3504" cy="384"/>
            </a:xfrm>
          </p:grpSpPr>
          <p:sp>
            <p:nvSpPr>
              <p:cNvPr id="195595" name="Rectangle 11"/>
              <p:cNvSpPr>
                <a:spLocks noChangeArrowheads="1"/>
              </p:cNvSpPr>
              <p:nvPr/>
            </p:nvSpPr>
            <p:spPr bwMode="auto">
              <a:xfrm>
                <a:off x="288" y="816"/>
                <a:ext cx="624"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VB</a:t>
                </a:r>
              </a:p>
            </p:txBody>
          </p:sp>
          <p:sp>
            <p:nvSpPr>
              <p:cNvPr id="195596" name="Rectangle 12"/>
              <p:cNvSpPr>
                <a:spLocks noChangeArrowheads="1"/>
              </p:cNvSpPr>
              <p:nvPr/>
            </p:nvSpPr>
            <p:spPr bwMode="auto">
              <a:xfrm>
                <a:off x="960" y="816"/>
                <a:ext cx="624"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195597" name="Rectangle 13"/>
              <p:cNvSpPr>
                <a:spLocks noChangeArrowheads="1"/>
              </p:cNvSpPr>
              <p:nvPr/>
            </p:nvSpPr>
            <p:spPr bwMode="auto">
              <a:xfrm>
                <a:off x="1632" y="816"/>
                <a:ext cx="624"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C#</a:t>
                </a:r>
              </a:p>
            </p:txBody>
          </p:sp>
          <p:sp>
            <p:nvSpPr>
              <p:cNvPr id="195598" name="Rectangle 14"/>
              <p:cNvSpPr>
                <a:spLocks noChangeArrowheads="1"/>
              </p:cNvSpPr>
              <p:nvPr/>
            </p:nvSpPr>
            <p:spPr bwMode="auto">
              <a:xfrm>
                <a:off x="2304" y="816"/>
                <a:ext cx="768"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JScript</a:t>
                </a:r>
              </a:p>
            </p:txBody>
          </p:sp>
          <p:sp>
            <p:nvSpPr>
              <p:cNvPr id="195599" name="Rectangle 15"/>
              <p:cNvSpPr>
                <a:spLocks noChangeArrowheads="1"/>
              </p:cNvSpPr>
              <p:nvPr/>
            </p:nvSpPr>
            <p:spPr bwMode="auto">
              <a:xfrm>
                <a:off x="3120" y="816"/>
                <a:ext cx="672" cy="384"/>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eaLnBrk="0" hangingPunct="0"/>
                <a:r>
                  <a:rPr lang="en-US" sz="2000">
                    <a:effectLst>
                      <a:outerShdw blurRad="38100" dist="38100" dir="2700000" algn="tl">
                        <a:srgbClr val="000000"/>
                      </a:outerShdw>
                    </a:effectLst>
                  </a:rPr>
                  <a:t>J#</a:t>
                </a:r>
              </a:p>
            </p:txBody>
          </p:sp>
        </p:grpSp>
        <p:sp>
          <p:nvSpPr>
            <p:cNvPr id="195600" name="Rectangle 16"/>
            <p:cNvSpPr>
              <a:spLocks noChangeArrowheads="1"/>
            </p:cNvSpPr>
            <p:nvPr/>
          </p:nvSpPr>
          <p:spPr bwMode="auto">
            <a:xfrm>
              <a:off x="6400800" y="1219200"/>
              <a:ext cx="1905000" cy="5334000"/>
            </a:xfrm>
            <a:prstGeom prst="rect">
              <a:avLst/>
            </a:prstGeom>
            <a:solidFill>
              <a:schemeClr val="accent2">
                <a:alpha val="5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vert="eaVert" wrap="none" anchor="ctr">
              <a:flatTx/>
            </a:bodyPr>
            <a:lstStyle/>
            <a:p>
              <a:pPr algn="ctr" eaLnBrk="0" hangingPunct="0"/>
              <a:r>
                <a:rPr lang="en-US" sz="2000">
                  <a:effectLst>
                    <a:outerShdw blurRad="38100" dist="38100" dir="2700000" algn="tl">
                      <a:srgbClr val="000000"/>
                    </a:outerShdw>
                  </a:effectLst>
                </a:rPr>
                <a:t>Visual Studio.NET</a:t>
              </a:r>
            </a:p>
          </p:txBody>
        </p:sp>
      </p:grpSp>
      <p:sp>
        <p:nvSpPr>
          <p:cNvPr id="195601" name="Rectangle 17"/>
          <p:cNvSpPr>
            <a:spLocks noGrp="1" noChangeArrowheads="1"/>
          </p:cNvSpPr>
          <p:nvPr>
            <p:ph type="title"/>
          </p:nvPr>
        </p:nvSpPr>
        <p:spPr>
          <a:xfrm>
            <a:off x="381000" y="228600"/>
            <a:ext cx="8763000" cy="627063"/>
          </a:xfrm>
        </p:spPr>
        <p:txBody>
          <a:bodyPr/>
          <a:lstStyle/>
          <a:p>
            <a:r>
              <a:rPr sz="3200" b="1" smtClean="0"/>
              <a:t>Visual Studio.NET</a:t>
            </a:r>
          </a:p>
        </p:txBody>
      </p:sp>
      <p:sp>
        <p:nvSpPr>
          <p:cNvPr id="19" name="Right Arrow 18"/>
          <p:cNvSpPr/>
          <p:nvPr/>
        </p:nvSpPr>
        <p:spPr bwMode="auto">
          <a:xfrm rot="10626628">
            <a:off x="8534400" y="3352800"/>
            <a:ext cx="381000" cy="685800"/>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Narrow" pitchFamily="34" charset="0"/>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p:cNvSpPr>
            <a:spLocks noGrp="1" noChangeArrowheads="1"/>
          </p:cNvSpPr>
          <p:nvPr>
            <p:ph type="title"/>
          </p:nvPr>
        </p:nvSpPr>
        <p:spPr/>
        <p:txBody>
          <a:bodyPr/>
          <a:lstStyle/>
          <a:p>
            <a:r>
              <a:rPr lang="en-US"/>
              <a:t>Visual Studio .NET</a:t>
            </a:r>
          </a:p>
        </p:txBody>
      </p:sp>
      <p:sp>
        <p:nvSpPr>
          <p:cNvPr id="1514499" name="Rectangle 3"/>
          <p:cNvSpPr>
            <a:spLocks noGrp="1" noChangeArrowheads="1"/>
          </p:cNvSpPr>
          <p:nvPr>
            <p:ph type="body" idx="1"/>
          </p:nvPr>
        </p:nvSpPr>
        <p:spPr>
          <a:xfrm>
            <a:off x="454025" y="1411288"/>
            <a:ext cx="8345488" cy="4576762"/>
          </a:xfrm>
        </p:spPr>
        <p:txBody>
          <a:bodyPr/>
          <a:lstStyle/>
          <a:p>
            <a:r>
              <a:rPr lang="en-US" sz="2800" dirty="0"/>
              <a:t>Comprehensive best-of-breed tool for building connected applications based on .NET for Windows and the Web</a:t>
            </a:r>
          </a:p>
          <a:p>
            <a:r>
              <a:rPr lang="en-US" sz="2800" dirty="0"/>
              <a:t>All languages under one roof</a:t>
            </a:r>
          </a:p>
          <a:p>
            <a:r>
              <a:rPr lang="en-US" sz="2800" dirty="0"/>
              <a:t>All application types under one roof</a:t>
            </a:r>
          </a:p>
          <a:p>
            <a:r>
              <a:rPr lang="en-US" sz="2800" dirty="0"/>
              <a:t>Consistent programming model for all application types</a:t>
            </a:r>
          </a:p>
          <a:p>
            <a:r>
              <a:rPr lang="en-US" sz="2800" dirty="0"/>
              <a:t>Enterprise Lifecycle Support </a:t>
            </a:r>
            <a:r>
              <a:rPr lang="en-US" sz="2800" dirty="0" smtClean="0"/>
              <a:t>(VSS</a:t>
            </a:r>
            <a:r>
              <a:rPr lang="en-US" sz="2800" dirty="0"/>
              <a:t>, Visio, Enterprise Templates)</a:t>
            </a:r>
          </a:p>
          <a:p>
            <a:endParaRPr lang="en-US" sz="2800" dirty="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9346" name="Picture 2"/>
          <p:cNvPicPr>
            <a:picLocks noChangeAspect="1" noChangeArrowheads="1"/>
          </p:cNvPicPr>
          <p:nvPr/>
        </p:nvPicPr>
        <p:blipFill>
          <a:blip r:embed="rId3" cstate="print"/>
          <a:srcRect/>
          <a:stretch>
            <a:fillRect/>
          </a:stretch>
        </p:blipFill>
        <p:spPr bwMode="auto">
          <a:xfrm rot="-1193108">
            <a:off x="-249203" y="2461166"/>
            <a:ext cx="9348908" cy="2881313"/>
          </a:xfrm>
          <a:prstGeom prst="rect">
            <a:avLst/>
          </a:prstGeom>
          <a:noFill/>
          <a:ln w="28575">
            <a:noFill/>
            <a:miter lim="800000"/>
            <a:headEnd type="none" w="sm" len="sm"/>
            <a:tailEnd type="none" w="sm" len="sm"/>
          </a:ln>
          <a:effectLst/>
        </p:spPr>
      </p:pic>
      <p:sp>
        <p:nvSpPr>
          <p:cNvPr id="569347" name="Rectangle 3"/>
          <p:cNvSpPr>
            <a:spLocks noGrp="1" noChangeArrowheads="1"/>
          </p:cNvSpPr>
          <p:nvPr>
            <p:ph type="title"/>
          </p:nvPr>
        </p:nvSpPr>
        <p:spPr>
          <a:xfrm>
            <a:off x="228600" y="228601"/>
            <a:ext cx="9102725" cy="838200"/>
          </a:xfrm>
        </p:spPr>
        <p:txBody>
          <a:bodyPr/>
          <a:lstStyle/>
          <a:p>
            <a:r>
              <a:rPr lang="en-US" sz="3200" b="1" dirty="0"/>
              <a:t>Increasing Level </a:t>
            </a:r>
            <a:r>
              <a:rPr lang="en-US" sz="3200" b="1" dirty="0" smtClean="0"/>
              <a:t>of Abstraction</a:t>
            </a:r>
            <a:endParaRPr lang="en-US" sz="3200" b="1" dirty="0"/>
          </a:p>
        </p:txBody>
      </p:sp>
      <p:sp>
        <p:nvSpPr>
          <p:cNvPr id="569349" name="Rectangle 5"/>
          <p:cNvSpPr>
            <a:spLocks noChangeArrowheads="1"/>
          </p:cNvSpPr>
          <p:nvPr/>
        </p:nvSpPr>
        <p:spPr bwMode="auto">
          <a:xfrm rot="-1228785">
            <a:off x="-58357" y="4821307"/>
            <a:ext cx="1820863" cy="707886"/>
          </a:xfrm>
          <a:prstGeom prst="rect">
            <a:avLst/>
          </a:prstGeom>
          <a:noFill/>
          <a:ln w="28575">
            <a:noFill/>
            <a:miter lim="800000"/>
            <a:headEnd type="none" w="sm" len="sm"/>
            <a:tailEnd type="none" w="sm" len="sm"/>
          </a:ln>
          <a:effectLst/>
        </p:spPr>
        <p:txBody>
          <a:bodyPr>
            <a:spAutoFit/>
          </a:bodyPr>
          <a:lstStyle/>
          <a:p>
            <a:pPr eaLnBrk="1" hangingPunct="1"/>
            <a:r>
              <a:rPr lang="en-US" sz="2000" b="1" dirty="0">
                <a:effectLst>
                  <a:outerShdw blurRad="38100" dist="38100" dir="2700000" algn="tl">
                    <a:srgbClr val="000000"/>
                  </a:outerShdw>
                </a:effectLst>
              </a:rPr>
              <a:t>Micro</a:t>
            </a:r>
            <a:br>
              <a:rPr lang="en-US" sz="2000" b="1" dirty="0">
                <a:effectLst>
                  <a:outerShdw blurRad="38100" dist="38100" dir="2700000" algn="tl">
                    <a:srgbClr val="000000"/>
                  </a:outerShdw>
                </a:effectLst>
              </a:rPr>
            </a:br>
            <a:r>
              <a:rPr lang="en-US" sz="2000" b="1" dirty="0">
                <a:effectLst>
                  <a:outerShdw blurRad="38100" dist="38100" dir="2700000" algn="tl">
                    <a:srgbClr val="000000"/>
                  </a:outerShdw>
                </a:effectLst>
              </a:rPr>
              <a:t>Computers</a:t>
            </a:r>
          </a:p>
        </p:txBody>
      </p:sp>
      <p:sp>
        <p:nvSpPr>
          <p:cNvPr id="569350" name="Rectangle 6"/>
          <p:cNvSpPr>
            <a:spLocks noChangeArrowheads="1"/>
          </p:cNvSpPr>
          <p:nvPr/>
        </p:nvSpPr>
        <p:spPr bwMode="auto">
          <a:xfrm rot="-1228785">
            <a:off x="1676400" y="4059307"/>
            <a:ext cx="1908175" cy="707886"/>
          </a:xfrm>
          <a:prstGeom prst="rect">
            <a:avLst/>
          </a:prstGeom>
          <a:noFill/>
          <a:ln w="28575">
            <a:noFill/>
            <a:miter lim="800000"/>
            <a:headEnd type="none" w="sm" len="sm"/>
            <a:tailEnd type="none" w="sm" len="sm"/>
          </a:ln>
          <a:effectLst/>
        </p:spPr>
        <p:txBody>
          <a:bodyPr>
            <a:spAutoFit/>
          </a:bodyPr>
          <a:lstStyle/>
          <a:p>
            <a:pPr eaLnBrk="1" hangingPunct="1"/>
            <a:r>
              <a:rPr lang="en-US" sz="2000" b="1">
                <a:effectLst>
                  <a:outerShdw blurRad="38100" dist="38100" dir="2700000" algn="tl">
                    <a:srgbClr val="000000"/>
                  </a:outerShdw>
                </a:effectLst>
              </a:rPr>
              <a:t>Personal</a:t>
            </a:r>
          </a:p>
          <a:p>
            <a:pPr eaLnBrk="1" hangingPunct="1"/>
            <a:r>
              <a:rPr lang="en-US" sz="2000" b="1">
                <a:effectLst>
                  <a:outerShdw blurRad="38100" dist="38100" dir="2700000" algn="tl">
                    <a:srgbClr val="000000"/>
                  </a:outerShdw>
                </a:effectLst>
              </a:rPr>
              <a:t>Computers</a:t>
            </a:r>
          </a:p>
        </p:txBody>
      </p:sp>
      <p:sp>
        <p:nvSpPr>
          <p:cNvPr id="569351" name="Rectangle 7"/>
          <p:cNvSpPr>
            <a:spLocks noChangeArrowheads="1"/>
          </p:cNvSpPr>
          <p:nvPr/>
        </p:nvSpPr>
        <p:spPr bwMode="auto">
          <a:xfrm rot="-1228785">
            <a:off x="3519488" y="3339475"/>
            <a:ext cx="1768475" cy="1015663"/>
          </a:xfrm>
          <a:prstGeom prst="rect">
            <a:avLst/>
          </a:prstGeom>
          <a:noFill/>
          <a:ln w="28575">
            <a:noFill/>
            <a:miter lim="800000"/>
            <a:headEnd type="none" w="sm" len="sm"/>
            <a:tailEnd type="none" w="sm" len="sm"/>
          </a:ln>
          <a:effectLst/>
        </p:spPr>
        <p:txBody>
          <a:bodyPr>
            <a:spAutoFit/>
          </a:bodyPr>
          <a:lstStyle/>
          <a:p>
            <a:pPr eaLnBrk="1" hangingPunct="1"/>
            <a:r>
              <a:rPr lang="en-US" sz="2000" b="1" dirty="0">
                <a:effectLst>
                  <a:outerShdw blurRad="38100" dist="38100" dir="2700000" algn="tl">
                    <a:srgbClr val="000000"/>
                  </a:outerShdw>
                </a:effectLst>
              </a:rPr>
              <a:t>Graphical User Interfaces</a:t>
            </a:r>
          </a:p>
        </p:txBody>
      </p:sp>
      <p:sp>
        <p:nvSpPr>
          <p:cNvPr id="569352" name="Rectangle 8"/>
          <p:cNvSpPr>
            <a:spLocks noChangeArrowheads="1"/>
          </p:cNvSpPr>
          <p:nvPr/>
        </p:nvSpPr>
        <p:spPr bwMode="auto">
          <a:xfrm rot="-1228785">
            <a:off x="5327650" y="3057317"/>
            <a:ext cx="1549400" cy="338554"/>
          </a:xfrm>
          <a:prstGeom prst="rect">
            <a:avLst/>
          </a:prstGeom>
          <a:noFill/>
          <a:ln w="28575">
            <a:noFill/>
            <a:miter lim="800000"/>
            <a:headEnd type="none" w="sm" len="sm"/>
            <a:tailEnd type="none" w="sm" len="sm"/>
          </a:ln>
          <a:effectLst/>
        </p:spPr>
        <p:txBody>
          <a:bodyPr>
            <a:spAutoFit/>
          </a:bodyPr>
          <a:lstStyle/>
          <a:p>
            <a:pPr eaLnBrk="1" hangingPunct="1"/>
            <a:r>
              <a:rPr lang="en-US" sz="1600" b="1">
                <a:effectLst>
                  <a:outerShdw blurRad="38100" dist="38100" dir="2700000" algn="tl">
                    <a:srgbClr val="000000"/>
                  </a:outerShdw>
                </a:effectLst>
              </a:rPr>
              <a:t>The Web</a:t>
            </a:r>
          </a:p>
        </p:txBody>
      </p:sp>
      <p:sp>
        <p:nvSpPr>
          <p:cNvPr id="569354" name="Rectangle 10"/>
          <p:cNvSpPr>
            <a:spLocks noChangeArrowheads="1"/>
          </p:cNvSpPr>
          <p:nvPr/>
        </p:nvSpPr>
        <p:spPr bwMode="auto">
          <a:xfrm rot="-1228785">
            <a:off x="6098" y="3483800"/>
            <a:ext cx="1681163" cy="338554"/>
          </a:xfrm>
          <a:prstGeom prst="rect">
            <a:avLst/>
          </a:prstGeom>
          <a:noFill/>
          <a:ln w="28575">
            <a:noFill/>
            <a:miter lim="800000"/>
            <a:headEnd type="none" w="sm" len="sm"/>
            <a:tailEnd type="none" w="sm" len="sm"/>
          </a:ln>
          <a:effectLst/>
        </p:spPr>
        <p:txBody>
          <a:bodyPr>
            <a:spAutoFit/>
          </a:bodyPr>
          <a:lstStyle/>
          <a:p>
            <a:pPr eaLnBrk="1" hangingPunct="1"/>
            <a:r>
              <a:rPr lang="en-US" sz="1600" b="1" dirty="0">
                <a:solidFill>
                  <a:schemeClr val="accent1"/>
                </a:solidFill>
                <a:effectLst>
                  <a:outerShdw blurRad="38100" dist="38100" dir="2700000" algn="tl">
                    <a:srgbClr val="000000"/>
                  </a:outerShdw>
                </a:effectLst>
              </a:rPr>
              <a:t>ASM</a:t>
            </a:r>
          </a:p>
        </p:txBody>
      </p:sp>
      <p:sp>
        <p:nvSpPr>
          <p:cNvPr id="569355" name="Rectangle 11"/>
          <p:cNvSpPr>
            <a:spLocks noChangeArrowheads="1"/>
          </p:cNvSpPr>
          <p:nvPr/>
        </p:nvSpPr>
        <p:spPr bwMode="auto">
          <a:xfrm rot="-1228785">
            <a:off x="1066800" y="2363291"/>
            <a:ext cx="1993900" cy="923330"/>
          </a:xfrm>
          <a:prstGeom prst="rect">
            <a:avLst/>
          </a:prstGeom>
          <a:noFill/>
          <a:ln w="28575">
            <a:noFill/>
            <a:miter lim="800000"/>
            <a:headEnd type="none" w="sm" len="sm"/>
            <a:tailEnd type="none" w="sm" len="sm"/>
          </a:ln>
          <a:effectLst/>
        </p:spPr>
        <p:txBody>
          <a:bodyPr>
            <a:spAutoFit/>
          </a:bodyPr>
          <a:lstStyle/>
          <a:p>
            <a:pPr eaLnBrk="1" hangingPunct="1"/>
            <a:r>
              <a:rPr lang="en-US" b="1" dirty="0">
                <a:solidFill>
                  <a:schemeClr val="accent1"/>
                </a:solidFill>
                <a:effectLst>
                  <a:outerShdw blurRad="38100" dist="38100" dir="2700000" algn="tl">
                    <a:srgbClr val="000000"/>
                  </a:outerShdw>
                </a:effectLst>
              </a:rPr>
              <a:t>C</a:t>
            </a:r>
          </a:p>
          <a:p>
            <a:pPr eaLnBrk="1" hangingPunct="1"/>
            <a:r>
              <a:rPr lang="en-US" b="1" dirty="0">
                <a:solidFill>
                  <a:schemeClr val="accent1"/>
                </a:solidFill>
                <a:effectLst>
                  <a:outerShdw blurRad="38100" dist="38100" dir="2700000" algn="tl">
                    <a:srgbClr val="000000"/>
                  </a:outerShdw>
                </a:effectLst>
              </a:rPr>
              <a:t>Turbo Pascal </a:t>
            </a:r>
          </a:p>
          <a:p>
            <a:pPr eaLnBrk="1" hangingPunct="1"/>
            <a:r>
              <a:rPr lang="en-US" b="1" dirty="0">
                <a:solidFill>
                  <a:schemeClr val="accent1"/>
                </a:solidFill>
                <a:effectLst>
                  <a:outerShdw blurRad="38100" dist="38100" dir="2700000" algn="tl">
                    <a:srgbClr val="000000"/>
                  </a:outerShdw>
                </a:effectLst>
              </a:rPr>
              <a:t>MS-BASIC </a:t>
            </a:r>
          </a:p>
        </p:txBody>
      </p:sp>
      <p:sp>
        <p:nvSpPr>
          <p:cNvPr id="569356" name="Rectangle 12"/>
          <p:cNvSpPr>
            <a:spLocks noChangeArrowheads="1"/>
          </p:cNvSpPr>
          <p:nvPr/>
        </p:nvSpPr>
        <p:spPr bwMode="auto">
          <a:xfrm rot="-1228785">
            <a:off x="2770188" y="1747341"/>
            <a:ext cx="2170112" cy="923330"/>
          </a:xfrm>
          <a:prstGeom prst="rect">
            <a:avLst/>
          </a:prstGeom>
          <a:noFill/>
          <a:ln w="28575">
            <a:noFill/>
            <a:miter lim="800000"/>
            <a:headEnd type="none" w="sm" len="sm"/>
            <a:tailEnd type="none" w="sm" len="sm"/>
          </a:ln>
          <a:effectLst/>
        </p:spPr>
        <p:txBody>
          <a:bodyPr>
            <a:spAutoFit/>
          </a:bodyPr>
          <a:lstStyle/>
          <a:p>
            <a:pPr eaLnBrk="1" hangingPunct="1"/>
            <a:r>
              <a:rPr lang="en-US" b="1">
                <a:solidFill>
                  <a:schemeClr val="accent1"/>
                </a:solidFill>
                <a:effectLst>
                  <a:outerShdw blurRad="38100" dist="38100" dir="2700000" algn="tl">
                    <a:srgbClr val="000000"/>
                  </a:outerShdw>
                </a:effectLst>
              </a:rPr>
              <a:t>C++</a:t>
            </a:r>
            <a:br>
              <a:rPr lang="en-US" b="1">
                <a:solidFill>
                  <a:schemeClr val="accent1"/>
                </a:solidFill>
                <a:effectLst>
                  <a:outerShdw blurRad="38100" dist="38100" dir="2700000" algn="tl">
                    <a:srgbClr val="000000"/>
                  </a:outerShdw>
                </a:effectLst>
              </a:rPr>
            </a:br>
            <a:r>
              <a:rPr lang="en-US" b="1">
                <a:solidFill>
                  <a:schemeClr val="accent1"/>
                </a:solidFill>
                <a:effectLst>
                  <a:outerShdw blurRad="38100" dist="38100" dir="2700000" algn="tl">
                    <a:srgbClr val="000000"/>
                  </a:outerShdw>
                </a:effectLst>
              </a:rPr>
              <a:t>Delphi</a:t>
            </a:r>
          </a:p>
          <a:p>
            <a:pPr eaLnBrk="1" hangingPunct="1"/>
            <a:r>
              <a:rPr lang="en-US" b="1">
                <a:solidFill>
                  <a:schemeClr val="accent1"/>
                </a:solidFill>
                <a:effectLst>
                  <a:outerShdw blurRad="38100" dist="38100" dir="2700000" algn="tl">
                    <a:srgbClr val="000000"/>
                  </a:outerShdw>
                </a:effectLst>
              </a:rPr>
              <a:t>Visual Basic</a:t>
            </a:r>
          </a:p>
        </p:txBody>
      </p:sp>
      <p:sp>
        <p:nvSpPr>
          <p:cNvPr id="569357" name="Rectangle 13"/>
          <p:cNvSpPr>
            <a:spLocks noChangeArrowheads="1"/>
          </p:cNvSpPr>
          <p:nvPr/>
        </p:nvSpPr>
        <p:spPr bwMode="auto">
          <a:xfrm rot="-1228785">
            <a:off x="4914900" y="1477059"/>
            <a:ext cx="1127125" cy="646331"/>
          </a:xfrm>
          <a:prstGeom prst="rect">
            <a:avLst/>
          </a:prstGeom>
          <a:noFill/>
          <a:ln w="28575">
            <a:noFill/>
            <a:miter lim="800000"/>
            <a:headEnd type="none" w="sm" len="sm"/>
            <a:tailEnd type="none" w="sm" len="sm"/>
          </a:ln>
          <a:effectLst/>
        </p:spPr>
        <p:txBody>
          <a:bodyPr>
            <a:spAutoFit/>
          </a:bodyPr>
          <a:lstStyle/>
          <a:p>
            <a:pPr eaLnBrk="1" hangingPunct="1"/>
            <a:r>
              <a:rPr lang="en-US" b="1">
                <a:solidFill>
                  <a:schemeClr val="accent1"/>
                </a:solidFill>
                <a:effectLst>
                  <a:outerShdw blurRad="38100" dist="38100" dir="2700000" algn="tl">
                    <a:srgbClr val="000000"/>
                  </a:outerShdw>
                </a:effectLst>
              </a:rPr>
              <a:t>HTML </a:t>
            </a:r>
            <a:br>
              <a:rPr lang="en-US" b="1">
                <a:solidFill>
                  <a:schemeClr val="accent1"/>
                </a:solidFill>
                <a:effectLst>
                  <a:outerShdw blurRad="38100" dist="38100" dir="2700000" algn="tl">
                    <a:srgbClr val="000000"/>
                  </a:outerShdw>
                </a:effectLst>
              </a:rPr>
            </a:br>
            <a:r>
              <a:rPr lang="en-US" b="1">
                <a:solidFill>
                  <a:schemeClr val="accent1"/>
                </a:solidFill>
                <a:effectLst>
                  <a:outerShdw blurRad="38100" dist="38100" dir="2700000" algn="tl">
                    <a:srgbClr val="000000"/>
                  </a:outerShdw>
                </a:effectLst>
              </a:rPr>
              <a:t>Script</a:t>
            </a:r>
          </a:p>
        </p:txBody>
      </p:sp>
      <p:grpSp>
        <p:nvGrpSpPr>
          <p:cNvPr id="2" name="Group 14"/>
          <p:cNvGrpSpPr>
            <a:grpSpLocks/>
          </p:cNvGrpSpPr>
          <p:nvPr/>
        </p:nvGrpSpPr>
        <p:grpSpPr bwMode="auto">
          <a:xfrm>
            <a:off x="1704976" y="3733800"/>
            <a:ext cx="1082676" cy="2788304"/>
            <a:chOff x="1074" y="2196"/>
            <a:chExt cx="682" cy="1914"/>
          </a:xfrm>
        </p:grpSpPr>
        <p:sp>
          <p:nvSpPr>
            <p:cNvPr id="569359" name="Rectangle 15"/>
            <p:cNvSpPr>
              <a:spLocks noChangeArrowheads="1"/>
            </p:cNvSpPr>
            <p:nvPr/>
          </p:nvSpPr>
          <p:spPr bwMode="auto">
            <a:xfrm rot="20371215">
              <a:off x="1086" y="3793"/>
              <a:ext cx="670" cy="317"/>
            </a:xfrm>
            <a:prstGeom prst="rect">
              <a:avLst/>
            </a:prstGeom>
            <a:noFill/>
            <a:ln w="28575">
              <a:noFill/>
              <a:miter lim="800000"/>
              <a:headEnd type="none" w="sm" len="sm"/>
              <a:tailEnd type="none" w="sm" len="sm"/>
            </a:ln>
            <a:effectLst/>
          </p:spPr>
          <p:txBody>
            <a:bodyPr wrap="none">
              <a:spAutoFit/>
            </a:bodyPr>
            <a:lstStyle/>
            <a:p>
              <a:pPr algn="l" eaLnBrk="1" hangingPunct="1"/>
              <a:r>
                <a:rPr lang="en-US" sz="2400" b="1">
                  <a:effectLst>
                    <a:outerShdw blurRad="38100" dist="38100" dir="2700000" algn="tl">
                      <a:srgbClr val="000000"/>
                    </a:outerShdw>
                  </a:effectLst>
                </a:rPr>
                <a:t>1980</a:t>
              </a:r>
            </a:p>
          </p:txBody>
        </p:sp>
        <p:pic>
          <p:nvPicPr>
            <p:cNvPr id="569360" name="Picture 16"/>
            <p:cNvPicPr>
              <a:picLocks noChangeAspect="1" noChangeArrowheads="1"/>
            </p:cNvPicPr>
            <p:nvPr/>
          </p:nvPicPr>
          <p:blipFill>
            <a:blip r:embed="rId4" cstate="print"/>
            <a:srcRect/>
            <a:stretch>
              <a:fillRect/>
            </a:stretch>
          </p:blipFill>
          <p:spPr bwMode="auto">
            <a:xfrm rot="-1192414">
              <a:off x="1074" y="2196"/>
              <a:ext cx="78" cy="1688"/>
            </a:xfrm>
            <a:prstGeom prst="rect">
              <a:avLst/>
            </a:prstGeom>
            <a:noFill/>
            <a:ln w="28575">
              <a:noFill/>
              <a:miter lim="800000"/>
              <a:headEnd type="none" w="sm" len="sm"/>
              <a:tailEnd type="none" w="sm" len="sm"/>
            </a:ln>
            <a:effectLst/>
          </p:spPr>
        </p:pic>
      </p:grpSp>
      <p:grpSp>
        <p:nvGrpSpPr>
          <p:cNvPr id="3" name="Group 17"/>
          <p:cNvGrpSpPr>
            <a:grpSpLocks/>
          </p:cNvGrpSpPr>
          <p:nvPr/>
        </p:nvGrpSpPr>
        <p:grpSpPr bwMode="auto">
          <a:xfrm>
            <a:off x="3579812" y="3043238"/>
            <a:ext cx="1082674" cy="2788303"/>
            <a:chOff x="1074" y="2196"/>
            <a:chExt cx="682" cy="1914"/>
          </a:xfrm>
        </p:grpSpPr>
        <p:sp>
          <p:nvSpPr>
            <p:cNvPr id="569362" name="Rectangle 18"/>
            <p:cNvSpPr>
              <a:spLocks noChangeArrowheads="1"/>
            </p:cNvSpPr>
            <p:nvPr/>
          </p:nvSpPr>
          <p:spPr bwMode="auto">
            <a:xfrm rot="20371215">
              <a:off x="1086" y="3793"/>
              <a:ext cx="670" cy="317"/>
            </a:xfrm>
            <a:prstGeom prst="rect">
              <a:avLst/>
            </a:prstGeom>
            <a:noFill/>
            <a:ln w="28575">
              <a:noFill/>
              <a:miter lim="800000"/>
              <a:headEnd type="none" w="sm" len="sm"/>
              <a:tailEnd type="none" w="sm" len="sm"/>
            </a:ln>
            <a:effectLst/>
          </p:spPr>
          <p:txBody>
            <a:bodyPr wrap="none">
              <a:spAutoFit/>
            </a:bodyPr>
            <a:lstStyle/>
            <a:p>
              <a:pPr algn="l" eaLnBrk="1" hangingPunct="1"/>
              <a:r>
                <a:rPr lang="en-US" sz="2400" b="1">
                  <a:effectLst>
                    <a:outerShdw blurRad="38100" dist="38100" dir="2700000" algn="tl">
                      <a:srgbClr val="000000"/>
                    </a:outerShdw>
                  </a:effectLst>
                </a:rPr>
                <a:t>1990</a:t>
              </a:r>
            </a:p>
          </p:txBody>
        </p:sp>
        <p:pic>
          <p:nvPicPr>
            <p:cNvPr id="569363" name="Picture 19"/>
            <p:cNvPicPr>
              <a:picLocks noChangeAspect="1" noChangeArrowheads="1"/>
            </p:cNvPicPr>
            <p:nvPr/>
          </p:nvPicPr>
          <p:blipFill>
            <a:blip r:embed="rId4" cstate="print"/>
            <a:srcRect/>
            <a:stretch>
              <a:fillRect/>
            </a:stretch>
          </p:blipFill>
          <p:spPr bwMode="auto">
            <a:xfrm rot="-1192414">
              <a:off x="1074" y="2196"/>
              <a:ext cx="78" cy="1688"/>
            </a:xfrm>
            <a:prstGeom prst="rect">
              <a:avLst/>
            </a:prstGeom>
            <a:noFill/>
            <a:ln w="28575">
              <a:noFill/>
              <a:miter lim="800000"/>
              <a:headEnd type="none" w="sm" len="sm"/>
              <a:tailEnd type="none" w="sm" len="sm"/>
            </a:ln>
            <a:effectLst/>
          </p:spPr>
        </p:pic>
      </p:grpSp>
      <p:grpSp>
        <p:nvGrpSpPr>
          <p:cNvPr id="4" name="Group 20"/>
          <p:cNvGrpSpPr>
            <a:grpSpLocks/>
          </p:cNvGrpSpPr>
          <p:nvPr/>
        </p:nvGrpSpPr>
        <p:grpSpPr bwMode="auto">
          <a:xfrm>
            <a:off x="5218112" y="2471738"/>
            <a:ext cx="1082674" cy="2788303"/>
            <a:chOff x="1074" y="2196"/>
            <a:chExt cx="682" cy="1914"/>
          </a:xfrm>
        </p:grpSpPr>
        <p:sp>
          <p:nvSpPr>
            <p:cNvPr id="569365" name="Rectangle 21"/>
            <p:cNvSpPr>
              <a:spLocks noChangeArrowheads="1"/>
            </p:cNvSpPr>
            <p:nvPr/>
          </p:nvSpPr>
          <p:spPr bwMode="auto">
            <a:xfrm rot="20371215">
              <a:off x="1086" y="3793"/>
              <a:ext cx="670" cy="317"/>
            </a:xfrm>
            <a:prstGeom prst="rect">
              <a:avLst/>
            </a:prstGeom>
            <a:noFill/>
            <a:ln w="28575">
              <a:noFill/>
              <a:miter lim="800000"/>
              <a:headEnd type="none" w="sm" len="sm"/>
              <a:tailEnd type="none" w="sm" len="sm"/>
            </a:ln>
            <a:effectLst/>
          </p:spPr>
          <p:txBody>
            <a:bodyPr wrap="none">
              <a:spAutoFit/>
            </a:bodyPr>
            <a:lstStyle/>
            <a:p>
              <a:pPr algn="l" eaLnBrk="1" hangingPunct="1"/>
              <a:r>
                <a:rPr lang="en-US" sz="2400" b="1">
                  <a:effectLst>
                    <a:outerShdw blurRad="38100" dist="38100" dir="2700000" algn="tl">
                      <a:srgbClr val="000000"/>
                    </a:outerShdw>
                  </a:effectLst>
                </a:rPr>
                <a:t>1995</a:t>
              </a:r>
            </a:p>
          </p:txBody>
        </p:sp>
        <p:pic>
          <p:nvPicPr>
            <p:cNvPr id="569366" name="Picture 22"/>
            <p:cNvPicPr>
              <a:picLocks noChangeAspect="1" noChangeArrowheads="1"/>
            </p:cNvPicPr>
            <p:nvPr/>
          </p:nvPicPr>
          <p:blipFill>
            <a:blip r:embed="rId4" cstate="print"/>
            <a:srcRect/>
            <a:stretch>
              <a:fillRect/>
            </a:stretch>
          </p:blipFill>
          <p:spPr bwMode="auto">
            <a:xfrm rot="-1192414">
              <a:off x="1074" y="2196"/>
              <a:ext cx="78" cy="1688"/>
            </a:xfrm>
            <a:prstGeom prst="rect">
              <a:avLst/>
            </a:prstGeom>
            <a:noFill/>
            <a:ln w="28575">
              <a:noFill/>
              <a:miter lim="800000"/>
              <a:headEnd type="none" w="sm" len="sm"/>
              <a:tailEnd type="none" w="sm" len="sm"/>
            </a:ln>
            <a:effectLst/>
          </p:spPr>
        </p:pic>
      </p:grpSp>
      <p:grpSp>
        <p:nvGrpSpPr>
          <p:cNvPr id="5" name="Group 23"/>
          <p:cNvGrpSpPr>
            <a:grpSpLocks/>
          </p:cNvGrpSpPr>
          <p:nvPr/>
        </p:nvGrpSpPr>
        <p:grpSpPr bwMode="auto">
          <a:xfrm>
            <a:off x="6970713" y="1838325"/>
            <a:ext cx="1039812" cy="2795588"/>
            <a:chOff x="1074" y="2196"/>
            <a:chExt cx="655" cy="1919"/>
          </a:xfrm>
        </p:grpSpPr>
        <p:sp>
          <p:nvSpPr>
            <p:cNvPr id="569368" name="Rectangle 24"/>
            <p:cNvSpPr>
              <a:spLocks noChangeArrowheads="1"/>
            </p:cNvSpPr>
            <p:nvPr/>
          </p:nvSpPr>
          <p:spPr bwMode="auto">
            <a:xfrm rot="-1228785">
              <a:off x="1113" y="3788"/>
              <a:ext cx="616" cy="327"/>
            </a:xfrm>
            <a:prstGeom prst="rect">
              <a:avLst/>
            </a:prstGeom>
            <a:noFill/>
            <a:ln w="28575">
              <a:noFill/>
              <a:miter lim="800000"/>
              <a:headEnd type="none" w="sm" len="sm"/>
              <a:tailEnd type="none" w="sm" len="sm"/>
            </a:ln>
            <a:effectLst/>
          </p:spPr>
          <p:txBody>
            <a:bodyPr wrap="none">
              <a:spAutoFit/>
            </a:bodyPr>
            <a:lstStyle/>
            <a:p>
              <a:pPr algn="l" eaLnBrk="1" hangingPunct="1"/>
              <a:r>
                <a:rPr lang="en-US" sz="2800" b="1">
                  <a:effectLst>
                    <a:outerShdw blurRad="38100" dist="38100" dir="2700000" algn="tl">
                      <a:srgbClr val="000000"/>
                    </a:outerShdw>
                  </a:effectLst>
                </a:rPr>
                <a:t>2000</a:t>
              </a:r>
            </a:p>
          </p:txBody>
        </p:sp>
        <p:pic>
          <p:nvPicPr>
            <p:cNvPr id="569369" name="Picture 25"/>
            <p:cNvPicPr>
              <a:picLocks noChangeAspect="1" noChangeArrowheads="1"/>
            </p:cNvPicPr>
            <p:nvPr/>
          </p:nvPicPr>
          <p:blipFill>
            <a:blip r:embed="rId4" cstate="print"/>
            <a:srcRect/>
            <a:stretch>
              <a:fillRect/>
            </a:stretch>
          </p:blipFill>
          <p:spPr bwMode="auto">
            <a:xfrm rot="-1192414">
              <a:off x="1074" y="2196"/>
              <a:ext cx="78" cy="1688"/>
            </a:xfrm>
            <a:prstGeom prst="rect">
              <a:avLst/>
            </a:prstGeom>
            <a:noFill/>
            <a:ln w="28575">
              <a:noFill/>
              <a:miter lim="800000"/>
              <a:headEnd type="none" w="sm" len="sm"/>
              <a:tailEnd type="none" w="sm" len="sm"/>
            </a:ln>
            <a:effectLst/>
          </p:spPr>
        </p:pic>
      </p:grpSp>
      <p:sp>
        <p:nvSpPr>
          <p:cNvPr id="569371" name="Rectangle 27"/>
          <p:cNvSpPr>
            <a:spLocks noChangeArrowheads="1"/>
          </p:cNvSpPr>
          <p:nvPr/>
        </p:nvSpPr>
        <p:spPr bwMode="auto">
          <a:xfrm rot="-1228785">
            <a:off x="6961188" y="2236500"/>
            <a:ext cx="2039937" cy="584775"/>
          </a:xfrm>
          <a:prstGeom prst="rect">
            <a:avLst/>
          </a:prstGeom>
          <a:noFill/>
          <a:ln w="28575">
            <a:noFill/>
            <a:miter lim="800000"/>
            <a:headEnd type="none" w="sm" len="sm"/>
            <a:tailEnd type="none" w="sm" len="sm"/>
          </a:ln>
          <a:effectLst/>
        </p:spPr>
        <p:txBody>
          <a:bodyPr>
            <a:spAutoFit/>
          </a:bodyPr>
          <a:lstStyle/>
          <a:p>
            <a:pPr eaLnBrk="1" hangingPunct="1"/>
            <a:r>
              <a:rPr lang="en-US" sz="1600" b="1" dirty="0">
                <a:effectLst>
                  <a:outerShdw blurRad="38100" dist="38100" dir="2700000" algn="tl">
                    <a:srgbClr val="000000"/>
                  </a:outerShdw>
                </a:effectLst>
              </a:rPr>
              <a:t>XML</a:t>
            </a:r>
            <a:br>
              <a:rPr lang="en-US" sz="1600" b="1" dirty="0">
                <a:effectLst>
                  <a:outerShdw blurRad="38100" dist="38100" dir="2700000" algn="tl">
                    <a:srgbClr val="000000"/>
                  </a:outerShdw>
                </a:effectLst>
              </a:rPr>
            </a:br>
            <a:r>
              <a:rPr lang="en-US" sz="1400" b="1" dirty="0">
                <a:effectLst>
                  <a:outerShdw blurRad="38100" dist="38100" dir="2700000" algn="tl">
                    <a:srgbClr val="000000"/>
                  </a:outerShdw>
                </a:effectLst>
              </a:rPr>
              <a:t>Web</a:t>
            </a:r>
            <a:r>
              <a:rPr lang="en-US" sz="1600" b="1" dirty="0">
                <a:effectLst>
                  <a:outerShdw blurRad="38100" dist="38100" dir="2700000" algn="tl">
                    <a:srgbClr val="000000"/>
                  </a:outerShdw>
                </a:effectLst>
              </a:rPr>
              <a:t> Services</a:t>
            </a:r>
          </a:p>
        </p:txBody>
      </p:sp>
      <p:sp>
        <p:nvSpPr>
          <p:cNvPr id="569372" name="Rectangle 28"/>
          <p:cNvSpPr>
            <a:spLocks noChangeArrowheads="1"/>
          </p:cNvSpPr>
          <p:nvPr/>
        </p:nvSpPr>
        <p:spPr bwMode="auto">
          <a:xfrm rot="-1228785">
            <a:off x="6569075" y="865873"/>
            <a:ext cx="1387475" cy="646331"/>
          </a:xfrm>
          <a:prstGeom prst="rect">
            <a:avLst/>
          </a:prstGeom>
          <a:noFill/>
          <a:ln w="28575">
            <a:noFill/>
            <a:miter lim="800000"/>
            <a:headEnd type="none" w="sm" len="sm"/>
            <a:tailEnd type="none" w="sm" len="sm"/>
          </a:ln>
          <a:effectLst/>
        </p:spPr>
        <p:txBody>
          <a:bodyPr>
            <a:spAutoFit/>
          </a:bodyPr>
          <a:lstStyle/>
          <a:p>
            <a:pPr eaLnBrk="1" hangingPunct="1"/>
            <a:r>
              <a:rPr lang="en-US" b="1">
                <a:solidFill>
                  <a:schemeClr val="accent1"/>
                </a:solidFill>
                <a:effectLst>
                  <a:outerShdw blurRad="38100" dist="38100" dir="2700000" algn="tl">
                    <a:srgbClr val="000000"/>
                  </a:outerShdw>
                </a:effectLst>
              </a:rPr>
              <a:t>.NET/C#</a:t>
            </a:r>
            <a:br>
              <a:rPr lang="en-US" b="1">
                <a:solidFill>
                  <a:schemeClr val="accent1"/>
                </a:solidFill>
                <a:effectLst>
                  <a:outerShdw blurRad="38100" dist="38100" dir="2700000" algn="tl">
                    <a:srgbClr val="000000"/>
                  </a:outerShdw>
                </a:effectLst>
              </a:rPr>
            </a:br>
            <a:r>
              <a:rPr lang="en-US" b="1">
                <a:solidFill>
                  <a:schemeClr val="accent1"/>
                </a:solidFill>
                <a:effectLst>
                  <a:outerShdw blurRad="38100" dist="38100" dir="2700000" algn="tl">
                    <a:srgbClr val="000000"/>
                  </a:outerShdw>
                </a:effectLst>
              </a:rPr>
              <a:t>Java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9346"/>
                                        </p:tgtEl>
                                        <p:attrNameLst>
                                          <p:attrName>style.visibility</p:attrName>
                                        </p:attrNameLst>
                                      </p:cBhvr>
                                      <p:to>
                                        <p:strVal val="visible"/>
                                      </p:to>
                                    </p:set>
                                    <p:animEffect transition="in" filter="wipe(left)">
                                      <p:cBhvr>
                                        <p:cTn id="7" dur="500"/>
                                        <p:tgtEl>
                                          <p:spTgt spid="5693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9349"/>
                                        </p:tgtEl>
                                        <p:attrNameLst>
                                          <p:attrName>style.visibility</p:attrName>
                                        </p:attrNameLst>
                                      </p:cBhvr>
                                      <p:to>
                                        <p:strVal val="visible"/>
                                      </p:to>
                                    </p:set>
                                    <p:animEffect transition="in" filter="fade">
                                      <p:cBhvr>
                                        <p:cTn id="11" dur="1000"/>
                                        <p:tgtEl>
                                          <p:spTgt spid="569349"/>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69354"/>
                                        </p:tgtEl>
                                        <p:attrNameLst>
                                          <p:attrName>style.visibility</p:attrName>
                                        </p:attrNameLst>
                                      </p:cBhvr>
                                      <p:to>
                                        <p:strVal val="visible"/>
                                      </p:to>
                                    </p:set>
                                    <p:anim calcmode="lin" valueType="num">
                                      <p:cBhvr>
                                        <p:cTn id="19" dur="1000" fill="hold"/>
                                        <p:tgtEl>
                                          <p:spTgt spid="569354"/>
                                        </p:tgtEl>
                                        <p:attrNameLst>
                                          <p:attrName>ppt_w</p:attrName>
                                        </p:attrNameLst>
                                      </p:cBhvr>
                                      <p:tavLst>
                                        <p:tav tm="0">
                                          <p:val>
                                            <p:fltVal val="0"/>
                                          </p:val>
                                        </p:tav>
                                        <p:tav tm="100000">
                                          <p:val>
                                            <p:strVal val="#ppt_w"/>
                                          </p:val>
                                        </p:tav>
                                      </p:tavLst>
                                    </p:anim>
                                    <p:anim calcmode="lin" valueType="num">
                                      <p:cBhvr>
                                        <p:cTn id="20" dur="1000" fill="hold"/>
                                        <p:tgtEl>
                                          <p:spTgt spid="569354"/>
                                        </p:tgtEl>
                                        <p:attrNameLst>
                                          <p:attrName>ppt_h</p:attrName>
                                        </p:attrNameLst>
                                      </p:cBhvr>
                                      <p:tavLst>
                                        <p:tav tm="0">
                                          <p:val>
                                            <p:fltVal val="0"/>
                                          </p:val>
                                        </p:tav>
                                        <p:tav tm="100000">
                                          <p:val>
                                            <p:strVal val="#ppt_h"/>
                                          </p:val>
                                        </p:tav>
                                      </p:tavLst>
                                    </p:anim>
                                    <p:animEffect transition="in" filter="fade">
                                      <p:cBhvr>
                                        <p:cTn id="21" dur="1000"/>
                                        <p:tgtEl>
                                          <p:spTgt spid="569354"/>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569350"/>
                                        </p:tgtEl>
                                        <p:attrNameLst>
                                          <p:attrName>style.visibility</p:attrName>
                                        </p:attrNameLst>
                                      </p:cBhvr>
                                      <p:to>
                                        <p:strVal val="visible"/>
                                      </p:to>
                                    </p:set>
                                    <p:animEffect transition="in" filter="fade">
                                      <p:cBhvr>
                                        <p:cTn id="25" dur="1000"/>
                                        <p:tgtEl>
                                          <p:spTgt spid="569350"/>
                                        </p:tgtEl>
                                      </p:cBhvr>
                                    </p:animEffect>
                                  </p:childTnLst>
                                </p:cTn>
                              </p:par>
                            </p:childTnLst>
                          </p:cTn>
                        </p:par>
                        <p:par>
                          <p:cTn id="26" fill="hold">
                            <p:stCondLst>
                              <p:cond delay="4000"/>
                            </p:stCondLst>
                            <p:childTnLst>
                              <p:par>
                                <p:cTn id="27" presetID="22" presetClass="entr" presetSubtype="1"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par>
                          <p:cTn id="30" fill="hold">
                            <p:stCondLst>
                              <p:cond delay="4500"/>
                            </p:stCondLst>
                            <p:childTnLst>
                              <p:par>
                                <p:cTn id="31" presetID="53" presetClass="entr" presetSubtype="0" fill="hold" grpId="0" nodeType="afterEffect">
                                  <p:stCondLst>
                                    <p:cond delay="0"/>
                                  </p:stCondLst>
                                  <p:childTnLst>
                                    <p:set>
                                      <p:cBhvr>
                                        <p:cTn id="32" dur="1" fill="hold">
                                          <p:stCondLst>
                                            <p:cond delay="0"/>
                                          </p:stCondLst>
                                        </p:cTn>
                                        <p:tgtEl>
                                          <p:spTgt spid="569355"/>
                                        </p:tgtEl>
                                        <p:attrNameLst>
                                          <p:attrName>style.visibility</p:attrName>
                                        </p:attrNameLst>
                                      </p:cBhvr>
                                      <p:to>
                                        <p:strVal val="visible"/>
                                      </p:to>
                                    </p:set>
                                    <p:anim calcmode="lin" valueType="num">
                                      <p:cBhvr>
                                        <p:cTn id="33" dur="1000" fill="hold"/>
                                        <p:tgtEl>
                                          <p:spTgt spid="569355"/>
                                        </p:tgtEl>
                                        <p:attrNameLst>
                                          <p:attrName>ppt_w</p:attrName>
                                        </p:attrNameLst>
                                      </p:cBhvr>
                                      <p:tavLst>
                                        <p:tav tm="0">
                                          <p:val>
                                            <p:fltVal val="0"/>
                                          </p:val>
                                        </p:tav>
                                        <p:tav tm="100000">
                                          <p:val>
                                            <p:strVal val="#ppt_w"/>
                                          </p:val>
                                        </p:tav>
                                      </p:tavLst>
                                    </p:anim>
                                    <p:anim calcmode="lin" valueType="num">
                                      <p:cBhvr>
                                        <p:cTn id="34" dur="1000" fill="hold"/>
                                        <p:tgtEl>
                                          <p:spTgt spid="569355"/>
                                        </p:tgtEl>
                                        <p:attrNameLst>
                                          <p:attrName>ppt_h</p:attrName>
                                        </p:attrNameLst>
                                      </p:cBhvr>
                                      <p:tavLst>
                                        <p:tav tm="0">
                                          <p:val>
                                            <p:fltVal val="0"/>
                                          </p:val>
                                        </p:tav>
                                        <p:tav tm="100000">
                                          <p:val>
                                            <p:strVal val="#ppt_h"/>
                                          </p:val>
                                        </p:tav>
                                      </p:tavLst>
                                    </p:anim>
                                    <p:animEffect transition="in" filter="fade">
                                      <p:cBhvr>
                                        <p:cTn id="35" dur="1000"/>
                                        <p:tgtEl>
                                          <p:spTgt spid="569355"/>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569351"/>
                                        </p:tgtEl>
                                        <p:attrNameLst>
                                          <p:attrName>style.visibility</p:attrName>
                                        </p:attrNameLst>
                                      </p:cBhvr>
                                      <p:to>
                                        <p:strVal val="visible"/>
                                      </p:to>
                                    </p:set>
                                    <p:animEffect transition="in" filter="fade">
                                      <p:cBhvr>
                                        <p:cTn id="39" dur="1000"/>
                                        <p:tgtEl>
                                          <p:spTgt spid="569351"/>
                                        </p:tgtEl>
                                      </p:cBhvr>
                                    </p:animEffect>
                                  </p:childTnLst>
                                </p:cTn>
                              </p:par>
                            </p:childTnLst>
                          </p:cTn>
                        </p:par>
                        <p:par>
                          <p:cTn id="40" fill="hold">
                            <p:stCondLst>
                              <p:cond delay="6500"/>
                            </p:stCondLst>
                            <p:childTnLst>
                              <p:par>
                                <p:cTn id="41" presetID="22" presetClass="entr" presetSubtype="1"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up)">
                                      <p:cBhvr>
                                        <p:cTn id="43" dur="500"/>
                                        <p:tgtEl>
                                          <p:spTgt spid="4"/>
                                        </p:tgtEl>
                                      </p:cBhvr>
                                    </p:animEffect>
                                  </p:childTnLst>
                                </p:cTn>
                              </p:par>
                            </p:childTnLst>
                          </p:cTn>
                        </p:par>
                        <p:par>
                          <p:cTn id="44" fill="hold">
                            <p:stCondLst>
                              <p:cond delay="7000"/>
                            </p:stCondLst>
                            <p:childTnLst>
                              <p:par>
                                <p:cTn id="45" presetID="53" presetClass="entr" presetSubtype="0" fill="hold" grpId="0" nodeType="afterEffect">
                                  <p:stCondLst>
                                    <p:cond delay="0"/>
                                  </p:stCondLst>
                                  <p:childTnLst>
                                    <p:set>
                                      <p:cBhvr>
                                        <p:cTn id="46" dur="1" fill="hold">
                                          <p:stCondLst>
                                            <p:cond delay="0"/>
                                          </p:stCondLst>
                                        </p:cTn>
                                        <p:tgtEl>
                                          <p:spTgt spid="569356"/>
                                        </p:tgtEl>
                                        <p:attrNameLst>
                                          <p:attrName>style.visibility</p:attrName>
                                        </p:attrNameLst>
                                      </p:cBhvr>
                                      <p:to>
                                        <p:strVal val="visible"/>
                                      </p:to>
                                    </p:set>
                                    <p:anim calcmode="lin" valueType="num">
                                      <p:cBhvr>
                                        <p:cTn id="47" dur="1000" fill="hold"/>
                                        <p:tgtEl>
                                          <p:spTgt spid="569356"/>
                                        </p:tgtEl>
                                        <p:attrNameLst>
                                          <p:attrName>ppt_w</p:attrName>
                                        </p:attrNameLst>
                                      </p:cBhvr>
                                      <p:tavLst>
                                        <p:tav tm="0">
                                          <p:val>
                                            <p:fltVal val="0"/>
                                          </p:val>
                                        </p:tav>
                                        <p:tav tm="100000">
                                          <p:val>
                                            <p:strVal val="#ppt_w"/>
                                          </p:val>
                                        </p:tav>
                                      </p:tavLst>
                                    </p:anim>
                                    <p:anim calcmode="lin" valueType="num">
                                      <p:cBhvr>
                                        <p:cTn id="48" dur="1000" fill="hold"/>
                                        <p:tgtEl>
                                          <p:spTgt spid="569356"/>
                                        </p:tgtEl>
                                        <p:attrNameLst>
                                          <p:attrName>ppt_h</p:attrName>
                                        </p:attrNameLst>
                                      </p:cBhvr>
                                      <p:tavLst>
                                        <p:tav tm="0">
                                          <p:val>
                                            <p:fltVal val="0"/>
                                          </p:val>
                                        </p:tav>
                                        <p:tav tm="100000">
                                          <p:val>
                                            <p:strVal val="#ppt_h"/>
                                          </p:val>
                                        </p:tav>
                                      </p:tavLst>
                                    </p:anim>
                                    <p:animEffect transition="in" filter="fade">
                                      <p:cBhvr>
                                        <p:cTn id="49" dur="1000"/>
                                        <p:tgtEl>
                                          <p:spTgt spid="569356"/>
                                        </p:tgtEl>
                                      </p:cBhvr>
                                    </p:animEffect>
                                  </p:childTnLst>
                                </p:cTn>
                              </p:par>
                            </p:childTnLst>
                          </p:cTn>
                        </p:par>
                        <p:par>
                          <p:cTn id="50" fill="hold">
                            <p:stCondLst>
                              <p:cond delay="8000"/>
                            </p:stCondLst>
                            <p:childTnLst>
                              <p:par>
                                <p:cTn id="51" presetID="10" presetClass="entr" presetSubtype="0" fill="hold" grpId="0" nodeType="afterEffect">
                                  <p:stCondLst>
                                    <p:cond delay="0"/>
                                  </p:stCondLst>
                                  <p:childTnLst>
                                    <p:set>
                                      <p:cBhvr>
                                        <p:cTn id="52" dur="1" fill="hold">
                                          <p:stCondLst>
                                            <p:cond delay="0"/>
                                          </p:stCondLst>
                                        </p:cTn>
                                        <p:tgtEl>
                                          <p:spTgt spid="569352"/>
                                        </p:tgtEl>
                                        <p:attrNameLst>
                                          <p:attrName>style.visibility</p:attrName>
                                        </p:attrNameLst>
                                      </p:cBhvr>
                                      <p:to>
                                        <p:strVal val="visible"/>
                                      </p:to>
                                    </p:set>
                                    <p:animEffect transition="in" filter="fade">
                                      <p:cBhvr>
                                        <p:cTn id="53" dur="1000"/>
                                        <p:tgtEl>
                                          <p:spTgt spid="569352"/>
                                        </p:tgtEl>
                                      </p:cBhvr>
                                    </p:animEffect>
                                  </p:childTnLst>
                                </p:cTn>
                              </p:par>
                            </p:childTnLst>
                          </p:cTn>
                        </p:par>
                        <p:par>
                          <p:cTn id="54" fill="hold">
                            <p:stCondLst>
                              <p:cond delay="9000"/>
                            </p:stCondLst>
                            <p:childTnLst>
                              <p:par>
                                <p:cTn id="55" presetID="22" presetClass="entr" presetSubtype="1"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up)">
                                      <p:cBhvr>
                                        <p:cTn id="57" dur="500"/>
                                        <p:tgtEl>
                                          <p:spTgt spid="5"/>
                                        </p:tgtEl>
                                      </p:cBhvr>
                                    </p:animEffect>
                                  </p:childTnLst>
                                </p:cTn>
                              </p:par>
                            </p:childTnLst>
                          </p:cTn>
                        </p:par>
                        <p:par>
                          <p:cTn id="58" fill="hold">
                            <p:stCondLst>
                              <p:cond delay="9500"/>
                            </p:stCondLst>
                            <p:childTnLst>
                              <p:par>
                                <p:cTn id="59" presetID="53" presetClass="entr" presetSubtype="0" fill="hold" grpId="0" nodeType="afterEffect">
                                  <p:stCondLst>
                                    <p:cond delay="0"/>
                                  </p:stCondLst>
                                  <p:childTnLst>
                                    <p:set>
                                      <p:cBhvr>
                                        <p:cTn id="60" dur="1" fill="hold">
                                          <p:stCondLst>
                                            <p:cond delay="0"/>
                                          </p:stCondLst>
                                        </p:cTn>
                                        <p:tgtEl>
                                          <p:spTgt spid="569357"/>
                                        </p:tgtEl>
                                        <p:attrNameLst>
                                          <p:attrName>style.visibility</p:attrName>
                                        </p:attrNameLst>
                                      </p:cBhvr>
                                      <p:to>
                                        <p:strVal val="visible"/>
                                      </p:to>
                                    </p:set>
                                    <p:anim calcmode="lin" valueType="num">
                                      <p:cBhvr>
                                        <p:cTn id="61" dur="1000" fill="hold"/>
                                        <p:tgtEl>
                                          <p:spTgt spid="569357"/>
                                        </p:tgtEl>
                                        <p:attrNameLst>
                                          <p:attrName>ppt_w</p:attrName>
                                        </p:attrNameLst>
                                      </p:cBhvr>
                                      <p:tavLst>
                                        <p:tav tm="0">
                                          <p:val>
                                            <p:fltVal val="0"/>
                                          </p:val>
                                        </p:tav>
                                        <p:tav tm="100000">
                                          <p:val>
                                            <p:strVal val="#ppt_w"/>
                                          </p:val>
                                        </p:tav>
                                      </p:tavLst>
                                    </p:anim>
                                    <p:anim calcmode="lin" valueType="num">
                                      <p:cBhvr>
                                        <p:cTn id="62" dur="1000" fill="hold"/>
                                        <p:tgtEl>
                                          <p:spTgt spid="569357"/>
                                        </p:tgtEl>
                                        <p:attrNameLst>
                                          <p:attrName>ppt_h</p:attrName>
                                        </p:attrNameLst>
                                      </p:cBhvr>
                                      <p:tavLst>
                                        <p:tav tm="0">
                                          <p:val>
                                            <p:fltVal val="0"/>
                                          </p:val>
                                        </p:tav>
                                        <p:tav tm="100000">
                                          <p:val>
                                            <p:strVal val="#ppt_h"/>
                                          </p:val>
                                        </p:tav>
                                      </p:tavLst>
                                    </p:anim>
                                    <p:animEffect transition="in" filter="fade">
                                      <p:cBhvr>
                                        <p:cTn id="63" dur="1000"/>
                                        <p:tgtEl>
                                          <p:spTgt spid="569357"/>
                                        </p:tgtEl>
                                      </p:cBhvr>
                                    </p:animEffect>
                                  </p:childTnLst>
                                </p:cTn>
                              </p:par>
                            </p:childTnLst>
                          </p:cTn>
                        </p:par>
                        <p:par>
                          <p:cTn id="64" fill="hold">
                            <p:stCondLst>
                              <p:cond delay="10500"/>
                            </p:stCondLst>
                            <p:childTnLst>
                              <p:par>
                                <p:cTn id="65" presetID="10" presetClass="entr" presetSubtype="0" fill="hold" grpId="0" nodeType="afterEffect">
                                  <p:stCondLst>
                                    <p:cond delay="0"/>
                                  </p:stCondLst>
                                  <p:childTnLst>
                                    <p:set>
                                      <p:cBhvr>
                                        <p:cTn id="66" dur="1" fill="hold">
                                          <p:stCondLst>
                                            <p:cond delay="0"/>
                                          </p:stCondLst>
                                        </p:cTn>
                                        <p:tgtEl>
                                          <p:spTgt spid="569371"/>
                                        </p:tgtEl>
                                        <p:attrNameLst>
                                          <p:attrName>style.visibility</p:attrName>
                                        </p:attrNameLst>
                                      </p:cBhvr>
                                      <p:to>
                                        <p:strVal val="visible"/>
                                      </p:to>
                                    </p:set>
                                    <p:animEffect transition="in" filter="fade">
                                      <p:cBhvr>
                                        <p:cTn id="67" dur="1000"/>
                                        <p:tgtEl>
                                          <p:spTgt spid="569371"/>
                                        </p:tgtEl>
                                      </p:cBhvr>
                                    </p:animEffect>
                                  </p:childTnLst>
                                </p:cTn>
                              </p:par>
                            </p:childTnLst>
                          </p:cTn>
                        </p:par>
                        <p:par>
                          <p:cTn id="68" fill="hold">
                            <p:stCondLst>
                              <p:cond delay="11500"/>
                            </p:stCondLst>
                            <p:childTnLst>
                              <p:par>
                                <p:cTn id="69" presetID="53" presetClass="entr" presetSubtype="0" fill="hold" grpId="0" nodeType="afterEffect">
                                  <p:stCondLst>
                                    <p:cond delay="0"/>
                                  </p:stCondLst>
                                  <p:childTnLst>
                                    <p:set>
                                      <p:cBhvr>
                                        <p:cTn id="70" dur="1" fill="hold">
                                          <p:stCondLst>
                                            <p:cond delay="0"/>
                                          </p:stCondLst>
                                        </p:cTn>
                                        <p:tgtEl>
                                          <p:spTgt spid="569372"/>
                                        </p:tgtEl>
                                        <p:attrNameLst>
                                          <p:attrName>style.visibility</p:attrName>
                                        </p:attrNameLst>
                                      </p:cBhvr>
                                      <p:to>
                                        <p:strVal val="visible"/>
                                      </p:to>
                                    </p:set>
                                    <p:anim calcmode="lin" valueType="num">
                                      <p:cBhvr>
                                        <p:cTn id="71" dur="1000" fill="hold"/>
                                        <p:tgtEl>
                                          <p:spTgt spid="569372"/>
                                        </p:tgtEl>
                                        <p:attrNameLst>
                                          <p:attrName>ppt_w</p:attrName>
                                        </p:attrNameLst>
                                      </p:cBhvr>
                                      <p:tavLst>
                                        <p:tav tm="0">
                                          <p:val>
                                            <p:fltVal val="0"/>
                                          </p:val>
                                        </p:tav>
                                        <p:tav tm="100000">
                                          <p:val>
                                            <p:strVal val="#ppt_w"/>
                                          </p:val>
                                        </p:tav>
                                      </p:tavLst>
                                    </p:anim>
                                    <p:anim calcmode="lin" valueType="num">
                                      <p:cBhvr>
                                        <p:cTn id="72" dur="1000" fill="hold"/>
                                        <p:tgtEl>
                                          <p:spTgt spid="569372"/>
                                        </p:tgtEl>
                                        <p:attrNameLst>
                                          <p:attrName>ppt_h</p:attrName>
                                        </p:attrNameLst>
                                      </p:cBhvr>
                                      <p:tavLst>
                                        <p:tav tm="0">
                                          <p:val>
                                            <p:fltVal val="0"/>
                                          </p:val>
                                        </p:tav>
                                        <p:tav tm="100000">
                                          <p:val>
                                            <p:strVal val="#ppt_h"/>
                                          </p:val>
                                        </p:tav>
                                      </p:tavLst>
                                    </p:anim>
                                    <p:animEffect transition="in" filter="fade">
                                      <p:cBhvr>
                                        <p:cTn id="73" dur="1000"/>
                                        <p:tgtEl>
                                          <p:spTgt spid="569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p:bldP spid="569350" grpId="0"/>
      <p:bldP spid="569351" grpId="0"/>
      <p:bldP spid="569352" grpId="0"/>
      <p:bldP spid="569354" grpId="0"/>
      <p:bldP spid="569355" grpId="0"/>
      <p:bldP spid="569356" grpId="0"/>
      <p:bldP spid="569357" grpId="0"/>
      <p:bldP spid="569371" grpId="0"/>
      <p:bldP spid="569372"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a:xfrm>
            <a:off x="454025" y="288925"/>
            <a:ext cx="8372475" cy="641350"/>
          </a:xfrm>
        </p:spPr>
        <p:txBody>
          <a:bodyPr/>
          <a:lstStyle/>
          <a:p>
            <a:r>
              <a:rPr lang="en-US" dirty="0"/>
              <a:t>Developer Productivity Features</a:t>
            </a:r>
            <a:endParaRPr lang="en-US" sz="2000" dirty="0">
              <a:solidFill>
                <a:schemeClr val="accent1"/>
              </a:solidFill>
            </a:endParaRPr>
          </a:p>
        </p:txBody>
      </p:sp>
      <p:sp>
        <p:nvSpPr>
          <p:cNvPr id="1476611" name="Rectangle 3"/>
          <p:cNvSpPr>
            <a:spLocks noGrp="1" noChangeArrowheads="1"/>
          </p:cNvSpPr>
          <p:nvPr>
            <p:ph type="body" idx="1"/>
          </p:nvPr>
        </p:nvSpPr>
        <p:spPr>
          <a:xfrm>
            <a:off x="228600" y="1471613"/>
            <a:ext cx="4572000" cy="4670425"/>
          </a:xfrm>
        </p:spPr>
        <p:txBody>
          <a:bodyPr/>
          <a:lstStyle/>
          <a:p>
            <a:pPr>
              <a:buFont typeface="Wingdings" pitchFamily="2" charset="2"/>
              <a:buNone/>
            </a:pPr>
            <a:r>
              <a:rPr lang="en-US" sz="1200" dirty="0"/>
              <a:t>Increased IDE Performance</a:t>
            </a:r>
          </a:p>
          <a:p>
            <a:pPr>
              <a:buFont typeface="Wingdings" pitchFamily="2" charset="2"/>
              <a:buNone/>
            </a:pPr>
            <a:r>
              <a:rPr lang="en-US" sz="1200" dirty="0"/>
              <a:t>Startup time reduced</a:t>
            </a:r>
          </a:p>
          <a:p>
            <a:pPr>
              <a:buFont typeface="Wingdings" pitchFamily="2" charset="2"/>
              <a:buNone/>
            </a:pPr>
            <a:r>
              <a:rPr lang="en-US" sz="1200" dirty="0"/>
              <a:t>Improved IntelliSense</a:t>
            </a:r>
            <a:r>
              <a:rPr lang="en-US" sz="1200" baseline="52000" dirty="0"/>
              <a:t>®</a:t>
            </a:r>
          </a:p>
          <a:p>
            <a:pPr>
              <a:buFont typeface="Wingdings" pitchFamily="2" charset="2"/>
              <a:buNone/>
            </a:pPr>
            <a:r>
              <a:rPr lang="en-US" sz="1200" dirty="0"/>
              <a:t>Dynamic help faster </a:t>
            </a:r>
          </a:p>
          <a:p>
            <a:pPr>
              <a:buFont typeface="Wingdings" pitchFamily="2" charset="2"/>
              <a:buNone/>
            </a:pPr>
            <a:r>
              <a:rPr lang="en-US" sz="1200" dirty="0"/>
              <a:t>Object browser faster</a:t>
            </a:r>
          </a:p>
          <a:p>
            <a:pPr>
              <a:buFont typeface="Wingdings" pitchFamily="2" charset="2"/>
              <a:buNone/>
            </a:pPr>
            <a:r>
              <a:rPr lang="en-US" sz="1200" dirty="0"/>
              <a:t>Code editor drop-down menus faster</a:t>
            </a:r>
          </a:p>
          <a:p>
            <a:pPr>
              <a:buFont typeface="Wingdings" pitchFamily="2" charset="2"/>
              <a:buNone/>
            </a:pPr>
            <a:r>
              <a:rPr lang="en-US" sz="1200" dirty="0"/>
              <a:t>Enhanced “Add Web Reference” dialog</a:t>
            </a:r>
          </a:p>
          <a:p>
            <a:pPr>
              <a:buFont typeface="Wingdings" pitchFamily="2" charset="2"/>
              <a:buNone/>
            </a:pPr>
            <a:r>
              <a:rPr lang="en-US" sz="1200" dirty="0"/>
              <a:t>Code editor enhancements</a:t>
            </a:r>
          </a:p>
          <a:p>
            <a:pPr>
              <a:buFont typeface="Wingdings" pitchFamily="2" charset="2"/>
              <a:buNone/>
            </a:pPr>
            <a:r>
              <a:rPr lang="en-US" sz="1200" dirty="0"/>
              <a:t>New components</a:t>
            </a:r>
          </a:p>
          <a:p>
            <a:pPr>
              <a:buFont typeface="Wingdings" pitchFamily="2" charset="2"/>
              <a:buNone/>
            </a:pPr>
            <a:r>
              <a:rPr lang="en-US" sz="1200" dirty="0"/>
              <a:t>Debugging enhancements</a:t>
            </a:r>
          </a:p>
          <a:p>
            <a:pPr>
              <a:buFont typeface="Wingdings" pitchFamily="2" charset="2"/>
              <a:buNone/>
            </a:pPr>
            <a:r>
              <a:rPr lang="en-US" sz="1200" dirty="0"/>
              <a:t>Designer enhancements</a:t>
            </a:r>
          </a:p>
          <a:p>
            <a:pPr>
              <a:buFont typeface="Wingdings" pitchFamily="2" charset="2"/>
              <a:buNone/>
            </a:pPr>
            <a:r>
              <a:rPr lang="en-US" sz="1200" dirty="0"/>
              <a:t>Schema designer zoom</a:t>
            </a:r>
          </a:p>
          <a:p>
            <a:pPr>
              <a:buFont typeface="Wingdings" pitchFamily="2" charset="2"/>
              <a:buNone/>
            </a:pPr>
            <a:r>
              <a:rPr lang="en-US" sz="1200" dirty="0"/>
              <a:t>Mobile Web form designer</a:t>
            </a:r>
          </a:p>
          <a:p>
            <a:pPr>
              <a:buFont typeface="Wingdings" pitchFamily="2" charset="2"/>
              <a:buNone/>
            </a:pPr>
            <a:r>
              <a:rPr lang="en-US" sz="1200" dirty="0"/>
              <a:t>Integrated community search</a:t>
            </a:r>
          </a:p>
          <a:p>
            <a:pPr>
              <a:buFont typeface="Wingdings" pitchFamily="2" charset="2"/>
              <a:buNone/>
            </a:pPr>
            <a:r>
              <a:rPr lang="en-US" sz="1200" dirty="0"/>
              <a:t>Run multiple version of Visual Studio side-by-side:</a:t>
            </a:r>
          </a:p>
          <a:p>
            <a:pPr>
              <a:buFont typeface="Wingdings" pitchFamily="2" charset="2"/>
              <a:buNone/>
            </a:pPr>
            <a:r>
              <a:rPr lang="en-US" sz="1200" dirty="0"/>
              <a:t>	Visual Studio 6.0</a:t>
            </a:r>
          </a:p>
          <a:p>
            <a:pPr>
              <a:buFont typeface="Wingdings" pitchFamily="2" charset="2"/>
              <a:buNone/>
            </a:pPr>
            <a:r>
              <a:rPr lang="en-US" sz="1200" dirty="0"/>
              <a:t>	Visual Studio .NET 2002</a:t>
            </a:r>
          </a:p>
          <a:p>
            <a:pPr>
              <a:buFont typeface="Wingdings" pitchFamily="2" charset="2"/>
              <a:buNone/>
            </a:pPr>
            <a:r>
              <a:rPr lang="en-US" sz="1200" dirty="0"/>
              <a:t>	Visual Studio .NET 2003</a:t>
            </a:r>
          </a:p>
          <a:p>
            <a:pPr>
              <a:buFont typeface="Wingdings" pitchFamily="2" charset="2"/>
              <a:buNone/>
            </a:pPr>
            <a:r>
              <a:rPr lang="en-US" sz="1200" dirty="0"/>
              <a:t>Upgrade from Visual Studio .NET 2002 to Visual Studio</a:t>
            </a:r>
          </a:p>
          <a:p>
            <a:pPr>
              <a:buFont typeface="Wingdings" pitchFamily="2" charset="2"/>
              <a:buNone/>
            </a:pPr>
            <a:r>
              <a:rPr lang="en-US" sz="1200" dirty="0"/>
              <a:t>	Only the project files are updated</a:t>
            </a:r>
          </a:p>
          <a:p>
            <a:pPr>
              <a:buFont typeface="Wingdings" pitchFamily="2" charset="2"/>
              <a:buNone/>
            </a:pPr>
            <a:r>
              <a:rPr lang="en-US" sz="1200" dirty="0"/>
              <a:t>	Doesn’t change </a:t>
            </a:r>
            <a:r>
              <a:rPr lang="en-US" sz="1200" i="1" dirty="0"/>
              <a:t>any</a:t>
            </a:r>
            <a:r>
              <a:rPr lang="en-US" sz="1200" dirty="0"/>
              <a:t> of your source files</a:t>
            </a:r>
          </a:p>
        </p:txBody>
      </p:sp>
      <p:sp>
        <p:nvSpPr>
          <p:cNvPr id="1476612" name="Text Box 4"/>
          <p:cNvSpPr txBox="1">
            <a:spLocks noChangeArrowheads="1"/>
          </p:cNvSpPr>
          <p:nvPr/>
        </p:nvSpPr>
        <p:spPr bwMode="auto">
          <a:xfrm>
            <a:off x="4919663" y="1471613"/>
            <a:ext cx="4224337" cy="4448175"/>
          </a:xfrm>
          <a:prstGeom prst="rect">
            <a:avLst/>
          </a:prstGeom>
          <a:noFill/>
          <a:ln w="12700">
            <a:noFill/>
            <a:miter lim="800000"/>
            <a:headEnd type="none" w="sm" len="sm"/>
            <a:tailEnd type="none" w="sm" len="sm"/>
          </a:ln>
          <a:effectLst/>
        </p:spPr>
        <p:txBody>
          <a:bodyPr>
            <a:spAutoFit/>
          </a:bodyPr>
          <a:lstStyle/>
          <a:p>
            <a:r>
              <a:rPr lang="en-US" sz="1200" dirty="0">
                <a:effectLst>
                  <a:outerShdw blurRad="38100" dist="38100" dir="2700000" algn="tl">
                    <a:srgbClr val="000000"/>
                  </a:outerShdw>
                </a:effectLst>
              </a:rPr>
              <a:t>Visual Basic .NET</a:t>
            </a:r>
          </a:p>
          <a:p>
            <a:r>
              <a:rPr lang="en-US" sz="1200" dirty="0">
                <a:effectLst>
                  <a:outerShdw blurRad="38100" dist="38100" dir="2700000" algn="tl">
                    <a:srgbClr val="000000"/>
                  </a:outerShdw>
                </a:effectLst>
              </a:rPr>
              <a:t>	</a:t>
            </a:r>
            <a:r>
              <a:rPr lang="en-US" sz="1000" dirty="0">
                <a:effectLst>
                  <a:outerShdw blurRad="38100" dist="38100" dir="2700000" algn="tl">
                    <a:srgbClr val="000000"/>
                  </a:outerShdw>
                </a:effectLst>
              </a:rPr>
              <a:t>Fully object-oriented</a:t>
            </a:r>
          </a:p>
          <a:p>
            <a:r>
              <a:rPr lang="en-US" sz="1000" dirty="0">
                <a:effectLst>
                  <a:outerShdw blurRad="38100" dist="38100" dir="2700000" algn="tl">
                    <a:srgbClr val="000000"/>
                  </a:outerShdw>
                </a:effectLst>
              </a:rPr>
              <a:t>	Free threading, structured exception handling</a:t>
            </a:r>
          </a:p>
          <a:p>
            <a:r>
              <a:rPr lang="en-US" sz="1000" dirty="0">
                <a:effectLst>
                  <a:outerShdw blurRad="38100" dist="38100" dir="2700000" algn="tl">
                    <a:srgbClr val="000000"/>
                  </a:outerShdw>
                </a:effectLst>
              </a:rPr>
              <a:t>	Host VB6.0 controls in </a:t>
            </a:r>
            <a:r>
              <a:rPr lang="en-US" sz="1000" dirty="0" err="1">
                <a:effectLst>
                  <a:outerShdw blurRad="38100" dist="38100" dir="2700000" algn="tl">
                    <a:srgbClr val="000000"/>
                  </a:outerShdw>
                </a:effectLst>
              </a:rPr>
              <a:t>WinForms</a:t>
            </a:r>
            <a:r>
              <a:rPr lang="en-US" sz="1000" dirty="0">
                <a:effectLst>
                  <a:outerShdw blurRad="38100" dist="38100" dir="2700000" algn="tl">
                    <a:srgbClr val="000000"/>
                  </a:outerShdw>
                </a:effectLst>
              </a:rPr>
              <a:t> applications	Improved IntelliSense and debugger	</a:t>
            </a:r>
          </a:p>
          <a:p>
            <a:r>
              <a:rPr lang="en-US" sz="1000" dirty="0">
                <a:effectLst>
                  <a:outerShdw blurRad="38100" dist="38100" dir="2700000" algn="tl">
                    <a:srgbClr val="000000"/>
                  </a:outerShdw>
                </a:effectLst>
              </a:rPr>
              <a:t>	Variable declaration in loops</a:t>
            </a:r>
          </a:p>
          <a:p>
            <a:r>
              <a:rPr lang="en-US" sz="1000" dirty="0">
                <a:effectLst>
                  <a:outerShdw blurRad="38100" dist="38100" dir="2700000" algn="tl">
                    <a:srgbClr val="000000"/>
                  </a:outerShdw>
                </a:effectLst>
              </a:rPr>
              <a:t>	</a:t>
            </a:r>
            <a:r>
              <a:rPr lang="en-US" sz="1000" dirty="0" err="1">
                <a:effectLst>
                  <a:outerShdw blurRad="38100" dist="38100" dir="2700000" algn="tl">
                    <a:srgbClr val="000000"/>
                  </a:outerShdw>
                </a:effectLst>
              </a:rPr>
              <a:t>Bitshift</a:t>
            </a:r>
            <a:r>
              <a:rPr lang="en-US" sz="1000" dirty="0">
                <a:effectLst>
                  <a:outerShdw blurRad="38100" dist="38100" dir="2700000" algn="tl">
                    <a:srgbClr val="000000"/>
                  </a:outerShdw>
                </a:effectLst>
              </a:rPr>
              <a:t> operators</a:t>
            </a:r>
          </a:p>
          <a:p>
            <a:r>
              <a:rPr lang="en-US" sz="1000" dirty="0">
                <a:effectLst>
                  <a:outerShdw blurRad="38100" dist="38100" dir="2700000" algn="tl">
                    <a:srgbClr val="000000"/>
                  </a:outerShdw>
                </a:effectLst>
              </a:rPr>
              <a:t>	Mobile applications</a:t>
            </a:r>
          </a:p>
          <a:p>
            <a:endParaRPr lang="en-US" sz="1000" dirty="0">
              <a:effectLst>
                <a:outerShdw blurRad="38100" dist="38100" dir="2700000" algn="tl">
                  <a:srgbClr val="000000"/>
                </a:outerShdw>
              </a:effectLst>
            </a:endParaRPr>
          </a:p>
          <a:p>
            <a:r>
              <a:rPr lang="en-US" sz="1200" dirty="0">
                <a:effectLst>
                  <a:outerShdw blurRad="38100" dist="38100" dir="2700000" algn="tl">
                    <a:srgbClr val="000000"/>
                  </a:outerShdw>
                </a:effectLst>
              </a:rPr>
              <a:t>Microsoft® Visual C++® .NET</a:t>
            </a:r>
          </a:p>
          <a:p>
            <a:pPr lvl="1"/>
            <a:r>
              <a:rPr lang="en-US" sz="1200" dirty="0">
                <a:effectLst>
                  <a:outerShdw blurRad="38100" dist="38100" dir="2700000" algn="tl">
                    <a:srgbClr val="000000"/>
                  </a:outerShdw>
                </a:effectLst>
              </a:rPr>
              <a:t>	</a:t>
            </a:r>
            <a:r>
              <a:rPr lang="en-US" sz="1000" dirty="0">
                <a:effectLst>
                  <a:outerShdw blurRad="38100" dist="38100" dir="2700000" algn="tl">
                    <a:srgbClr val="000000"/>
                  </a:outerShdw>
                </a:effectLst>
              </a:rPr>
              <a:t>Managed extensions for C++</a:t>
            </a:r>
          </a:p>
          <a:p>
            <a:pPr lvl="1"/>
            <a:r>
              <a:rPr lang="en-US" sz="1000" dirty="0">
                <a:effectLst>
                  <a:outerShdw blurRad="38100" dist="38100" dir="2700000" algn="tl">
                    <a:srgbClr val="000000"/>
                  </a:outerShdw>
                </a:effectLst>
              </a:rPr>
              <a:t>	ISO C++ conformance </a:t>
            </a:r>
          </a:p>
          <a:p>
            <a:pPr lvl="1"/>
            <a:r>
              <a:rPr lang="en-US" sz="1000" dirty="0">
                <a:effectLst>
                  <a:outerShdw blurRad="38100" dist="38100" dir="2700000" algn="tl">
                    <a:srgbClr val="000000"/>
                  </a:outerShdw>
                </a:effectLst>
              </a:rPr>
              <a:t>	Windows Forms designer </a:t>
            </a:r>
          </a:p>
          <a:p>
            <a:pPr lvl="1"/>
            <a:r>
              <a:rPr lang="en-US" sz="1000" dirty="0">
                <a:effectLst>
                  <a:outerShdw blurRad="38100" dist="38100" dir="2700000" algn="tl">
                    <a:srgbClr val="000000"/>
                  </a:outerShdw>
                </a:effectLst>
              </a:rPr>
              <a:t>	Enhanced floating point performance optimizations</a:t>
            </a:r>
          </a:p>
          <a:p>
            <a:pPr lvl="1"/>
            <a:r>
              <a:rPr lang="en-US" sz="1000" dirty="0">
                <a:effectLst>
                  <a:outerShdw blurRad="38100" dist="38100" dir="2700000" algn="tl">
                    <a:srgbClr val="000000"/>
                  </a:outerShdw>
                </a:effectLst>
              </a:rPr>
              <a:t>	P4 targeting</a:t>
            </a:r>
          </a:p>
          <a:p>
            <a:endParaRPr lang="en-US" sz="1000" dirty="0">
              <a:effectLst>
                <a:outerShdw blurRad="38100" dist="38100" dir="2700000" algn="tl">
                  <a:srgbClr val="000000"/>
                </a:outerShdw>
              </a:effectLst>
            </a:endParaRPr>
          </a:p>
          <a:p>
            <a:r>
              <a:rPr lang="en-US" sz="1200" dirty="0">
                <a:effectLst>
                  <a:outerShdw blurRad="38100" dist="38100" dir="2700000" algn="tl">
                    <a:srgbClr val="000000"/>
                  </a:outerShdw>
                </a:effectLst>
              </a:rPr>
              <a:t>Microsoft® Visual C# ® .NET </a:t>
            </a:r>
          </a:p>
          <a:p>
            <a:pPr lvl="1"/>
            <a:r>
              <a:rPr lang="en-US" sz="1200" dirty="0">
                <a:effectLst>
                  <a:outerShdw blurRad="38100" dist="38100" dir="2700000" algn="tl">
                    <a:srgbClr val="000000"/>
                  </a:outerShdw>
                </a:effectLst>
              </a:rPr>
              <a:t>	</a:t>
            </a:r>
            <a:r>
              <a:rPr lang="en-US" sz="1000" dirty="0">
                <a:effectLst>
                  <a:outerShdw blurRad="38100" dist="38100" dir="2700000" algn="tl">
                    <a:srgbClr val="000000"/>
                  </a:outerShdw>
                </a:effectLst>
              </a:rPr>
              <a:t>Component-oriented, type-safe</a:t>
            </a:r>
          </a:p>
          <a:p>
            <a:pPr lvl="1"/>
            <a:r>
              <a:rPr lang="en-US" sz="1000" dirty="0">
                <a:effectLst>
                  <a:outerShdw blurRad="38100" dist="38100" dir="2700000" algn="tl">
                    <a:srgbClr val="000000"/>
                  </a:outerShdw>
                </a:effectLst>
              </a:rPr>
              <a:t>	Improved IntelliSense</a:t>
            </a:r>
          </a:p>
          <a:p>
            <a:pPr lvl="1"/>
            <a:r>
              <a:rPr lang="en-US" sz="1000" dirty="0">
                <a:effectLst>
                  <a:outerShdw blurRad="38100" dist="38100" dir="2700000" algn="tl">
                    <a:srgbClr val="000000"/>
                  </a:outerShdw>
                </a:effectLst>
              </a:rPr>
              <a:t>	Custom build steps</a:t>
            </a:r>
          </a:p>
          <a:p>
            <a:pPr lvl="1"/>
            <a:r>
              <a:rPr lang="en-US" sz="1000" dirty="0">
                <a:effectLst>
                  <a:outerShdw blurRad="38100" dist="38100" dir="2700000" algn="tl">
                    <a:srgbClr val="000000"/>
                  </a:outerShdw>
                </a:effectLst>
              </a:rPr>
              <a:t>	Code insertion for common tasks</a:t>
            </a:r>
          </a:p>
          <a:p>
            <a:pPr lvl="1"/>
            <a:endParaRPr lang="en-US" sz="1000" dirty="0">
              <a:effectLst>
                <a:outerShdw blurRad="38100" dist="38100" dir="2700000" algn="tl">
                  <a:srgbClr val="000000"/>
                </a:outerShdw>
              </a:effectLst>
            </a:endParaRPr>
          </a:p>
          <a:p>
            <a:pPr lvl="1"/>
            <a:r>
              <a:rPr lang="en-US" sz="1200" dirty="0">
                <a:effectLst>
                  <a:outerShdw blurRad="38100" dist="38100" dir="2700000" algn="tl">
                    <a:srgbClr val="000000"/>
                  </a:outerShdw>
                </a:effectLst>
              </a:rPr>
              <a:t>Mobile applications Microsoft® Visual J#™ .NET</a:t>
            </a:r>
          </a:p>
          <a:p>
            <a:pPr lvl="1"/>
            <a:r>
              <a:rPr lang="en-US" sz="1200" dirty="0">
                <a:effectLst>
                  <a:outerShdw blurRad="38100" dist="38100" dir="2700000" algn="tl">
                    <a:srgbClr val="000000"/>
                  </a:outerShdw>
                </a:effectLst>
              </a:rPr>
              <a:t>	</a:t>
            </a:r>
            <a:r>
              <a:rPr lang="en-US" sz="1000" dirty="0">
                <a:effectLst>
                  <a:outerShdw blurRad="38100" dist="38100" dir="2700000" algn="tl">
                    <a:srgbClr val="000000"/>
                  </a:outerShdw>
                </a:effectLst>
              </a:rPr>
              <a:t>Java-language syntax</a:t>
            </a:r>
          </a:p>
          <a:p>
            <a:pPr lvl="1"/>
            <a:r>
              <a:rPr lang="en-US" sz="1000" dirty="0">
                <a:effectLst>
                  <a:outerShdw blurRad="38100" dist="38100" dir="2700000" algn="tl">
                    <a:srgbClr val="000000"/>
                  </a:outerShdw>
                </a:effectLst>
              </a:rPr>
              <a:t>	Full integration with Visual Studio .NET</a:t>
            </a:r>
          </a:p>
          <a:p>
            <a:pPr lvl="1"/>
            <a:r>
              <a:rPr lang="en-US" sz="1000" dirty="0">
                <a:effectLst>
                  <a:outerShdw blurRad="38100" dist="38100" dir="2700000" algn="tl">
                    <a:srgbClr val="000000"/>
                  </a:outerShdw>
                </a:effectLst>
              </a:rPr>
              <a:t>	Easy way to move Java-language skills, </a:t>
            </a:r>
          </a:p>
          <a:p>
            <a:pPr lvl="1"/>
            <a:r>
              <a:rPr lang="en-US" sz="1000" dirty="0">
                <a:effectLst>
                  <a:outerShdw blurRad="38100" dist="38100" dir="2700000" algn="tl">
                    <a:srgbClr val="000000"/>
                  </a:outerShdw>
                </a:effectLst>
              </a:rPr>
              <a:t>	Full access to the .NET Framework</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smtClean="0"/>
              <a:t>Visual Studio.NET</a:t>
            </a:r>
          </a:p>
        </p:txBody>
      </p:sp>
      <p:sp>
        <p:nvSpPr>
          <p:cNvPr id="436227" name="Rectangle 3"/>
          <p:cNvSpPr>
            <a:spLocks noGrp="1" noChangeArrowheads="1"/>
          </p:cNvSpPr>
          <p:nvPr>
            <p:ph type="body" idx="1"/>
          </p:nvPr>
        </p:nvSpPr>
        <p:spPr>
          <a:xfrm>
            <a:off x="381000" y="1416050"/>
            <a:ext cx="8388350" cy="5540375"/>
          </a:xfrm>
        </p:spPr>
        <p:txBody>
          <a:bodyPr/>
          <a:lstStyle/>
          <a:p>
            <a:pPr marL="342900" indent="-342900"/>
            <a:r>
              <a:rPr lang="en-US" sz="2400" dirty="0"/>
              <a:t>Integrated Development Environment</a:t>
            </a:r>
          </a:p>
          <a:p>
            <a:pPr marL="742950" lvl="1" indent="-285750"/>
            <a:r>
              <a:rPr lang="en-US" sz="2000" dirty="0"/>
              <a:t>Visual Basic.NET</a:t>
            </a:r>
          </a:p>
          <a:p>
            <a:pPr marL="1143000" lvl="2" indent="-228600"/>
            <a:r>
              <a:rPr lang="en-US" sz="1800" dirty="0"/>
              <a:t>Many language enhancements</a:t>
            </a:r>
          </a:p>
          <a:p>
            <a:pPr marL="1143000" lvl="2" indent="-228600"/>
            <a:r>
              <a:rPr lang="en-US" sz="1800" dirty="0" err="1"/>
              <a:t>Inheritance,Overloading</a:t>
            </a:r>
            <a:r>
              <a:rPr lang="en-US" sz="1800" dirty="0"/>
              <a:t>, Free Threading </a:t>
            </a:r>
          </a:p>
          <a:p>
            <a:pPr marL="742950" lvl="1" indent="-285750"/>
            <a:r>
              <a:rPr lang="en-US" sz="2000" dirty="0"/>
              <a:t>Visual C++</a:t>
            </a:r>
          </a:p>
          <a:p>
            <a:pPr marL="1143000" lvl="2" indent="-228600"/>
            <a:r>
              <a:rPr lang="en-US" sz="1800" dirty="0"/>
              <a:t>Integration with .NET Framework with managed extensions (classes)</a:t>
            </a:r>
          </a:p>
          <a:p>
            <a:pPr marL="742950" lvl="1" indent="-285750"/>
            <a:r>
              <a:rPr lang="en-US" sz="2000" dirty="0"/>
              <a:t>C#</a:t>
            </a:r>
          </a:p>
          <a:p>
            <a:pPr marL="1143000" lvl="2" indent="-228600"/>
            <a:r>
              <a:rPr lang="en-US" sz="1800" dirty="0"/>
              <a:t>New development language</a:t>
            </a:r>
          </a:p>
          <a:p>
            <a:pPr marL="1143000" lvl="2" indent="-228600"/>
            <a:r>
              <a:rPr lang="en-US" sz="1800" dirty="0"/>
              <a:t>Based on C/C++ with Garbage Collection/Memory Management</a:t>
            </a:r>
          </a:p>
          <a:p>
            <a:pPr marL="742950" lvl="1" indent="-285750"/>
            <a:endParaRPr lang="en-US" sz="1400" i="1" dirty="0"/>
          </a:p>
          <a:p>
            <a:pPr marL="742950" lvl="1" indent="-285750">
              <a:buFont typeface="Wingdings" pitchFamily="2" charset="2"/>
              <a:buNone/>
            </a:pPr>
            <a:endParaRPr lang="en-US" sz="1400" dirty="0"/>
          </a:p>
          <a:p>
            <a:pPr marL="742950" lvl="1" indent="-285750">
              <a:buFont typeface="Wingdings" pitchFamily="2" charset="2"/>
              <a:buNone/>
            </a:pPr>
            <a:endParaRPr lang="en-US" sz="2400" dirty="0"/>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Rectangle 2"/>
          <p:cNvSpPr>
            <a:spLocks noGrp="1" noChangeArrowheads="1"/>
          </p:cNvSpPr>
          <p:nvPr>
            <p:ph type="title"/>
          </p:nvPr>
        </p:nvSpPr>
        <p:spPr>
          <a:xfrm>
            <a:off x="454025" y="231775"/>
            <a:ext cx="8372475" cy="695325"/>
          </a:xfrm>
          <a:noFill/>
          <a:ln/>
        </p:spPr>
        <p:txBody>
          <a:bodyPr/>
          <a:lstStyle/>
          <a:p>
            <a:r>
              <a:rPr lang="en-US"/>
              <a:t>Developer Productivity</a:t>
            </a:r>
          </a:p>
        </p:txBody>
      </p:sp>
      <p:pic>
        <p:nvPicPr>
          <p:cNvPr id="1840132" name="Picture 4" descr="lines-of-code-graph"/>
          <p:cNvPicPr>
            <a:picLocks noChangeAspect="1" noChangeArrowheads="1"/>
          </p:cNvPicPr>
          <p:nvPr/>
        </p:nvPicPr>
        <p:blipFill>
          <a:blip r:embed="rId3" cstate="print"/>
          <a:srcRect/>
          <a:stretch>
            <a:fillRect/>
          </a:stretch>
        </p:blipFill>
        <p:spPr bwMode="auto">
          <a:xfrm>
            <a:off x="855663" y="2420938"/>
            <a:ext cx="7356475" cy="3960812"/>
          </a:xfrm>
          <a:prstGeom prst="rect">
            <a:avLst/>
          </a:prstGeom>
          <a:noFill/>
        </p:spPr>
      </p:pic>
      <p:sp>
        <p:nvSpPr>
          <p:cNvPr id="1840133" name="Text Box 5"/>
          <p:cNvSpPr txBox="1">
            <a:spLocks noChangeArrowheads="1"/>
          </p:cNvSpPr>
          <p:nvPr/>
        </p:nvSpPr>
        <p:spPr bwMode="auto">
          <a:xfrm>
            <a:off x="1239838" y="6407150"/>
            <a:ext cx="2677336" cy="307777"/>
          </a:xfrm>
          <a:prstGeom prst="rect">
            <a:avLst/>
          </a:prstGeom>
          <a:noFill/>
          <a:ln w="9525">
            <a:noFill/>
            <a:miter lim="800000"/>
            <a:headEnd/>
            <a:tailEnd/>
          </a:ln>
          <a:effectLst/>
        </p:spPr>
        <p:txBody>
          <a:bodyPr wrap="none">
            <a:spAutoFit/>
          </a:bodyPr>
          <a:lstStyle/>
          <a:p>
            <a:pPr eaLnBrk="1" hangingPunct="1"/>
            <a:r>
              <a:rPr lang="en-CA" sz="1400" b="1" dirty="0"/>
              <a:t>See </a:t>
            </a:r>
            <a:r>
              <a:rPr lang="en-CA" sz="1400" b="1" dirty="0" err="1"/>
              <a:t>www.gotdotnet.com</a:t>
            </a:r>
            <a:endParaRPr lang="en-US" sz="1400" b="1" dirty="0"/>
          </a:p>
        </p:txBody>
      </p:sp>
      <p:graphicFrame>
        <p:nvGraphicFramePr>
          <p:cNvPr id="8" name="Diagram 7"/>
          <p:cNvGraphicFramePr/>
          <p:nvPr/>
        </p:nvGraphicFramePr>
        <p:xfrm>
          <a:off x="1447800" y="1219200"/>
          <a:ext cx="6477000" cy="129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0132"/>
                                        </p:tgtEl>
                                        <p:attrNameLst>
                                          <p:attrName>style.visibility</p:attrName>
                                        </p:attrNameLst>
                                      </p:cBhvr>
                                      <p:to>
                                        <p:strVal val="visible"/>
                                      </p:to>
                                    </p:set>
                                    <p:animEffect transition="in" filter="fade">
                                      <p:cBhvr>
                                        <p:cTn id="7" dur="1000"/>
                                        <p:tgtEl>
                                          <p:spTgt spid="184013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4013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i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0133" grpId="0"/>
      <p:bldGraphic spid="8"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.NET Framework Stack</a:t>
            </a:r>
            <a:endParaRPr lang="en-US" dirty="0"/>
          </a:p>
        </p:txBody>
      </p:sp>
      <p:pic>
        <p:nvPicPr>
          <p:cNvPr id="66562" name="Picture 2" descr="http://www.hubbardone.com/files/Uploads/Images/DotNet_Framework_Versions.gif"/>
          <p:cNvPicPr>
            <a:picLocks noChangeAspect="1" noChangeArrowheads="1"/>
          </p:cNvPicPr>
          <p:nvPr/>
        </p:nvPicPr>
        <p:blipFill>
          <a:blip r:embed="rId2" cstate="print"/>
          <a:srcRect/>
          <a:stretch>
            <a:fillRect/>
          </a:stretch>
        </p:blipFill>
        <p:spPr bwMode="auto">
          <a:xfrm>
            <a:off x="381000" y="1295400"/>
            <a:ext cx="8382000" cy="4866202"/>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.Net Framework History</a:t>
            </a:r>
            <a:endParaRPr lang="en-US" dirty="0"/>
          </a:p>
        </p:txBody>
      </p:sp>
      <p:sp>
        <p:nvSpPr>
          <p:cNvPr id="4" name="Content Placeholder 5"/>
          <p:cNvSpPr>
            <a:spLocks noGrp="1"/>
          </p:cNvSpPr>
          <p:nvPr>
            <p:ph idx="1"/>
          </p:nvPr>
        </p:nvSpPr>
        <p:spPr>
          <a:xfrm>
            <a:off x="228600" y="1066800"/>
            <a:ext cx="8534400" cy="5486400"/>
          </a:xfrm>
        </p:spPr>
        <p:txBody>
          <a:bodyPr/>
          <a:lstStyle/>
          <a:p>
            <a:r>
              <a:rPr lang="en-GB" sz="1400" dirty="0" smtClean="0"/>
              <a:t>.NET Framework 1.0 - January 2002</a:t>
            </a:r>
          </a:p>
          <a:p>
            <a:pPr lvl="1"/>
            <a:r>
              <a:rPr lang="en-GB" sz="1200" dirty="0" smtClean="0"/>
              <a:t>Initial release</a:t>
            </a:r>
          </a:p>
          <a:p>
            <a:r>
              <a:rPr lang="en-GB" sz="1400" dirty="0" smtClean="0"/>
              <a:t>.NET Framework 1.1 - April 2003</a:t>
            </a:r>
          </a:p>
          <a:p>
            <a:pPr lvl="1"/>
            <a:r>
              <a:rPr lang="en-GB" sz="1200" dirty="0" smtClean="0"/>
              <a:t>Mobile ASP.NET Support</a:t>
            </a:r>
          </a:p>
          <a:p>
            <a:pPr lvl="1"/>
            <a:r>
              <a:rPr lang="en-GB" sz="1200" dirty="0" smtClean="0"/>
              <a:t>Security Enhancements</a:t>
            </a:r>
          </a:p>
          <a:p>
            <a:pPr lvl="1"/>
            <a:r>
              <a:rPr lang="en-GB" sz="1200" dirty="0" smtClean="0"/>
              <a:t>ODBC/Oracle Support</a:t>
            </a:r>
          </a:p>
          <a:p>
            <a:pPr lvl="1"/>
            <a:r>
              <a:rPr lang="en-GB" sz="1200" dirty="0" smtClean="0"/>
              <a:t>.NET Compact Framework</a:t>
            </a:r>
          </a:p>
          <a:p>
            <a:pPr lvl="1"/>
            <a:r>
              <a:rPr lang="en-GB" sz="1200" dirty="0" smtClean="0"/>
              <a:t>IPv6 Support</a:t>
            </a:r>
          </a:p>
          <a:p>
            <a:pPr lvl="1"/>
            <a:r>
              <a:rPr lang="en-GB" sz="1200" dirty="0" smtClean="0"/>
              <a:t>Various API Changes</a:t>
            </a:r>
          </a:p>
          <a:p>
            <a:r>
              <a:rPr lang="en-GB" sz="1400" dirty="0" smtClean="0"/>
              <a:t>.NET Framework 2.0 - November 2005</a:t>
            </a:r>
          </a:p>
          <a:p>
            <a:pPr lvl="1"/>
            <a:r>
              <a:rPr lang="en-GB" sz="1200" i="1" dirty="0" smtClean="0"/>
              <a:t>Generics!</a:t>
            </a:r>
          </a:p>
          <a:p>
            <a:pPr lvl="1"/>
            <a:r>
              <a:rPr lang="en-GB" sz="1200" dirty="0" smtClean="0"/>
              <a:t>Hosting API</a:t>
            </a:r>
          </a:p>
          <a:p>
            <a:pPr lvl="1"/>
            <a:r>
              <a:rPr lang="en-GB" sz="1200" dirty="0" smtClean="0"/>
              <a:t>64-bit Support</a:t>
            </a:r>
          </a:p>
          <a:p>
            <a:pPr lvl="1"/>
            <a:r>
              <a:rPr lang="en-GB" sz="1200" dirty="0" smtClean="0"/>
              <a:t>ASP.NET enhancements(web controls, personalisation)</a:t>
            </a:r>
          </a:p>
          <a:p>
            <a:pPr lvl="1"/>
            <a:r>
              <a:rPr lang="en-GB" sz="1200" dirty="0" smtClean="0"/>
              <a:t>Data Controls with Declarative Data Bringing</a:t>
            </a:r>
          </a:p>
          <a:p>
            <a:pPr lvl="1"/>
            <a:r>
              <a:rPr lang="en-GB" sz="1200" dirty="0" smtClean="0"/>
              <a:t>.NET Micro Framework</a:t>
            </a:r>
          </a:p>
          <a:p>
            <a:pPr lvl="1"/>
            <a:r>
              <a:rPr lang="en-GB" sz="1200" dirty="0" smtClean="0"/>
              <a:t>Various API Changes</a:t>
            </a:r>
          </a:p>
          <a:p>
            <a:r>
              <a:rPr lang="en-GB" sz="1400" dirty="0" smtClean="0"/>
              <a:t>.NET Framework 3.0 - November </a:t>
            </a:r>
            <a:r>
              <a:rPr lang="en-GB" sz="1200" dirty="0" smtClean="0"/>
              <a:t>2006</a:t>
            </a:r>
          </a:p>
          <a:p>
            <a:pPr lvl="1"/>
            <a:r>
              <a:rPr lang="en-GB" sz="1200" dirty="0" smtClean="0"/>
              <a:t>Windows Presentation Framework</a:t>
            </a:r>
          </a:p>
          <a:p>
            <a:pPr lvl="1"/>
            <a:r>
              <a:rPr lang="en-GB" sz="1200" dirty="0" smtClean="0"/>
              <a:t>Windows Communication Framework</a:t>
            </a:r>
          </a:p>
          <a:p>
            <a:pPr lvl="1"/>
            <a:r>
              <a:rPr lang="en-GB" sz="1200" dirty="0" smtClean="0"/>
              <a:t>Windows Workflow Foundation</a:t>
            </a:r>
          </a:p>
          <a:p>
            <a:pPr lvl="1"/>
            <a:r>
              <a:rPr lang="en-GB" sz="1200" dirty="0" smtClean="0"/>
              <a:t>Windows </a:t>
            </a:r>
            <a:r>
              <a:rPr lang="en-GB" sz="1200" dirty="0" err="1" smtClean="0"/>
              <a:t>CardSpace</a:t>
            </a:r>
            <a:endParaRPr lang="en-GB" sz="1200" dirty="0" smtClean="0"/>
          </a:p>
          <a:p>
            <a:r>
              <a:rPr lang="en-GB" sz="1400" dirty="0" smtClean="0"/>
              <a:t>.NET Framework 3.5 – November 2007</a:t>
            </a:r>
          </a:p>
          <a:p>
            <a:pPr lvl="1"/>
            <a:r>
              <a:rPr lang="en-GB" sz="1200" dirty="0"/>
              <a:t>ASP.NET AJAX</a:t>
            </a:r>
          </a:p>
          <a:p>
            <a:pPr lvl="1"/>
            <a:r>
              <a:rPr lang="en-GB" sz="1200" dirty="0"/>
              <a:t>LINQ</a:t>
            </a:r>
          </a:p>
          <a:p>
            <a:pPr lvl="1"/>
            <a:r>
              <a:rPr lang="en-GB" sz="1200" dirty="0"/>
              <a:t>Various API </a:t>
            </a:r>
            <a:r>
              <a:rPr lang="en-GB" sz="1200" dirty="0" smtClean="0"/>
              <a:t>Changes</a:t>
            </a:r>
          </a:p>
          <a:p>
            <a:r>
              <a:rPr lang="en-GB" sz="1200" dirty="0" smtClean="0"/>
              <a:t>.NET Framework 4.0 – April 2010</a:t>
            </a:r>
          </a:p>
          <a:p>
            <a:pPr lvl="1"/>
            <a:r>
              <a:rPr lang="en-GB" sz="1200" dirty="0" smtClean="0"/>
              <a:t>MEF, TPL, PLINQ, DLR, MVC, ADO.NET EF</a:t>
            </a:r>
            <a:endParaRPr lang="en-GB" sz="1200" dirty="0"/>
          </a:p>
        </p:txBody>
      </p:sp>
      <p:sp>
        <p:nvSpPr>
          <p:cNvPr id="7" name="Rectangle 6"/>
          <p:cNvSpPr/>
          <p:nvPr/>
        </p:nvSpPr>
        <p:spPr bwMode="auto">
          <a:xfrm>
            <a:off x="5334000" y="1152520"/>
            <a:ext cx="3657600" cy="555308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Narrow" pitchFamily="34" charset="0"/>
            </a:endParaRPr>
          </a:p>
        </p:txBody>
      </p:sp>
      <p:pic>
        <p:nvPicPr>
          <p:cNvPr id="96259" name="Picture 3" descr="C:\Users\.NET Evangelist\Pictures\untitled.bmp"/>
          <p:cNvPicPr>
            <a:picLocks noChangeAspect="1" noChangeArrowheads="1"/>
          </p:cNvPicPr>
          <p:nvPr/>
        </p:nvPicPr>
        <p:blipFill>
          <a:blip r:embed="rId2" cstate="print"/>
          <a:srcRect/>
          <a:stretch>
            <a:fillRect/>
          </a:stretch>
        </p:blipFill>
        <p:spPr bwMode="auto">
          <a:xfrm>
            <a:off x="5486400" y="1828800"/>
            <a:ext cx="3590925" cy="40386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0" name="Rectangle 6"/>
          <p:cNvSpPr>
            <a:spLocks noGrp="1" noChangeArrowheads="1"/>
          </p:cNvSpPr>
          <p:nvPr>
            <p:ph type="title"/>
          </p:nvPr>
        </p:nvSpPr>
        <p:spPr/>
        <p:txBody>
          <a:bodyPr/>
          <a:lstStyle/>
          <a:p>
            <a:r>
              <a:rPr smtClean="0"/>
              <a:t>Summary</a:t>
            </a:r>
          </a:p>
        </p:txBody>
      </p:sp>
      <p:sp>
        <p:nvSpPr>
          <p:cNvPr id="185351" name="Rectangle 7"/>
          <p:cNvSpPr>
            <a:spLocks noGrp="1" noChangeArrowheads="1"/>
          </p:cNvSpPr>
          <p:nvPr>
            <p:ph type="body" idx="1"/>
          </p:nvPr>
        </p:nvSpPr>
        <p:spPr>
          <a:xfrm>
            <a:off x="381000" y="1416050"/>
            <a:ext cx="8001000" cy="3733800"/>
          </a:xfrm>
        </p:spPr>
        <p:txBody>
          <a:bodyPr/>
          <a:lstStyle/>
          <a:p>
            <a:r>
              <a:rPr lang="en-US"/>
              <a:t>The .NET Framework</a:t>
            </a:r>
          </a:p>
          <a:p>
            <a:pPr lvl="1"/>
            <a:r>
              <a:rPr lang="en-US"/>
              <a:t>Dramatically simplifies development and deployment</a:t>
            </a:r>
          </a:p>
          <a:p>
            <a:pPr lvl="1"/>
            <a:r>
              <a:rPr lang="en-US"/>
              <a:t>Unifies programming models</a:t>
            </a:r>
          </a:p>
          <a:p>
            <a:pPr lvl="1"/>
            <a:r>
              <a:rPr lang="en-US"/>
              <a:t>Provides robust and secure execution environment</a:t>
            </a:r>
          </a:p>
          <a:p>
            <a:pPr lvl="1"/>
            <a:r>
              <a:rPr lang="en-US"/>
              <a:t>Supports multiple programming languages</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4869"/>
            <a:ext cx="7543800" cy="634020"/>
          </a:xfrm>
        </p:spPr>
        <p:txBody>
          <a:bodyPr/>
          <a:lstStyle/>
          <a:p>
            <a:r>
              <a:rPr lang="en-US" altLang="zh-CN" sz="4400" kern="1200" dirty="0" smtClean="0">
                <a:solidFill>
                  <a:srgbClr val="800000"/>
                </a:solidFill>
                <a:effectLst>
                  <a:outerShdw blurRad="38100" dist="38100" dir="2700000" algn="tl">
                    <a:srgbClr val="000000"/>
                  </a:outerShdw>
                </a:effectLst>
                <a:latin typeface="+mn-lt"/>
                <a:ea typeface="宋体" pitchFamily="2" charset="-122"/>
                <a:cs typeface="+mn-cs"/>
              </a:rPr>
              <a:t>Introduction to C#</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Need for C#</a:t>
            </a:r>
          </a:p>
        </p:txBody>
      </p:sp>
      <p:sp>
        <p:nvSpPr>
          <p:cNvPr id="76803" name="Rectangle 3"/>
          <p:cNvSpPr>
            <a:spLocks noGrp="1" noChangeArrowheads="1"/>
          </p:cNvSpPr>
          <p:nvPr>
            <p:ph type="body" idx="1"/>
          </p:nvPr>
        </p:nvSpPr>
        <p:spPr>
          <a:xfrm>
            <a:off x="304800" y="1143000"/>
            <a:ext cx="8388350" cy="4497388"/>
          </a:xfrm>
        </p:spPr>
        <p:txBody>
          <a:bodyPr/>
          <a:lstStyle/>
          <a:p>
            <a:r>
              <a:rPr lang="en-US" dirty="0"/>
              <a:t>Existing languages are powerful.  Why do we need another language?</a:t>
            </a:r>
          </a:p>
          <a:p>
            <a:r>
              <a:rPr lang="en-US" dirty="0"/>
              <a:t>Important features are spread out over multiple languages</a:t>
            </a:r>
          </a:p>
          <a:p>
            <a:pPr lvl="1"/>
            <a:r>
              <a:rPr lang="en-US" dirty="0"/>
              <a:t>Example: must choose between pointers (C++) or garbage collection (Java)?</a:t>
            </a:r>
          </a:p>
          <a:p>
            <a:r>
              <a:rPr lang="en-US" dirty="0"/>
              <a:t>Old languages + new features = poor syntax</a:t>
            </a:r>
          </a:p>
          <a:p>
            <a:pPr lvl="1"/>
            <a:r>
              <a:rPr lang="en-US" dirty="0"/>
              <a:t>Garbage collection in C++?</a:t>
            </a:r>
          </a:p>
          <a:p>
            <a:pPr lvl="1"/>
            <a:r>
              <a:rPr lang="en-US" dirty="0"/>
              <a:t>Event-driven GUIs in Java?</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Goals of C#</a:t>
            </a:r>
          </a:p>
        </p:txBody>
      </p:sp>
      <p:sp>
        <p:nvSpPr>
          <p:cNvPr id="60419" name="Rectangle 3"/>
          <p:cNvSpPr>
            <a:spLocks noGrp="1" noChangeArrowheads="1"/>
          </p:cNvSpPr>
          <p:nvPr>
            <p:ph type="body" idx="1"/>
          </p:nvPr>
        </p:nvSpPr>
        <p:spPr>
          <a:xfrm>
            <a:off x="381000" y="1416050"/>
            <a:ext cx="8578850" cy="4703763"/>
          </a:xfrm>
        </p:spPr>
        <p:txBody>
          <a:bodyPr/>
          <a:lstStyle/>
          <a:p>
            <a:r>
              <a:rPr lang="en-US" dirty="0"/>
              <a:t>Give developers a single language with</a:t>
            </a:r>
          </a:p>
          <a:p>
            <a:pPr lvl="1"/>
            <a:r>
              <a:rPr lang="en-US" dirty="0"/>
              <a:t>A full suite of powerful features</a:t>
            </a:r>
          </a:p>
          <a:p>
            <a:pPr lvl="1"/>
            <a:r>
              <a:rPr lang="en-US" dirty="0"/>
              <a:t>A consistent and simple syntax</a:t>
            </a:r>
          </a:p>
          <a:p>
            <a:pPr lvl="1"/>
            <a:endParaRPr lang="en-US" dirty="0"/>
          </a:p>
          <a:p>
            <a:r>
              <a:rPr lang="en-US" dirty="0"/>
              <a:t>Increase developer productivity!</a:t>
            </a:r>
          </a:p>
          <a:p>
            <a:pPr lvl="1"/>
            <a:r>
              <a:rPr lang="en-US" dirty="0"/>
              <a:t>Type safety</a:t>
            </a:r>
          </a:p>
          <a:p>
            <a:pPr lvl="1"/>
            <a:r>
              <a:rPr lang="en-US" dirty="0"/>
              <a:t>Garbage collection</a:t>
            </a:r>
          </a:p>
          <a:p>
            <a:pPr lvl="1"/>
            <a:r>
              <a:rPr lang="en-US" dirty="0"/>
              <a:t>Exceptions</a:t>
            </a:r>
          </a:p>
          <a:p>
            <a:pPr lvl="1"/>
            <a:r>
              <a:rPr lang="en-US" dirty="0"/>
              <a:t>Leverage existing skills</a:t>
            </a: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Goals of C# cont.</a:t>
            </a:r>
          </a:p>
        </p:txBody>
      </p:sp>
      <p:sp>
        <p:nvSpPr>
          <p:cNvPr id="243715" name="Rectangle 3"/>
          <p:cNvSpPr>
            <a:spLocks noGrp="1" noChangeArrowheads="1"/>
          </p:cNvSpPr>
          <p:nvPr>
            <p:ph type="body" idx="1"/>
          </p:nvPr>
        </p:nvSpPr>
        <p:spPr>
          <a:xfrm>
            <a:off x="381000" y="1416050"/>
            <a:ext cx="8388350" cy="4718050"/>
          </a:xfrm>
        </p:spPr>
        <p:txBody>
          <a:bodyPr/>
          <a:lstStyle/>
          <a:p>
            <a:r>
              <a:rPr lang="en-US" dirty="0"/>
              <a:t>Support component-oriented programming</a:t>
            </a:r>
          </a:p>
          <a:p>
            <a:pPr lvl="1"/>
            <a:r>
              <a:rPr lang="en-US" dirty="0"/>
              <a:t>First class support for component concepts such as properties, events, attributes</a:t>
            </a:r>
          </a:p>
          <a:p>
            <a:r>
              <a:rPr lang="en-US" dirty="0"/>
              <a:t>Provide unified and extensible type system</a:t>
            </a:r>
          </a:p>
          <a:p>
            <a:pPr lvl="1"/>
            <a:r>
              <a:rPr lang="en-US" dirty="0"/>
              <a:t>Where everything can be treated as an object</a:t>
            </a:r>
          </a:p>
          <a:p>
            <a:r>
              <a:rPr lang="en-US" dirty="0"/>
              <a:t>Build foundation for future innovation</a:t>
            </a:r>
          </a:p>
          <a:p>
            <a:pPr lvl="1"/>
            <a:r>
              <a:rPr lang="en-US" dirty="0"/>
              <a:t>Concise language specification</a:t>
            </a:r>
          </a:p>
          <a:p>
            <a:pPr lvl="1"/>
            <a:r>
              <a:rPr lang="en-US" dirty="0"/>
              <a:t>Standardization</a:t>
            </a:r>
          </a:p>
          <a:p>
            <a:pPr>
              <a:buFont typeface="Wingdings" pitchFamily="2" charset="2"/>
              <a:buNone/>
            </a:pPr>
            <a:endParaRPr lang="en-US" dirty="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AU" smtClean="0"/>
              <a:t>Why .NET?</a:t>
            </a:r>
          </a:p>
        </p:txBody>
      </p:sp>
      <p:pic>
        <p:nvPicPr>
          <p:cNvPr id="4099" name="Picture 5" descr="C:\ACS\Materials\VB.jpg"/>
          <p:cNvPicPr>
            <a:picLocks noChangeAspect="1" noChangeArrowheads="1"/>
          </p:cNvPicPr>
          <p:nvPr/>
        </p:nvPicPr>
        <p:blipFill>
          <a:blip r:embed="rId2" cstate="print"/>
          <a:srcRect/>
          <a:stretch>
            <a:fillRect/>
          </a:stretch>
        </p:blipFill>
        <p:spPr bwMode="auto">
          <a:xfrm>
            <a:off x="6490855" y="1219200"/>
            <a:ext cx="2362200" cy="2667000"/>
          </a:xfrm>
          <a:prstGeom prst="rect">
            <a:avLst/>
          </a:prstGeom>
          <a:ln>
            <a:headEnd/>
            <a:tailEnd/>
          </a:ln>
        </p:spPr>
        <p:style>
          <a:lnRef idx="1">
            <a:schemeClr val="accent4"/>
          </a:lnRef>
          <a:fillRef idx="2">
            <a:schemeClr val="accent4"/>
          </a:fillRef>
          <a:effectRef idx="1">
            <a:schemeClr val="accent4"/>
          </a:effectRef>
          <a:fontRef idx="minor">
            <a:schemeClr val="dk1"/>
          </a:fontRef>
        </p:style>
      </p:pic>
      <p:pic>
        <p:nvPicPr>
          <p:cNvPr id="4100" name="Picture 7" descr="C:\ACS\Materials\VI.jpg"/>
          <p:cNvPicPr>
            <a:picLocks noChangeAspect="1" noChangeArrowheads="1"/>
          </p:cNvPicPr>
          <p:nvPr/>
        </p:nvPicPr>
        <p:blipFill>
          <a:blip r:embed="rId3" cstate="print"/>
          <a:srcRect/>
          <a:stretch>
            <a:fillRect/>
          </a:stretch>
        </p:blipFill>
        <p:spPr bwMode="auto">
          <a:xfrm>
            <a:off x="228600" y="1219200"/>
            <a:ext cx="2438400" cy="2667000"/>
          </a:xfrm>
          <a:prstGeom prst="rect">
            <a:avLst/>
          </a:prstGeom>
          <a:ln>
            <a:headEnd/>
            <a:tailEnd/>
          </a:ln>
        </p:spPr>
        <p:style>
          <a:lnRef idx="0">
            <a:schemeClr val="accent4"/>
          </a:lnRef>
          <a:fillRef idx="3">
            <a:schemeClr val="accent4"/>
          </a:fillRef>
          <a:effectRef idx="3">
            <a:schemeClr val="accent4"/>
          </a:effectRef>
          <a:fontRef idx="minor">
            <a:schemeClr val="lt1"/>
          </a:fontRef>
        </p:style>
      </p:pic>
      <p:pic>
        <p:nvPicPr>
          <p:cNvPr id="4101" name="Picture 8" descr="C:\ACS\Materials\vc60_logo.jpg"/>
          <p:cNvPicPr>
            <a:picLocks noGrp="1" noChangeAspect="1" noChangeArrowheads="1"/>
          </p:cNvPicPr>
          <p:nvPr>
            <p:ph idx="1"/>
          </p:nvPr>
        </p:nvPicPr>
        <p:blipFill>
          <a:blip r:embed="rId4" cstate="print"/>
          <a:srcRect/>
          <a:stretch>
            <a:fillRect/>
          </a:stretch>
        </p:blipFill>
        <p:spPr>
          <a:xfrm>
            <a:off x="2743200" y="1219200"/>
            <a:ext cx="3686175" cy="1762125"/>
          </a:xfrm>
        </p:spPr>
        <p:style>
          <a:lnRef idx="1">
            <a:schemeClr val="accent2"/>
          </a:lnRef>
          <a:fillRef idx="3">
            <a:schemeClr val="accent2"/>
          </a:fillRef>
          <a:effectRef idx="2">
            <a:schemeClr val="accent2"/>
          </a:effectRef>
          <a:fontRef idx="minor">
            <a:schemeClr val="lt1"/>
          </a:fontRef>
        </p:style>
      </p:pic>
      <p:sp>
        <p:nvSpPr>
          <p:cNvPr id="4102" name="TextBox 11"/>
          <p:cNvSpPr txBox="1">
            <a:spLocks noChangeArrowheads="1"/>
          </p:cNvSpPr>
          <p:nvPr/>
        </p:nvSpPr>
        <p:spPr bwMode="auto">
          <a:xfrm>
            <a:off x="7215188" y="3962400"/>
            <a:ext cx="1289050" cy="708025"/>
          </a:xfrm>
          <a:prstGeom prst="rect">
            <a:avLst/>
          </a:prstGeom>
          <a:noFill/>
          <a:ln w="9525">
            <a:noFill/>
            <a:miter lim="800000"/>
            <a:headEnd/>
            <a:tailEnd/>
          </a:ln>
        </p:spPr>
        <p:txBody>
          <a:bodyPr wrap="none">
            <a:spAutoFit/>
          </a:bodyPr>
          <a:lstStyle/>
          <a:p>
            <a:r>
              <a:rPr lang="en-AU" sz="4000" dirty="0">
                <a:latin typeface="Verdana" pitchFamily="34" charset="0"/>
              </a:rPr>
              <a:t>RAD</a:t>
            </a:r>
          </a:p>
        </p:txBody>
      </p:sp>
      <p:sp>
        <p:nvSpPr>
          <p:cNvPr id="4103" name="TextBox 12"/>
          <p:cNvSpPr txBox="1">
            <a:spLocks noChangeArrowheads="1"/>
          </p:cNvSpPr>
          <p:nvPr/>
        </p:nvSpPr>
        <p:spPr bwMode="auto">
          <a:xfrm>
            <a:off x="304800" y="3962400"/>
            <a:ext cx="1290638" cy="708025"/>
          </a:xfrm>
          <a:prstGeom prst="rect">
            <a:avLst/>
          </a:prstGeom>
          <a:noFill/>
          <a:ln w="9525">
            <a:noFill/>
            <a:miter lim="800000"/>
            <a:headEnd/>
            <a:tailEnd/>
          </a:ln>
        </p:spPr>
        <p:txBody>
          <a:bodyPr wrap="none">
            <a:spAutoFit/>
          </a:bodyPr>
          <a:lstStyle/>
          <a:p>
            <a:r>
              <a:rPr lang="en-AU" sz="4000" dirty="0">
                <a:latin typeface="Verdana" pitchFamily="34" charset="0"/>
              </a:rPr>
              <a:t>Web</a:t>
            </a:r>
          </a:p>
        </p:txBody>
      </p:sp>
      <p:sp>
        <p:nvSpPr>
          <p:cNvPr id="4104" name="TextBox 13"/>
          <p:cNvSpPr txBox="1">
            <a:spLocks noChangeArrowheads="1"/>
          </p:cNvSpPr>
          <p:nvPr/>
        </p:nvSpPr>
        <p:spPr bwMode="auto">
          <a:xfrm>
            <a:off x="3429000" y="3124200"/>
            <a:ext cx="2058988" cy="830262"/>
          </a:xfrm>
          <a:prstGeom prst="rect">
            <a:avLst/>
          </a:prstGeom>
          <a:noFill/>
          <a:ln w="9525">
            <a:noFill/>
            <a:miter lim="800000"/>
            <a:headEnd/>
            <a:tailEnd/>
          </a:ln>
        </p:spPr>
        <p:txBody>
          <a:bodyPr wrap="none">
            <a:spAutoFit/>
          </a:bodyPr>
          <a:lstStyle/>
          <a:p>
            <a:pPr>
              <a:buFont typeface="Arial" charset="0"/>
              <a:buChar char="•"/>
            </a:pPr>
            <a:r>
              <a:rPr lang="en-AU" sz="2400" dirty="0">
                <a:latin typeface="Verdana" pitchFamily="34" charset="0"/>
              </a:rPr>
              <a:t>Low Level </a:t>
            </a:r>
          </a:p>
          <a:p>
            <a:pPr>
              <a:buFont typeface="Arial" charset="0"/>
              <a:buChar char="•"/>
            </a:pPr>
            <a:r>
              <a:rPr lang="en-AU" sz="2400" dirty="0">
                <a:latin typeface="Verdana" pitchFamily="34" charset="0"/>
              </a:rPr>
              <a:t>Advance UI</a:t>
            </a:r>
          </a:p>
        </p:txBody>
      </p:sp>
      <p:pic>
        <p:nvPicPr>
          <p:cNvPr id="9" name="Picture 2" descr="C:\ACS\Materials\CE.jpg"/>
          <p:cNvPicPr>
            <a:picLocks noChangeAspect="1" noChangeArrowheads="1"/>
          </p:cNvPicPr>
          <p:nvPr/>
        </p:nvPicPr>
        <p:blipFill>
          <a:blip r:embed="rId5" cstate="print"/>
          <a:srcRect/>
          <a:stretch>
            <a:fillRect/>
          </a:stretch>
        </p:blipFill>
        <p:spPr bwMode="auto">
          <a:xfrm>
            <a:off x="2057400" y="4267200"/>
            <a:ext cx="1981200" cy="1981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10" name="Picture 3" descr="C:\ACS\Materials\DirectX_1_logo.png"/>
          <p:cNvPicPr>
            <a:picLocks noChangeAspect="1" noChangeArrowheads="1"/>
          </p:cNvPicPr>
          <p:nvPr/>
        </p:nvPicPr>
        <p:blipFill>
          <a:blip r:embed="rId6" cstate="print"/>
          <a:srcRect/>
          <a:stretch>
            <a:fillRect/>
          </a:stretch>
        </p:blipFill>
        <p:spPr bwMode="auto">
          <a:xfrm>
            <a:off x="4572000" y="4267200"/>
            <a:ext cx="1981200" cy="1981200"/>
          </a:xfrm>
          <a:prstGeom prst="rect">
            <a:avLst/>
          </a:prstGeom>
          <a:ln>
            <a:headEnd/>
            <a:tailEnd/>
          </a:ln>
        </p:spPr>
        <p:style>
          <a:lnRef idx="3">
            <a:schemeClr val="lt1"/>
          </a:lnRef>
          <a:fillRef idx="1">
            <a:schemeClr val="accent3"/>
          </a:fillRef>
          <a:effectRef idx="1">
            <a:schemeClr val="accent3"/>
          </a:effectRef>
          <a:fontRef idx="minor">
            <a:schemeClr val="lt1"/>
          </a:fontRef>
        </p:style>
      </p:pic>
      <p:sp>
        <p:nvSpPr>
          <p:cNvPr id="11" name="TextBox 5"/>
          <p:cNvSpPr txBox="1">
            <a:spLocks noChangeArrowheads="1"/>
          </p:cNvSpPr>
          <p:nvPr/>
        </p:nvSpPr>
        <p:spPr bwMode="auto">
          <a:xfrm>
            <a:off x="457200" y="5638800"/>
            <a:ext cx="1773238" cy="584200"/>
          </a:xfrm>
          <a:prstGeom prst="rect">
            <a:avLst/>
          </a:prstGeom>
          <a:noFill/>
          <a:ln w="9525">
            <a:noFill/>
            <a:miter lim="800000"/>
            <a:headEnd/>
            <a:tailEnd/>
          </a:ln>
        </p:spPr>
        <p:txBody>
          <a:bodyPr wrap="none">
            <a:spAutoFit/>
          </a:bodyPr>
          <a:lstStyle/>
          <a:p>
            <a:r>
              <a:rPr lang="en-AU" sz="3200" dirty="0">
                <a:latin typeface="Verdana" pitchFamily="34" charset="0"/>
              </a:rPr>
              <a:t>Devices</a:t>
            </a:r>
          </a:p>
        </p:txBody>
      </p:sp>
      <p:sp>
        <p:nvSpPr>
          <p:cNvPr id="12" name="TextBox 6"/>
          <p:cNvSpPr txBox="1">
            <a:spLocks noChangeArrowheads="1"/>
          </p:cNvSpPr>
          <p:nvPr/>
        </p:nvSpPr>
        <p:spPr bwMode="auto">
          <a:xfrm>
            <a:off x="6705600" y="5181600"/>
            <a:ext cx="2066591" cy="1077218"/>
          </a:xfrm>
          <a:prstGeom prst="rect">
            <a:avLst/>
          </a:prstGeom>
          <a:noFill/>
          <a:ln w="9525">
            <a:noFill/>
            <a:miter lim="800000"/>
            <a:headEnd/>
            <a:tailEnd/>
          </a:ln>
        </p:spPr>
        <p:txBody>
          <a:bodyPr wrap="none">
            <a:spAutoFit/>
          </a:bodyPr>
          <a:lstStyle/>
          <a:p>
            <a:r>
              <a:rPr lang="en-AU" sz="3200" dirty="0">
                <a:latin typeface="Verdana" pitchFamily="34" charset="0"/>
              </a:rPr>
              <a:t>Advance </a:t>
            </a:r>
            <a:endParaRPr lang="en-AU" sz="3200" dirty="0" smtClean="0">
              <a:latin typeface="Verdana" pitchFamily="34" charset="0"/>
            </a:endParaRPr>
          </a:p>
          <a:p>
            <a:r>
              <a:rPr lang="en-AU" sz="3200" dirty="0" smtClean="0">
                <a:latin typeface="Verdana" pitchFamily="34" charset="0"/>
              </a:rPr>
              <a:t>Graphics</a:t>
            </a:r>
            <a:endParaRPr lang="en-AU" sz="32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blinds(horizontal)">
                                      <p:cBhvr>
                                        <p:cTn id="10" dur="500"/>
                                        <p:tgtEl>
                                          <p:spTgt spid="410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101"/>
                                        </p:tgtEl>
                                        <p:attrNameLst>
                                          <p:attrName>style.visibility</p:attrName>
                                        </p:attrNameLst>
                                      </p:cBhvr>
                                      <p:to>
                                        <p:strVal val="visible"/>
                                      </p:to>
                                    </p:set>
                                    <p:animEffect transition="in" filter="box(in)">
                                      <p:cBhvr>
                                        <p:cTn id="15" dur="500"/>
                                        <p:tgtEl>
                                          <p:spTgt spid="410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box(in)">
                                      <p:cBhvr>
                                        <p:cTn id="18" dur="500"/>
                                        <p:tgtEl>
                                          <p:spTgt spid="410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animEffect transition="in" filter="checkerboard(across)">
                                      <p:cBhvr>
                                        <p:cTn id="23" dur="500"/>
                                        <p:tgtEl>
                                          <p:spTgt spid="409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102"/>
                                        </p:tgtEl>
                                        <p:attrNameLst>
                                          <p:attrName>style.visibility</p:attrName>
                                        </p:attrNameLst>
                                      </p:cBhvr>
                                      <p:to>
                                        <p:strVal val="visible"/>
                                      </p:to>
                                    </p:set>
                                    <p:animEffect transition="in" filter="checkerboard(across)">
                                      <p:cBhvr>
                                        <p:cTn id="26" dur="500"/>
                                        <p:tgtEl>
                                          <p:spTgt spid="4102"/>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amond(in)">
                                      <p:cBhvr>
                                        <p:cTn id="31" dur="2000"/>
                                        <p:tgtEl>
                                          <p:spTgt spid="9"/>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amond(in)">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3" grpId="0"/>
      <p:bldP spid="4104"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Architectural History of C#</a:t>
            </a:r>
            <a:endParaRPr lang="en-US" dirty="0"/>
          </a:p>
        </p:txBody>
      </p:sp>
      <p:sp>
        <p:nvSpPr>
          <p:cNvPr id="3" name="Content Placeholder 2"/>
          <p:cNvSpPr>
            <a:spLocks noGrp="1"/>
          </p:cNvSpPr>
          <p:nvPr>
            <p:ph idx="1"/>
          </p:nvPr>
        </p:nvSpPr>
        <p:spPr/>
        <p:txBody>
          <a:bodyPr/>
          <a:lstStyle/>
          <a:p>
            <a:r>
              <a:rPr lang="en-US" dirty="0" smtClean="0"/>
              <a:t>Anders Hejlsberg.</a:t>
            </a:r>
          </a:p>
          <a:p>
            <a:pPr lvl="1"/>
            <a:r>
              <a:rPr lang="en-US" dirty="0" smtClean="0"/>
              <a:t>C#'s principal designer and lead architect at Microsoft.</a:t>
            </a:r>
          </a:p>
          <a:p>
            <a:pPr lvl="1"/>
            <a:r>
              <a:rPr smtClean="0"/>
              <a:t>He designed </a:t>
            </a:r>
          </a:p>
          <a:p>
            <a:pPr lvl="2"/>
            <a:r>
              <a:rPr lang="en-US" dirty="0" smtClean="0"/>
              <a:t> </a:t>
            </a:r>
            <a:r>
              <a:rPr smtClean="0"/>
              <a:t>Visual </a:t>
            </a:r>
            <a:r>
              <a:rPr/>
              <a:t>J</a:t>
            </a:r>
            <a:r>
              <a:rPr smtClean="0"/>
              <a:t>++</a:t>
            </a:r>
            <a:endParaRPr lang="en-US" dirty="0" smtClean="0"/>
          </a:p>
          <a:p>
            <a:pPr lvl="2"/>
            <a:r>
              <a:rPr lang="en-US" dirty="0" smtClean="0"/>
              <a:t> </a:t>
            </a:r>
            <a:r>
              <a:rPr smtClean="0"/>
              <a:t>Borland Delphi</a:t>
            </a:r>
            <a:endParaRPr lang="en-US" dirty="0" smtClean="0"/>
          </a:p>
          <a:p>
            <a:pPr lvl="2"/>
            <a:r>
              <a:rPr lang="en-US" dirty="0" smtClean="0"/>
              <a:t> </a:t>
            </a:r>
            <a:r>
              <a:rPr smtClean="0"/>
              <a:t>Turbo Pascal</a:t>
            </a:r>
            <a:endParaRPr lang="en-US" dirty="0" smtClean="0"/>
          </a:p>
          <a:p>
            <a:pPr lvl="2"/>
            <a:r>
              <a:rPr lang="en-US" dirty="0" smtClean="0"/>
              <a:t> .NET CLR (Core)</a:t>
            </a:r>
          </a:p>
          <a:p>
            <a:pPr lvl="2"/>
            <a:r>
              <a:rPr lang="en-US" dirty="0" smtClean="0"/>
              <a:t> C# Language</a:t>
            </a:r>
          </a:p>
          <a:p>
            <a:endParaRPr lang="en-US" dirty="0"/>
          </a:p>
        </p:txBody>
      </p:sp>
      <p:pic>
        <p:nvPicPr>
          <p:cNvPr id="65539" name="Picture 3"/>
          <p:cNvPicPr>
            <a:picLocks noChangeAspect="1" noChangeArrowheads="1"/>
          </p:cNvPicPr>
          <p:nvPr/>
        </p:nvPicPr>
        <p:blipFill>
          <a:blip r:embed="rId2" cstate="print"/>
          <a:srcRect/>
          <a:stretch>
            <a:fillRect/>
          </a:stretch>
        </p:blipFill>
        <p:spPr bwMode="auto">
          <a:xfrm>
            <a:off x="5410200" y="2245629"/>
            <a:ext cx="2362200" cy="3926571"/>
          </a:xfrm>
          <a:prstGeom prst="rect">
            <a:avLst/>
          </a:prstGeom>
          <a:noFill/>
          <a:ln w="9525">
            <a:noFill/>
            <a:miter lim="800000"/>
            <a:headEnd/>
            <a:tailEnd/>
          </a:ln>
          <a:effectLst>
            <a:glow rad="228600">
              <a:schemeClr val="accent4">
                <a:satMod val="175000"/>
                <a:alpha val="40000"/>
              </a:schemeClr>
            </a:glow>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Design of C#</a:t>
            </a:r>
          </a:p>
        </p:txBody>
      </p:sp>
      <p:sp>
        <p:nvSpPr>
          <p:cNvPr id="55299" name="Rectangle 3"/>
          <p:cNvSpPr>
            <a:spLocks noGrp="1" noChangeArrowheads="1"/>
          </p:cNvSpPr>
          <p:nvPr>
            <p:ph type="body" idx="1"/>
          </p:nvPr>
        </p:nvSpPr>
        <p:spPr>
          <a:xfrm>
            <a:off x="381000" y="1416050"/>
            <a:ext cx="8388350" cy="4700588"/>
          </a:xfrm>
        </p:spPr>
        <p:txBody>
          <a:bodyPr/>
          <a:lstStyle/>
          <a:p>
            <a:r>
              <a:rPr lang="en-US" dirty="0"/>
              <a:t>Derived from the features and syntaxes of other languages</a:t>
            </a:r>
          </a:p>
          <a:p>
            <a:pPr lvl="1"/>
            <a:endParaRPr lang="en-US" dirty="0"/>
          </a:p>
          <a:p>
            <a:pPr lvl="1"/>
            <a:r>
              <a:rPr lang="en-US" dirty="0"/>
              <a:t>The safety of </a:t>
            </a:r>
            <a:r>
              <a:rPr lang="en-US" dirty="0">
                <a:solidFill>
                  <a:srgbClr val="FF0000"/>
                </a:solidFill>
              </a:rPr>
              <a:t>Java</a:t>
            </a:r>
          </a:p>
          <a:p>
            <a:pPr lvl="1"/>
            <a:r>
              <a:rPr lang="en-US" dirty="0"/>
              <a:t>The ease of </a:t>
            </a:r>
            <a:r>
              <a:rPr lang="en-US" dirty="0">
                <a:solidFill>
                  <a:srgbClr val="FF0000"/>
                </a:solidFill>
              </a:rPr>
              <a:t>Visual Basic</a:t>
            </a:r>
          </a:p>
          <a:p>
            <a:pPr lvl="1"/>
            <a:r>
              <a:rPr lang="en-US" dirty="0"/>
              <a:t>The power of </a:t>
            </a:r>
            <a:r>
              <a:rPr lang="en-US" dirty="0">
                <a:solidFill>
                  <a:srgbClr val="FF0000"/>
                </a:solidFill>
              </a:rPr>
              <a:t>C++</a:t>
            </a:r>
          </a:p>
          <a:p>
            <a:pPr lvl="1"/>
            <a:endParaRPr lang="en-US" dirty="0"/>
          </a:p>
          <a:p>
            <a:r>
              <a:rPr lang="en-US" dirty="0"/>
              <a:t>Uses the .NET Framework</a:t>
            </a:r>
          </a:p>
          <a:p>
            <a:r>
              <a:rPr lang="en-US" dirty="0"/>
              <a:t>Plus several unique features</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81000" y="228600"/>
            <a:ext cx="8458200" cy="750888"/>
          </a:xfrm>
        </p:spPr>
        <p:txBody>
          <a:bodyPr/>
          <a:lstStyle/>
          <a:p>
            <a:r>
              <a:rPr lang="en-US"/>
              <a:t>The safety of Java</a:t>
            </a:r>
          </a:p>
        </p:txBody>
      </p:sp>
      <p:sp>
        <p:nvSpPr>
          <p:cNvPr id="168963" name="Rectangle 3"/>
          <p:cNvSpPr>
            <a:spLocks noGrp="1" noChangeArrowheads="1"/>
          </p:cNvSpPr>
          <p:nvPr>
            <p:ph type="body" idx="1"/>
          </p:nvPr>
        </p:nvSpPr>
        <p:spPr>
          <a:xfrm>
            <a:off x="228600" y="1143000"/>
            <a:ext cx="7772400" cy="2867025"/>
          </a:xfrm>
        </p:spPr>
        <p:txBody>
          <a:bodyPr/>
          <a:lstStyle/>
          <a:p>
            <a:pPr marL="565150" indent="-565150"/>
            <a:r>
              <a:rPr lang="en-US" b="0" dirty="0"/>
              <a:t>100% object oriented</a:t>
            </a:r>
          </a:p>
          <a:p>
            <a:pPr marL="565150" indent="-565150"/>
            <a:r>
              <a:rPr lang="en-US" b="0" dirty="0"/>
              <a:t>Automatic garbage collection</a:t>
            </a:r>
          </a:p>
          <a:p>
            <a:pPr marL="565150" indent="-565150"/>
            <a:r>
              <a:rPr lang="en-US" b="0" dirty="0"/>
              <a:t>Array bounds checking at runtime</a:t>
            </a:r>
          </a:p>
          <a:p>
            <a:pPr marL="565150" indent="-565150"/>
            <a:r>
              <a:rPr lang="en-US" b="0" dirty="0"/>
              <a:t>Strict type checking</a:t>
            </a:r>
          </a:p>
          <a:p>
            <a:pPr marL="565150" indent="-565150"/>
            <a:r>
              <a:rPr lang="en-US" b="0" dirty="0"/>
              <a:t>Structured exception handling</a:t>
            </a: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The ease of Visual Basic</a:t>
            </a:r>
          </a:p>
        </p:txBody>
      </p:sp>
      <p:sp>
        <p:nvSpPr>
          <p:cNvPr id="172035" name="Rectangle 3"/>
          <p:cNvSpPr>
            <a:spLocks noGrp="1" noChangeArrowheads="1"/>
          </p:cNvSpPr>
          <p:nvPr>
            <p:ph type="body" idx="1"/>
          </p:nvPr>
        </p:nvSpPr>
        <p:spPr>
          <a:xfrm>
            <a:off x="228600" y="1143000"/>
            <a:ext cx="8388350" cy="2867025"/>
          </a:xfrm>
        </p:spPr>
        <p:txBody>
          <a:bodyPr/>
          <a:lstStyle/>
          <a:p>
            <a:r>
              <a:rPr lang="en-US" b="0" dirty="0"/>
              <a:t>First class support for properties</a:t>
            </a:r>
          </a:p>
          <a:p>
            <a:endParaRPr lang="en-US" b="0" dirty="0"/>
          </a:p>
          <a:p>
            <a:r>
              <a:rPr lang="en-US" b="0" dirty="0"/>
              <a:t>First class support for events</a:t>
            </a:r>
          </a:p>
          <a:p>
            <a:endParaRPr lang="en-US" b="0" dirty="0"/>
          </a:p>
          <a:p>
            <a:r>
              <a:rPr lang="en-US" b="0" dirty="0"/>
              <a:t>For-each loops</a:t>
            </a: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a:t>The power of C++</a:t>
            </a:r>
          </a:p>
        </p:txBody>
      </p:sp>
      <p:sp>
        <p:nvSpPr>
          <p:cNvPr id="169987" name="Rectangle 3"/>
          <p:cNvSpPr>
            <a:spLocks noGrp="1" noChangeArrowheads="1"/>
          </p:cNvSpPr>
          <p:nvPr>
            <p:ph type="body" idx="1"/>
          </p:nvPr>
        </p:nvSpPr>
        <p:spPr>
          <a:xfrm>
            <a:off x="228600" y="1143000"/>
            <a:ext cx="8458200" cy="3821112"/>
          </a:xfrm>
        </p:spPr>
        <p:txBody>
          <a:bodyPr/>
          <a:lstStyle/>
          <a:p>
            <a:pPr marL="565150" indent="-565150"/>
            <a:r>
              <a:rPr lang="en-US" sz="2000" dirty="0"/>
              <a:t>Enumerations</a:t>
            </a:r>
          </a:p>
          <a:p>
            <a:pPr marL="565150" indent="-565150"/>
            <a:r>
              <a:rPr lang="en-US" sz="2000" dirty="0"/>
              <a:t>Operator overloading</a:t>
            </a:r>
          </a:p>
          <a:p>
            <a:pPr marL="1027113" lvl="1" indent="-460375"/>
            <a:r>
              <a:rPr lang="en-US" sz="2000" dirty="0"/>
              <a:t>Mathematical, Indexing, and Casting</a:t>
            </a:r>
          </a:p>
          <a:p>
            <a:pPr marL="565150" indent="-565150"/>
            <a:r>
              <a:rPr lang="en-US" sz="2000" dirty="0"/>
              <a:t>Function pointers</a:t>
            </a:r>
          </a:p>
          <a:p>
            <a:pPr marL="1027113" lvl="1" indent="-460375"/>
            <a:r>
              <a:rPr lang="en-US" sz="2000" dirty="0"/>
              <a:t>Called “delegates”</a:t>
            </a:r>
          </a:p>
          <a:p>
            <a:pPr marL="1027113" lvl="1" indent="-460375"/>
            <a:r>
              <a:rPr lang="en-US" sz="2000" dirty="0"/>
              <a:t>Type safe</a:t>
            </a:r>
          </a:p>
          <a:p>
            <a:pPr marL="565150" indent="-565150"/>
            <a:r>
              <a:rPr lang="en-US" sz="2000" dirty="0" err="1" smtClean="0"/>
              <a:t>Structs</a:t>
            </a:r>
            <a:endParaRPr lang="en-US" sz="2000" dirty="0" smtClean="0"/>
          </a:p>
          <a:p>
            <a:pPr marL="565150" indent="-565150"/>
            <a:r>
              <a:rPr lang="en-US" sz="2000" dirty="0" smtClean="0"/>
              <a:t>Option to pass parameters by reference or by value</a:t>
            </a:r>
          </a:p>
          <a:p>
            <a:pPr marL="565150" indent="-565150"/>
            <a:r>
              <a:rPr lang="en-US" sz="2000" dirty="0" smtClean="0"/>
              <a:t>Can disable type-safety, garbage collection, and bounds checking</a:t>
            </a:r>
          </a:p>
          <a:p>
            <a:pPr marL="565150" indent="-565150"/>
            <a:r>
              <a:rPr lang="en-US" sz="2000" dirty="0" smtClean="0"/>
              <a:t>Can directly manipulate memory with pointers (unsafe)</a:t>
            </a:r>
          </a:p>
          <a:p>
            <a:pPr marL="565150" indent="-565150"/>
            <a:endParaRPr lang="en-US" sz="2000" dirty="0"/>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t>C# Program Structure</a:t>
            </a:r>
          </a:p>
        </p:txBody>
      </p:sp>
      <p:sp>
        <p:nvSpPr>
          <p:cNvPr id="429059" name="Rectangle 3"/>
          <p:cNvSpPr>
            <a:spLocks noGrp="1" noChangeArrowheads="1"/>
          </p:cNvSpPr>
          <p:nvPr>
            <p:ph type="body" idx="1"/>
          </p:nvPr>
        </p:nvSpPr>
        <p:spPr>
          <a:xfrm>
            <a:off x="377825" y="1265237"/>
            <a:ext cx="8415338" cy="4525963"/>
          </a:xfrm>
        </p:spPr>
        <p:txBody>
          <a:bodyPr/>
          <a:lstStyle/>
          <a:p>
            <a:pPr marL="455613" indent="-455613">
              <a:lnSpc>
                <a:spcPct val="90000"/>
              </a:lnSpc>
            </a:pPr>
            <a:r>
              <a:rPr lang="en-US" dirty="0"/>
              <a:t>Namespaces</a:t>
            </a:r>
          </a:p>
          <a:p>
            <a:pPr marL="844550" lvl="1" indent="-387350">
              <a:lnSpc>
                <a:spcPct val="90000"/>
              </a:lnSpc>
            </a:pPr>
            <a:r>
              <a:rPr lang="en-US" dirty="0"/>
              <a:t>Contain types and other namespaces</a:t>
            </a:r>
          </a:p>
          <a:p>
            <a:pPr marL="455613" indent="-455613">
              <a:lnSpc>
                <a:spcPct val="90000"/>
              </a:lnSpc>
            </a:pPr>
            <a:r>
              <a:rPr lang="en-US" dirty="0"/>
              <a:t>Type declarations</a:t>
            </a:r>
          </a:p>
          <a:p>
            <a:pPr marL="844550" lvl="1" indent="-387350">
              <a:lnSpc>
                <a:spcPct val="90000"/>
              </a:lnSpc>
            </a:pPr>
            <a:r>
              <a:rPr lang="en-US" dirty="0"/>
              <a:t>Classes, </a:t>
            </a:r>
            <a:r>
              <a:rPr lang="en-US" dirty="0" err="1"/>
              <a:t>structs</a:t>
            </a:r>
            <a:r>
              <a:rPr lang="en-US" dirty="0"/>
              <a:t>, interfaces, </a:t>
            </a:r>
            <a:r>
              <a:rPr lang="en-US" dirty="0" err="1"/>
              <a:t>enums</a:t>
            </a:r>
            <a:r>
              <a:rPr lang="en-US" dirty="0"/>
              <a:t>, </a:t>
            </a:r>
            <a:br>
              <a:rPr lang="en-US" dirty="0"/>
            </a:br>
            <a:r>
              <a:rPr lang="en-US" dirty="0"/>
              <a:t>and delegates</a:t>
            </a:r>
          </a:p>
          <a:p>
            <a:pPr marL="455613" indent="-455613">
              <a:lnSpc>
                <a:spcPct val="90000"/>
              </a:lnSpc>
            </a:pPr>
            <a:r>
              <a:rPr lang="en-US" dirty="0"/>
              <a:t>Members</a:t>
            </a:r>
          </a:p>
          <a:p>
            <a:pPr marL="844550" lvl="1" indent="-387350">
              <a:lnSpc>
                <a:spcPct val="90000"/>
              </a:lnSpc>
            </a:pPr>
            <a:r>
              <a:rPr lang="en-US" dirty="0"/>
              <a:t>Constants, fields, methods, properties, indexers, events, operators, constructors, destructors</a:t>
            </a:r>
          </a:p>
          <a:p>
            <a:pPr marL="455613" indent="-455613">
              <a:lnSpc>
                <a:spcPct val="90000"/>
              </a:lnSpc>
            </a:pPr>
            <a:r>
              <a:rPr lang="en-US" dirty="0"/>
              <a:t>Organization</a:t>
            </a:r>
          </a:p>
          <a:p>
            <a:pPr marL="844550" lvl="1" indent="-387350">
              <a:lnSpc>
                <a:spcPct val="90000"/>
              </a:lnSpc>
            </a:pPr>
            <a:r>
              <a:rPr lang="en-US" dirty="0"/>
              <a:t>No header files, code written “in-line”</a:t>
            </a:r>
          </a:p>
          <a:p>
            <a:pPr marL="844550" lvl="1" indent="-387350">
              <a:lnSpc>
                <a:spcPct val="90000"/>
              </a:lnSpc>
            </a:pPr>
            <a:r>
              <a:rPr lang="en-US" dirty="0"/>
              <a:t>No declaration order dependence</a:t>
            </a:r>
          </a:p>
        </p:txBody>
      </p:sp>
    </p:spTree>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General Structure of C# Program</a:t>
            </a:r>
            <a:endParaRPr lang="en-US" dirty="0"/>
          </a:p>
        </p:txBody>
      </p:sp>
      <p:pic>
        <p:nvPicPr>
          <p:cNvPr id="65538" name="Picture 2"/>
          <p:cNvPicPr>
            <a:picLocks noChangeAspect="1" noChangeArrowheads="1"/>
          </p:cNvPicPr>
          <p:nvPr/>
        </p:nvPicPr>
        <p:blipFill>
          <a:blip r:embed="rId2" cstate="print"/>
          <a:srcRect/>
          <a:stretch>
            <a:fillRect/>
          </a:stretch>
        </p:blipFill>
        <p:spPr bwMode="auto">
          <a:xfrm>
            <a:off x="1295400" y="1295400"/>
            <a:ext cx="6068779" cy="4819650"/>
          </a:xfrm>
          <a:prstGeom prst="rect">
            <a:avLst/>
          </a:prstGeom>
          <a:noFill/>
          <a:ln w="9525">
            <a:solidFill>
              <a:schemeClr val="tx1"/>
            </a:solidFill>
            <a:miter lim="800000"/>
            <a:headEnd/>
            <a:tailEnd/>
          </a:ln>
          <a:effectLst>
            <a:outerShdw blurRad="50800" dist="38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AU" smtClean="0"/>
              <a:t>Why .NET?</a:t>
            </a:r>
          </a:p>
        </p:txBody>
      </p:sp>
      <p:sp>
        <p:nvSpPr>
          <p:cNvPr id="3" name="Content Placeholder 2"/>
          <p:cNvSpPr>
            <a:spLocks noGrp="1"/>
          </p:cNvSpPr>
          <p:nvPr>
            <p:ph idx="1"/>
          </p:nvPr>
        </p:nvSpPr>
        <p:spPr>
          <a:xfrm>
            <a:off x="457200" y="2971800"/>
            <a:ext cx="4329113" cy="3386138"/>
          </a:xfrm>
        </p:spPr>
        <p:txBody>
          <a:bodyPr rtlCol="0">
            <a:normAutofit/>
          </a:bodyPr>
          <a:lstStyle/>
          <a:p>
            <a:pPr fontAlgn="auto">
              <a:spcAft>
                <a:spcPts val="0"/>
              </a:spcAft>
              <a:buFont typeface="Arial" pitchFamily="34" charset="0"/>
              <a:buChar char="•"/>
              <a:defRPr/>
            </a:pPr>
            <a:r>
              <a:rPr lang="en-AU" dirty="0" smtClean="0"/>
              <a:t>Distinct Programming Models</a:t>
            </a:r>
          </a:p>
          <a:p>
            <a:pPr fontAlgn="auto">
              <a:spcAft>
                <a:spcPts val="0"/>
              </a:spcAft>
              <a:buFont typeface="Arial" pitchFamily="34" charset="0"/>
              <a:buChar char="•"/>
              <a:defRPr/>
            </a:pPr>
            <a:r>
              <a:rPr lang="en-AU" dirty="0" smtClean="0"/>
              <a:t>Learning Curve </a:t>
            </a:r>
          </a:p>
          <a:p>
            <a:pPr lvl="1" fontAlgn="auto">
              <a:spcAft>
                <a:spcPts val="0"/>
              </a:spcAft>
              <a:buFont typeface="Arial" pitchFamily="34" charset="0"/>
              <a:buChar char="•"/>
              <a:defRPr/>
            </a:pPr>
            <a:r>
              <a:rPr lang="en-AU" dirty="0" smtClean="0"/>
              <a:t>Rich Client</a:t>
            </a:r>
          </a:p>
          <a:p>
            <a:pPr lvl="1" fontAlgn="auto">
              <a:spcAft>
                <a:spcPts val="0"/>
              </a:spcAft>
              <a:buFont typeface="Arial" pitchFamily="34" charset="0"/>
              <a:buChar char="•"/>
              <a:defRPr/>
            </a:pPr>
            <a:r>
              <a:rPr lang="en-AU" dirty="0" smtClean="0"/>
              <a:t>Thin Client</a:t>
            </a:r>
          </a:p>
          <a:p>
            <a:pPr fontAlgn="auto">
              <a:spcAft>
                <a:spcPts val="0"/>
              </a:spcAft>
              <a:buFont typeface="Arial" pitchFamily="34" charset="0"/>
              <a:buChar char="•"/>
              <a:defRPr/>
            </a:pPr>
            <a:r>
              <a:rPr lang="en-AU" dirty="0" smtClean="0"/>
              <a:t>Different Job Different Language</a:t>
            </a:r>
          </a:p>
        </p:txBody>
      </p:sp>
      <p:pic>
        <p:nvPicPr>
          <p:cNvPr id="6148" name="Picture 5" descr="C:\ACS\Materials\VB.jpg"/>
          <p:cNvPicPr>
            <a:picLocks noChangeAspect="1" noChangeArrowheads="1"/>
          </p:cNvPicPr>
          <p:nvPr/>
        </p:nvPicPr>
        <p:blipFill>
          <a:blip r:embed="rId2" cstate="print"/>
          <a:srcRect/>
          <a:stretch>
            <a:fillRect/>
          </a:stretch>
        </p:blipFill>
        <p:spPr bwMode="auto">
          <a:xfrm rot="2247013">
            <a:off x="5308600" y="1736725"/>
            <a:ext cx="1531938" cy="1531938"/>
          </a:xfrm>
          <a:prstGeom prst="rect">
            <a:avLst/>
          </a:prstGeom>
          <a:noFill/>
          <a:ln w="9525">
            <a:noFill/>
            <a:miter lim="800000"/>
            <a:headEnd/>
            <a:tailEnd/>
          </a:ln>
        </p:spPr>
      </p:pic>
      <p:pic>
        <p:nvPicPr>
          <p:cNvPr id="6149" name="Picture 7" descr="C:\ACS\Materials\VI.jpg"/>
          <p:cNvPicPr>
            <a:picLocks noChangeAspect="1" noChangeArrowheads="1"/>
          </p:cNvPicPr>
          <p:nvPr/>
        </p:nvPicPr>
        <p:blipFill>
          <a:blip r:embed="rId3" cstate="print"/>
          <a:srcRect/>
          <a:stretch>
            <a:fillRect/>
          </a:stretch>
        </p:blipFill>
        <p:spPr bwMode="auto">
          <a:xfrm rot="-2037775">
            <a:off x="5167313" y="4595813"/>
            <a:ext cx="1595437" cy="1595437"/>
          </a:xfrm>
          <a:prstGeom prst="rect">
            <a:avLst/>
          </a:prstGeom>
          <a:noFill/>
          <a:ln w="9525">
            <a:noFill/>
            <a:miter lim="800000"/>
            <a:headEnd/>
            <a:tailEnd/>
          </a:ln>
        </p:spPr>
      </p:pic>
      <p:pic>
        <p:nvPicPr>
          <p:cNvPr id="6150" name="Picture 8" descr="C:\ACS\Materials\vc60_logo.jpg"/>
          <p:cNvPicPr>
            <a:picLocks noChangeAspect="1" noChangeArrowheads="1"/>
          </p:cNvPicPr>
          <p:nvPr/>
        </p:nvPicPr>
        <p:blipFill>
          <a:blip r:embed="rId4" cstate="print"/>
          <a:srcRect/>
          <a:stretch>
            <a:fillRect/>
          </a:stretch>
        </p:blipFill>
        <p:spPr bwMode="auto">
          <a:xfrm rot="-887334">
            <a:off x="5010150" y="3444875"/>
            <a:ext cx="1914525" cy="887413"/>
          </a:xfrm>
          <a:prstGeom prst="rect">
            <a:avLst/>
          </a:prstGeom>
          <a:noFill/>
          <a:ln w="9525">
            <a:noFill/>
            <a:miter lim="800000"/>
            <a:headEnd/>
            <a:tailEnd/>
          </a:ln>
        </p:spPr>
      </p:pic>
      <p:pic>
        <p:nvPicPr>
          <p:cNvPr id="6151" name="Picture 2" descr="C:\ACS\Materials\CE.jpg"/>
          <p:cNvPicPr>
            <a:picLocks noChangeAspect="1" noChangeArrowheads="1"/>
          </p:cNvPicPr>
          <p:nvPr/>
        </p:nvPicPr>
        <p:blipFill>
          <a:blip r:embed="rId5" cstate="print"/>
          <a:srcRect/>
          <a:stretch>
            <a:fillRect/>
          </a:stretch>
        </p:blipFill>
        <p:spPr bwMode="auto">
          <a:xfrm rot="-1769546">
            <a:off x="7092950" y="2663825"/>
            <a:ext cx="1524000" cy="1524000"/>
          </a:xfrm>
          <a:prstGeom prst="rect">
            <a:avLst/>
          </a:prstGeom>
          <a:noFill/>
          <a:ln w="9525">
            <a:noFill/>
            <a:miter lim="800000"/>
            <a:headEnd/>
            <a:tailEnd/>
          </a:ln>
        </p:spPr>
      </p:pic>
      <p:pic>
        <p:nvPicPr>
          <p:cNvPr id="6152" name="Picture 3" descr="C:\ACS\Materials\DirectX_1_logo.png"/>
          <p:cNvPicPr>
            <a:picLocks noChangeAspect="1" noChangeArrowheads="1"/>
          </p:cNvPicPr>
          <p:nvPr/>
        </p:nvPicPr>
        <p:blipFill>
          <a:blip r:embed="rId6" cstate="print"/>
          <a:srcRect/>
          <a:stretch>
            <a:fillRect/>
          </a:stretch>
        </p:blipFill>
        <p:spPr bwMode="auto">
          <a:xfrm rot="1957956">
            <a:off x="7018338" y="4446588"/>
            <a:ext cx="1211262" cy="1211262"/>
          </a:xfrm>
          <a:prstGeom prst="rect">
            <a:avLst/>
          </a:prstGeom>
          <a:noFill/>
          <a:ln w="9525">
            <a:noFill/>
            <a:miter lim="800000"/>
            <a:headEnd/>
            <a:tailEnd/>
          </a:ln>
        </p:spPr>
      </p:pic>
      <p:pic>
        <p:nvPicPr>
          <p:cNvPr id="6153" name="Picture 5" descr="C:\ACS\Materials\sadface.jpg"/>
          <p:cNvPicPr>
            <a:picLocks noChangeAspect="1" noChangeArrowheads="1"/>
          </p:cNvPicPr>
          <p:nvPr/>
        </p:nvPicPr>
        <p:blipFill>
          <a:blip r:embed="rId7" cstate="print"/>
          <a:srcRect/>
          <a:stretch>
            <a:fillRect/>
          </a:stretch>
        </p:blipFill>
        <p:spPr bwMode="auto">
          <a:xfrm>
            <a:off x="1371601" y="1300164"/>
            <a:ext cx="1524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AU" smtClean="0"/>
              <a:t>.NET</a:t>
            </a:r>
          </a:p>
        </p:txBody>
      </p:sp>
      <p:sp>
        <p:nvSpPr>
          <p:cNvPr id="7171" name="Content Placeholder 2"/>
          <p:cNvSpPr>
            <a:spLocks noGrp="1"/>
          </p:cNvSpPr>
          <p:nvPr>
            <p:ph idx="1"/>
          </p:nvPr>
        </p:nvSpPr>
        <p:spPr/>
        <p:txBody>
          <a:bodyPr/>
          <a:lstStyle/>
          <a:p>
            <a:r>
              <a:rPr lang="en-AU" dirty="0" smtClean="0"/>
              <a:t>Consistent Programming Model (BCL)</a:t>
            </a:r>
          </a:p>
        </p:txBody>
      </p:sp>
      <p:pic>
        <p:nvPicPr>
          <p:cNvPr id="7172" name="Picture 2"/>
          <p:cNvPicPr>
            <a:picLocks noChangeAspect="1" noChangeArrowheads="1"/>
          </p:cNvPicPr>
          <p:nvPr/>
        </p:nvPicPr>
        <p:blipFill>
          <a:blip r:embed="rId2" cstate="print"/>
          <a:srcRect/>
          <a:stretch>
            <a:fillRect/>
          </a:stretch>
        </p:blipFill>
        <p:spPr bwMode="auto">
          <a:xfrm>
            <a:off x="714375" y="2428875"/>
            <a:ext cx="2428875" cy="2273300"/>
          </a:xfrm>
          <a:prstGeom prst="rect">
            <a:avLst/>
          </a:prstGeom>
          <a:noFill/>
          <a:ln w="9525">
            <a:noFill/>
            <a:miter lim="800000"/>
            <a:headEnd/>
            <a:tailEnd/>
          </a:ln>
        </p:spPr>
      </p:pic>
      <p:pic>
        <p:nvPicPr>
          <p:cNvPr id="7173" name="Picture 3" descr="C:\ACS\Materials\ExampleTwoForm.jpg"/>
          <p:cNvPicPr>
            <a:picLocks noChangeAspect="1" noChangeArrowheads="1"/>
          </p:cNvPicPr>
          <p:nvPr/>
        </p:nvPicPr>
        <p:blipFill>
          <a:blip r:embed="rId3" cstate="print"/>
          <a:srcRect/>
          <a:stretch>
            <a:fillRect/>
          </a:stretch>
        </p:blipFill>
        <p:spPr bwMode="auto">
          <a:xfrm>
            <a:off x="3500438" y="2500313"/>
            <a:ext cx="2628900" cy="2138362"/>
          </a:xfrm>
          <a:prstGeom prst="rect">
            <a:avLst/>
          </a:prstGeom>
          <a:noFill/>
          <a:ln w="9525">
            <a:noFill/>
            <a:miter lim="800000"/>
            <a:headEnd/>
            <a:tailEnd/>
          </a:ln>
        </p:spPr>
      </p:pic>
      <p:pic>
        <p:nvPicPr>
          <p:cNvPr id="7174" name="Picture 4" descr="C:\ACS\Materials\htc_p3600_smartphone.jpg"/>
          <p:cNvPicPr>
            <a:picLocks noChangeAspect="1" noChangeArrowheads="1"/>
          </p:cNvPicPr>
          <p:nvPr/>
        </p:nvPicPr>
        <p:blipFill>
          <a:blip r:embed="rId4" cstate="print"/>
          <a:srcRect/>
          <a:stretch>
            <a:fillRect/>
          </a:stretch>
        </p:blipFill>
        <p:spPr bwMode="auto">
          <a:xfrm>
            <a:off x="6500813" y="2428875"/>
            <a:ext cx="1847850" cy="2190750"/>
          </a:xfrm>
          <a:prstGeom prst="rect">
            <a:avLst/>
          </a:prstGeom>
          <a:noFill/>
          <a:ln w="9525">
            <a:noFill/>
            <a:miter lim="800000"/>
            <a:headEnd/>
            <a:tailEnd/>
          </a:ln>
        </p:spPr>
      </p:pic>
      <p:sp>
        <p:nvSpPr>
          <p:cNvPr id="7" name="TextBox 12"/>
          <p:cNvSpPr txBox="1">
            <a:spLocks noChangeArrowheads="1"/>
          </p:cNvSpPr>
          <p:nvPr/>
        </p:nvSpPr>
        <p:spPr bwMode="auto">
          <a:xfrm>
            <a:off x="685800" y="4876800"/>
            <a:ext cx="2051267" cy="523220"/>
          </a:xfrm>
          <a:prstGeom prst="rect">
            <a:avLst/>
          </a:prstGeom>
          <a:noFill/>
          <a:ln w="9525">
            <a:noFill/>
            <a:miter lim="800000"/>
            <a:headEnd/>
            <a:tailEnd/>
          </a:ln>
        </p:spPr>
        <p:txBody>
          <a:bodyPr wrap="none">
            <a:spAutoFit/>
          </a:bodyPr>
          <a:lstStyle/>
          <a:p>
            <a:r>
              <a:rPr lang="en-AU" sz="2800" dirty="0" smtClean="0">
                <a:latin typeface="Verdana" pitchFamily="34" charset="0"/>
              </a:rPr>
              <a:t>Web App’s</a:t>
            </a:r>
            <a:endParaRPr lang="en-AU" sz="2800" dirty="0">
              <a:latin typeface="Verdana" pitchFamily="34" charset="0"/>
            </a:endParaRPr>
          </a:p>
        </p:txBody>
      </p:sp>
      <p:sp>
        <p:nvSpPr>
          <p:cNvPr id="8" name="TextBox 12"/>
          <p:cNvSpPr txBox="1">
            <a:spLocks noChangeArrowheads="1"/>
          </p:cNvSpPr>
          <p:nvPr/>
        </p:nvSpPr>
        <p:spPr bwMode="auto">
          <a:xfrm>
            <a:off x="3505200" y="4876800"/>
            <a:ext cx="2751651" cy="523220"/>
          </a:xfrm>
          <a:prstGeom prst="rect">
            <a:avLst/>
          </a:prstGeom>
          <a:noFill/>
          <a:ln w="9525">
            <a:noFill/>
            <a:miter lim="800000"/>
            <a:headEnd/>
            <a:tailEnd/>
          </a:ln>
        </p:spPr>
        <p:txBody>
          <a:bodyPr wrap="none">
            <a:spAutoFit/>
          </a:bodyPr>
          <a:lstStyle/>
          <a:p>
            <a:r>
              <a:rPr lang="en-AU" sz="2800" dirty="0" smtClean="0">
                <a:latin typeface="Verdana" pitchFamily="34" charset="0"/>
              </a:rPr>
              <a:t>Desktop App’s</a:t>
            </a:r>
            <a:endParaRPr lang="en-AU" sz="2800" dirty="0">
              <a:latin typeface="Verdana" pitchFamily="34" charset="0"/>
            </a:endParaRPr>
          </a:p>
        </p:txBody>
      </p:sp>
      <p:sp>
        <p:nvSpPr>
          <p:cNvPr id="9" name="TextBox 12"/>
          <p:cNvSpPr txBox="1">
            <a:spLocks noChangeArrowheads="1"/>
          </p:cNvSpPr>
          <p:nvPr/>
        </p:nvSpPr>
        <p:spPr bwMode="auto">
          <a:xfrm>
            <a:off x="6477000" y="4876800"/>
            <a:ext cx="2431050" cy="523220"/>
          </a:xfrm>
          <a:prstGeom prst="rect">
            <a:avLst/>
          </a:prstGeom>
          <a:noFill/>
          <a:ln w="9525">
            <a:noFill/>
            <a:miter lim="800000"/>
            <a:headEnd/>
            <a:tailEnd/>
          </a:ln>
        </p:spPr>
        <p:txBody>
          <a:bodyPr wrap="none">
            <a:spAutoFit/>
          </a:bodyPr>
          <a:lstStyle/>
          <a:p>
            <a:r>
              <a:rPr lang="en-AU" sz="2800" dirty="0" smtClean="0">
                <a:latin typeface="Verdana" pitchFamily="34" charset="0"/>
              </a:rPr>
              <a:t>Mobile App’s</a:t>
            </a:r>
            <a:endParaRPr lang="en-AU" sz="28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544513" y="228600"/>
            <a:ext cx="8207375" cy="684213"/>
          </a:xfrm>
        </p:spPr>
        <p:txBody>
          <a:bodyPr/>
          <a:lstStyle/>
          <a:p>
            <a:r>
              <a:rPr lang="en-US" altLang="zh-CN" sz="3600" kern="1200" dirty="0">
                <a:solidFill>
                  <a:srgbClr val="800000"/>
                </a:solidFill>
                <a:effectLst>
                  <a:outerShdw blurRad="38100" dist="38100" dir="2700000" algn="tl">
                    <a:srgbClr val="000000"/>
                  </a:outerShdw>
                </a:effectLst>
                <a:latin typeface="+mn-lt"/>
                <a:ea typeface="宋体" pitchFamily="2" charset="-122"/>
                <a:cs typeface="+mn-cs"/>
              </a:rPr>
              <a:t>What is .NET ? </a:t>
            </a:r>
          </a:p>
        </p:txBody>
      </p:sp>
      <p:sp>
        <p:nvSpPr>
          <p:cNvPr id="499715" name="Rectangle 3"/>
          <p:cNvSpPr>
            <a:spLocks noGrp="1" noChangeArrowheads="1"/>
          </p:cNvSpPr>
          <p:nvPr>
            <p:ph type="body" idx="1"/>
          </p:nvPr>
        </p:nvSpPr>
        <p:spPr>
          <a:xfrm>
            <a:off x="609600" y="1066800"/>
            <a:ext cx="7467600" cy="1244600"/>
          </a:xfrm>
        </p:spPr>
        <p:txBody>
          <a:bodyPr/>
          <a:lstStyle/>
          <a:p>
            <a:pPr marL="342900" indent="-342900"/>
            <a:r>
              <a:rPr lang="en-US" dirty="0">
                <a:solidFill>
                  <a:srgbClr val="FF6600"/>
                </a:solidFill>
              </a:rPr>
              <a:t>.NET is a</a:t>
            </a:r>
            <a:r>
              <a:rPr lang="en-US" dirty="0"/>
              <a:t> </a:t>
            </a:r>
            <a:r>
              <a:rPr lang="en-US" dirty="0">
                <a:solidFill>
                  <a:srgbClr val="FF6600"/>
                </a:solidFill>
              </a:rPr>
              <a:t>set of Microsoft software technologies</a:t>
            </a:r>
            <a:r>
              <a:rPr lang="en-US" dirty="0"/>
              <a:t> </a:t>
            </a:r>
            <a:endParaRPr lang="en-US" dirty="0" smtClean="0"/>
          </a:p>
          <a:p>
            <a:pPr marL="754063" lvl="1" indent="-342900"/>
            <a:r>
              <a:rPr lang="en-US" dirty="0" smtClean="0"/>
              <a:t>for </a:t>
            </a:r>
            <a:r>
              <a:rPr lang="en-US" dirty="0"/>
              <a:t>connecting information, people, systems, and devices.</a:t>
            </a:r>
          </a:p>
        </p:txBody>
      </p:sp>
      <p:sp>
        <p:nvSpPr>
          <p:cNvPr id="499716" name="Rectangle 4"/>
          <p:cNvSpPr>
            <a:spLocks noChangeArrowheads="1"/>
          </p:cNvSpPr>
          <p:nvPr/>
        </p:nvSpPr>
        <p:spPr bwMode="auto">
          <a:xfrm>
            <a:off x="1104900" y="3057525"/>
            <a:ext cx="4191000" cy="1524000"/>
          </a:xfrm>
          <a:prstGeom prst="rect">
            <a:avLst/>
          </a:prstGeom>
          <a:noFill/>
          <a:ln w="9525">
            <a:noFill/>
            <a:miter lim="800000"/>
            <a:headEnd/>
            <a:tailEnd/>
          </a:ln>
          <a:effectLst/>
        </p:spPr>
        <p:txBody>
          <a:bodyPr/>
          <a:lstStyle/>
          <a:p>
            <a:pPr marL="571500" indent="-571500">
              <a:lnSpc>
                <a:spcPct val="90000"/>
              </a:lnSpc>
              <a:spcBef>
                <a:spcPct val="30000"/>
              </a:spcBef>
              <a:buClr>
                <a:schemeClr val="tx2"/>
              </a:buClr>
              <a:buSzPct val="75000"/>
              <a:buFont typeface="Wingdings" pitchFamily="2" charset="2"/>
              <a:buChar char="l"/>
            </a:pPr>
            <a:endParaRPr lang="en-US">
              <a:effectLst>
                <a:outerShdw blurRad="38100" dist="38100" dir="2700000" algn="tl">
                  <a:srgbClr val="000000"/>
                </a:outerShdw>
              </a:effectLst>
            </a:endParaRPr>
          </a:p>
        </p:txBody>
      </p:sp>
      <p:pic>
        <p:nvPicPr>
          <p:cNvPr id="27" name="Picture 2" descr="http://www.tzm.de/en/Software/Net_Aufbau.jpg"/>
          <p:cNvPicPr>
            <a:picLocks noChangeAspect="1" noChangeArrowheads="1"/>
          </p:cNvPicPr>
          <p:nvPr/>
        </p:nvPicPr>
        <p:blipFill>
          <a:blip r:embed="rId3" cstate="print"/>
          <a:srcRect/>
          <a:stretch>
            <a:fillRect/>
          </a:stretch>
        </p:blipFill>
        <p:spPr bwMode="auto">
          <a:xfrm>
            <a:off x="304800" y="2667000"/>
            <a:ext cx="4267200" cy="3581400"/>
          </a:xfrm>
          <a:prstGeom prst="rect">
            <a:avLst/>
          </a:prstGeom>
          <a:noFill/>
          <a:effectLst>
            <a:outerShdw blurRad="63500" sx="102000" sy="102000" algn="ctr" rotWithShape="0">
              <a:prstClr val="black">
                <a:alpha val="40000"/>
              </a:prstClr>
            </a:outerShdw>
          </a:effectLst>
        </p:spPr>
      </p:pic>
      <p:pic>
        <p:nvPicPr>
          <p:cNvPr id="27652" name="Picture 4" descr="http://www.ies.aust.com/ten/ten19_files/image001.gif"/>
          <p:cNvPicPr>
            <a:picLocks noChangeAspect="1" noChangeArrowheads="1"/>
          </p:cNvPicPr>
          <p:nvPr/>
        </p:nvPicPr>
        <p:blipFill>
          <a:blip r:embed="rId4" cstate="print"/>
          <a:srcRect/>
          <a:stretch>
            <a:fillRect/>
          </a:stretch>
        </p:blipFill>
        <p:spPr bwMode="auto">
          <a:xfrm>
            <a:off x="4724401" y="2667000"/>
            <a:ext cx="3962400" cy="3581400"/>
          </a:xfrm>
          <a:prstGeom prst="rect">
            <a:avLst/>
          </a:prstGeom>
          <a:noFill/>
          <a:effectLst>
            <a:outerShdw blurRad="50800" dist="38100" dir="5400000" algn="t" rotWithShape="0">
              <a:prstClr val="black">
                <a:alpha val="40000"/>
              </a:prstClr>
            </a:outerShdw>
          </a:effectLst>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a Framework?</a:t>
            </a:r>
            <a:endParaRPr lang="en-US" dirty="0"/>
          </a:p>
        </p:txBody>
      </p:sp>
      <p:sp>
        <p:nvSpPr>
          <p:cNvPr id="3" name="Content Placeholder 2"/>
          <p:cNvSpPr>
            <a:spLocks noGrp="1"/>
          </p:cNvSpPr>
          <p:nvPr>
            <p:ph idx="1"/>
          </p:nvPr>
        </p:nvSpPr>
        <p:spPr/>
        <p:txBody>
          <a:bodyPr/>
          <a:lstStyle/>
          <a:p>
            <a:r>
              <a:rPr lang="en-US" dirty="0" smtClean="0"/>
              <a:t>A Framework is a “defined support structure” in which another software project can be organized and developed. </a:t>
            </a:r>
          </a:p>
          <a:p>
            <a:pPr>
              <a:buFont typeface="Arial" pitchFamily="34" charset="0"/>
              <a:buChar char="•"/>
            </a:pPr>
            <a:endParaRPr lang="en-US" dirty="0" smtClean="0"/>
          </a:p>
          <a:p>
            <a:r>
              <a:rPr lang="en-US" dirty="0" smtClean="0"/>
              <a:t>Typically, a framework may include </a:t>
            </a:r>
          </a:p>
          <a:p>
            <a:pPr lvl="1"/>
            <a:r>
              <a:rPr lang="en-US" dirty="0" smtClean="0"/>
              <a:t>support programs, </a:t>
            </a:r>
          </a:p>
          <a:p>
            <a:pPr lvl="1"/>
            <a:r>
              <a:rPr lang="en-US" dirty="0" smtClean="0"/>
              <a:t>code libraries </a:t>
            </a:r>
          </a:p>
          <a:p>
            <a:pPr lvl="1"/>
            <a:r>
              <a:rPr lang="en-US" dirty="0" smtClean="0"/>
              <a:t>and a language amongst other software to help develop and glue together the different components of your project.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raining Design Template by Manoj Kumar Sharma">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Training Design Template by Manoj Kumar Shar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Training Design Template by Manoj Kumar Shar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Training Design Template by Manoj Kumar Shar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Training Design Template by Manoj Kumar Shar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Training Design Template by Manoj Kumar Shar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Training Design Template by Manoj Kumar Shar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Training Design Template by Manoj Kumar Shar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2137D381598F4C9606A1C87160D3F0" ma:contentTypeVersion="0" ma:contentTypeDescription="Create a new document." ma:contentTypeScope="" ma:versionID="43fab7f08602af10697c35dcf5a2da58">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88A2B3-5194-4681-B942-A37D20E15FC1}"/>
</file>

<file path=customXml/itemProps2.xml><?xml version="1.0" encoding="utf-8"?>
<ds:datastoreItem xmlns:ds="http://schemas.openxmlformats.org/officeDocument/2006/customXml" ds:itemID="{E1FBE7EB-7ACC-4663-829B-BA8BC65CECA6}"/>
</file>

<file path=customXml/itemProps3.xml><?xml version="1.0" encoding="utf-8"?>
<ds:datastoreItem xmlns:ds="http://schemas.openxmlformats.org/officeDocument/2006/customXml" ds:itemID="{6C5674A0-B30C-4946-9E08-BABD2F930E4D}"/>
</file>

<file path=docProps/app.xml><?xml version="1.0" encoding="utf-8"?>
<Properties xmlns="http://schemas.openxmlformats.org/officeDocument/2006/extended-properties" xmlns:vt="http://schemas.openxmlformats.org/officeDocument/2006/docPropsVTypes">
  <Template>PresentationTemplate</Template>
  <TotalTime>7507</TotalTime>
  <Words>2964</Words>
  <Application>Microsoft Office PowerPoint</Application>
  <PresentationFormat>On-screen Show (4:3)</PresentationFormat>
  <Paragraphs>702</Paragraphs>
  <Slides>56</Slides>
  <Notes>27</Notes>
  <HiddenSlides>4</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56</vt:i4>
      </vt:variant>
    </vt:vector>
  </HeadingPairs>
  <TitlesOfParts>
    <vt:vector size="60" baseType="lpstr">
      <vt:lpstr>1_Training Design Template by Manoj Kumar Sharma</vt:lpstr>
      <vt:lpstr>Image</vt:lpstr>
      <vt:lpstr>位图图像</vt:lpstr>
      <vt:lpstr>Bitmap Image</vt:lpstr>
      <vt:lpstr>Introduction to  .Net Framework</vt:lpstr>
      <vt:lpstr>A Rich History</vt:lpstr>
      <vt:lpstr>Before .NET</vt:lpstr>
      <vt:lpstr>Increasing Level of Abstraction</vt:lpstr>
      <vt:lpstr>Why .NET?</vt:lpstr>
      <vt:lpstr>Why .NET?</vt:lpstr>
      <vt:lpstr>.NET</vt:lpstr>
      <vt:lpstr>What is .NET ? </vt:lpstr>
      <vt:lpstr>What is a Framework?</vt:lpstr>
      <vt:lpstr>What is .NET Framework?</vt:lpstr>
      <vt:lpstr>What is .NET ? </vt:lpstr>
      <vt:lpstr>.Net Framework Design Goals</vt:lpstr>
      <vt:lpstr>.NET Framework Components</vt:lpstr>
      <vt:lpstr>Framework, Languages, And Tools</vt:lpstr>
      <vt:lpstr>Common Language Runtime (CLR)</vt:lpstr>
      <vt:lpstr>Common Language Runtime - CLR</vt:lpstr>
      <vt:lpstr>Slide 17</vt:lpstr>
      <vt:lpstr>Base Class Library (BCL)</vt:lpstr>
      <vt:lpstr>.NET Framework Libraries</vt:lpstr>
      <vt:lpstr>Unify Programming Models</vt:lpstr>
      <vt:lpstr>How Much Simpler?</vt:lpstr>
      <vt:lpstr>.NET Base Class Libraries</vt:lpstr>
      <vt:lpstr>.NET Languages</vt:lpstr>
      <vt:lpstr>.Net Languages</vt:lpstr>
      <vt:lpstr>.NET Languages from Microsoft</vt:lpstr>
      <vt:lpstr>.NET Languages from Others</vt:lpstr>
      <vt:lpstr>Multilingual Development</vt:lpstr>
      <vt:lpstr>The .NET Platform is multi-language </vt:lpstr>
      <vt:lpstr>Multi Language Support</vt:lpstr>
      <vt:lpstr>Multi Language Support</vt:lpstr>
      <vt:lpstr>Multi Language Support</vt:lpstr>
      <vt:lpstr>Slide 32</vt:lpstr>
      <vt:lpstr>.Net Assemblies: Compilation</vt:lpstr>
      <vt:lpstr>Compilation And Execution</vt:lpstr>
      <vt:lpstr>.Net Execution Model</vt:lpstr>
      <vt:lpstr>Slide 36</vt:lpstr>
      <vt:lpstr>Metadata and IL Code</vt:lpstr>
      <vt:lpstr>Visual Studio.NET</vt:lpstr>
      <vt:lpstr>Visual Studio .NET</vt:lpstr>
      <vt:lpstr>Developer Productivity Features</vt:lpstr>
      <vt:lpstr>Visual Studio.NET</vt:lpstr>
      <vt:lpstr>Developer Productivity</vt:lpstr>
      <vt:lpstr>The .NET Framework Stack</vt:lpstr>
      <vt:lpstr>.Net Framework History</vt:lpstr>
      <vt:lpstr>Summary</vt:lpstr>
      <vt:lpstr>Introduction to C#</vt:lpstr>
      <vt:lpstr>Need for C#</vt:lpstr>
      <vt:lpstr>Goals of C#</vt:lpstr>
      <vt:lpstr>Goals of C# cont.</vt:lpstr>
      <vt:lpstr>Architectural History of C#</vt:lpstr>
      <vt:lpstr>Design of C#</vt:lpstr>
      <vt:lpstr>The safety of Java</vt:lpstr>
      <vt:lpstr>The ease of Visual Basic</vt:lpstr>
      <vt:lpstr>The power of C++</vt:lpstr>
      <vt:lpstr>C# Program Structure</vt:lpstr>
      <vt:lpstr>General Structure of C# Program</vt:lpstr>
    </vt:vector>
  </TitlesOfParts>
  <Company>Pratian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Venkat Shiva Reddy</dc:creator>
  <cp:lastModifiedBy>Venkat</cp:lastModifiedBy>
  <cp:revision>107</cp:revision>
  <dcterms:created xsi:type="dcterms:W3CDTF">2007-06-01T10:01:35Z</dcterms:created>
  <dcterms:modified xsi:type="dcterms:W3CDTF">2012-10-05T06:24:41Z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0x010100642137D381598F4C9606A1C87160D3F0</vt:lpwstr>
  </property>
</Properties>
</file>