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9" r:id="rId3"/>
    <p:sldId id="270" r:id="rId4"/>
    <p:sldId id="271" r:id="rId5"/>
    <p:sldId id="272" r:id="rId6"/>
    <p:sldId id="273" r:id="rId7"/>
    <p:sldId id="280" r:id="rId8"/>
    <p:sldId id="281" r:id="rId9"/>
    <p:sldId id="282" r:id="rId10"/>
    <p:sldId id="274" r:id="rId11"/>
    <p:sldId id="265" r:id="rId12"/>
    <p:sldId id="266" r:id="rId13"/>
    <p:sldId id="257" r:id="rId14"/>
    <p:sldId id="267" r:id="rId15"/>
    <p:sldId id="292" r:id="rId16"/>
    <p:sldId id="268" r:id="rId17"/>
    <p:sldId id="269" r:id="rId18"/>
    <p:sldId id="275" r:id="rId19"/>
    <p:sldId id="276" r:id="rId20"/>
    <p:sldId id="277" r:id="rId21"/>
    <p:sldId id="278" r:id="rId22"/>
    <p:sldId id="279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34CB9-0AB1-41D2-802D-F20D79D9B272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94808-E428-47DC-8DDF-A2E8E6656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7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6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TCO – total cost of ownership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48039-9E8B-422F-8B1A-4AF677A6F4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23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48039-9E8B-422F-8B1A-4AF677A6F4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83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r" rtl="1" eaLnBrk="1" hangingPunct="1"/>
            <a:endParaRPr lang="he-IL" altLang="en-US" sz="100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fld id="{94142A6B-7CEB-4A9D-9533-B5F0910A1835}" type="slidenum">
              <a:rPr lang="en-US" altLang="en-US">
                <a:latin typeface="Calibri" panose="020F0502020204030204" pitchFamily="34" charset="0"/>
              </a:rPr>
              <a:pPr algn="l" eaLnBrk="1" hangingPunct="1"/>
              <a:t>7</a:t>
            </a:fld>
            <a:endParaRPr lang="he-IL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73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r" rtl="1" eaLnBrk="1" hangingPunct="1"/>
            <a:endParaRPr lang="he-IL" altLang="en-US" sz="1000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fld id="{7083FFA2-7347-4601-80F6-8DE47F82E7FB}" type="slidenum">
              <a:rPr lang="en-US" altLang="en-US">
                <a:latin typeface="Calibri" panose="020F0502020204030204" pitchFamily="34" charset="0"/>
              </a:rPr>
              <a:pPr algn="l" eaLnBrk="1" hangingPunct="1"/>
              <a:t>8</a:t>
            </a:fld>
            <a:endParaRPr lang="he-IL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20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r" rtl="1" eaLnBrk="1" hangingPunct="1"/>
            <a:endParaRPr lang="he-IL" altLang="en-US" sz="100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fld id="{AAE9EBF6-7AAE-4D38-9A29-A53AEA616580}" type="slidenum">
              <a:rPr lang="en-US" altLang="en-US">
                <a:latin typeface="Calibri" panose="020F0502020204030204" pitchFamily="34" charset="0"/>
              </a:rPr>
              <a:pPr algn="l" eaLnBrk="1" hangingPunct="1"/>
              <a:t>9</a:t>
            </a:fld>
            <a:endParaRPr lang="he-IL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96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0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09651" y="304801"/>
            <a:ext cx="10092267" cy="522922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8118" y="987425"/>
            <a:ext cx="10088033" cy="1397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pPr>
              <a:defRPr/>
            </a:pPr>
            <a:endParaRPr lang="en-GB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Times New Roman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50334" y="4159251"/>
            <a:ext cx="3746500" cy="2379663"/>
            <a:chOff x="260" y="2620"/>
            <a:chExt cx="1770" cy="1499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60" y="2620"/>
              <a:ext cx="1256" cy="1285"/>
              <a:chOff x="260" y="2620"/>
              <a:chExt cx="1256" cy="1285"/>
            </a:xfrm>
          </p:grpSpPr>
          <p:sp>
            <p:nvSpPr>
              <p:cNvPr id="22" name="Freeform 7"/>
              <p:cNvSpPr>
                <a:spLocks/>
              </p:cNvSpPr>
              <p:nvPr/>
            </p:nvSpPr>
            <p:spPr bwMode="auto">
              <a:xfrm>
                <a:off x="1074" y="2620"/>
                <a:ext cx="442" cy="594"/>
              </a:xfrm>
              <a:custGeom>
                <a:avLst/>
                <a:gdLst/>
                <a:ahLst/>
                <a:cxnLst>
                  <a:cxn ang="0">
                    <a:pos x="0" y="593"/>
                  </a:cxn>
                  <a:cxn ang="0">
                    <a:pos x="441" y="0"/>
                  </a:cxn>
                  <a:cxn ang="0">
                    <a:pos x="441" y="0"/>
                  </a:cxn>
                </a:cxnLst>
                <a:rect l="0" t="0" r="r" b="b"/>
                <a:pathLst>
                  <a:path w="442" h="594">
                    <a:moveTo>
                      <a:pt x="0" y="593"/>
                    </a:moveTo>
                    <a:lnTo>
                      <a:pt x="441" y="0"/>
                    </a:lnTo>
                    <a:lnTo>
                      <a:pt x="441" y="0"/>
                    </a:lnTo>
                  </a:path>
                </a:pathLst>
              </a:custGeom>
              <a:noFill/>
              <a:ln w="508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23" name="Group 8"/>
              <p:cNvGrpSpPr>
                <a:grpSpLocks/>
              </p:cNvGrpSpPr>
              <p:nvPr/>
            </p:nvGrpSpPr>
            <p:grpSpPr bwMode="auto">
              <a:xfrm>
                <a:off x="260" y="2762"/>
                <a:ext cx="995" cy="1143"/>
                <a:chOff x="260" y="2762"/>
                <a:chExt cx="995" cy="1143"/>
              </a:xfrm>
            </p:grpSpPr>
            <p:sp>
              <p:nvSpPr>
                <p:cNvPr id="24" name="Oval 9"/>
                <p:cNvSpPr>
                  <a:spLocks noChangeArrowheads="1"/>
                </p:cNvSpPr>
                <p:nvPr/>
              </p:nvSpPr>
              <p:spPr bwMode="auto">
                <a:xfrm>
                  <a:off x="515" y="2762"/>
                  <a:ext cx="282" cy="27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25" name="Freeform 10"/>
                <p:cNvSpPr>
                  <a:spLocks/>
                </p:cNvSpPr>
                <p:nvPr/>
              </p:nvSpPr>
              <p:spPr bwMode="auto">
                <a:xfrm>
                  <a:off x="276" y="3032"/>
                  <a:ext cx="979" cy="873"/>
                </a:xfrm>
                <a:custGeom>
                  <a:avLst/>
                  <a:gdLst/>
                  <a:ahLst/>
                  <a:cxnLst>
                    <a:cxn ang="0">
                      <a:pos x="290" y="34"/>
                    </a:cxn>
                    <a:cxn ang="0">
                      <a:pos x="233" y="34"/>
                    </a:cxn>
                    <a:cxn ang="0">
                      <a:pos x="158" y="77"/>
                    </a:cxn>
                    <a:cxn ang="0">
                      <a:pos x="0" y="300"/>
                    </a:cxn>
                    <a:cxn ang="0">
                      <a:pos x="7" y="403"/>
                    </a:cxn>
                    <a:cxn ang="0">
                      <a:pos x="114" y="482"/>
                    </a:cxn>
                    <a:cxn ang="0">
                      <a:pos x="202" y="540"/>
                    </a:cxn>
                    <a:cxn ang="0">
                      <a:pos x="309" y="409"/>
                    </a:cxn>
                    <a:cxn ang="0">
                      <a:pos x="266" y="376"/>
                    </a:cxn>
                    <a:cxn ang="0">
                      <a:pos x="234" y="345"/>
                    </a:cxn>
                    <a:cxn ang="0">
                      <a:pos x="306" y="233"/>
                    </a:cxn>
                    <a:cxn ang="0">
                      <a:pos x="516" y="374"/>
                    </a:cxn>
                    <a:cxn ang="0">
                      <a:pos x="311" y="652"/>
                    </a:cxn>
                    <a:cxn ang="0">
                      <a:pos x="110" y="510"/>
                    </a:cxn>
                    <a:cxn ang="0">
                      <a:pos x="110" y="682"/>
                    </a:cxn>
                    <a:cxn ang="0">
                      <a:pos x="141" y="682"/>
                    </a:cxn>
                    <a:cxn ang="0">
                      <a:pos x="141" y="872"/>
                    </a:cxn>
                    <a:cxn ang="0">
                      <a:pos x="607" y="872"/>
                    </a:cxn>
                    <a:cxn ang="0">
                      <a:pos x="607" y="683"/>
                    </a:cxn>
                    <a:cxn ang="0">
                      <a:pos x="643" y="684"/>
                    </a:cxn>
                    <a:cxn ang="0">
                      <a:pos x="643" y="331"/>
                    </a:cxn>
                    <a:cxn ang="0">
                      <a:pos x="684" y="361"/>
                    </a:cxn>
                    <a:cxn ang="0">
                      <a:pos x="774" y="361"/>
                    </a:cxn>
                    <a:cxn ang="0">
                      <a:pos x="784" y="348"/>
                    </a:cxn>
                    <a:cxn ang="0">
                      <a:pos x="851" y="256"/>
                    </a:cxn>
                    <a:cxn ang="0">
                      <a:pos x="978" y="96"/>
                    </a:cxn>
                    <a:cxn ang="0">
                      <a:pos x="833" y="0"/>
                    </a:cxn>
                    <a:cxn ang="0">
                      <a:pos x="742" y="120"/>
                    </a:cxn>
                    <a:cxn ang="0">
                      <a:pos x="718" y="144"/>
                    </a:cxn>
                    <a:cxn ang="0">
                      <a:pos x="532" y="34"/>
                    </a:cxn>
                    <a:cxn ang="0">
                      <a:pos x="457" y="34"/>
                    </a:cxn>
                    <a:cxn ang="0">
                      <a:pos x="409" y="139"/>
                    </a:cxn>
                    <a:cxn ang="0">
                      <a:pos x="388" y="97"/>
                    </a:cxn>
                    <a:cxn ang="0">
                      <a:pos x="411" y="33"/>
                    </a:cxn>
                    <a:cxn ang="0">
                      <a:pos x="343" y="33"/>
                    </a:cxn>
                    <a:cxn ang="0">
                      <a:pos x="366" y="98"/>
                    </a:cxn>
                    <a:cxn ang="0">
                      <a:pos x="343" y="139"/>
                    </a:cxn>
                    <a:cxn ang="0">
                      <a:pos x="290" y="34"/>
                    </a:cxn>
                  </a:cxnLst>
                  <a:rect l="0" t="0" r="r" b="b"/>
                  <a:pathLst>
                    <a:path w="979" h="873">
                      <a:moveTo>
                        <a:pt x="290" y="34"/>
                      </a:moveTo>
                      <a:lnTo>
                        <a:pt x="233" y="34"/>
                      </a:lnTo>
                      <a:lnTo>
                        <a:pt x="158" y="77"/>
                      </a:lnTo>
                      <a:lnTo>
                        <a:pt x="0" y="300"/>
                      </a:lnTo>
                      <a:lnTo>
                        <a:pt x="7" y="403"/>
                      </a:lnTo>
                      <a:lnTo>
                        <a:pt x="114" y="482"/>
                      </a:lnTo>
                      <a:lnTo>
                        <a:pt x="202" y="540"/>
                      </a:lnTo>
                      <a:lnTo>
                        <a:pt x="309" y="409"/>
                      </a:lnTo>
                      <a:lnTo>
                        <a:pt x="266" y="376"/>
                      </a:lnTo>
                      <a:lnTo>
                        <a:pt x="234" y="345"/>
                      </a:lnTo>
                      <a:lnTo>
                        <a:pt x="306" y="233"/>
                      </a:lnTo>
                      <a:lnTo>
                        <a:pt x="516" y="374"/>
                      </a:lnTo>
                      <a:lnTo>
                        <a:pt x="311" y="652"/>
                      </a:lnTo>
                      <a:lnTo>
                        <a:pt x="110" y="510"/>
                      </a:lnTo>
                      <a:lnTo>
                        <a:pt x="110" y="682"/>
                      </a:lnTo>
                      <a:lnTo>
                        <a:pt x="141" y="682"/>
                      </a:lnTo>
                      <a:lnTo>
                        <a:pt x="141" y="872"/>
                      </a:lnTo>
                      <a:lnTo>
                        <a:pt x="607" y="872"/>
                      </a:lnTo>
                      <a:lnTo>
                        <a:pt x="607" y="683"/>
                      </a:lnTo>
                      <a:lnTo>
                        <a:pt x="643" y="684"/>
                      </a:lnTo>
                      <a:lnTo>
                        <a:pt x="643" y="331"/>
                      </a:lnTo>
                      <a:lnTo>
                        <a:pt x="684" y="361"/>
                      </a:lnTo>
                      <a:lnTo>
                        <a:pt x="774" y="361"/>
                      </a:lnTo>
                      <a:lnTo>
                        <a:pt x="784" y="348"/>
                      </a:lnTo>
                      <a:lnTo>
                        <a:pt x="851" y="256"/>
                      </a:lnTo>
                      <a:lnTo>
                        <a:pt x="978" y="96"/>
                      </a:lnTo>
                      <a:lnTo>
                        <a:pt x="833" y="0"/>
                      </a:lnTo>
                      <a:lnTo>
                        <a:pt x="742" y="120"/>
                      </a:lnTo>
                      <a:lnTo>
                        <a:pt x="718" y="144"/>
                      </a:lnTo>
                      <a:lnTo>
                        <a:pt x="532" y="34"/>
                      </a:lnTo>
                      <a:lnTo>
                        <a:pt x="457" y="34"/>
                      </a:lnTo>
                      <a:lnTo>
                        <a:pt x="409" y="139"/>
                      </a:lnTo>
                      <a:lnTo>
                        <a:pt x="388" y="97"/>
                      </a:lnTo>
                      <a:lnTo>
                        <a:pt x="411" y="33"/>
                      </a:lnTo>
                      <a:lnTo>
                        <a:pt x="343" y="33"/>
                      </a:lnTo>
                      <a:lnTo>
                        <a:pt x="366" y="98"/>
                      </a:lnTo>
                      <a:lnTo>
                        <a:pt x="343" y="139"/>
                      </a:lnTo>
                      <a:lnTo>
                        <a:pt x="290" y="34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26" name="Arc 11"/>
                <p:cNvSpPr>
                  <a:spLocks/>
                </p:cNvSpPr>
                <p:nvPr/>
              </p:nvSpPr>
              <p:spPr bwMode="auto">
                <a:xfrm>
                  <a:off x="430" y="3068"/>
                  <a:ext cx="138" cy="104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888 w 36699"/>
                    <a:gd name="T1" fmla="*/ 36422 h 36422"/>
                    <a:gd name="T2" fmla="*/ 36699 w 36699"/>
                    <a:gd name="T3" fmla="*/ 6154 h 36422"/>
                    <a:gd name="T4" fmla="*/ 21600 w 36699"/>
                    <a:gd name="T5" fmla="*/ 21600 h 364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699" h="36422" fill="none" extrusionOk="0">
                      <a:moveTo>
                        <a:pt x="5887" y="36422"/>
                      </a:moveTo>
                      <a:cubicBezTo>
                        <a:pt x="2106" y="32413"/>
                        <a:pt x="0" y="2711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7243" y="-1"/>
                        <a:pt x="32663" y="2208"/>
                        <a:pt x="36699" y="6153"/>
                      </a:cubicBezTo>
                    </a:path>
                    <a:path w="36699" h="36422" stroke="0" extrusionOk="0">
                      <a:moveTo>
                        <a:pt x="5887" y="36422"/>
                      </a:moveTo>
                      <a:cubicBezTo>
                        <a:pt x="2106" y="32413"/>
                        <a:pt x="0" y="2711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7243" y="-1"/>
                        <a:pt x="32663" y="2208"/>
                        <a:pt x="36699" y="615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27" name="Oval 12"/>
                <p:cNvSpPr>
                  <a:spLocks noChangeArrowheads="1"/>
                </p:cNvSpPr>
                <p:nvPr/>
              </p:nvSpPr>
              <p:spPr bwMode="auto">
                <a:xfrm>
                  <a:off x="260" y="3315"/>
                  <a:ext cx="112" cy="131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28" name="Oval 13"/>
                <p:cNvSpPr>
                  <a:spLocks noChangeArrowheads="1"/>
                </p:cNvSpPr>
                <p:nvPr/>
              </p:nvSpPr>
              <p:spPr bwMode="auto">
                <a:xfrm>
                  <a:off x="943" y="3308"/>
                  <a:ext cx="125" cy="101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1082" y="3319"/>
              <a:ext cx="457" cy="800"/>
              <a:chOff x="1082" y="3319"/>
              <a:chExt cx="457" cy="800"/>
            </a:xfrm>
          </p:grpSpPr>
          <p:grpSp>
            <p:nvGrpSpPr>
              <p:cNvPr id="16" name="Group 15"/>
              <p:cNvGrpSpPr>
                <a:grpSpLocks/>
              </p:cNvGrpSpPr>
              <p:nvPr/>
            </p:nvGrpSpPr>
            <p:grpSpPr bwMode="auto">
              <a:xfrm>
                <a:off x="1082" y="3623"/>
                <a:ext cx="457" cy="496"/>
                <a:chOff x="1082" y="3623"/>
                <a:chExt cx="457" cy="496"/>
              </a:xfrm>
            </p:grpSpPr>
            <p:sp>
              <p:nvSpPr>
                <p:cNvPr id="18" name="Rectangle 16"/>
                <p:cNvSpPr>
                  <a:spLocks noChangeArrowheads="1"/>
                </p:cNvSpPr>
                <p:nvPr/>
              </p:nvSpPr>
              <p:spPr bwMode="auto">
                <a:xfrm>
                  <a:off x="1156" y="3624"/>
                  <a:ext cx="303" cy="143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9" name="Rectangle 17"/>
                <p:cNvSpPr>
                  <a:spLocks noChangeArrowheads="1"/>
                </p:cNvSpPr>
                <p:nvPr/>
              </p:nvSpPr>
              <p:spPr bwMode="auto">
                <a:xfrm>
                  <a:off x="1082" y="3717"/>
                  <a:ext cx="457" cy="40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20" name="Oval 18"/>
                <p:cNvSpPr>
                  <a:spLocks noChangeArrowheads="1"/>
                </p:cNvSpPr>
                <p:nvPr/>
              </p:nvSpPr>
              <p:spPr bwMode="auto">
                <a:xfrm>
                  <a:off x="1082" y="3623"/>
                  <a:ext cx="162" cy="18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21" name="Oval 19"/>
                <p:cNvSpPr>
                  <a:spLocks noChangeArrowheads="1"/>
                </p:cNvSpPr>
                <p:nvPr/>
              </p:nvSpPr>
              <p:spPr bwMode="auto">
                <a:xfrm>
                  <a:off x="1369" y="3623"/>
                  <a:ext cx="168" cy="180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sp>
            <p:nvSpPr>
              <p:cNvPr id="17" name="Oval 20"/>
              <p:cNvSpPr>
                <a:spLocks noChangeArrowheads="1"/>
              </p:cNvSpPr>
              <p:nvPr/>
            </p:nvSpPr>
            <p:spPr bwMode="auto">
              <a:xfrm>
                <a:off x="1172" y="3319"/>
                <a:ext cx="281" cy="277"/>
              </a:xfrm>
              <a:prstGeom prst="ellipse">
                <a:avLst/>
              </a:pr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574" y="3319"/>
              <a:ext cx="456" cy="800"/>
              <a:chOff x="1574" y="3319"/>
              <a:chExt cx="456" cy="800"/>
            </a:xfrm>
          </p:grpSpPr>
          <p:sp>
            <p:nvSpPr>
              <p:cNvPr id="10" name="Oval 22"/>
              <p:cNvSpPr>
                <a:spLocks noChangeArrowheads="1"/>
              </p:cNvSpPr>
              <p:nvPr/>
            </p:nvSpPr>
            <p:spPr bwMode="auto">
              <a:xfrm>
                <a:off x="1663" y="3319"/>
                <a:ext cx="281" cy="277"/>
              </a:xfrm>
              <a:prstGeom prst="ellipse">
                <a:avLst/>
              </a:prstGeom>
              <a:solidFill>
                <a:srgbClr val="008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11" name="Group 23"/>
              <p:cNvGrpSpPr>
                <a:grpSpLocks/>
              </p:cNvGrpSpPr>
              <p:nvPr/>
            </p:nvGrpSpPr>
            <p:grpSpPr bwMode="auto">
              <a:xfrm>
                <a:off x="1574" y="3623"/>
                <a:ext cx="456" cy="496"/>
                <a:chOff x="1574" y="3623"/>
                <a:chExt cx="456" cy="496"/>
              </a:xfrm>
            </p:grpSpPr>
            <p:sp>
              <p:nvSpPr>
                <p:cNvPr id="12" name="Rectangle 24"/>
                <p:cNvSpPr>
                  <a:spLocks noChangeArrowheads="1"/>
                </p:cNvSpPr>
                <p:nvPr/>
              </p:nvSpPr>
              <p:spPr bwMode="auto">
                <a:xfrm>
                  <a:off x="1647" y="3624"/>
                  <a:ext cx="304" cy="143"/>
                </a:xfrm>
                <a:prstGeom prst="rect">
                  <a:avLst/>
                </a:prstGeom>
                <a:solidFill>
                  <a:srgbClr val="00808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3" name="Rectangle 25"/>
                <p:cNvSpPr>
                  <a:spLocks noChangeArrowheads="1"/>
                </p:cNvSpPr>
                <p:nvPr/>
              </p:nvSpPr>
              <p:spPr bwMode="auto">
                <a:xfrm>
                  <a:off x="1574" y="3717"/>
                  <a:ext cx="456" cy="402"/>
                </a:xfrm>
                <a:prstGeom prst="rect">
                  <a:avLst/>
                </a:prstGeom>
                <a:solidFill>
                  <a:srgbClr val="00808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4" name="Oval 26"/>
                <p:cNvSpPr>
                  <a:spLocks noChangeArrowheads="1"/>
                </p:cNvSpPr>
                <p:nvPr/>
              </p:nvSpPr>
              <p:spPr bwMode="auto">
                <a:xfrm>
                  <a:off x="1574" y="3623"/>
                  <a:ext cx="161" cy="186"/>
                </a:xfrm>
                <a:prstGeom prst="ellipse">
                  <a:avLst/>
                </a:prstGeom>
                <a:solidFill>
                  <a:srgbClr val="00808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5" name="Oval 27"/>
                <p:cNvSpPr>
                  <a:spLocks noChangeArrowheads="1"/>
                </p:cNvSpPr>
                <p:nvPr/>
              </p:nvSpPr>
              <p:spPr bwMode="auto">
                <a:xfrm>
                  <a:off x="1861" y="3623"/>
                  <a:ext cx="168" cy="180"/>
                </a:xfrm>
                <a:prstGeom prst="ellipse">
                  <a:avLst/>
                </a:prstGeom>
                <a:solidFill>
                  <a:srgbClr val="00808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</p:grpSp>
      </p:grp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10490200" y="6362701"/>
            <a:ext cx="1219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C0695154-17BD-4A11-9030-F0FCC7E48D95}" type="slidenum">
              <a:rPr lang="en-US" altLang="en-US" sz="1400" b="1"/>
              <a:pPr algn="r">
                <a:spcBef>
                  <a:spcPct val="50000"/>
                </a:spcBef>
              </a:pPr>
              <a:t>‹#›</a:t>
            </a:fld>
            <a:endParaRPr lang="en-US" altLang="en-US" sz="1400" b="1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1273175"/>
            <a:ext cx="10058400" cy="757130"/>
          </a:xfrm>
        </p:spPr>
        <p:txBody>
          <a:bodyPr anchor="t" anchorCtr="1">
            <a:spAutoFit/>
          </a:bodyPr>
          <a:lstStyle>
            <a:lvl1pPr algn="ctr">
              <a:defRPr sz="5400"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5661" name="Rectangle 29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304800"/>
            <a:ext cx="100584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latin typeface="Tahom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464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39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7367" y="153988"/>
            <a:ext cx="2893484" cy="5942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2684" y="153988"/>
            <a:ext cx="8481483" cy="59420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68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73393" y="1411552"/>
            <a:ext cx="10229337" cy="2053960"/>
          </a:xfrm>
        </p:spPr>
        <p:txBody>
          <a:bodyPr/>
          <a:lstStyle>
            <a:lvl1pPr>
              <a:lnSpc>
                <a:spcPct val="78000"/>
              </a:lnSpc>
              <a:defRPr/>
            </a:lvl1pPr>
            <a:lvl2pPr>
              <a:lnSpc>
                <a:spcPct val="78000"/>
              </a:lnSpc>
              <a:defRPr/>
            </a:lvl2pPr>
            <a:lvl3pPr>
              <a:lnSpc>
                <a:spcPct val="78000"/>
              </a:lnSpc>
              <a:defRPr/>
            </a:lvl3pPr>
            <a:lvl4pPr>
              <a:lnSpc>
                <a:spcPct val="78000"/>
              </a:lnSpc>
              <a:defRPr/>
            </a:lvl4pPr>
            <a:lvl5pPr>
              <a:lnSpc>
                <a:spcPct val="78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16072" y="152400"/>
            <a:ext cx="11167928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440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11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05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57288"/>
            <a:ext cx="5588000" cy="4938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7288"/>
            <a:ext cx="5588000" cy="4938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4390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6949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0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59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853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92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302685" y="1004889"/>
            <a:ext cx="11578167" cy="566737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2685" y="153989"/>
            <a:ext cx="11578167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57288"/>
            <a:ext cx="11379200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302685" y="1004888"/>
            <a:ext cx="11578167" cy="1397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pPr>
              <a:defRPr/>
            </a:pPr>
            <a:endParaRPr lang="en-GB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Times New Roman" pitchFamily="18" charset="0"/>
            </a:endParaRPr>
          </a:p>
        </p:txBody>
      </p:sp>
      <p:sp>
        <p:nvSpPr>
          <p:cNvPr id="324614" name="Line 6"/>
          <p:cNvSpPr>
            <a:spLocks noChangeShapeType="1"/>
          </p:cNvSpPr>
          <p:nvPr/>
        </p:nvSpPr>
        <p:spPr bwMode="auto">
          <a:xfrm>
            <a:off x="302685" y="6362700"/>
            <a:ext cx="11578167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10490200" y="6362701"/>
            <a:ext cx="1219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DF19D41C-94EC-4D79-9F41-6501AB786BB8}" type="slidenum">
              <a:rPr lang="en-US" altLang="en-US" sz="1400" b="1"/>
              <a:pPr algn="r">
                <a:spcBef>
                  <a:spcPct val="50000"/>
                </a:spcBef>
              </a:pPr>
              <a:t>‹#›</a:t>
            </a:fld>
            <a:endParaRPr lang="en-US" altLang="en-US" sz="1400" b="1"/>
          </a:p>
        </p:txBody>
      </p:sp>
      <p:sp>
        <p:nvSpPr>
          <p:cNvPr id="32461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434" y="6361113"/>
            <a:ext cx="9141884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74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279400" indent="-279400" algn="l" rtl="0" eaLnBrk="1" fontAlgn="base" hangingPunct="1">
        <a:spcBef>
          <a:spcPct val="5000"/>
        </a:spcBef>
        <a:spcAft>
          <a:spcPct val="5000"/>
        </a:spcAft>
        <a:buClr>
          <a:srgbClr val="D60093"/>
        </a:buClr>
        <a:buSzPct val="7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96863" algn="l" rtl="0" eaLnBrk="1" fontAlgn="base" hangingPunct="1">
        <a:spcBef>
          <a:spcPct val="5000"/>
        </a:spcBef>
        <a:spcAft>
          <a:spcPct val="5000"/>
        </a:spcAft>
        <a:buClr>
          <a:srgbClr val="D60093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804863" indent="109538" algn="l" rtl="0" eaLnBrk="1" fontAlgn="base" hangingPunct="1">
        <a:spcBef>
          <a:spcPct val="5000"/>
        </a:spcBef>
        <a:spcAft>
          <a:spcPct val="5000"/>
        </a:spcAft>
        <a:defRPr sz="2400">
          <a:solidFill>
            <a:schemeClr val="tx1"/>
          </a:solidFill>
          <a:latin typeface="+mn-lt"/>
        </a:defRPr>
      </a:lvl3pPr>
      <a:lvl4pPr marL="919163" indent="452438" algn="l" rtl="0" eaLnBrk="1" fontAlgn="base" hangingPunct="1">
        <a:spcBef>
          <a:spcPct val="5000"/>
        </a:spcBef>
        <a:spcAft>
          <a:spcPct val="5000"/>
        </a:spcAft>
        <a:defRPr sz="2000">
          <a:solidFill>
            <a:schemeClr val="tx1"/>
          </a:solidFill>
          <a:latin typeface="+mn-lt"/>
        </a:defRPr>
      </a:lvl4pPr>
      <a:lvl5pPr marL="1033463" indent="795338" algn="l" rtl="0" eaLnBrk="1" fontAlgn="base" hangingPunct="1">
        <a:spcBef>
          <a:spcPct val="5000"/>
        </a:spcBef>
        <a:spcAft>
          <a:spcPct val="5000"/>
        </a:spcAft>
        <a:defRPr sz="2000">
          <a:solidFill>
            <a:schemeClr val="tx1"/>
          </a:solidFill>
          <a:latin typeface="+mn-lt"/>
        </a:defRPr>
      </a:lvl5pPr>
      <a:lvl6pPr marL="1490663" algn="l" rtl="0" eaLnBrk="1" fontAlgn="base" hangingPunct="1">
        <a:spcBef>
          <a:spcPct val="5000"/>
        </a:spcBef>
        <a:spcAft>
          <a:spcPct val="5000"/>
        </a:spcAft>
        <a:defRPr sz="2000">
          <a:solidFill>
            <a:schemeClr val="tx1"/>
          </a:solidFill>
          <a:latin typeface="+mn-lt"/>
        </a:defRPr>
      </a:lvl6pPr>
      <a:lvl7pPr marL="1947863" algn="l" rtl="0" eaLnBrk="1" fontAlgn="base" hangingPunct="1">
        <a:spcBef>
          <a:spcPct val="5000"/>
        </a:spcBef>
        <a:spcAft>
          <a:spcPct val="5000"/>
        </a:spcAft>
        <a:defRPr sz="2000">
          <a:solidFill>
            <a:schemeClr val="tx1"/>
          </a:solidFill>
          <a:latin typeface="+mn-lt"/>
        </a:defRPr>
      </a:lvl7pPr>
      <a:lvl8pPr marL="2405063" algn="l" rtl="0" eaLnBrk="1" fontAlgn="base" hangingPunct="1">
        <a:spcBef>
          <a:spcPct val="5000"/>
        </a:spcBef>
        <a:spcAft>
          <a:spcPct val="5000"/>
        </a:spcAft>
        <a:defRPr sz="2000">
          <a:solidFill>
            <a:schemeClr val="tx1"/>
          </a:solidFill>
          <a:latin typeface="+mn-lt"/>
        </a:defRPr>
      </a:lvl8pPr>
      <a:lvl9pPr marL="2862263" algn="l" rtl="0" eaLnBrk="1" fontAlgn="base" hangingPunct="1">
        <a:spcBef>
          <a:spcPct val="5000"/>
        </a:spcBef>
        <a:spcAft>
          <a:spcPct val="500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1308295"/>
            <a:ext cx="10058400" cy="862690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Entity Framework (EF)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 Introduction to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175" y="3809926"/>
            <a:ext cx="1800225" cy="1685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77182" y="1940152"/>
            <a:ext cx="8690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Microsoft’s recommended data access technology for </a:t>
            </a:r>
            <a:r>
              <a:rPr lang="en-IN" sz="2400" dirty="0" err="1"/>
              <a:t>.Net</a:t>
            </a:r>
            <a:r>
              <a:rPr lang="en-IN" sz="2400" dirty="0"/>
              <a:t>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9567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Access Technologies in </a:t>
            </a:r>
            <a:r>
              <a:rPr lang="en-IN" dirty="0" err="1"/>
              <a:t>.Net</a:t>
            </a:r>
            <a:endParaRPr lang="en-IN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3953025" y="5219109"/>
            <a:ext cx="2982351" cy="956603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Database</a:t>
            </a:r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1969477" y="3460651"/>
            <a:ext cx="6963507" cy="1465383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3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ADO.Net</a:t>
            </a:r>
            <a:endParaRPr kumimoji="0" lang="en-IN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743200" y="2489981"/>
            <a:ext cx="1941342" cy="787791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LinqToSql</a:t>
            </a:r>
            <a:endParaRPr kumimoji="0" lang="en-IN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4811152" y="2489981"/>
            <a:ext cx="2602523" cy="787791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Entity Framework</a:t>
            </a: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7526217" y="2489981"/>
            <a:ext cx="1364566" cy="7877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Other…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1969477" y="1434904"/>
            <a:ext cx="6963507" cy="84406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.Net</a:t>
            </a:r>
            <a:r>
              <a:rPr kumimoji="0" lang="en-I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Applications</a:t>
            </a:r>
          </a:p>
        </p:txBody>
      </p:sp>
      <p:sp>
        <p:nvSpPr>
          <p:cNvPr id="10" name="Arrow: Down 9"/>
          <p:cNvSpPr/>
          <p:nvPr/>
        </p:nvSpPr>
        <p:spPr bwMode="auto">
          <a:xfrm>
            <a:off x="2236762" y="2222695"/>
            <a:ext cx="295422" cy="129422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Arrow: Down 10"/>
          <p:cNvSpPr/>
          <p:nvPr/>
        </p:nvSpPr>
        <p:spPr bwMode="auto">
          <a:xfrm>
            <a:off x="3446584" y="2222695"/>
            <a:ext cx="267287" cy="36576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Arrow: Down 11"/>
          <p:cNvSpPr/>
          <p:nvPr/>
        </p:nvSpPr>
        <p:spPr bwMode="auto">
          <a:xfrm>
            <a:off x="3446584" y="3193366"/>
            <a:ext cx="267287" cy="36576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Arrow: Down 12"/>
          <p:cNvSpPr/>
          <p:nvPr/>
        </p:nvSpPr>
        <p:spPr bwMode="auto">
          <a:xfrm>
            <a:off x="6117100" y="2234415"/>
            <a:ext cx="267287" cy="36576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Arrow: Down 13"/>
          <p:cNvSpPr/>
          <p:nvPr/>
        </p:nvSpPr>
        <p:spPr bwMode="auto">
          <a:xfrm>
            <a:off x="6117100" y="3205086"/>
            <a:ext cx="267287" cy="36576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Arrow: Down 14"/>
          <p:cNvSpPr/>
          <p:nvPr/>
        </p:nvSpPr>
        <p:spPr bwMode="auto">
          <a:xfrm>
            <a:off x="8058448" y="2206279"/>
            <a:ext cx="267287" cy="36576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Arrow: Down 15"/>
          <p:cNvSpPr/>
          <p:nvPr/>
        </p:nvSpPr>
        <p:spPr bwMode="auto">
          <a:xfrm>
            <a:off x="8058448" y="3176950"/>
            <a:ext cx="267287" cy="36576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Arrow: Down 16"/>
          <p:cNvSpPr/>
          <p:nvPr/>
        </p:nvSpPr>
        <p:spPr bwMode="auto">
          <a:xfrm>
            <a:off x="5187460" y="4825216"/>
            <a:ext cx="527539" cy="57677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ight Brace 17"/>
          <p:cNvSpPr/>
          <p:nvPr/>
        </p:nvSpPr>
        <p:spPr bwMode="auto">
          <a:xfrm>
            <a:off x="9214338" y="2278966"/>
            <a:ext cx="548640" cy="1080864"/>
          </a:xfrm>
          <a:prstGeom prst="rightBrac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86533" y="2550605"/>
            <a:ext cx="1008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OR/M</a:t>
            </a:r>
          </a:p>
        </p:txBody>
      </p:sp>
      <p:sp>
        <p:nvSpPr>
          <p:cNvPr id="20" name="Flowchart: Multidocument 19"/>
          <p:cNvSpPr/>
          <p:nvPr/>
        </p:nvSpPr>
        <p:spPr bwMode="auto">
          <a:xfrm>
            <a:off x="4710332" y="4135902"/>
            <a:ext cx="1674055" cy="506435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Data Providers</a:t>
            </a:r>
          </a:p>
        </p:txBody>
      </p:sp>
    </p:spTree>
    <p:extLst>
      <p:ext uri="{BB962C8B-B14F-4D97-AF65-F5344CB8AC3E}">
        <p14:creationId xmlns:p14="http://schemas.microsoft.com/office/powerpoint/2010/main" val="304203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Object-Relational Mapping - OR/M?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OR/M</a:t>
            </a:r>
            <a:r>
              <a:rPr lang="en-US" dirty="0"/>
              <a:t> is a programming technique for automatic mapping data and database schema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Map relational DB tables to classes and objects</a:t>
            </a:r>
          </a:p>
          <a:p>
            <a:pPr>
              <a:lnSpc>
                <a:spcPct val="110000"/>
              </a:lnSpc>
            </a:pPr>
            <a:r>
              <a:rPr lang="en-US" dirty="0"/>
              <a:t>OR/M creates 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virtual object database</a:t>
            </a:r>
            <a:r>
              <a:rPr lang="en-US" dirty="0"/>
              <a:t>"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Used from the programming language (C#, Java, PHP, …)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OR/M frameworks </a:t>
            </a:r>
            <a:r>
              <a:rPr lang="en-US" dirty="0"/>
              <a:t>automate the ORM process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A.k.a.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Object-Relational Persistence Frameworks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60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OR/M Mapping – Example</a:t>
            </a:r>
            <a:endParaRPr lang="bg-BG" dirty="0"/>
          </a:p>
        </p:txBody>
      </p:sp>
      <p:pic>
        <p:nvPicPr>
          <p:cNvPr id="5" name="Picture 4" descr="Cc161164.LINQtoRelDataFig1(en-us,MSDN.10)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52602"/>
            <a:ext cx="4126244" cy="4313801"/>
          </a:xfrm>
          <a:prstGeom prst="roundRect">
            <a:avLst>
              <a:gd name="adj" fmla="val 1772"/>
            </a:avLst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0" y="1752601"/>
            <a:ext cx="3658542" cy="4313801"/>
          </a:xfrm>
          <a:prstGeom prst="roundRect">
            <a:avLst>
              <a:gd name="adj" fmla="val 1772"/>
            </a:avLst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grpSp>
        <p:nvGrpSpPr>
          <p:cNvPr id="6" name="Group 5"/>
          <p:cNvGrpSpPr/>
          <p:nvPr/>
        </p:nvGrpSpPr>
        <p:grpSpPr>
          <a:xfrm>
            <a:off x="5029200" y="2875680"/>
            <a:ext cx="2362200" cy="1924920"/>
            <a:chOff x="3200400" y="3984579"/>
            <a:chExt cx="2362200" cy="1924920"/>
          </a:xfrm>
        </p:grpSpPr>
        <p:sp>
          <p:nvSpPr>
            <p:cNvPr id="9" name="Cloud 8"/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400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400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Framework</a:t>
              </a:r>
              <a:endPara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25603" name="Picture 3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190404" y="2732006"/>
            <a:ext cx="1683473" cy="1341784"/>
          </a:xfrm>
          <a:prstGeom prst="wedgeRoundRectCallout">
            <a:avLst>
              <a:gd name="adj1" fmla="val 70987"/>
              <a:gd name="adj2" fmla="val 642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Relational database schema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0192042" y="2605021"/>
            <a:ext cx="1804780" cy="1341784"/>
          </a:xfrm>
          <a:prstGeom prst="wedgeRoundRectCallout">
            <a:avLst>
              <a:gd name="adj1" fmla="val -41043"/>
              <a:gd name="adj2" fmla="val 7410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Entities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(C# classes)</a:t>
            </a:r>
          </a:p>
        </p:txBody>
      </p:sp>
    </p:spTree>
    <p:extLst>
      <p:ext uri="{BB962C8B-B14F-4D97-AF65-F5344CB8AC3E}">
        <p14:creationId xmlns:p14="http://schemas.microsoft.com/office/powerpoint/2010/main" val="160023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EF?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/>
              <a:t>An Object/Relational Mapping </a:t>
            </a:r>
            <a:r>
              <a:rPr lang="en-IN" dirty="0"/>
              <a:t>(O/RM) </a:t>
            </a:r>
            <a:r>
              <a:rPr lang="en-IN" b="0" dirty="0"/>
              <a:t>framework</a:t>
            </a:r>
          </a:p>
          <a:p>
            <a:r>
              <a:rPr lang="en-IN" b="0" dirty="0"/>
              <a:t>It’s an open source</a:t>
            </a:r>
          </a:p>
          <a:p>
            <a:r>
              <a:rPr lang="en-IN" b="0" dirty="0"/>
              <a:t>It’s an enhancement to </a:t>
            </a:r>
            <a:r>
              <a:rPr lang="en-IN" b="0" dirty="0" err="1"/>
              <a:t>ADO.Net</a:t>
            </a:r>
            <a:endParaRPr lang="en-IN" b="0" dirty="0"/>
          </a:p>
          <a:p>
            <a:r>
              <a:rPr lang="en-IN" b="0" dirty="0"/>
              <a:t>Gives developers an automated mechanism for accessing &amp; storing the data in the database.</a:t>
            </a:r>
          </a:p>
          <a:p>
            <a:r>
              <a:rPr lang="en-IN" b="0" dirty="0"/>
              <a:t>Microsoft’s recommended data access technology for new applications</a:t>
            </a:r>
          </a:p>
          <a:p>
            <a:endParaRPr lang="en-IN" b="0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477" y="3588148"/>
            <a:ext cx="6859618" cy="18982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516133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Entity Framework </a:t>
            </a:r>
            <a:r>
              <a:rPr lang="en-US" dirty="0"/>
              <a:t>(</a:t>
            </a:r>
            <a:r>
              <a:rPr lang="en-US" b="1" dirty="0"/>
              <a:t>EF</a:t>
            </a:r>
            <a:r>
              <a:rPr lang="en-US" dirty="0"/>
              <a:t>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the standard ORM framework for .NET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Maps relational database to C# object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Powerful data manipulation API over the mapped schema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CRUD operations and complex querying with LINQ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 first </a:t>
            </a:r>
            <a:r>
              <a:rPr lang="en-US" dirty="0"/>
              <a:t>approach: from database to C# classes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Code first </a:t>
            </a:r>
            <a:r>
              <a:rPr lang="en-US" dirty="0"/>
              <a:t>approach: from classes to DB schema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Visual Studio generates EF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data 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mappings consist of C# classes, attributes and XML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EF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291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57288"/>
            <a:ext cx="6669649" cy="4938712"/>
          </a:xfrm>
        </p:spPr>
        <p:txBody>
          <a:bodyPr/>
          <a:lstStyle/>
          <a:p>
            <a:r>
              <a:rPr lang="en-IN" dirty="0"/>
              <a:t>EDM – Entity Data Model </a:t>
            </a:r>
          </a:p>
          <a:p>
            <a:pPr lvl="1"/>
            <a:r>
              <a:rPr lang="en-IN" dirty="0"/>
              <a:t>Maps Tables with Entity Classes</a:t>
            </a:r>
          </a:p>
          <a:p>
            <a:r>
              <a:rPr lang="en-IN" dirty="0" err="1"/>
              <a:t>Linq</a:t>
            </a:r>
            <a:r>
              <a:rPr lang="en-IN" dirty="0"/>
              <a:t> to Entities and Entity SQL</a:t>
            </a:r>
          </a:p>
          <a:p>
            <a:pPr lvl="1"/>
            <a:r>
              <a:rPr lang="en-IN" dirty="0"/>
              <a:t>Queries against object model and Returns Entities</a:t>
            </a:r>
          </a:p>
          <a:p>
            <a:r>
              <a:rPr lang="en-IN" dirty="0"/>
              <a:t>Object Services</a:t>
            </a:r>
          </a:p>
          <a:p>
            <a:pPr lvl="1"/>
            <a:r>
              <a:rPr lang="en-IN" dirty="0"/>
              <a:t>Main entry point from application to database</a:t>
            </a:r>
          </a:p>
          <a:p>
            <a:pPr lvl="1"/>
            <a:r>
              <a:rPr lang="en-IN" dirty="0"/>
              <a:t>Data materialization – Rows to Objects</a:t>
            </a:r>
          </a:p>
          <a:p>
            <a:r>
              <a:rPr lang="en-IN" dirty="0"/>
              <a:t>Entity Client Data Provider</a:t>
            </a:r>
          </a:p>
          <a:p>
            <a:pPr lvl="1"/>
            <a:r>
              <a:rPr lang="en-IN" dirty="0"/>
              <a:t>Converts L2E and </a:t>
            </a:r>
            <a:r>
              <a:rPr lang="en-IN" dirty="0" err="1"/>
              <a:t>ESql</a:t>
            </a:r>
            <a:r>
              <a:rPr lang="en-IN" dirty="0"/>
              <a:t> to SQL statements</a:t>
            </a:r>
          </a:p>
          <a:p>
            <a:r>
              <a:rPr lang="en-IN" dirty="0" err="1"/>
              <a:t>ADO.Net</a:t>
            </a:r>
            <a:r>
              <a:rPr lang="en-IN" dirty="0"/>
              <a:t> Data Provider</a:t>
            </a:r>
          </a:p>
          <a:p>
            <a:pPr lvl="1"/>
            <a:r>
              <a:rPr lang="en-IN" dirty="0"/>
              <a:t>Communicates with the database using </a:t>
            </a:r>
            <a:r>
              <a:rPr lang="en-IN" dirty="0" err="1"/>
              <a:t>ADO.Net</a:t>
            </a:r>
            <a:r>
              <a:rPr lang="en-IN" dirty="0"/>
              <a:t> </a:t>
            </a:r>
          </a:p>
        </p:txBody>
      </p:sp>
      <p:pic>
        <p:nvPicPr>
          <p:cNvPr id="24578" name="Picture 2" descr="Entity Framework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574" y="2123635"/>
            <a:ext cx="4875422" cy="29548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Basic Workflow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45" y="3352800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54" y="3352800"/>
            <a:ext cx="2434404" cy="30772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388" y="3352800"/>
            <a:ext cx="2329393" cy="30772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152998" y="1151118"/>
            <a:ext cx="3467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Write &amp; execute query over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3522" y="1151118"/>
            <a:ext cx="3661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EF generates &amp; executes an SQL query in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151119"/>
            <a:ext cx="342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/>
              <a:t>Define the data model (use a DB visual designer or code first)</a:t>
            </a:r>
          </a:p>
        </p:txBody>
      </p:sp>
    </p:spTree>
    <p:extLst>
      <p:ext uri="{BB962C8B-B14F-4D97-AF65-F5344CB8AC3E}">
        <p14:creationId xmlns:p14="http://schemas.microsoft.com/office/powerpoint/2010/main" val="2216245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Basic Workflow 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6112" y="1151118"/>
            <a:ext cx="3240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dirty="0"/>
              <a:t>Modify data with C# code and call "Save Changes"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3522" y="1151119"/>
            <a:ext cx="3661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dirty="0"/>
              <a:t>Entity Framework generates &amp; executes SQL command 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151118"/>
            <a:ext cx="35239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2800" dirty="0"/>
              <a:t>EF transforms </a:t>
            </a:r>
            <a:br>
              <a:rPr lang="en-US" sz="2800" dirty="0"/>
            </a:br>
            <a:r>
              <a:rPr lang="en-US" sz="2800" dirty="0"/>
              <a:t>the query</a:t>
            </a:r>
            <a:br>
              <a:rPr lang="en-US" sz="2800" dirty="0"/>
            </a:br>
            <a:r>
              <a:rPr lang="en-US" sz="2800" dirty="0"/>
              <a:t>results into </a:t>
            </a:r>
            <a:br>
              <a:rPr lang="en-US" sz="2800" dirty="0"/>
            </a:br>
            <a:r>
              <a:rPr lang="en-US" sz="2800" dirty="0"/>
              <a:t>.NET objects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47710"/>
            <a:ext cx="2860254" cy="30772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1" y="3447711"/>
            <a:ext cx="3582032" cy="30772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631" y="4038600"/>
            <a:ext cx="3889232" cy="18217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714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73" y="170606"/>
            <a:ext cx="8183562" cy="1052512"/>
          </a:xfrm>
        </p:spPr>
        <p:txBody>
          <a:bodyPr/>
          <a:lstStyle/>
          <a:p>
            <a:pPr>
              <a:defRPr/>
            </a:pPr>
            <a:r>
              <a:rPr lang="en-IN" dirty="0"/>
              <a:t>EF: Development Approaches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93860" y="1321594"/>
            <a:ext cx="8183562" cy="4187825"/>
          </a:xfrm>
        </p:spPr>
        <p:txBody>
          <a:bodyPr/>
          <a:lstStyle/>
          <a:p>
            <a:r>
              <a:rPr lang="en-IN" altLang="en-US" dirty="0"/>
              <a:t>Database First</a:t>
            </a:r>
          </a:p>
          <a:p>
            <a:endParaRPr lang="en-IN" altLang="en-US" dirty="0"/>
          </a:p>
          <a:p>
            <a:r>
              <a:rPr lang="en-IN" altLang="en-US" dirty="0"/>
              <a:t>Model First</a:t>
            </a:r>
          </a:p>
          <a:p>
            <a:endParaRPr lang="en-IN" altLang="en-US" dirty="0"/>
          </a:p>
          <a:p>
            <a:r>
              <a:rPr lang="en-IN" altLang="en-US" dirty="0"/>
              <a:t>Code First</a:t>
            </a:r>
          </a:p>
        </p:txBody>
      </p:sp>
    </p:spTree>
    <p:extLst>
      <p:ext uri="{BB962C8B-B14F-4D97-AF65-F5344CB8AC3E}">
        <p14:creationId xmlns:p14="http://schemas.microsoft.com/office/powerpoint/2010/main" val="1816734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EF: DB First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000" dirty="0"/>
              <a:t>If you already have a database, the Entity Framework automatically generate a data model that consists of classes and properties that correspond to existing database objects such as tables and columns.</a:t>
            </a:r>
          </a:p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772" y="4691585"/>
            <a:ext cx="6229484" cy="15663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5683"/>
          <a:stretch/>
        </p:blipFill>
        <p:spPr>
          <a:xfrm>
            <a:off x="2310690" y="2229761"/>
            <a:ext cx="1219427" cy="1947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owchart: Magnetic Disk 5"/>
          <p:cNvSpPr/>
          <p:nvPr/>
        </p:nvSpPr>
        <p:spPr>
          <a:xfrm>
            <a:off x="2972074" y="1861144"/>
            <a:ext cx="719323" cy="56261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930690" y="3051257"/>
            <a:ext cx="590654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202" y="2088781"/>
            <a:ext cx="1507293" cy="2066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657" y="2133265"/>
            <a:ext cx="1594680" cy="19977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ight Arrow 10"/>
          <p:cNvSpPr/>
          <p:nvPr/>
        </p:nvSpPr>
        <p:spPr>
          <a:xfrm>
            <a:off x="7135940" y="3061052"/>
            <a:ext cx="590654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Document 10">
            <a:hlinkClick r:id="" action="ppaction://noaction" highlightClick="1"/>
          </p:cNvPr>
          <p:cNvSpPr/>
          <p:nvPr/>
        </p:nvSpPr>
        <p:spPr>
          <a:xfrm>
            <a:off x="5800514" y="1861144"/>
            <a:ext cx="1117201" cy="737234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EDMX Model</a:t>
            </a:r>
          </a:p>
        </p:txBody>
      </p:sp>
      <p:sp>
        <p:nvSpPr>
          <p:cNvPr id="12" name="Flowchart: Multidocument 11"/>
          <p:cNvSpPr/>
          <p:nvPr/>
        </p:nvSpPr>
        <p:spPr>
          <a:xfrm>
            <a:off x="9179025" y="1867490"/>
            <a:ext cx="1406623" cy="858256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Classes</a:t>
            </a:r>
          </a:p>
        </p:txBody>
      </p:sp>
    </p:spTree>
    <p:extLst>
      <p:ext uri="{BB962C8B-B14F-4D97-AF65-F5344CB8AC3E}">
        <p14:creationId xmlns:p14="http://schemas.microsoft.com/office/powerpoint/2010/main" val="287899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/>
              <a:t>Basic knowledge of </a:t>
            </a:r>
            <a:r>
              <a:rPr lang="en-IN" b="0" dirty="0" err="1"/>
              <a:t>.Net</a:t>
            </a:r>
            <a:r>
              <a:rPr lang="en-IN" b="0" dirty="0"/>
              <a:t> Framework, </a:t>
            </a:r>
          </a:p>
          <a:p>
            <a:r>
              <a:rPr lang="en-IN" b="0" dirty="0"/>
              <a:t>C#, </a:t>
            </a:r>
          </a:p>
          <a:p>
            <a:r>
              <a:rPr lang="en-IN" b="0" dirty="0" err="1"/>
              <a:t>ADO.Net</a:t>
            </a:r>
            <a:endParaRPr lang="en-IN" b="0" dirty="0"/>
          </a:p>
          <a:p>
            <a:r>
              <a:rPr lang="en-IN" b="0" dirty="0"/>
              <a:t>Visual Studio </a:t>
            </a:r>
          </a:p>
          <a:p>
            <a:r>
              <a:rPr lang="en-IN" b="0" dirty="0"/>
              <a:t>MS SQL Server is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344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EF: Model First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If you don’t yet have a database, you can begin by creating a model using the Entity Framework designer in Visual Studio.</a:t>
            </a:r>
          </a:p>
          <a:p>
            <a:pPr lvl="1"/>
            <a:r>
              <a:rPr lang="en-IN" altLang="en-US" dirty="0"/>
              <a:t>The designer can generate DDL statements to create the database.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77" y="2903951"/>
            <a:ext cx="6808599" cy="2516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564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EF: Code First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000" dirty="0"/>
              <a:t>Whether you have an existing database or not, you can code your own classes and properties that correspond to tables and columns and use them with EF without an .</a:t>
            </a:r>
            <a:r>
              <a:rPr lang="en-IN" altLang="en-US" sz="2000" dirty="0" err="1"/>
              <a:t>edmx</a:t>
            </a:r>
            <a:r>
              <a:rPr lang="en-IN" altLang="en-US" sz="2000" dirty="0"/>
              <a:t> file.</a:t>
            </a:r>
          </a:p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809" y="4749224"/>
            <a:ext cx="5392799" cy="1508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199" y="1976703"/>
            <a:ext cx="5393409" cy="274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4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EF: How to Choose Development Approach?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10" y="1195167"/>
            <a:ext cx="7436387" cy="5057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832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EF: Retrieve Data - How it works?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94" y="1308295"/>
            <a:ext cx="6011652" cy="492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389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EF: Modify Data – How it works?</a:t>
            </a:r>
          </a:p>
        </p:txBody>
      </p:sp>
      <p:pic>
        <p:nvPicPr>
          <p:cNvPr id="21506" name="Picture 2" descr="Image result for Entity framework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03" y="1223891"/>
            <a:ext cx="8069466" cy="48535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118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–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The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sz="2000" noProof="1">
                <a:latin typeface="+mj-lt"/>
              </a:rPr>
              <a:t> </a:t>
            </a:r>
            <a:r>
              <a:rPr lang="en-US" sz="2000" dirty="0">
                <a:latin typeface="+mj-lt"/>
              </a:rPr>
              <a:t>class</a:t>
            </a:r>
          </a:p>
          <a:p>
            <a:pPr lvl="1">
              <a:lnSpc>
                <a:spcPct val="100000"/>
              </a:lnSpc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000" dirty="0">
                <a:latin typeface="+mj-lt"/>
              </a:rPr>
              <a:t>holds</a:t>
            </a:r>
            <a:r>
              <a:rPr lang="en-US" sz="2000" dirty="0"/>
              <a:t> the DB connection</a:t>
            </a:r>
          </a:p>
          <a:p>
            <a:pPr lvl="1">
              <a:lnSpc>
                <a:spcPct val="100000"/>
              </a:lnSpc>
            </a:pPr>
            <a:r>
              <a:rPr lang="en-US" sz="2000"/>
              <a:t>Holds the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DbSet&lt;T&gt;</a:t>
            </a:r>
            <a:r>
              <a:rPr lang="en-US" sz="2000" dirty="0"/>
              <a:t> for the entity classes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Provides LINQ-based data access ( through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  <a:r>
              <a:rPr lang="en-US" sz="2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Provides</a:t>
            </a:r>
            <a:r>
              <a:rPr lang="bg-BG" sz="2000" dirty="0"/>
              <a:t> </a:t>
            </a:r>
            <a:r>
              <a:rPr lang="en-US" sz="2000" dirty="0"/>
              <a:t>API for CRUD operations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Entity classes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Hold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entities </a:t>
            </a:r>
            <a:r>
              <a:rPr lang="en-US" sz="2000" dirty="0"/>
              <a:t>(objects with their attributes and relations)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Each database table is typically mapped to a single C# entity class</a:t>
            </a:r>
            <a:endParaRPr lang="bg-BG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2530" name="Picture 2" descr="Image result for dbcontext in entity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880" y="4124324"/>
            <a:ext cx="5819775" cy="2133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312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r>
              <a:rPr lang="en-US" dirty="0"/>
              <a:t>We can also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Reading Data with LINQ Query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5812" y="4960435"/>
            <a:ext cx="8077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using (var context = new SampleEntities())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  var project = context.Projects.Find(2);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  Console.WriteLine(project.Name);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7400" y="1828801"/>
            <a:ext cx="8153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using (var context = new SampleEntities())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(c =&gt; c.FirstName)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(c =&gt; c.JobTitle == "Design Engineering")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ToList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731129" y="3499657"/>
            <a:ext cx="3718998" cy="535755"/>
          </a:xfrm>
          <a:prstGeom prst="wedgeRoundRectCallout">
            <a:avLst>
              <a:gd name="adj1" fmla="val -116714"/>
              <a:gd name="adj2" fmla="val -809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is called </a:t>
            </a:r>
            <a:r>
              <a:rPr lang="en-US" sz="1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projection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025537" y="3937973"/>
            <a:ext cx="4325764" cy="588336"/>
          </a:xfrm>
          <a:prstGeom prst="wedgeRoundRectCallout">
            <a:avLst>
              <a:gd name="adj1" fmla="val -61698"/>
              <a:gd name="adj2" fmla="val -9278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1800" b="1" noProof="1">
                <a:solidFill>
                  <a:srgbClr val="F7FFE7"/>
                </a:solidFill>
                <a:cs typeface="Consolas" pitchFamily="49" charset="0"/>
              </a:rPr>
              <a:t> method executes the SQL query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948906" y="2185383"/>
            <a:ext cx="2597264" cy="538311"/>
          </a:xfrm>
          <a:prstGeom prst="wedgeRoundRectCallout">
            <a:avLst>
              <a:gd name="adj1" fmla="val -141911"/>
              <a:gd name="adj2" fmla="val 8506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is called </a:t>
            </a:r>
            <a:r>
              <a:rPr lang="en-US" sz="20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66725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To create a new database row use the method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Add(…)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of the </a:t>
            </a:r>
            <a:r>
              <a:rPr lang="en-US" dirty="0"/>
              <a:t>corresponding </a:t>
            </a:r>
            <a:r>
              <a:rPr lang="en-US" noProof="1"/>
              <a:t>collection: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endParaRPr lang="en-US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endParaRPr lang="en-US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method executes the SQL insert / update / delete commands in the database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Creating New Data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20824" y="2286000"/>
            <a:ext cx="868997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  Name = “CRM Application",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  StartDate = new DateTime(2015, 4, 15)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context.Projects.</a:t>
            </a:r>
            <a:r>
              <a:rPr lang="en-US" sz="20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context.</a:t>
            </a:r>
            <a:r>
              <a:rPr lang="en-US" sz="20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2600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14160" y="4442536"/>
            <a:ext cx="4938600" cy="535755"/>
          </a:xfrm>
          <a:prstGeom prst="wedgeRoundRectCallout">
            <a:avLst>
              <a:gd name="adj1" fmla="val -88843"/>
              <a:gd name="adj2" fmla="val -1375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execute an SQL INSERT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36151" y="1860851"/>
            <a:ext cx="2841366" cy="862299"/>
          </a:xfrm>
          <a:prstGeom prst="wedgeRoundRectCallout">
            <a:avLst>
              <a:gd name="adj1" fmla="val -96816"/>
              <a:gd name="adj2" fmla="val 201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a new project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390677" y="3158835"/>
            <a:ext cx="4572000" cy="535755"/>
          </a:xfrm>
          <a:prstGeom prst="wedgeRoundRectCallout">
            <a:avLst>
              <a:gd name="adj1" fmla="val -89113"/>
              <a:gd name="adj2" fmla="val 15455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Mark the object for inserting</a:t>
            </a:r>
          </a:p>
        </p:txBody>
      </p:sp>
    </p:spTree>
    <p:extLst>
      <p:ext uri="{BB962C8B-B14F-4D97-AF65-F5344CB8AC3E}">
        <p14:creationId xmlns:p14="http://schemas.microsoft.com/office/powerpoint/2010/main" val="260891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also add cascading entities to the database: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This way we don't have to add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en-US" dirty="0"/>
              <a:t> individually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will be added when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dirty="0"/>
              <a:t> entity (employee) is inserted to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Cascading Inserts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8824" y="1897939"/>
            <a:ext cx="10671176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</a:pPr>
            <a:r>
              <a:rPr lang="en-US" sz="2400" b="0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105000"/>
              </a:lnSpc>
            </a:pPr>
            <a:r>
              <a:rPr lang="en-US" sz="2400" b="0" noProof="1">
                <a:solidFill>
                  <a:schemeClr val="tx1"/>
                </a:solidFill>
                <a:effectLst/>
              </a:rPr>
              <a:t>employee.FirstName = "Venkat";</a:t>
            </a:r>
          </a:p>
          <a:p>
            <a:pPr>
              <a:lnSpc>
                <a:spcPct val="105000"/>
              </a:lnSpc>
            </a:pPr>
            <a:r>
              <a:rPr lang="en-US" sz="2400" b="0" noProof="1">
                <a:solidFill>
                  <a:schemeClr val="tx1"/>
                </a:solidFill>
                <a:effectLst/>
              </a:rPr>
              <a:t>employee.LastName = "Shiva Reddy";</a:t>
            </a:r>
          </a:p>
          <a:p>
            <a:pPr>
              <a:lnSpc>
                <a:spcPct val="105000"/>
              </a:lnSpc>
            </a:pPr>
            <a:r>
              <a:rPr lang="en-US" sz="2400" b="0" noProof="1">
                <a:solidFill>
                  <a:schemeClr val="tx1"/>
                </a:solidFill>
                <a:effectLst/>
              </a:rPr>
              <a:t>employee.Projects.Add(new Project { Name = "CRM Project" } ); 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rgbClr val="C00000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rgbClr val="C00000"/>
                </a:solidFill>
                <a:effectLst/>
              </a:rPr>
              <a:t>softUniEntities.SaveChanges();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84209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 allows modifying entity properties and persisting them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load an entity, modify it and call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automatically tracks all changes made on its entity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Updating Existing Data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841168" y="2751635"/>
            <a:ext cx="105011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sampleEntities.Employees.</a:t>
            </a:r>
            <a:r>
              <a:rPr lang="en-US" sz="24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First()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context.</a:t>
            </a:r>
            <a:r>
              <a:rPr lang="en-US" sz="24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196804" y="4716712"/>
            <a:ext cx="2514600" cy="886202"/>
          </a:xfrm>
          <a:prstGeom prst="wedgeRoundRectCallout">
            <a:avLst>
              <a:gd name="adj1" fmla="val -151050"/>
              <a:gd name="adj2" fmla="val -3304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79595" y="2751635"/>
            <a:ext cx="2999371" cy="1342032"/>
          </a:xfrm>
          <a:prstGeom prst="wedgeRoundRectCallout">
            <a:avLst>
              <a:gd name="adj1" fmla="val -104159"/>
              <a:gd name="adj2" fmla="val -779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execute an SQL  SELECT to load the first row</a:t>
            </a:r>
          </a:p>
        </p:txBody>
      </p:sp>
    </p:spTree>
    <p:extLst>
      <p:ext uri="{BB962C8B-B14F-4D97-AF65-F5344CB8AC3E}">
        <p14:creationId xmlns:p14="http://schemas.microsoft.com/office/powerpoint/2010/main" val="46857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09489" y="1143000"/>
            <a:ext cx="11169747" cy="3724422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Writing queries is difficult</a:t>
            </a:r>
          </a:p>
          <a:p>
            <a:pPr lvl="1"/>
            <a:r>
              <a:rPr lang="en-US" dirty="0"/>
              <a:t>No help from compiler</a:t>
            </a:r>
          </a:p>
          <a:p>
            <a:pPr lvl="1"/>
            <a:r>
              <a:rPr lang="en-US" dirty="0"/>
              <a:t>Results are </a:t>
            </a:r>
            <a:r>
              <a:rPr lang="en-US" dirty="0" err="1"/>
              <a:t>untyped</a:t>
            </a:r>
            <a:r>
              <a:rPr lang="en-US" dirty="0"/>
              <a:t> rectangular records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Database Schemas optimized for storage concerns</a:t>
            </a:r>
          </a:p>
          <a:p>
            <a:pPr lvl="1"/>
            <a:r>
              <a:rPr lang="en-US" dirty="0"/>
              <a:t>Relational Tables contain flat, homogenous records</a:t>
            </a:r>
          </a:p>
          <a:p>
            <a:pPr lvl="2"/>
            <a:r>
              <a:rPr lang="en-US" sz="2000" dirty="0"/>
              <a:t>Implicit Logic Embedded in Application</a:t>
            </a:r>
          </a:p>
          <a:p>
            <a:pPr lvl="1"/>
            <a:r>
              <a:rPr lang="en-US" dirty="0"/>
              <a:t>Brittle, Hard to maintain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Lack of common syntax across relational databases</a:t>
            </a: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9489" y="152400"/>
            <a:ext cx="11577711" cy="990600"/>
          </a:xfrm>
        </p:spPr>
        <p:txBody>
          <a:bodyPr>
            <a:normAutofit/>
          </a:bodyPr>
          <a:lstStyle/>
          <a:p>
            <a:r>
              <a:rPr lang="en-US" sz="4400" dirty="0"/>
              <a:t>The Problem: </a:t>
            </a:r>
            <a:r>
              <a:rPr sz="4400" dirty="0"/>
              <a:t>Programming Data is Hard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0957800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Delete is done by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on the specified entity collection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method performs the delete action in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47932" y="2218958"/>
            <a:ext cx="1036637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  sampleEntities.Employees.First();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sampleEntities.Employees.</a:t>
            </a:r>
            <a:r>
              <a:rPr lang="en-US" sz="24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sampleEntities.</a:t>
            </a:r>
            <a:r>
              <a:rPr lang="en-US" sz="24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56122" y="2218958"/>
            <a:ext cx="3829478" cy="1019105"/>
          </a:xfrm>
          <a:prstGeom prst="wedgeRoundRectCallout">
            <a:avLst>
              <a:gd name="adj1" fmla="val -100423"/>
              <a:gd name="adj2" fmla="val 5968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56122" y="4299733"/>
            <a:ext cx="3500539" cy="941440"/>
          </a:xfrm>
          <a:prstGeom prst="wedgeRoundRectCallout">
            <a:avLst>
              <a:gd name="adj1" fmla="val -109506"/>
              <a:gd name="adj2" fmla="val -9000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execute the SQL DELETE command</a:t>
            </a:r>
          </a:p>
        </p:txBody>
      </p:sp>
    </p:spTree>
    <p:extLst>
      <p:ext uri="{BB962C8B-B14F-4D97-AF65-F5344CB8AC3E}">
        <p14:creationId xmlns:p14="http://schemas.microsoft.com/office/powerpoint/2010/main" val="325656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EF: Native SQL Queries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8824" y="1447801"/>
            <a:ext cx="10671176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var context = new SampleEntities();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    "SELECT FirstName + ' ' + LastName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    "FROM dbo.Employees WHERE JobTitle = {0}";</a:t>
            </a:r>
          </a:p>
          <a:p>
            <a:pPr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var employees = context.Database.SqlQuery&lt;string&gt;(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    nativeSQLQuery, "Marketing Specialist");</a:t>
            </a:r>
          </a:p>
          <a:p>
            <a:pPr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foreach (var emp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    Console.WriteLine(emp);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77952" y="1654793"/>
            <a:ext cx="2174544" cy="885157"/>
          </a:xfrm>
          <a:prstGeom prst="wedgeRoundRectCallout">
            <a:avLst>
              <a:gd name="adj1" fmla="val -141355"/>
              <a:gd name="adj2" fmla="val 5412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Parameter placeholder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93256" y="4282796"/>
            <a:ext cx="2174544" cy="898805"/>
          </a:xfrm>
          <a:prstGeom prst="wedgeRoundRectCallout">
            <a:avLst>
              <a:gd name="adj1" fmla="val -110283"/>
              <a:gd name="adj2" fmla="val -13153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Parameter value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180660" y="3178460"/>
            <a:ext cx="1769128" cy="898805"/>
          </a:xfrm>
          <a:prstGeom prst="wedgeRoundRectCallout">
            <a:avLst>
              <a:gd name="adj1" fmla="val -148570"/>
              <a:gd name="adj2" fmla="val -4530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Return type</a:t>
            </a:r>
          </a:p>
        </p:txBody>
      </p:sp>
    </p:spTree>
    <p:extLst>
      <p:ext uri="{BB962C8B-B14F-4D97-AF65-F5344CB8AC3E}">
        <p14:creationId xmlns:p14="http://schemas.microsoft.com/office/powerpoint/2010/main" val="120205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23557" y="1369349"/>
            <a:ext cx="7672003" cy="4913048"/>
          </a:xfrm>
        </p:spPr>
        <p:txBody>
          <a:bodyPr/>
          <a:lstStyle/>
          <a:p>
            <a:r>
              <a:rPr lang="en-US" sz="2800" dirty="0"/>
              <a:t>Rapid Development</a:t>
            </a:r>
          </a:p>
          <a:p>
            <a:pPr lvl="1"/>
            <a:r>
              <a:rPr lang="en-US" dirty="0"/>
              <a:t>Strongly typed queries</a:t>
            </a:r>
          </a:p>
          <a:p>
            <a:pPr lvl="1"/>
            <a:r>
              <a:rPr lang="en-US" dirty="0"/>
              <a:t>Strongly typed results with Business Logic</a:t>
            </a:r>
          </a:p>
          <a:p>
            <a:endParaRPr lang="en-US" sz="2800" dirty="0"/>
          </a:p>
          <a:p>
            <a:r>
              <a:rPr lang="en-US" sz="2800" dirty="0"/>
              <a:t>Lower TCO</a:t>
            </a:r>
          </a:p>
          <a:p>
            <a:pPr lvl="1"/>
            <a:r>
              <a:rPr lang="en-US" dirty="0"/>
              <a:t>Work with an explicit data model</a:t>
            </a:r>
          </a:p>
          <a:p>
            <a:pPr lvl="2"/>
            <a:r>
              <a:rPr lang="en-US" sz="2000" dirty="0"/>
              <a:t>Types, Inheritance, Relationships, Complex Properties,…</a:t>
            </a:r>
          </a:p>
          <a:p>
            <a:pPr lvl="1"/>
            <a:r>
              <a:rPr lang="en-US" dirty="0"/>
              <a:t>Decouple application from storage schema</a:t>
            </a:r>
          </a:p>
          <a:p>
            <a:endParaRPr lang="en-US" sz="2800" dirty="0"/>
          </a:p>
          <a:p>
            <a:r>
              <a:rPr lang="en-US" sz="2800" dirty="0"/>
              <a:t>Better Portability</a:t>
            </a:r>
          </a:p>
          <a:p>
            <a:pPr lvl="1"/>
            <a:r>
              <a:rPr lang="en-US" dirty="0"/>
              <a:t>Common query language across disparate 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57" y="152400"/>
            <a:ext cx="11549575" cy="1066800"/>
          </a:xfrm>
        </p:spPr>
        <p:txBody>
          <a:bodyPr>
            <a:normAutofit/>
          </a:bodyPr>
          <a:lstStyle/>
          <a:p>
            <a:r>
              <a:rPr lang="en-US" dirty="0"/>
              <a:t>The Opportunity: </a:t>
            </a:r>
            <a:r>
              <a:rPr dirty="0"/>
              <a:t>Increase Developer Productivity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998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68569" y="1219200"/>
            <a:ext cx="3733800" cy="457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pplication Model Ba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716" y="1171780"/>
            <a:ext cx="3889256" cy="4678690"/>
          </a:xfrm>
          <a:prstGeom prst="rect">
            <a:avLst/>
          </a:prstGeom>
        </p:spPr>
      </p:pic>
      <p:sp>
        <p:nvSpPr>
          <p:cNvPr id="9" name="Content for AM Old"/>
          <p:cNvSpPr>
            <a:spLocks noGrp="1"/>
          </p:cNvSpPr>
          <p:nvPr>
            <p:ph idx="1"/>
          </p:nvPr>
        </p:nvSpPr>
        <p:spPr>
          <a:xfrm>
            <a:off x="4994031" y="1144581"/>
            <a:ext cx="5411501" cy="2462725"/>
          </a:xfrm>
        </p:spPr>
        <p:txBody>
          <a:bodyPr/>
          <a:lstStyle/>
          <a:p>
            <a:r>
              <a:rPr lang="en-US" sz="2800" dirty="0"/>
              <a:t>Applications Today…</a:t>
            </a:r>
          </a:p>
          <a:p>
            <a:pPr lvl="1"/>
            <a:r>
              <a:rPr lang="en-US" dirty="0"/>
              <a:t>Implicitly Contain the Data Model</a:t>
            </a:r>
          </a:p>
          <a:p>
            <a:pPr lvl="1"/>
            <a:r>
              <a:rPr lang="en-US" dirty="0"/>
              <a:t>Logic and Model Intertwined</a:t>
            </a:r>
          </a:p>
          <a:p>
            <a:pPr lvl="1"/>
            <a:r>
              <a:rPr lang="en-US" dirty="0"/>
              <a:t>Conceptual Mismatch</a:t>
            </a:r>
          </a:p>
          <a:p>
            <a:pPr lvl="1"/>
            <a:r>
              <a:rPr lang="en-US" dirty="0"/>
              <a:t>Often encapsulate in a </a:t>
            </a:r>
            <a:br>
              <a:rPr lang="en-US" dirty="0"/>
            </a:br>
            <a:r>
              <a:rPr lang="en-US" dirty="0"/>
              <a:t>"Data Access Layer"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Your Data Model?</a:t>
            </a:r>
          </a:p>
        </p:txBody>
      </p:sp>
      <p:pic>
        <p:nvPicPr>
          <p:cNvPr id="10" name="Old DM" descr="Application Model 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13" y="1188710"/>
            <a:ext cx="3889256" cy="467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9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82637" y="1219200"/>
            <a:ext cx="3733800" cy="457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pplication Model Ba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1784" y="1171780"/>
            <a:ext cx="3889256" cy="4678690"/>
          </a:xfrm>
          <a:prstGeom prst="rect">
            <a:avLst/>
          </a:prstGeom>
        </p:spPr>
      </p:pic>
      <p:sp>
        <p:nvSpPr>
          <p:cNvPr id="9" name="Content for AM Old"/>
          <p:cNvSpPr>
            <a:spLocks noGrp="1"/>
          </p:cNvSpPr>
          <p:nvPr>
            <p:ph idx="1"/>
          </p:nvPr>
        </p:nvSpPr>
        <p:spPr>
          <a:xfrm>
            <a:off x="4994031" y="1144581"/>
            <a:ext cx="6668086" cy="2462725"/>
          </a:xfrm>
        </p:spPr>
        <p:txBody>
          <a:bodyPr/>
          <a:lstStyle/>
          <a:p>
            <a:r>
              <a:rPr lang="en-US" sz="2800" dirty="0"/>
              <a:t>Applications Today…</a:t>
            </a:r>
          </a:p>
          <a:p>
            <a:pPr lvl="1"/>
            <a:r>
              <a:rPr lang="en-US" dirty="0"/>
              <a:t>Implicitly Contain the Data Model</a:t>
            </a:r>
          </a:p>
          <a:p>
            <a:pPr lvl="1"/>
            <a:r>
              <a:rPr lang="en-US" dirty="0"/>
              <a:t>Logic and Model Intertwined</a:t>
            </a:r>
          </a:p>
          <a:p>
            <a:pPr lvl="1"/>
            <a:r>
              <a:rPr lang="en-US" dirty="0"/>
              <a:t>Conceptual Mismatch</a:t>
            </a:r>
          </a:p>
          <a:p>
            <a:pPr lvl="1"/>
            <a:r>
              <a:rPr lang="en-US" dirty="0"/>
              <a:t>Often encapsulate in a </a:t>
            </a:r>
            <a:br>
              <a:rPr lang="en-US" dirty="0"/>
            </a:br>
            <a:r>
              <a:rPr lang="en-US" dirty="0"/>
              <a:t>"Data Access Layer"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Your Data Model?</a:t>
            </a:r>
          </a:p>
        </p:txBody>
      </p:sp>
      <p:pic>
        <p:nvPicPr>
          <p:cNvPr id="13" name="Abstraction" descr="Application Model2 Abstrac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1784" y="1171780"/>
            <a:ext cx="3889256" cy="4678690"/>
          </a:xfrm>
          <a:prstGeom prst="rect">
            <a:avLst/>
          </a:prstGeom>
        </p:spPr>
      </p:pic>
      <p:pic>
        <p:nvPicPr>
          <p:cNvPr id="14" name="Model" descr="Application Model2 Mod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1784" y="1171780"/>
            <a:ext cx="3889256" cy="4678690"/>
          </a:xfrm>
          <a:prstGeom prst="rect">
            <a:avLst/>
          </a:prstGeom>
        </p:spPr>
      </p:pic>
      <p:pic>
        <p:nvPicPr>
          <p:cNvPr id="15" name="New DM" descr="Application Model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784" y="1171780"/>
            <a:ext cx="3889256" cy="4678690"/>
          </a:xfrm>
          <a:prstGeom prst="rect">
            <a:avLst/>
          </a:prstGeom>
        </p:spPr>
      </p:pic>
      <p:sp>
        <p:nvSpPr>
          <p:cNvPr id="12" name="Content for AM Old"/>
          <p:cNvSpPr txBox="1">
            <a:spLocks/>
          </p:cNvSpPr>
          <p:nvPr/>
        </p:nvSpPr>
        <p:spPr>
          <a:xfrm>
            <a:off x="5106571" y="3581402"/>
            <a:ext cx="6555545" cy="2438399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>
                  <a:lumMod val="75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 b="1" dirty="0">
                <a:latin typeface="+mn-lt"/>
              </a:rPr>
              <a:t>The Need…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>
                  <a:lumMod val="75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 dirty="0">
                <a:latin typeface="+mn-lt"/>
              </a:rPr>
              <a:t>Applications work with a well Defined Model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>
                  <a:lumMod val="75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 dirty="0">
                <a:latin typeface="+mn-lt"/>
              </a:rPr>
              <a:t>Storage Schema Abstraction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tx1">
                  <a:lumMod val="75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 dirty="0">
                <a:latin typeface="+mn-lt"/>
              </a:rPr>
              <a:t>Declarative mapping between application and storage models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tx1">
                  <a:lumMod val="75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 dirty="0">
                <a:latin typeface="+mn-lt"/>
              </a:rPr>
              <a:t>No brittle, hard-coded mapping</a:t>
            </a:r>
          </a:p>
        </p:txBody>
      </p:sp>
    </p:spTree>
    <p:extLst>
      <p:ext uri="{BB962C8B-B14F-4D97-AF65-F5344CB8AC3E}">
        <p14:creationId xmlns:p14="http://schemas.microsoft.com/office/powerpoint/2010/main" val="401870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73" y="176592"/>
            <a:ext cx="8183562" cy="1052512"/>
          </a:xfrm>
        </p:spPr>
        <p:txBody>
          <a:bodyPr/>
          <a:lstStyle/>
          <a:p>
            <a:pPr eaLnBrk="1" hangingPunct="1">
              <a:defRPr/>
            </a:pPr>
            <a:r>
              <a:rPr dirty="0"/>
              <a:t>Data Modeling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15" y="1229105"/>
            <a:ext cx="10136016" cy="158443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Every business application has, explicitly or implicitly, a conceptual data model</a:t>
            </a:r>
          </a:p>
          <a:p>
            <a:pPr eaLnBrk="1" hangingPunct="1">
              <a:defRPr/>
            </a:pPr>
            <a:endParaRPr lang="en-US" sz="1400" dirty="0"/>
          </a:p>
          <a:p>
            <a:pPr eaLnBrk="1" hangingPunct="1">
              <a:defRPr/>
            </a:pPr>
            <a:r>
              <a:rPr lang="en-US" dirty="0"/>
              <a:t>Is the Database Schema Ideal for us? </a:t>
            </a:r>
            <a:endParaRPr lang="he-IL" dirty="0"/>
          </a:p>
          <a:p>
            <a:pPr eaLnBrk="1" hangingPunct="1">
              <a:defRPr/>
            </a:pP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493" y="1819947"/>
            <a:ext cx="6159283" cy="4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777087"/>
      </p:ext>
    </p:extLst>
  </p:cSld>
  <p:clrMapOvr>
    <a:masterClrMapping/>
  </p:clrMapOvr>
  <p:transition advTm="107524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76" y="211213"/>
            <a:ext cx="8183562" cy="10525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dirty="0"/>
              <a:t>Working with Database Schemas (1)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47" y="1233489"/>
            <a:ext cx="8845550" cy="15700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Get all full-time employees that were hired during 2006 and list their names and titles:</a:t>
            </a:r>
          </a:p>
          <a:p>
            <a:pPr eaLnBrk="1" hangingPunct="1">
              <a:defRPr/>
            </a:pPr>
            <a:endParaRPr lang="he-IL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4111" y="2346326"/>
            <a:ext cx="7921625" cy="2124075"/>
          </a:xfrm>
          <a:prstGeom prst="rect">
            <a:avLst/>
          </a:prstGeom>
          <a:solidFill>
            <a:srgbClr val="808080">
              <a:alpha val="34000"/>
            </a:srgbClr>
          </a:solidFill>
          <a:ln w="12700" cap="rnd" cmpd="sng" algn="ctr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latin typeface="Consolas" pitchFamily="49" charset="0"/>
              </a:rPr>
              <a:t>SELECT </a:t>
            </a:r>
            <a:r>
              <a:rPr lang="en-US" sz="2000" dirty="0" err="1">
                <a:latin typeface="Consolas" pitchFamily="49" charset="0"/>
              </a:rPr>
              <a:t>c.FirstName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</a:rPr>
              <a:t>e.Title</a:t>
            </a:r>
            <a:endParaRPr lang="en-US" sz="2000" dirty="0">
              <a:latin typeface="Consolas" pitchFamily="49" charset="0"/>
            </a:endParaRPr>
          </a:p>
          <a:p>
            <a:pPr eaLnBrk="0" hangingPunct="0">
              <a:defRPr/>
            </a:pPr>
            <a:r>
              <a:rPr lang="en-US" sz="2000" dirty="0">
                <a:latin typeface="Consolas" pitchFamily="49" charset="0"/>
              </a:rPr>
              <a:t>FROM 	Employee e</a:t>
            </a:r>
          </a:p>
          <a:p>
            <a:pPr eaLnBrk="0" hangingPunct="0">
              <a:defRPr/>
            </a:pPr>
            <a:r>
              <a:rPr lang="en-US" sz="2000" dirty="0">
                <a:latin typeface="Consolas" pitchFamily="49" charset="0"/>
              </a:rPr>
              <a:t>INNER JOIN Contact c ON </a:t>
            </a:r>
            <a:r>
              <a:rPr lang="en-US" sz="2000" dirty="0" err="1">
                <a:latin typeface="Consolas" pitchFamily="49" charset="0"/>
              </a:rPr>
              <a:t>e.EmployeeID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c.ContactID</a:t>
            </a:r>
            <a:endParaRPr lang="en-US" sz="2000" dirty="0">
              <a:latin typeface="Consolas" pitchFamily="49" charset="0"/>
            </a:endParaRPr>
          </a:p>
          <a:p>
            <a:pPr eaLnBrk="0" hangingPunct="0">
              <a:defRPr/>
            </a:pPr>
            <a:r>
              <a:rPr lang="en-US" sz="2000" dirty="0">
                <a:latin typeface="Consolas" pitchFamily="49" charset="0"/>
              </a:rPr>
              <a:t>WHERE </a:t>
            </a:r>
            <a:r>
              <a:rPr lang="en-US" sz="2000" dirty="0" err="1">
                <a:latin typeface="Consolas" pitchFamily="49" charset="0"/>
              </a:rPr>
              <a:t>e.HireDate</a:t>
            </a:r>
            <a:r>
              <a:rPr lang="en-US" sz="2000" dirty="0">
                <a:latin typeface="Consolas" pitchFamily="49" charset="0"/>
              </a:rPr>
              <a:t> &gt;= '2006-01-01’</a:t>
            </a:r>
          </a:p>
          <a:p>
            <a:pPr eaLnBrk="0" hangingPunct="0">
              <a:defRPr/>
            </a:pPr>
            <a:r>
              <a:rPr lang="en-US" sz="2000" dirty="0">
                <a:latin typeface="Consolas" pitchFamily="49" charset="0"/>
              </a:rPr>
              <a:t>AND   </a:t>
            </a:r>
            <a:r>
              <a:rPr lang="en-US" sz="2000" dirty="0" err="1">
                <a:latin typeface="Consolas" pitchFamily="49" charset="0"/>
              </a:rPr>
              <a:t>e.SalariedFlag</a:t>
            </a:r>
            <a:r>
              <a:rPr lang="en-US" sz="2000" dirty="0">
                <a:latin typeface="Consolas" pitchFamily="49" charset="0"/>
              </a:rPr>
              <a:t> = 1</a:t>
            </a:r>
          </a:p>
          <a:p>
            <a:pPr eaLnBrk="0" hangingPunct="0">
              <a:defRPr/>
            </a:pPr>
            <a:endParaRPr lang="en-US" sz="2000" dirty="0">
              <a:latin typeface="Consolas" pitchFamily="49" charset="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6587711" y="3829050"/>
            <a:ext cx="2530475" cy="941388"/>
          </a:xfrm>
          <a:prstGeom prst="wedgeRoundRectCallout">
            <a:avLst>
              <a:gd name="adj1" fmla="val -227301"/>
              <a:gd name="adj2" fmla="val -108466"/>
              <a:gd name="adj3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12700" cap="flat" cmpd="sng" algn="ctr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800" dirty="0">
                <a:latin typeface="Segoe" pitchFamily="34" charset="0"/>
              </a:rPr>
              <a:t>Create </a:t>
            </a:r>
            <a:br>
              <a:rPr lang="en-US" sz="1800" dirty="0">
                <a:latin typeface="Segoe" pitchFamily="34" charset="0"/>
              </a:rPr>
            </a:br>
            <a:r>
              <a:rPr lang="en-US" sz="1800" dirty="0">
                <a:latin typeface="Segoe" pitchFamily="34" charset="0"/>
              </a:rPr>
              <a:t>“Appropriate View” using JOIN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4115973" y="4708525"/>
            <a:ext cx="2530475" cy="941388"/>
          </a:xfrm>
          <a:prstGeom prst="wedgeRoundRectCallout">
            <a:avLst>
              <a:gd name="adj1" fmla="val -119116"/>
              <a:gd name="adj2" fmla="val -161655"/>
              <a:gd name="adj3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12700" cap="flat" cmpd="sng" algn="ctr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dirty="0">
                <a:latin typeface="Segoe" pitchFamily="34" charset="0"/>
              </a:rPr>
              <a:t>View only Subset of Data Explicitly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4768577"/>
      </p:ext>
    </p:extLst>
  </p:cSld>
  <p:clrMapOvr>
    <a:masterClrMapping/>
  </p:clrMapOvr>
  <p:transition advTm="12517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42" y="164210"/>
            <a:ext cx="8183562" cy="10525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dirty="0"/>
              <a:t>Working with Database Schemas (</a:t>
            </a:r>
            <a:r>
              <a:rPr lang="he-IL" dirty="0"/>
              <a:t>2</a:t>
            </a:r>
            <a:r>
              <a:rPr dirty="0"/>
              <a:t>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41" y="1128616"/>
            <a:ext cx="10602887" cy="65422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Obtain all of the sales persons that have sales orders for more than $200,000: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he-IL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70722" y="2035249"/>
            <a:ext cx="7921625" cy="3662362"/>
          </a:xfrm>
          <a:prstGeom prst="rect">
            <a:avLst/>
          </a:prstGeom>
          <a:solidFill>
            <a:srgbClr val="808080">
              <a:alpha val="34000"/>
            </a:srgbClr>
          </a:solidFill>
          <a:ln w="12700" cap="rnd" cmpd="sng" algn="ctr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latin typeface="Consolas" pitchFamily="49" charset="0"/>
              </a:rPr>
              <a:t>SELECT </a:t>
            </a:r>
            <a:r>
              <a:rPr lang="en-US" sz="2000" dirty="0" err="1">
                <a:latin typeface="Consolas" pitchFamily="49" charset="0"/>
              </a:rPr>
              <a:t>SalesPersonID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</a:rPr>
              <a:t>FirstName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</a:rPr>
              <a:t>LastName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</a:rPr>
              <a:t>HireDate</a:t>
            </a:r>
            <a:endParaRPr lang="en-US" sz="2000" dirty="0">
              <a:latin typeface="Consolas" pitchFamily="49" charset="0"/>
            </a:endParaRPr>
          </a:p>
          <a:p>
            <a:pPr eaLnBrk="0" hangingPunct="0">
              <a:defRPr/>
            </a:pPr>
            <a:r>
              <a:rPr lang="en-US" sz="2000" dirty="0">
                <a:latin typeface="Consolas" pitchFamily="49" charset="0"/>
              </a:rPr>
              <a:t>FROM  </a:t>
            </a:r>
            <a:r>
              <a:rPr lang="en-US" sz="2000" dirty="0" err="1">
                <a:latin typeface="Consolas" pitchFamily="49" charset="0"/>
              </a:rPr>
              <a:t>SalesPerson</a:t>
            </a:r>
            <a:r>
              <a:rPr lang="en-US" sz="2000" dirty="0">
                <a:latin typeface="Consolas" pitchFamily="49" charset="0"/>
              </a:rPr>
              <a:t> sp</a:t>
            </a:r>
          </a:p>
          <a:p>
            <a:pPr eaLnBrk="0" hangingPunct="0">
              <a:defRPr/>
            </a:pPr>
            <a:r>
              <a:rPr lang="en-US" sz="2000" dirty="0">
                <a:latin typeface="Consolas" pitchFamily="49" charset="0"/>
              </a:rPr>
              <a:t>INNER JOIN Employee e 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	ON </a:t>
            </a:r>
            <a:r>
              <a:rPr lang="en-US" sz="2000" dirty="0" err="1">
                <a:latin typeface="Consolas" pitchFamily="49" charset="0"/>
              </a:rPr>
              <a:t>sp.SalesPersonID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e.EmployeeID</a:t>
            </a:r>
            <a:endParaRPr lang="en-US" sz="2000" dirty="0">
              <a:latin typeface="Consolas" pitchFamily="49" charset="0"/>
            </a:endParaRPr>
          </a:p>
          <a:p>
            <a:pPr eaLnBrk="0" hangingPunct="0">
              <a:defRPr/>
            </a:pPr>
            <a:r>
              <a:rPr lang="en-US" sz="2000" dirty="0">
                <a:latin typeface="Consolas" pitchFamily="49" charset="0"/>
              </a:rPr>
              <a:t>INNER JOIN Contact c 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	ON </a:t>
            </a:r>
            <a:r>
              <a:rPr lang="en-US" sz="2000" dirty="0" err="1">
                <a:latin typeface="Consolas" pitchFamily="49" charset="0"/>
              </a:rPr>
              <a:t>e.EmployeeID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c.ContactID</a:t>
            </a:r>
            <a:endParaRPr lang="en-US" sz="2000" dirty="0">
              <a:latin typeface="Consolas" pitchFamily="49" charset="0"/>
            </a:endParaRPr>
          </a:p>
          <a:p>
            <a:pPr eaLnBrk="0" hangingPunct="0">
              <a:defRPr/>
            </a:pPr>
            <a:r>
              <a:rPr lang="en-US" sz="2000" dirty="0">
                <a:latin typeface="Consolas" pitchFamily="49" charset="0"/>
              </a:rPr>
              <a:t>INNER JOIN </a:t>
            </a:r>
            <a:r>
              <a:rPr lang="en-US" sz="2000" dirty="0" err="1">
                <a:latin typeface="Consolas" pitchFamily="49" charset="0"/>
              </a:rPr>
              <a:t>SalesOrder</a:t>
            </a:r>
            <a:r>
              <a:rPr lang="en-US" sz="2000" dirty="0">
                <a:latin typeface="Consolas" pitchFamily="49" charset="0"/>
              </a:rPr>
              <a:t> o 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	ON </a:t>
            </a:r>
            <a:r>
              <a:rPr lang="en-US" sz="2000" dirty="0" err="1">
                <a:latin typeface="Consolas" pitchFamily="49" charset="0"/>
              </a:rPr>
              <a:t>sp.SalesPersonID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o.SalesPersonID</a:t>
            </a:r>
            <a:endParaRPr lang="en-US" sz="2000" dirty="0">
              <a:latin typeface="Consolas" pitchFamily="49" charset="0"/>
            </a:endParaRPr>
          </a:p>
          <a:p>
            <a:pPr eaLnBrk="0" hangingPunct="0">
              <a:defRPr/>
            </a:pPr>
            <a:r>
              <a:rPr lang="en-US" sz="2000" dirty="0">
                <a:latin typeface="Consolas" pitchFamily="49" charset="0"/>
              </a:rPr>
              <a:t>WHERE </a:t>
            </a:r>
            <a:r>
              <a:rPr lang="en-US" sz="2000" dirty="0" err="1">
                <a:latin typeface="Consolas" pitchFamily="49" charset="0"/>
              </a:rPr>
              <a:t>o.TotalDue</a:t>
            </a:r>
            <a:r>
              <a:rPr lang="en-US" sz="2000" dirty="0">
                <a:latin typeface="Consolas" pitchFamily="49" charset="0"/>
              </a:rPr>
              <a:t> &gt; 200000</a:t>
            </a:r>
          </a:p>
          <a:p>
            <a:pPr eaLnBrk="0" hangingPunct="0">
              <a:defRPr/>
            </a:pPr>
            <a:r>
              <a:rPr lang="en-US" sz="2000" dirty="0">
                <a:latin typeface="Consolas" pitchFamily="49" charset="0"/>
              </a:rPr>
              <a:t>AND   </a:t>
            </a:r>
            <a:r>
              <a:rPr lang="en-US" sz="2000" dirty="0" err="1">
                <a:latin typeface="Consolas" pitchFamily="49" charset="0"/>
              </a:rPr>
              <a:t>e.SalariedFlag</a:t>
            </a:r>
            <a:r>
              <a:rPr lang="en-US" sz="2000" dirty="0">
                <a:latin typeface="Consolas" pitchFamily="49" charset="0"/>
              </a:rPr>
              <a:t> = 1 </a:t>
            </a:r>
            <a:br>
              <a:rPr lang="en-US" sz="2000" dirty="0">
                <a:latin typeface="Consolas" pitchFamily="49" charset="0"/>
              </a:rPr>
            </a:br>
            <a:endParaRPr lang="en-US" sz="2000" dirty="0">
              <a:latin typeface="Consolas" pitchFamily="49" charset="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8923607" y="2976637"/>
            <a:ext cx="2530475" cy="941388"/>
          </a:xfrm>
          <a:prstGeom prst="wedgeRoundRectCallout">
            <a:avLst>
              <a:gd name="adj1" fmla="val -129201"/>
              <a:gd name="adj2" fmla="val -30638"/>
              <a:gd name="adj3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12700" cap="flat" cmpd="sng" algn="ctr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 dirty="0">
                <a:latin typeface="Segoe" pitchFamily="34" charset="0"/>
              </a:rPr>
              <a:t>Very Complicated !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8923606" y="4170437"/>
            <a:ext cx="2530475" cy="941388"/>
          </a:xfrm>
          <a:prstGeom prst="wedgeRoundRectCallout">
            <a:avLst>
              <a:gd name="adj1" fmla="val -116271"/>
              <a:gd name="adj2" fmla="val -66277"/>
              <a:gd name="adj3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12700" cap="flat" cmpd="sng" algn="ctr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800" dirty="0">
                <a:latin typeface="Segoe" pitchFamily="34" charset="0"/>
              </a:rPr>
              <a:t>Schema is too fragmented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8923606" y="5364238"/>
            <a:ext cx="2530475" cy="941387"/>
          </a:xfrm>
          <a:prstGeom prst="wedgeRoundRectCallout">
            <a:avLst>
              <a:gd name="adj1" fmla="val -171343"/>
              <a:gd name="adj2" fmla="val -88205"/>
              <a:gd name="adj3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12700" cap="flat" cmpd="sng" algn="ctr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800" dirty="0">
                <a:latin typeface="Segoe" pitchFamily="34" charset="0"/>
              </a:rPr>
              <a:t>Cannot leverage Relationships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8923608" y="1782837"/>
            <a:ext cx="2530475" cy="941388"/>
          </a:xfrm>
          <a:prstGeom prst="wedgeRoundRectCallout">
            <a:avLst>
              <a:gd name="adj1" fmla="val -268420"/>
              <a:gd name="adj2" fmla="val 45452"/>
              <a:gd name="adj3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12700" cap="flat" cmpd="sng" algn="ctr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800" dirty="0">
                <a:latin typeface="Segoe" pitchFamily="34" charset="0"/>
              </a:rPr>
              <a:t>What is a Sales Person actually?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4568773"/>
      </p:ext>
    </p:extLst>
  </p:cSld>
  <p:clrMapOvr>
    <a:masterClrMapping/>
  </p:clrMapOvr>
  <p:transition advTm="1780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32.8|75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33|21.3|32.3|52.9"/>
</p:tagLst>
</file>

<file path=ppt/theme/theme1.xml><?xml version="1.0" encoding="utf-8"?>
<a:theme xmlns:a="http://schemas.openxmlformats.org/drawingml/2006/main" name="1_Training Design Template by Manoj Kumar Sharma">
  <a:themeElements>
    <a:clrScheme name="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D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1_Training Design Template by Manoj Kumar Sharma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Training Design Template by Manoj Kumar Shar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raining Design Template by Manoj Kumar Shar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aining Design Template by Manoj Kumar Shar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raining Design Template by Manoj Kumar Shar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raining Design Template by Manoj Kumar Shar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raining Design Template by Manoj Kumar Shar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raining Design Template by Manoj Kumar Shar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XML-DTD-XSD</Template>
  <TotalTime>1646</TotalTime>
  <Words>1560</Words>
  <Application>Microsoft Office PowerPoint</Application>
  <PresentationFormat>Widescreen</PresentationFormat>
  <Paragraphs>276</Paragraphs>
  <Slides>31</Slides>
  <Notes>8</Notes>
  <HiddenSlides>8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Arial Narrow</vt:lpstr>
      <vt:lpstr>Calibri</vt:lpstr>
      <vt:lpstr>Consolas</vt:lpstr>
      <vt:lpstr>Corbel</vt:lpstr>
      <vt:lpstr>Segoe</vt:lpstr>
      <vt:lpstr>Tahoma</vt:lpstr>
      <vt:lpstr>Times New Roman</vt:lpstr>
      <vt:lpstr>Verdana</vt:lpstr>
      <vt:lpstr>Wingdings</vt:lpstr>
      <vt:lpstr>Wingdings 2</vt:lpstr>
      <vt:lpstr>1_Training Design Template by Manoj Kumar Sharma</vt:lpstr>
      <vt:lpstr>Entity Framework (EF)</vt:lpstr>
      <vt:lpstr>Pre-Requisites</vt:lpstr>
      <vt:lpstr>The Problem: Programming Data is Hard</vt:lpstr>
      <vt:lpstr>The Opportunity: Increase Developer Productivity</vt:lpstr>
      <vt:lpstr>Where’s Your Data Model?</vt:lpstr>
      <vt:lpstr>Where’s Your Data Model?</vt:lpstr>
      <vt:lpstr>Data Modeling</vt:lpstr>
      <vt:lpstr>Working with Database Schemas (1)</vt:lpstr>
      <vt:lpstr>Working with Database Schemas (2)</vt:lpstr>
      <vt:lpstr>Data Access Technologies in .Net</vt:lpstr>
      <vt:lpstr>What is Object-Relational Mapping - OR/M?</vt:lpstr>
      <vt:lpstr>OR/M Mapping – Example</vt:lpstr>
      <vt:lpstr>What is EF?</vt:lpstr>
      <vt:lpstr>Overview of EF</vt:lpstr>
      <vt:lpstr>EF Architecture</vt:lpstr>
      <vt:lpstr>EF: Basic Workflow</vt:lpstr>
      <vt:lpstr>EF: Basic Workflow (2)</vt:lpstr>
      <vt:lpstr>EF: Development Approaches</vt:lpstr>
      <vt:lpstr>EF: DB First Approach</vt:lpstr>
      <vt:lpstr>EF: Model First Approach</vt:lpstr>
      <vt:lpstr>EF: Code First Approach</vt:lpstr>
      <vt:lpstr>EF: How to Choose Development Approach?</vt:lpstr>
      <vt:lpstr>EF: Retrieve Data - How it works?</vt:lpstr>
      <vt:lpstr>EF: Modify Data – How it works?</vt:lpstr>
      <vt:lpstr>Entity Framework – Components</vt:lpstr>
      <vt:lpstr>EF: Reading Data with LINQ Query</vt:lpstr>
      <vt:lpstr>EF: Creating New Data</vt:lpstr>
      <vt:lpstr>EF: Cascading Inserts</vt:lpstr>
      <vt:lpstr>EF: Updating Existing Data</vt:lpstr>
      <vt:lpstr>EF: Deleting Existing Data</vt:lpstr>
      <vt:lpstr>EF: Native SQL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dc:creator>Venkat Shiva Reddy</dc:creator>
  <cp:lastModifiedBy>Venkat Shiva Reddy</cp:lastModifiedBy>
  <cp:revision>66</cp:revision>
  <dcterms:created xsi:type="dcterms:W3CDTF">2016-12-26T09:42:03Z</dcterms:created>
  <dcterms:modified xsi:type="dcterms:W3CDTF">2021-08-19T03:34:01Z</dcterms:modified>
</cp:coreProperties>
</file>