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sldIdLst>
    <p:sldId id="258" r:id="rId2"/>
    <p:sldId id="259" r:id="rId3"/>
    <p:sldId id="275" r:id="rId4"/>
    <p:sldId id="260" r:id="rId5"/>
    <p:sldId id="276" r:id="rId6"/>
    <p:sldId id="261" r:id="rId7"/>
    <p:sldId id="277" r:id="rId8"/>
    <p:sldId id="262" r:id="rId9"/>
    <p:sldId id="278" r:id="rId10"/>
    <p:sldId id="263" r:id="rId11"/>
    <p:sldId id="279" r:id="rId12"/>
    <p:sldId id="264" r:id="rId13"/>
    <p:sldId id="280" r:id="rId14"/>
    <p:sldId id="265" r:id="rId15"/>
    <p:sldId id="281" r:id="rId16"/>
    <p:sldId id="266" r:id="rId17"/>
    <p:sldId id="282" r:id="rId18"/>
    <p:sldId id="267" r:id="rId19"/>
    <p:sldId id="283" r:id="rId20"/>
    <p:sldId id="268" r:id="rId21"/>
    <p:sldId id="284" r:id="rId22"/>
    <p:sldId id="269" r:id="rId23"/>
    <p:sldId id="285" r:id="rId24"/>
    <p:sldId id="270" r:id="rId25"/>
    <p:sldId id="286" r:id="rId26"/>
    <p:sldId id="271" r:id="rId27"/>
    <p:sldId id="287" r:id="rId28"/>
    <p:sldId id="272" r:id="rId29"/>
    <p:sldId id="288" r:id="rId30"/>
    <p:sldId id="273" r:id="rId31"/>
    <p:sldId id="289" r:id="rId32"/>
    <p:sldId id="274" r:id="rId33"/>
    <p:sldId id="290" r:id="rId3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p:cViewPr varScale="1">
        <p:scale>
          <a:sx n="88" d="100"/>
          <a:sy n="88" d="100"/>
        </p:scale>
        <p:origin x="-1272" y="-8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BEC6A6F-FD0C-4A8D-B36D-3AA0987DC6EB}" type="datetimeFigureOut">
              <a:rPr lang="en-US" smtClean="0"/>
              <a:pPr/>
              <a:t>7/18/2013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892689B-62C1-4B69-92CC-BAE93AA1C08E}" type="slidenum">
              <a:rPr lang="en-US" smtClean="0"/>
              <a:pPr/>
              <a:t>‹#›</a:t>
            </a:fld>
            <a:endParaRPr lang="en-US"/>
          </a:p>
        </p:txBody>
      </p:sp>
    </p:spTree>
    <p:extLst>
      <p:ext uri="{BB962C8B-B14F-4D97-AF65-F5344CB8AC3E}">
        <p14:creationId xmlns="" xmlns:p14="http://schemas.microsoft.com/office/powerpoint/2010/main" val="30474963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892689B-62C1-4B69-92CC-BAE93AA1C08E}" type="slidenum">
              <a:rPr lang="en-US" smtClean="0"/>
              <a:pPr/>
              <a:t>1</a:t>
            </a:fld>
            <a:endParaRPr lang="en-US"/>
          </a:p>
        </p:txBody>
      </p:sp>
    </p:spTree>
    <p:extLst>
      <p:ext uri="{BB962C8B-B14F-4D97-AF65-F5344CB8AC3E}">
        <p14:creationId xmlns="" xmlns:p14="http://schemas.microsoft.com/office/powerpoint/2010/main" val="1709649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7/18/2013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7/18/2013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7/18/2013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7/18/2013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7/18/2013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7/18/2013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7/18/2013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7/18/2013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7/18/2013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7/18/2013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7/18/2013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7/18/2013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Rectangle 50"/>
          <p:cNvSpPr/>
          <p:nvPr/>
        </p:nvSpPr>
        <p:spPr>
          <a:xfrm>
            <a:off x="4419600" y="4888296"/>
            <a:ext cx="3048000" cy="1207704"/>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pic>
        <p:nvPicPr>
          <p:cNvPr id="3074"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28600" y="647700"/>
            <a:ext cx="4002881" cy="55245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
        <p:nvSpPr>
          <p:cNvPr id="25" name="TextBox 24"/>
          <p:cNvSpPr txBox="1"/>
          <p:nvPr/>
        </p:nvSpPr>
        <p:spPr>
          <a:xfrm>
            <a:off x="1219200" y="381000"/>
            <a:ext cx="1066800" cy="307777"/>
          </a:xfrm>
          <a:prstGeom prst="rect">
            <a:avLst/>
          </a:prstGeom>
          <a:noFill/>
        </p:spPr>
        <p:txBody>
          <a:bodyPr wrap="square" rtlCol="0">
            <a:spAutoFit/>
          </a:bodyPr>
          <a:lstStyle/>
          <a:p>
            <a:r>
              <a:rPr lang="en-US" sz="1400" dirty="0" smtClean="0"/>
              <a:t>Source code</a:t>
            </a:r>
            <a:endParaRPr lang="en-US" sz="1400" dirty="0"/>
          </a:p>
        </p:txBody>
      </p:sp>
      <p:cxnSp>
        <p:nvCxnSpPr>
          <p:cNvPr id="27" name="Straight Arrow Connector 26"/>
          <p:cNvCxnSpPr/>
          <p:nvPr/>
        </p:nvCxnSpPr>
        <p:spPr>
          <a:xfrm flipH="1">
            <a:off x="685801" y="6172200"/>
            <a:ext cx="1"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361664" y="6477000"/>
            <a:ext cx="857536" cy="3048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200" dirty="0" smtClean="0"/>
              <a:t>compile</a:t>
            </a:r>
            <a:endParaRPr lang="en-US" sz="1200" dirty="0"/>
          </a:p>
        </p:txBody>
      </p:sp>
      <p:sp>
        <p:nvSpPr>
          <p:cNvPr id="31" name="Rectangle 30"/>
          <p:cNvSpPr/>
          <p:nvPr/>
        </p:nvSpPr>
        <p:spPr>
          <a:xfrm>
            <a:off x="2062162" y="6504296"/>
            <a:ext cx="1072488" cy="27750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200" dirty="0" smtClean="0"/>
              <a:t>JIT compile</a:t>
            </a:r>
            <a:endParaRPr lang="en-US" sz="1200" dirty="0"/>
          </a:p>
        </p:txBody>
      </p:sp>
      <p:cxnSp>
        <p:nvCxnSpPr>
          <p:cNvPr id="33" name="Straight Arrow Connector 32"/>
          <p:cNvCxnSpPr>
            <a:stCxn id="29" idx="3"/>
          </p:cNvCxnSpPr>
          <p:nvPr/>
        </p:nvCxnSpPr>
        <p:spPr>
          <a:xfrm>
            <a:off x="1219200" y="6629400"/>
            <a:ext cx="842962" cy="56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219200" y="6400800"/>
            <a:ext cx="842962" cy="430887"/>
          </a:xfrm>
          <a:prstGeom prst="rect">
            <a:avLst/>
          </a:prstGeom>
          <a:noFill/>
        </p:spPr>
        <p:txBody>
          <a:bodyPr wrap="square" rtlCol="0">
            <a:spAutoFit/>
          </a:bodyPr>
          <a:lstStyle/>
          <a:p>
            <a:r>
              <a:rPr lang="en-US" sz="1100" dirty="0" smtClean="0"/>
              <a:t>Byte code / IL</a:t>
            </a:r>
            <a:endParaRPr lang="en-US" sz="1100" dirty="0"/>
          </a:p>
        </p:txBody>
      </p:sp>
      <p:cxnSp>
        <p:nvCxnSpPr>
          <p:cNvPr id="37" name="Straight Arrow Connector 36"/>
          <p:cNvCxnSpPr>
            <a:stCxn id="31" idx="3"/>
          </p:cNvCxnSpPr>
          <p:nvPr/>
        </p:nvCxnSpPr>
        <p:spPr>
          <a:xfrm>
            <a:off x="3134650" y="6643048"/>
            <a:ext cx="82775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3119438" y="6400800"/>
            <a:ext cx="842962" cy="261610"/>
          </a:xfrm>
          <a:prstGeom prst="rect">
            <a:avLst/>
          </a:prstGeom>
          <a:noFill/>
        </p:spPr>
        <p:txBody>
          <a:bodyPr wrap="square" rtlCol="0">
            <a:spAutoFit/>
          </a:bodyPr>
          <a:lstStyle/>
          <a:p>
            <a:r>
              <a:rPr lang="en-US" sz="1100" dirty="0" smtClean="0"/>
              <a:t>executable</a:t>
            </a:r>
            <a:endParaRPr lang="en-US" sz="1100" dirty="0"/>
          </a:p>
        </p:txBody>
      </p:sp>
      <p:sp>
        <p:nvSpPr>
          <p:cNvPr id="40" name="Flowchart: Magnetic Disk 39"/>
          <p:cNvSpPr/>
          <p:nvPr/>
        </p:nvSpPr>
        <p:spPr>
          <a:xfrm>
            <a:off x="3962400" y="6400800"/>
            <a:ext cx="381000" cy="381000"/>
          </a:xfrm>
          <a:prstGeom prst="flowChartMagneticDisk">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2" name="TextBox 41"/>
          <p:cNvSpPr txBox="1"/>
          <p:nvPr/>
        </p:nvSpPr>
        <p:spPr>
          <a:xfrm>
            <a:off x="5405438" y="4615190"/>
            <a:ext cx="1293536" cy="261610"/>
          </a:xfrm>
          <a:prstGeom prst="rect">
            <a:avLst/>
          </a:prstGeom>
          <a:noFill/>
        </p:spPr>
        <p:txBody>
          <a:bodyPr wrap="square" rtlCol="0">
            <a:spAutoFit/>
          </a:bodyPr>
          <a:lstStyle/>
          <a:p>
            <a:r>
              <a:rPr lang="en-US" sz="1100" b="1" dirty="0" smtClean="0"/>
              <a:t>Main memory </a:t>
            </a:r>
            <a:endParaRPr lang="en-US" sz="1100" b="1" dirty="0"/>
          </a:p>
        </p:txBody>
      </p:sp>
      <p:sp>
        <p:nvSpPr>
          <p:cNvPr id="43" name="Rectangle 42"/>
          <p:cNvSpPr/>
          <p:nvPr/>
        </p:nvSpPr>
        <p:spPr>
          <a:xfrm>
            <a:off x="4493738" y="6463352"/>
            <a:ext cx="664192" cy="27179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200" dirty="0" smtClean="0"/>
              <a:t>Loader</a:t>
            </a:r>
            <a:endParaRPr lang="en-US" sz="1200" dirty="0"/>
          </a:p>
        </p:txBody>
      </p:sp>
      <p:cxnSp>
        <p:nvCxnSpPr>
          <p:cNvPr id="49" name="Straight Arrow Connector 48"/>
          <p:cNvCxnSpPr>
            <a:stCxn id="40" idx="4"/>
            <a:endCxn id="43" idx="1"/>
          </p:cNvCxnSpPr>
          <p:nvPr/>
        </p:nvCxnSpPr>
        <p:spPr>
          <a:xfrm>
            <a:off x="4343400" y="6591300"/>
            <a:ext cx="150338" cy="794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nvGrpSpPr>
          <p:cNvPr id="52" name="Group 51"/>
          <p:cNvGrpSpPr/>
          <p:nvPr/>
        </p:nvGrpSpPr>
        <p:grpSpPr>
          <a:xfrm>
            <a:off x="5791200" y="5216856"/>
            <a:ext cx="1600200" cy="533400"/>
            <a:chOff x="2362200" y="3921456"/>
            <a:chExt cx="1752600" cy="533400"/>
          </a:xfrm>
        </p:grpSpPr>
        <p:sp>
          <p:nvSpPr>
            <p:cNvPr id="53" name="Rectangle 52"/>
            <p:cNvSpPr/>
            <p:nvPr/>
          </p:nvSpPr>
          <p:spPr>
            <a:xfrm>
              <a:off x="2362200" y="3921456"/>
              <a:ext cx="1752600" cy="5334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54" name="Straight Connector 53"/>
            <p:cNvCxnSpPr/>
            <p:nvPr/>
          </p:nvCxnSpPr>
          <p:spPr>
            <a:xfrm>
              <a:off x="2514600" y="3997656"/>
              <a:ext cx="0" cy="304800"/>
            </a:xfrm>
            <a:prstGeom prst="line">
              <a:avLst/>
            </a:prstGeom>
          </p:spPr>
          <p:style>
            <a:lnRef idx="2">
              <a:schemeClr val="accent1"/>
            </a:lnRef>
            <a:fillRef idx="0">
              <a:schemeClr val="accent1"/>
            </a:fillRef>
            <a:effectRef idx="1">
              <a:schemeClr val="accent1"/>
            </a:effectRef>
            <a:fontRef idx="minor">
              <a:schemeClr val="tx1"/>
            </a:fontRef>
          </p:style>
        </p:cxnSp>
        <p:cxnSp>
          <p:nvCxnSpPr>
            <p:cNvPr id="55" name="Straight Connector 54"/>
            <p:cNvCxnSpPr/>
            <p:nvPr/>
          </p:nvCxnSpPr>
          <p:spPr>
            <a:xfrm>
              <a:off x="2514600" y="3997656"/>
              <a:ext cx="0" cy="152400"/>
            </a:xfrm>
            <a:prstGeom prst="line">
              <a:avLst/>
            </a:prstGeom>
          </p:spPr>
          <p:style>
            <a:lnRef idx="2">
              <a:schemeClr val="accent1"/>
            </a:lnRef>
            <a:fillRef idx="0">
              <a:schemeClr val="accent1"/>
            </a:fillRef>
            <a:effectRef idx="1">
              <a:schemeClr val="accent1"/>
            </a:effectRef>
            <a:fontRef idx="minor">
              <a:schemeClr val="tx1"/>
            </a:fontRef>
          </p:style>
        </p:cxnSp>
        <p:cxnSp>
          <p:nvCxnSpPr>
            <p:cNvPr id="56" name="Straight Connector 55"/>
            <p:cNvCxnSpPr/>
            <p:nvPr/>
          </p:nvCxnSpPr>
          <p:spPr>
            <a:xfrm>
              <a:off x="2598760" y="3997656"/>
              <a:ext cx="0" cy="304800"/>
            </a:xfrm>
            <a:prstGeom prst="line">
              <a:avLst/>
            </a:prstGeom>
          </p:spPr>
          <p:style>
            <a:lnRef idx="2">
              <a:schemeClr val="accent1"/>
            </a:lnRef>
            <a:fillRef idx="0">
              <a:schemeClr val="accent1"/>
            </a:fillRef>
            <a:effectRef idx="1">
              <a:schemeClr val="accent1"/>
            </a:effectRef>
            <a:fontRef idx="minor">
              <a:schemeClr val="tx1"/>
            </a:fontRef>
          </p:style>
        </p:cxnSp>
        <p:cxnSp>
          <p:nvCxnSpPr>
            <p:cNvPr id="57" name="Straight Connector 56"/>
            <p:cNvCxnSpPr/>
            <p:nvPr/>
          </p:nvCxnSpPr>
          <p:spPr>
            <a:xfrm>
              <a:off x="2598760" y="3997656"/>
              <a:ext cx="0" cy="152400"/>
            </a:xfrm>
            <a:prstGeom prst="line">
              <a:avLst/>
            </a:prstGeom>
          </p:spPr>
          <p:style>
            <a:lnRef idx="2">
              <a:schemeClr val="accent1"/>
            </a:lnRef>
            <a:fillRef idx="0">
              <a:schemeClr val="accent1"/>
            </a:fillRef>
            <a:effectRef idx="1">
              <a:schemeClr val="accent1"/>
            </a:effectRef>
            <a:fontRef idx="minor">
              <a:schemeClr val="tx1"/>
            </a:fontRef>
          </p:style>
        </p:cxnSp>
        <p:cxnSp>
          <p:nvCxnSpPr>
            <p:cNvPr id="58" name="Straight Connector 57"/>
            <p:cNvCxnSpPr/>
            <p:nvPr/>
          </p:nvCxnSpPr>
          <p:spPr>
            <a:xfrm>
              <a:off x="2680648" y="3997656"/>
              <a:ext cx="0" cy="304800"/>
            </a:xfrm>
            <a:prstGeom prst="line">
              <a:avLst/>
            </a:prstGeom>
          </p:spPr>
          <p:style>
            <a:lnRef idx="2">
              <a:schemeClr val="accent1"/>
            </a:lnRef>
            <a:fillRef idx="0">
              <a:schemeClr val="accent1"/>
            </a:fillRef>
            <a:effectRef idx="1">
              <a:schemeClr val="accent1"/>
            </a:effectRef>
            <a:fontRef idx="minor">
              <a:schemeClr val="tx1"/>
            </a:fontRef>
          </p:style>
        </p:cxnSp>
        <p:cxnSp>
          <p:nvCxnSpPr>
            <p:cNvPr id="59" name="Straight Connector 58"/>
            <p:cNvCxnSpPr/>
            <p:nvPr/>
          </p:nvCxnSpPr>
          <p:spPr>
            <a:xfrm>
              <a:off x="2680648" y="3997656"/>
              <a:ext cx="0" cy="152400"/>
            </a:xfrm>
            <a:prstGeom prst="line">
              <a:avLst/>
            </a:prstGeom>
          </p:spPr>
          <p:style>
            <a:lnRef idx="2">
              <a:schemeClr val="accent1"/>
            </a:lnRef>
            <a:fillRef idx="0">
              <a:schemeClr val="accent1"/>
            </a:fillRef>
            <a:effectRef idx="1">
              <a:schemeClr val="accent1"/>
            </a:effectRef>
            <a:fontRef idx="minor">
              <a:schemeClr val="tx1"/>
            </a:fontRef>
          </p:style>
        </p:cxnSp>
        <p:cxnSp>
          <p:nvCxnSpPr>
            <p:cNvPr id="60" name="Straight Connector 59"/>
            <p:cNvCxnSpPr/>
            <p:nvPr/>
          </p:nvCxnSpPr>
          <p:spPr>
            <a:xfrm>
              <a:off x="2751160" y="3997656"/>
              <a:ext cx="0" cy="304800"/>
            </a:xfrm>
            <a:prstGeom prst="line">
              <a:avLst/>
            </a:prstGeom>
          </p:spPr>
          <p:style>
            <a:lnRef idx="2">
              <a:schemeClr val="accent1"/>
            </a:lnRef>
            <a:fillRef idx="0">
              <a:schemeClr val="accent1"/>
            </a:fillRef>
            <a:effectRef idx="1">
              <a:schemeClr val="accent1"/>
            </a:effectRef>
            <a:fontRef idx="minor">
              <a:schemeClr val="tx1"/>
            </a:fontRef>
          </p:style>
        </p:cxnSp>
        <p:cxnSp>
          <p:nvCxnSpPr>
            <p:cNvPr id="61" name="Straight Connector 60"/>
            <p:cNvCxnSpPr/>
            <p:nvPr/>
          </p:nvCxnSpPr>
          <p:spPr>
            <a:xfrm>
              <a:off x="2751160" y="3997656"/>
              <a:ext cx="0" cy="152400"/>
            </a:xfrm>
            <a:prstGeom prst="line">
              <a:avLst/>
            </a:prstGeom>
          </p:spPr>
          <p:style>
            <a:lnRef idx="2">
              <a:schemeClr val="accent1"/>
            </a:lnRef>
            <a:fillRef idx="0">
              <a:schemeClr val="accent1"/>
            </a:fillRef>
            <a:effectRef idx="1">
              <a:schemeClr val="accent1"/>
            </a:effectRef>
            <a:fontRef idx="minor">
              <a:schemeClr val="tx1"/>
            </a:fontRef>
          </p:style>
        </p:cxnSp>
        <p:cxnSp>
          <p:nvCxnSpPr>
            <p:cNvPr id="62" name="Straight Connector 61"/>
            <p:cNvCxnSpPr/>
            <p:nvPr/>
          </p:nvCxnSpPr>
          <p:spPr>
            <a:xfrm>
              <a:off x="2833048" y="3997656"/>
              <a:ext cx="0" cy="304800"/>
            </a:xfrm>
            <a:prstGeom prst="line">
              <a:avLst/>
            </a:prstGeom>
          </p:spPr>
          <p:style>
            <a:lnRef idx="2">
              <a:schemeClr val="accent1"/>
            </a:lnRef>
            <a:fillRef idx="0">
              <a:schemeClr val="accent1"/>
            </a:fillRef>
            <a:effectRef idx="1">
              <a:schemeClr val="accent1"/>
            </a:effectRef>
            <a:fontRef idx="minor">
              <a:schemeClr val="tx1"/>
            </a:fontRef>
          </p:style>
        </p:cxnSp>
        <p:cxnSp>
          <p:nvCxnSpPr>
            <p:cNvPr id="63" name="Straight Connector 62"/>
            <p:cNvCxnSpPr/>
            <p:nvPr/>
          </p:nvCxnSpPr>
          <p:spPr>
            <a:xfrm>
              <a:off x="2833048" y="3997656"/>
              <a:ext cx="0" cy="152400"/>
            </a:xfrm>
            <a:prstGeom prst="line">
              <a:avLst/>
            </a:prstGeom>
          </p:spPr>
          <p:style>
            <a:lnRef idx="2">
              <a:schemeClr val="accent1"/>
            </a:lnRef>
            <a:fillRef idx="0">
              <a:schemeClr val="accent1"/>
            </a:fillRef>
            <a:effectRef idx="1">
              <a:schemeClr val="accent1"/>
            </a:effectRef>
            <a:fontRef idx="minor">
              <a:schemeClr val="tx1"/>
            </a:fontRef>
          </p:style>
        </p:cxnSp>
        <p:cxnSp>
          <p:nvCxnSpPr>
            <p:cNvPr id="64" name="Straight Connector 63"/>
            <p:cNvCxnSpPr/>
            <p:nvPr/>
          </p:nvCxnSpPr>
          <p:spPr>
            <a:xfrm>
              <a:off x="2917208" y="3997656"/>
              <a:ext cx="0" cy="304800"/>
            </a:xfrm>
            <a:prstGeom prst="line">
              <a:avLst/>
            </a:prstGeom>
          </p:spPr>
          <p:style>
            <a:lnRef idx="2">
              <a:schemeClr val="accent1"/>
            </a:lnRef>
            <a:fillRef idx="0">
              <a:schemeClr val="accent1"/>
            </a:fillRef>
            <a:effectRef idx="1">
              <a:schemeClr val="accent1"/>
            </a:effectRef>
            <a:fontRef idx="minor">
              <a:schemeClr val="tx1"/>
            </a:fontRef>
          </p:style>
        </p:cxnSp>
        <p:cxnSp>
          <p:nvCxnSpPr>
            <p:cNvPr id="65" name="Straight Connector 64"/>
            <p:cNvCxnSpPr/>
            <p:nvPr/>
          </p:nvCxnSpPr>
          <p:spPr>
            <a:xfrm>
              <a:off x="2917208" y="3997656"/>
              <a:ext cx="0" cy="152400"/>
            </a:xfrm>
            <a:prstGeom prst="line">
              <a:avLst/>
            </a:prstGeom>
          </p:spPr>
          <p:style>
            <a:lnRef idx="2">
              <a:schemeClr val="accent1"/>
            </a:lnRef>
            <a:fillRef idx="0">
              <a:schemeClr val="accent1"/>
            </a:fillRef>
            <a:effectRef idx="1">
              <a:schemeClr val="accent1"/>
            </a:effectRef>
            <a:fontRef idx="minor">
              <a:schemeClr val="tx1"/>
            </a:fontRef>
          </p:style>
        </p:cxnSp>
        <p:cxnSp>
          <p:nvCxnSpPr>
            <p:cNvPr id="66" name="Straight Connector 65"/>
            <p:cNvCxnSpPr/>
            <p:nvPr/>
          </p:nvCxnSpPr>
          <p:spPr>
            <a:xfrm>
              <a:off x="2999096" y="3997656"/>
              <a:ext cx="0" cy="304800"/>
            </a:xfrm>
            <a:prstGeom prst="line">
              <a:avLst/>
            </a:prstGeom>
          </p:spPr>
          <p:style>
            <a:lnRef idx="2">
              <a:schemeClr val="accent1"/>
            </a:lnRef>
            <a:fillRef idx="0">
              <a:schemeClr val="accent1"/>
            </a:fillRef>
            <a:effectRef idx="1">
              <a:schemeClr val="accent1"/>
            </a:effectRef>
            <a:fontRef idx="minor">
              <a:schemeClr val="tx1"/>
            </a:fontRef>
          </p:style>
        </p:cxnSp>
        <p:cxnSp>
          <p:nvCxnSpPr>
            <p:cNvPr id="67" name="Straight Connector 66"/>
            <p:cNvCxnSpPr/>
            <p:nvPr/>
          </p:nvCxnSpPr>
          <p:spPr>
            <a:xfrm>
              <a:off x="2999096" y="3997656"/>
              <a:ext cx="0" cy="152400"/>
            </a:xfrm>
            <a:prstGeom prst="line">
              <a:avLst/>
            </a:prstGeom>
          </p:spPr>
          <p:style>
            <a:lnRef idx="2">
              <a:schemeClr val="accent1"/>
            </a:lnRef>
            <a:fillRef idx="0">
              <a:schemeClr val="accent1"/>
            </a:fillRef>
            <a:effectRef idx="1">
              <a:schemeClr val="accent1"/>
            </a:effectRef>
            <a:fontRef idx="minor">
              <a:schemeClr val="tx1"/>
            </a:fontRef>
          </p:style>
        </p:cxnSp>
        <p:cxnSp>
          <p:nvCxnSpPr>
            <p:cNvPr id="68" name="Straight Connector 67"/>
            <p:cNvCxnSpPr/>
            <p:nvPr/>
          </p:nvCxnSpPr>
          <p:spPr>
            <a:xfrm>
              <a:off x="3069608" y="3997656"/>
              <a:ext cx="0" cy="304800"/>
            </a:xfrm>
            <a:prstGeom prst="line">
              <a:avLst/>
            </a:prstGeom>
          </p:spPr>
          <p:style>
            <a:lnRef idx="2">
              <a:schemeClr val="accent1"/>
            </a:lnRef>
            <a:fillRef idx="0">
              <a:schemeClr val="accent1"/>
            </a:fillRef>
            <a:effectRef idx="1">
              <a:schemeClr val="accent1"/>
            </a:effectRef>
            <a:fontRef idx="minor">
              <a:schemeClr val="tx1"/>
            </a:fontRef>
          </p:style>
        </p:cxnSp>
        <p:cxnSp>
          <p:nvCxnSpPr>
            <p:cNvPr id="69" name="Straight Connector 68"/>
            <p:cNvCxnSpPr/>
            <p:nvPr/>
          </p:nvCxnSpPr>
          <p:spPr>
            <a:xfrm>
              <a:off x="3069608" y="3997656"/>
              <a:ext cx="0" cy="152400"/>
            </a:xfrm>
            <a:prstGeom prst="line">
              <a:avLst/>
            </a:prstGeom>
          </p:spPr>
          <p:style>
            <a:lnRef idx="2">
              <a:schemeClr val="accent1"/>
            </a:lnRef>
            <a:fillRef idx="0">
              <a:schemeClr val="accent1"/>
            </a:fillRef>
            <a:effectRef idx="1">
              <a:schemeClr val="accent1"/>
            </a:effectRef>
            <a:fontRef idx="minor">
              <a:schemeClr val="tx1"/>
            </a:fontRef>
          </p:style>
        </p:cxnSp>
        <p:sp>
          <p:nvSpPr>
            <p:cNvPr id="70" name="TextBox 69"/>
            <p:cNvSpPr txBox="1"/>
            <p:nvPr/>
          </p:nvSpPr>
          <p:spPr>
            <a:xfrm>
              <a:off x="3200400" y="3974068"/>
              <a:ext cx="914400" cy="369332"/>
            </a:xfrm>
            <a:prstGeom prst="rect">
              <a:avLst/>
            </a:prstGeom>
            <a:noFill/>
          </p:spPr>
          <p:txBody>
            <a:bodyPr wrap="square" rtlCol="0">
              <a:spAutoFit/>
            </a:bodyPr>
            <a:lstStyle/>
            <a:p>
              <a:r>
                <a:rPr lang="en-US" dirty="0" smtClean="0"/>
                <a:t>. . . . . . </a:t>
              </a:r>
              <a:endParaRPr lang="en-US" dirty="0"/>
            </a:p>
          </p:txBody>
        </p:sp>
      </p:grpSp>
      <p:sp>
        <p:nvSpPr>
          <p:cNvPr id="94" name="TextBox 93"/>
          <p:cNvSpPr txBox="1"/>
          <p:nvPr/>
        </p:nvSpPr>
        <p:spPr>
          <a:xfrm>
            <a:off x="6007190" y="4953000"/>
            <a:ext cx="831192" cy="276999"/>
          </a:xfrm>
          <a:prstGeom prst="rect">
            <a:avLst/>
          </a:prstGeom>
          <a:noFill/>
        </p:spPr>
        <p:txBody>
          <a:bodyPr wrap="square" rtlCol="0">
            <a:spAutoFit/>
          </a:bodyPr>
          <a:lstStyle/>
          <a:p>
            <a:r>
              <a:rPr lang="en-US" sz="1200" b="1" dirty="0" smtClean="0"/>
              <a:t>Process 1</a:t>
            </a:r>
            <a:endParaRPr lang="en-US" sz="1200" b="1" dirty="0"/>
          </a:p>
        </p:txBody>
      </p:sp>
      <p:grpSp>
        <p:nvGrpSpPr>
          <p:cNvPr id="98" name="Group 97"/>
          <p:cNvGrpSpPr/>
          <p:nvPr/>
        </p:nvGrpSpPr>
        <p:grpSpPr>
          <a:xfrm>
            <a:off x="7647296" y="5410200"/>
            <a:ext cx="1448951" cy="1450205"/>
            <a:chOff x="533400" y="5181600"/>
            <a:chExt cx="1219199" cy="990600"/>
          </a:xfrm>
        </p:grpSpPr>
        <p:sp>
          <p:nvSpPr>
            <p:cNvPr id="99" name="Rectangle 98"/>
            <p:cNvSpPr/>
            <p:nvPr/>
          </p:nvSpPr>
          <p:spPr>
            <a:xfrm>
              <a:off x="762000" y="5410200"/>
              <a:ext cx="762000" cy="533400"/>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sz="1400" dirty="0" smtClean="0"/>
                <a:t>processor</a:t>
              </a:r>
              <a:endParaRPr lang="en-US" sz="1100" dirty="0"/>
            </a:p>
          </p:txBody>
        </p:sp>
        <p:sp>
          <p:nvSpPr>
            <p:cNvPr id="100" name="Rectangle 99"/>
            <p:cNvSpPr/>
            <p:nvPr/>
          </p:nvSpPr>
          <p:spPr>
            <a:xfrm>
              <a:off x="1676400" y="5410200"/>
              <a:ext cx="76199"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p:cNvSpPr/>
            <p:nvPr/>
          </p:nvSpPr>
          <p:spPr>
            <a:xfrm>
              <a:off x="533400" y="5410200"/>
              <a:ext cx="762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762000" y="6096000"/>
              <a:ext cx="76200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ectangle 102"/>
            <p:cNvSpPr/>
            <p:nvPr/>
          </p:nvSpPr>
          <p:spPr>
            <a:xfrm>
              <a:off x="762000" y="5181600"/>
              <a:ext cx="76200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6" name="Group 105"/>
          <p:cNvGrpSpPr/>
          <p:nvPr/>
        </p:nvGrpSpPr>
        <p:grpSpPr>
          <a:xfrm>
            <a:off x="4678438" y="5154995"/>
            <a:ext cx="800100" cy="429067"/>
            <a:chOff x="2286000" y="2971800"/>
            <a:chExt cx="876300" cy="533400"/>
          </a:xfrm>
        </p:grpSpPr>
        <p:sp>
          <p:nvSpPr>
            <p:cNvPr id="107" name="Rectangle 106"/>
            <p:cNvSpPr/>
            <p:nvPr/>
          </p:nvSpPr>
          <p:spPr>
            <a:xfrm>
              <a:off x="2286000" y="2971800"/>
              <a:ext cx="876300" cy="5334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grpSp>
          <p:nvGrpSpPr>
            <p:cNvPr id="108" name="Group 107"/>
            <p:cNvGrpSpPr/>
            <p:nvPr/>
          </p:nvGrpSpPr>
          <p:grpSpPr>
            <a:xfrm>
              <a:off x="2362200" y="3048000"/>
              <a:ext cx="152400" cy="304800"/>
              <a:chOff x="2362200" y="3048000"/>
              <a:chExt cx="152400" cy="304800"/>
            </a:xfrm>
          </p:grpSpPr>
          <p:cxnSp>
            <p:nvCxnSpPr>
              <p:cNvPr id="110" name="Straight Connector 109"/>
              <p:cNvCxnSpPr/>
              <p:nvPr/>
            </p:nvCxnSpPr>
            <p:spPr>
              <a:xfrm>
                <a:off x="2362200" y="3048000"/>
                <a:ext cx="0" cy="3048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11" name="Straight Connector 110"/>
              <p:cNvCxnSpPr/>
              <p:nvPr/>
            </p:nvCxnSpPr>
            <p:spPr>
              <a:xfrm>
                <a:off x="2362200" y="3048000"/>
                <a:ext cx="0" cy="1524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12" name="Straight Connector 111"/>
              <p:cNvCxnSpPr/>
              <p:nvPr/>
            </p:nvCxnSpPr>
            <p:spPr>
              <a:xfrm>
                <a:off x="2444088" y="3048000"/>
                <a:ext cx="0" cy="3048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2444088" y="3048000"/>
                <a:ext cx="0" cy="1524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p:nvCxnSpPr>
            <p:spPr>
              <a:xfrm>
                <a:off x="2514600" y="3048000"/>
                <a:ext cx="0" cy="3048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15" name="Straight Connector 114"/>
              <p:cNvCxnSpPr/>
              <p:nvPr/>
            </p:nvCxnSpPr>
            <p:spPr>
              <a:xfrm>
                <a:off x="2514600" y="3048000"/>
                <a:ext cx="0" cy="152400"/>
              </a:xfrm>
              <a:prstGeom prst="line">
                <a:avLst/>
              </a:prstGeom>
            </p:spPr>
            <p:style>
              <a:lnRef idx="2">
                <a:schemeClr val="accent1"/>
              </a:lnRef>
              <a:fillRef idx="0">
                <a:schemeClr val="accent1"/>
              </a:fillRef>
              <a:effectRef idx="1">
                <a:schemeClr val="accent1"/>
              </a:effectRef>
              <a:fontRef idx="minor">
                <a:schemeClr val="tx1"/>
              </a:fontRef>
            </p:style>
          </p:cxnSp>
        </p:grpSp>
        <p:sp>
          <p:nvSpPr>
            <p:cNvPr id="109" name="TextBox 108"/>
            <p:cNvSpPr txBox="1"/>
            <p:nvPr/>
          </p:nvSpPr>
          <p:spPr>
            <a:xfrm>
              <a:off x="2514600" y="2971800"/>
              <a:ext cx="484496" cy="369332"/>
            </a:xfrm>
            <a:prstGeom prst="rect">
              <a:avLst/>
            </a:prstGeom>
            <a:noFill/>
          </p:spPr>
          <p:txBody>
            <a:bodyPr wrap="square" rtlCol="0">
              <a:spAutoFit/>
            </a:bodyPr>
            <a:lstStyle/>
            <a:p>
              <a:r>
                <a:rPr lang="en-US" dirty="0" smtClean="0"/>
                <a:t>. . .  </a:t>
              </a:r>
              <a:endParaRPr lang="en-US" dirty="0"/>
            </a:p>
          </p:txBody>
        </p:sp>
      </p:grpSp>
      <p:grpSp>
        <p:nvGrpSpPr>
          <p:cNvPr id="116" name="Group 115"/>
          <p:cNvGrpSpPr/>
          <p:nvPr/>
        </p:nvGrpSpPr>
        <p:grpSpPr>
          <a:xfrm>
            <a:off x="4678438" y="5637485"/>
            <a:ext cx="710252" cy="381000"/>
            <a:chOff x="2286000" y="2971800"/>
            <a:chExt cx="876300" cy="533400"/>
          </a:xfrm>
        </p:grpSpPr>
        <p:sp>
          <p:nvSpPr>
            <p:cNvPr id="117" name="Rectangle 116"/>
            <p:cNvSpPr/>
            <p:nvPr/>
          </p:nvSpPr>
          <p:spPr>
            <a:xfrm>
              <a:off x="2286000" y="2971800"/>
              <a:ext cx="876300" cy="5334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grpSp>
          <p:nvGrpSpPr>
            <p:cNvPr id="118" name="Group 117"/>
            <p:cNvGrpSpPr/>
            <p:nvPr/>
          </p:nvGrpSpPr>
          <p:grpSpPr>
            <a:xfrm>
              <a:off x="2362200" y="3048000"/>
              <a:ext cx="152400" cy="304800"/>
              <a:chOff x="2362200" y="3048000"/>
              <a:chExt cx="152400" cy="304800"/>
            </a:xfrm>
          </p:grpSpPr>
          <p:cxnSp>
            <p:nvCxnSpPr>
              <p:cNvPr id="120" name="Straight Connector 119"/>
              <p:cNvCxnSpPr/>
              <p:nvPr/>
            </p:nvCxnSpPr>
            <p:spPr>
              <a:xfrm>
                <a:off x="2362200" y="3048000"/>
                <a:ext cx="0" cy="3048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21" name="Straight Connector 120"/>
              <p:cNvCxnSpPr/>
              <p:nvPr/>
            </p:nvCxnSpPr>
            <p:spPr>
              <a:xfrm>
                <a:off x="2362200" y="3048000"/>
                <a:ext cx="0" cy="1524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22" name="Straight Connector 121"/>
              <p:cNvCxnSpPr/>
              <p:nvPr/>
            </p:nvCxnSpPr>
            <p:spPr>
              <a:xfrm>
                <a:off x="2444088" y="3048000"/>
                <a:ext cx="0" cy="3048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23" name="Straight Connector 122"/>
              <p:cNvCxnSpPr/>
              <p:nvPr/>
            </p:nvCxnSpPr>
            <p:spPr>
              <a:xfrm>
                <a:off x="2444088" y="3048000"/>
                <a:ext cx="0" cy="1524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24" name="Straight Connector 123"/>
              <p:cNvCxnSpPr/>
              <p:nvPr/>
            </p:nvCxnSpPr>
            <p:spPr>
              <a:xfrm>
                <a:off x="2514600" y="3048000"/>
                <a:ext cx="0" cy="3048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25" name="Straight Connector 124"/>
              <p:cNvCxnSpPr/>
              <p:nvPr/>
            </p:nvCxnSpPr>
            <p:spPr>
              <a:xfrm>
                <a:off x="2514600" y="3048000"/>
                <a:ext cx="0" cy="152400"/>
              </a:xfrm>
              <a:prstGeom prst="line">
                <a:avLst/>
              </a:prstGeom>
            </p:spPr>
            <p:style>
              <a:lnRef idx="2">
                <a:schemeClr val="accent1"/>
              </a:lnRef>
              <a:fillRef idx="0">
                <a:schemeClr val="accent1"/>
              </a:fillRef>
              <a:effectRef idx="1">
                <a:schemeClr val="accent1"/>
              </a:effectRef>
              <a:fontRef idx="minor">
                <a:schemeClr val="tx1"/>
              </a:fontRef>
            </p:style>
          </p:cxnSp>
        </p:grpSp>
        <p:sp>
          <p:nvSpPr>
            <p:cNvPr id="119" name="TextBox 118"/>
            <p:cNvSpPr txBox="1"/>
            <p:nvPr/>
          </p:nvSpPr>
          <p:spPr>
            <a:xfrm>
              <a:off x="2514600" y="2971800"/>
              <a:ext cx="484496" cy="517065"/>
            </a:xfrm>
            <a:prstGeom prst="rect">
              <a:avLst/>
            </a:prstGeom>
            <a:noFill/>
          </p:spPr>
          <p:txBody>
            <a:bodyPr wrap="square" rtlCol="0">
              <a:spAutoFit/>
            </a:bodyPr>
            <a:lstStyle/>
            <a:p>
              <a:r>
                <a:rPr lang="en-US" dirty="0" smtClean="0"/>
                <a:t>. .  </a:t>
              </a:r>
              <a:endParaRPr lang="en-US" dirty="0"/>
            </a:p>
          </p:txBody>
        </p:sp>
      </p:grpSp>
      <p:sp>
        <p:nvSpPr>
          <p:cNvPr id="126" name="TextBox 125"/>
          <p:cNvSpPr txBox="1"/>
          <p:nvPr/>
        </p:nvSpPr>
        <p:spPr>
          <a:xfrm>
            <a:off x="4648200" y="4904601"/>
            <a:ext cx="831192" cy="276999"/>
          </a:xfrm>
          <a:prstGeom prst="rect">
            <a:avLst/>
          </a:prstGeom>
          <a:noFill/>
        </p:spPr>
        <p:txBody>
          <a:bodyPr wrap="square" rtlCol="0">
            <a:spAutoFit/>
          </a:bodyPr>
          <a:lstStyle/>
          <a:p>
            <a:r>
              <a:rPr lang="en-US" sz="1200" b="1" dirty="0" smtClean="0"/>
              <a:t>Process 2</a:t>
            </a:r>
            <a:endParaRPr lang="en-US" sz="1200" b="1" dirty="0"/>
          </a:p>
        </p:txBody>
      </p:sp>
      <p:sp>
        <p:nvSpPr>
          <p:cNvPr id="127" name="TextBox 126"/>
          <p:cNvSpPr txBox="1"/>
          <p:nvPr/>
        </p:nvSpPr>
        <p:spPr>
          <a:xfrm>
            <a:off x="4648200" y="5804848"/>
            <a:ext cx="831192" cy="276999"/>
          </a:xfrm>
          <a:prstGeom prst="rect">
            <a:avLst/>
          </a:prstGeom>
          <a:noFill/>
        </p:spPr>
        <p:txBody>
          <a:bodyPr wrap="square" rtlCol="0">
            <a:spAutoFit/>
          </a:bodyPr>
          <a:lstStyle/>
          <a:p>
            <a:r>
              <a:rPr lang="en-US" sz="1200" b="1" dirty="0" smtClean="0"/>
              <a:t>Process 3</a:t>
            </a:r>
            <a:endParaRPr lang="en-US" sz="1200" b="1" dirty="0"/>
          </a:p>
        </p:txBody>
      </p:sp>
      <p:cxnSp>
        <p:nvCxnSpPr>
          <p:cNvPr id="3072" name="Elbow Connector 3071"/>
          <p:cNvCxnSpPr>
            <a:stCxn id="43" idx="3"/>
          </p:cNvCxnSpPr>
          <p:nvPr/>
        </p:nvCxnSpPr>
        <p:spPr>
          <a:xfrm flipV="1">
            <a:off x="5157930" y="5755441"/>
            <a:ext cx="633270" cy="843806"/>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76" name="Elbow Connector 3075"/>
          <p:cNvCxnSpPr>
            <a:stCxn id="53" idx="2"/>
          </p:cNvCxnSpPr>
          <p:nvPr/>
        </p:nvCxnSpPr>
        <p:spPr>
          <a:xfrm rot="16200000" flipH="1">
            <a:off x="6794026" y="5547530"/>
            <a:ext cx="650546" cy="1055998"/>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136" name="Rectangle 135"/>
          <p:cNvSpPr/>
          <p:nvPr/>
        </p:nvSpPr>
        <p:spPr>
          <a:xfrm>
            <a:off x="4419599" y="534888"/>
            <a:ext cx="4586089" cy="365611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grpSp>
        <p:nvGrpSpPr>
          <p:cNvPr id="137" name="Group 136"/>
          <p:cNvGrpSpPr/>
          <p:nvPr/>
        </p:nvGrpSpPr>
        <p:grpSpPr>
          <a:xfrm>
            <a:off x="4615296" y="982649"/>
            <a:ext cx="1132608" cy="1146833"/>
            <a:chOff x="2514600" y="3997656"/>
            <a:chExt cx="555008" cy="304800"/>
          </a:xfrm>
        </p:grpSpPr>
        <p:cxnSp>
          <p:nvCxnSpPr>
            <p:cNvPr id="143" name="Straight Connector 142"/>
            <p:cNvCxnSpPr/>
            <p:nvPr/>
          </p:nvCxnSpPr>
          <p:spPr>
            <a:xfrm>
              <a:off x="2514600" y="3997656"/>
              <a:ext cx="0" cy="3048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44" name="Straight Connector 143"/>
            <p:cNvCxnSpPr/>
            <p:nvPr/>
          </p:nvCxnSpPr>
          <p:spPr>
            <a:xfrm>
              <a:off x="2514600" y="3997656"/>
              <a:ext cx="0" cy="1524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45" name="Straight Connector 144"/>
            <p:cNvCxnSpPr/>
            <p:nvPr/>
          </p:nvCxnSpPr>
          <p:spPr>
            <a:xfrm>
              <a:off x="2598760" y="3997656"/>
              <a:ext cx="0" cy="3048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46" name="Straight Connector 145"/>
            <p:cNvCxnSpPr/>
            <p:nvPr/>
          </p:nvCxnSpPr>
          <p:spPr>
            <a:xfrm>
              <a:off x="2598760" y="3997656"/>
              <a:ext cx="0" cy="1524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47" name="Straight Connector 146"/>
            <p:cNvCxnSpPr/>
            <p:nvPr/>
          </p:nvCxnSpPr>
          <p:spPr>
            <a:xfrm>
              <a:off x="2680648" y="3997656"/>
              <a:ext cx="0" cy="3048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48" name="Straight Connector 147"/>
            <p:cNvCxnSpPr/>
            <p:nvPr/>
          </p:nvCxnSpPr>
          <p:spPr>
            <a:xfrm>
              <a:off x="2680648" y="3997656"/>
              <a:ext cx="0" cy="1524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49" name="Straight Connector 148"/>
            <p:cNvCxnSpPr/>
            <p:nvPr/>
          </p:nvCxnSpPr>
          <p:spPr>
            <a:xfrm>
              <a:off x="2751160" y="3997656"/>
              <a:ext cx="0" cy="3048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50" name="Straight Connector 149"/>
            <p:cNvCxnSpPr/>
            <p:nvPr/>
          </p:nvCxnSpPr>
          <p:spPr>
            <a:xfrm>
              <a:off x="2751160" y="3997656"/>
              <a:ext cx="0" cy="1524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51" name="Straight Connector 150"/>
            <p:cNvCxnSpPr/>
            <p:nvPr/>
          </p:nvCxnSpPr>
          <p:spPr>
            <a:xfrm>
              <a:off x="2833048" y="3997656"/>
              <a:ext cx="0" cy="3048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52" name="Straight Connector 151"/>
            <p:cNvCxnSpPr/>
            <p:nvPr/>
          </p:nvCxnSpPr>
          <p:spPr>
            <a:xfrm>
              <a:off x="2833048" y="3997656"/>
              <a:ext cx="0" cy="1524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53" name="Straight Connector 152"/>
            <p:cNvCxnSpPr/>
            <p:nvPr/>
          </p:nvCxnSpPr>
          <p:spPr>
            <a:xfrm>
              <a:off x="2917208" y="3997656"/>
              <a:ext cx="0" cy="3048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54" name="Straight Connector 153"/>
            <p:cNvCxnSpPr/>
            <p:nvPr/>
          </p:nvCxnSpPr>
          <p:spPr>
            <a:xfrm>
              <a:off x="2917208" y="3997656"/>
              <a:ext cx="0" cy="1524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55" name="Straight Connector 154"/>
            <p:cNvCxnSpPr/>
            <p:nvPr/>
          </p:nvCxnSpPr>
          <p:spPr>
            <a:xfrm>
              <a:off x="2999096" y="3997656"/>
              <a:ext cx="0" cy="3048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56" name="Straight Connector 155"/>
            <p:cNvCxnSpPr/>
            <p:nvPr/>
          </p:nvCxnSpPr>
          <p:spPr>
            <a:xfrm>
              <a:off x="2999096" y="3997656"/>
              <a:ext cx="0" cy="1524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57" name="Straight Connector 156"/>
            <p:cNvCxnSpPr/>
            <p:nvPr/>
          </p:nvCxnSpPr>
          <p:spPr>
            <a:xfrm>
              <a:off x="3069608" y="3997656"/>
              <a:ext cx="0" cy="3048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58" name="Straight Connector 157"/>
            <p:cNvCxnSpPr/>
            <p:nvPr/>
          </p:nvCxnSpPr>
          <p:spPr>
            <a:xfrm>
              <a:off x="3069608" y="3997656"/>
              <a:ext cx="0" cy="152400"/>
            </a:xfrm>
            <a:prstGeom prst="line">
              <a:avLst/>
            </a:prstGeom>
          </p:spPr>
          <p:style>
            <a:lnRef idx="2">
              <a:schemeClr val="accent1"/>
            </a:lnRef>
            <a:fillRef idx="0">
              <a:schemeClr val="accent1"/>
            </a:fillRef>
            <a:effectRef idx="1">
              <a:schemeClr val="accent1"/>
            </a:effectRef>
            <a:fontRef idx="minor">
              <a:schemeClr val="tx1"/>
            </a:fontRef>
          </p:style>
        </p:cxnSp>
      </p:grpSp>
      <p:sp>
        <p:nvSpPr>
          <p:cNvPr id="138" name="TextBox 137"/>
          <p:cNvSpPr txBox="1"/>
          <p:nvPr/>
        </p:nvSpPr>
        <p:spPr>
          <a:xfrm>
            <a:off x="4615296" y="2201849"/>
            <a:ext cx="1315052" cy="523220"/>
          </a:xfrm>
          <a:prstGeom prst="rect">
            <a:avLst/>
          </a:prstGeom>
          <a:noFill/>
        </p:spPr>
        <p:txBody>
          <a:bodyPr wrap="square" rtlCol="0">
            <a:spAutoFit/>
          </a:bodyPr>
          <a:lstStyle/>
          <a:p>
            <a:r>
              <a:rPr lang="en-US" sz="1400" dirty="0" smtClean="0"/>
              <a:t>Code segment</a:t>
            </a:r>
          </a:p>
          <a:p>
            <a:r>
              <a:rPr lang="en-US" sz="1400" dirty="0" smtClean="0"/>
              <a:t>(instructions)</a:t>
            </a:r>
            <a:endParaRPr lang="en-US" sz="1400" dirty="0"/>
          </a:p>
        </p:txBody>
      </p:sp>
      <p:sp>
        <p:nvSpPr>
          <p:cNvPr id="139" name="Rectangle 138"/>
          <p:cNvSpPr/>
          <p:nvPr/>
        </p:nvSpPr>
        <p:spPr>
          <a:xfrm>
            <a:off x="5930348" y="982649"/>
            <a:ext cx="1537252" cy="293135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40" name="TextBox 139"/>
          <p:cNvSpPr txBox="1"/>
          <p:nvPr/>
        </p:nvSpPr>
        <p:spPr>
          <a:xfrm>
            <a:off x="6175097" y="3914001"/>
            <a:ext cx="1749703" cy="276999"/>
          </a:xfrm>
          <a:prstGeom prst="rect">
            <a:avLst/>
          </a:prstGeom>
          <a:noFill/>
        </p:spPr>
        <p:txBody>
          <a:bodyPr wrap="square" rtlCol="0">
            <a:spAutoFit/>
          </a:bodyPr>
          <a:lstStyle/>
          <a:p>
            <a:r>
              <a:rPr lang="en-US" sz="1200" dirty="0" smtClean="0"/>
              <a:t>Stack  Memory</a:t>
            </a:r>
            <a:endParaRPr lang="en-US" sz="1200" dirty="0"/>
          </a:p>
        </p:txBody>
      </p:sp>
      <p:sp>
        <p:nvSpPr>
          <p:cNvPr id="142" name="TextBox 141"/>
          <p:cNvSpPr txBox="1"/>
          <p:nvPr/>
        </p:nvSpPr>
        <p:spPr>
          <a:xfrm>
            <a:off x="7678728" y="3837801"/>
            <a:ext cx="1132608" cy="276999"/>
          </a:xfrm>
          <a:prstGeom prst="rect">
            <a:avLst/>
          </a:prstGeom>
          <a:noFill/>
        </p:spPr>
        <p:txBody>
          <a:bodyPr wrap="square" rtlCol="0">
            <a:spAutoFit/>
          </a:bodyPr>
          <a:lstStyle/>
          <a:p>
            <a:r>
              <a:rPr lang="en-US" sz="1200" dirty="0" smtClean="0"/>
              <a:t>Heap Memory</a:t>
            </a:r>
            <a:endParaRPr lang="en-US" sz="1400" dirty="0"/>
          </a:p>
        </p:txBody>
      </p:sp>
      <p:sp>
        <p:nvSpPr>
          <p:cNvPr id="161" name="Rectangle 160"/>
          <p:cNvSpPr/>
          <p:nvPr/>
        </p:nvSpPr>
        <p:spPr>
          <a:xfrm>
            <a:off x="6386362" y="3572679"/>
            <a:ext cx="923436" cy="23270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077" name="Flowchart: Multidocument 3076"/>
          <p:cNvSpPr/>
          <p:nvPr/>
        </p:nvSpPr>
        <p:spPr>
          <a:xfrm>
            <a:off x="7647296" y="647700"/>
            <a:ext cx="1358392" cy="3157685"/>
          </a:xfrm>
          <a:prstGeom prst="flowChartMultidocumen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078" name="TextBox 3077"/>
          <p:cNvSpPr txBox="1"/>
          <p:nvPr/>
        </p:nvSpPr>
        <p:spPr>
          <a:xfrm>
            <a:off x="5930348" y="3502223"/>
            <a:ext cx="518284" cy="307777"/>
          </a:xfrm>
          <a:prstGeom prst="rect">
            <a:avLst/>
          </a:prstGeom>
          <a:noFill/>
        </p:spPr>
        <p:txBody>
          <a:bodyPr wrap="square" rtlCol="0">
            <a:spAutoFit/>
          </a:bodyPr>
          <a:lstStyle/>
          <a:p>
            <a:r>
              <a:rPr lang="en-US" sz="1400" dirty="0" smtClean="0"/>
              <a:t>args</a:t>
            </a:r>
            <a:endParaRPr lang="en-US" sz="1400" dirty="0"/>
          </a:p>
        </p:txBody>
      </p:sp>
      <p:sp>
        <p:nvSpPr>
          <p:cNvPr id="166" name="Rectangle 165"/>
          <p:cNvSpPr/>
          <p:nvPr/>
        </p:nvSpPr>
        <p:spPr>
          <a:xfrm>
            <a:off x="6391764" y="3248391"/>
            <a:ext cx="923436" cy="23270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200" b="1" dirty="0" smtClean="0"/>
              <a:t>0x21</a:t>
            </a:r>
            <a:endParaRPr lang="en-US" sz="1200" b="1" dirty="0"/>
          </a:p>
        </p:txBody>
      </p:sp>
      <p:sp>
        <p:nvSpPr>
          <p:cNvPr id="167" name="TextBox 166"/>
          <p:cNvSpPr txBox="1"/>
          <p:nvPr/>
        </p:nvSpPr>
        <p:spPr>
          <a:xfrm>
            <a:off x="5935750" y="3177935"/>
            <a:ext cx="518284" cy="469359"/>
          </a:xfrm>
          <a:prstGeom prst="rect">
            <a:avLst/>
          </a:prstGeom>
          <a:noFill/>
        </p:spPr>
        <p:txBody>
          <a:bodyPr wrap="square" rtlCol="0">
            <a:spAutoFit/>
          </a:bodyPr>
          <a:lstStyle/>
          <a:p>
            <a:r>
              <a:rPr lang="en-US" sz="1000" dirty="0" smtClean="0"/>
              <a:t>(main)</a:t>
            </a:r>
            <a:r>
              <a:rPr lang="en-US" sz="1400" dirty="0" smtClean="0"/>
              <a:t>a</a:t>
            </a:r>
            <a:endParaRPr lang="en-US" sz="1400" dirty="0"/>
          </a:p>
        </p:txBody>
      </p:sp>
      <p:sp>
        <p:nvSpPr>
          <p:cNvPr id="168" name="Rectangle 167"/>
          <p:cNvSpPr/>
          <p:nvPr/>
        </p:nvSpPr>
        <p:spPr>
          <a:xfrm>
            <a:off x="6391654" y="2929943"/>
            <a:ext cx="923436" cy="23270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69" name="TextBox 168"/>
          <p:cNvSpPr txBox="1"/>
          <p:nvPr/>
        </p:nvSpPr>
        <p:spPr>
          <a:xfrm>
            <a:off x="5935640" y="2859487"/>
            <a:ext cx="518284" cy="307777"/>
          </a:xfrm>
          <a:prstGeom prst="rect">
            <a:avLst/>
          </a:prstGeom>
          <a:noFill/>
        </p:spPr>
        <p:txBody>
          <a:bodyPr wrap="square" rtlCol="0">
            <a:spAutoFit/>
          </a:bodyPr>
          <a:lstStyle/>
          <a:p>
            <a:r>
              <a:rPr lang="en-US" sz="1400" dirty="0" smtClean="0"/>
              <a:t>c</a:t>
            </a:r>
            <a:endParaRPr lang="en-US" sz="1400" dirty="0"/>
          </a:p>
        </p:txBody>
      </p:sp>
      <p:sp>
        <p:nvSpPr>
          <p:cNvPr id="170" name="Rectangle 169"/>
          <p:cNvSpPr/>
          <p:nvPr/>
        </p:nvSpPr>
        <p:spPr>
          <a:xfrm>
            <a:off x="6372318" y="2277279"/>
            <a:ext cx="923436" cy="23270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71" name="TextBox 170"/>
          <p:cNvSpPr txBox="1"/>
          <p:nvPr/>
        </p:nvSpPr>
        <p:spPr>
          <a:xfrm>
            <a:off x="5916304" y="2206823"/>
            <a:ext cx="518284" cy="261610"/>
          </a:xfrm>
          <a:prstGeom prst="rect">
            <a:avLst/>
          </a:prstGeom>
          <a:noFill/>
        </p:spPr>
        <p:txBody>
          <a:bodyPr wrap="square" rtlCol="0">
            <a:spAutoFit/>
          </a:bodyPr>
          <a:lstStyle/>
          <a:p>
            <a:r>
              <a:rPr lang="en-US" sz="1100" dirty="0" smtClean="0"/>
              <a:t>count</a:t>
            </a:r>
            <a:endParaRPr lang="en-US" sz="1100" dirty="0"/>
          </a:p>
        </p:txBody>
      </p:sp>
      <p:sp>
        <p:nvSpPr>
          <p:cNvPr id="174" name="Rectangle 173"/>
          <p:cNvSpPr/>
          <p:nvPr/>
        </p:nvSpPr>
        <p:spPr>
          <a:xfrm>
            <a:off x="6378512" y="2617335"/>
            <a:ext cx="923436" cy="23270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75" name="TextBox 174"/>
          <p:cNvSpPr txBox="1"/>
          <p:nvPr/>
        </p:nvSpPr>
        <p:spPr>
          <a:xfrm>
            <a:off x="5922498" y="2546879"/>
            <a:ext cx="518284" cy="307777"/>
          </a:xfrm>
          <a:prstGeom prst="rect">
            <a:avLst/>
          </a:prstGeom>
          <a:noFill/>
        </p:spPr>
        <p:txBody>
          <a:bodyPr wrap="square" rtlCol="0">
            <a:spAutoFit/>
          </a:bodyPr>
          <a:lstStyle/>
          <a:p>
            <a:r>
              <a:rPr lang="en-US" sz="1400" dirty="0" smtClean="0"/>
              <a:t>d</a:t>
            </a:r>
            <a:endParaRPr lang="en-US" sz="1400" dirty="0"/>
          </a:p>
        </p:txBody>
      </p:sp>
      <p:sp>
        <p:nvSpPr>
          <p:cNvPr id="176" name="Rectangle 175"/>
          <p:cNvSpPr/>
          <p:nvPr/>
        </p:nvSpPr>
        <p:spPr>
          <a:xfrm>
            <a:off x="6630624" y="1958831"/>
            <a:ext cx="608376" cy="23270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77" name="TextBox 176"/>
          <p:cNvSpPr txBox="1"/>
          <p:nvPr/>
        </p:nvSpPr>
        <p:spPr>
          <a:xfrm>
            <a:off x="5927900" y="1888375"/>
            <a:ext cx="771074" cy="430887"/>
          </a:xfrm>
          <a:prstGeom prst="rect">
            <a:avLst/>
          </a:prstGeom>
          <a:noFill/>
        </p:spPr>
        <p:txBody>
          <a:bodyPr wrap="square" rtlCol="0">
            <a:spAutoFit/>
          </a:bodyPr>
          <a:lstStyle/>
          <a:p>
            <a:r>
              <a:rPr lang="en-US" sz="1100" dirty="0" smtClean="0"/>
              <a:t>(Multiply)</a:t>
            </a:r>
          </a:p>
          <a:p>
            <a:pPr algn="ctr"/>
            <a:r>
              <a:rPr lang="en-US" sz="1100" dirty="0"/>
              <a:t>a</a:t>
            </a:r>
          </a:p>
        </p:txBody>
      </p:sp>
      <p:sp>
        <p:nvSpPr>
          <p:cNvPr id="180" name="Rectangle 179"/>
          <p:cNvSpPr/>
          <p:nvPr/>
        </p:nvSpPr>
        <p:spPr>
          <a:xfrm>
            <a:off x="6630624" y="1341271"/>
            <a:ext cx="678778" cy="19115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81" name="TextBox 180"/>
          <p:cNvSpPr txBox="1"/>
          <p:nvPr/>
        </p:nvSpPr>
        <p:spPr>
          <a:xfrm>
            <a:off x="6081128" y="1270815"/>
            <a:ext cx="700672" cy="307777"/>
          </a:xfrm>
          <a:prstGeom prst="rect">
            <a:avLst/>
          </a:prstGeom>
          <a:noFill/>
        </p:spPr>
        <p:txBody>
          <a:bodyPr wrap="square" rtlCol="0">
            <a:spAutoFit/>
          </a:bodyPr>
          <a:lstStyle/>
          <a:p>
            <a:r>
              <a:rPr lang="en-US" sz="1400" dirty="0" smtClean="0"/>
              <a:t>count</a:t>
            </a:r>
            <a:endParaRPr lang="en-US" sz="1400" dirty="0"/>
          </a:p>
        </p:txBody>
      </p:sp>
      <p:sp>
        <p:nvSpPr>
          <p:cNvPr id="182" name="Rectangle 181"/>
          <p:cNvSpPr/>
          <p:nvPr/>
        </p:nvSpPr>
        <p:spPr>
          <a:xfrm>
            <a:off x="6630624" y="1670656"/>
            <a:ext cx="608376" cy="23270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83" name="TextBox 182"/>
          <p:cNvSpPr txBox="1"/>
          <p:nvPr/>
        </p:nvSpPr>
        <p:spPr>
          <a:xfrm>
            <a:off x="5943600" y="1600200"/>
            <a:ext cx="771074" cy="430887"/>
          </a:xfrm>
          <a:prstGeom prst="rect">
            <a:avLst/>
          </a:prstGeom>
          <a:noFill/>
        </p:spPr>
        <p:txBody>
          <a:bodyPr wrap="square" rtlCol="0">
            <a:spAutoFit/>
          </a:bodyPr>
          <a:lstStyle/>
          <a:p>
            <a:r>
              <a:rPr lang="en-US" sz="1100" dirty="0" smtClean="0"/>
              <a:t>(Multiply)</a:t>
            </a:r>
          </a:p>
          <a:p>
            <a:pPr algn="ctr"/>
            <a:r>
              <a:rPr lang="en-US" sz="1100" dirty="0" smtClean="0"/>
              <a:t>b</a:t>
            </a:r>
            <a:endParaRPr lang="en-US" sz="1100" dirty="0"/>
          </a:p>
        </p:txBody>
      </p:sp>
      <p:sp>
        <p:nvSpPr>
          <p:cNvPr id="3079" name="Rounded Rectangle 3078"/>
          <p:cNvSpPr/>
          <p:nvPr/>
        </p:nvSpPr>
        <p:spPr>
          <a:xfrm>
            <a:off x="7737856" y="1600199"/>
            <a:ext cx="796544" cy="1259287"/>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85" name="Rectangle 184"/>
          <p:cNvSpPr/>
          <p:nvPr/>
        </p:nvSpPr>
        <p:spPr>
          <a:xfrm>
            <a:off x="7828326" y="1866246"/>
            <a:ext cx="678778" cy="19115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200" dirty="0" smtClean="0"/>
              <a:t>10</a:t>
            </a:r>
            <a:endParaRPr lang="en-US" sz="1200" dirty="0"/>
          </a:p>
        </p:txBody>
      </p:sp>
      <p:sp>
        <p:nvSpPr>
          <p:cNvPr id="186" name="TextBox 185"/>
          <p:cNvSpPr txBox="1"/>
          <p:nvPr/>
        </p:nvSpPr>
        <p:spPr>
          <a:xfrm>
            <a:off x="7988820" y="1600200"/>
            <a:ext cx="518284" cy="307777"/>
          </a:xfrm>
          <a:prstGeom prst="rect">
            <a:avLst/>
          </a:prstGeom>
          <a:noFill/>
        </p:spPr>
        <p:txBody>
          <a:bodyPr wrap="square" rtlCol="0">
            <a:spAutoFit/>
          </a:bodyPr>
          <a:lstStyle/>
          <a:p>
            <a:r>
              <a:rPr lang="en-US" sz="1400" dirty="0" smtClean="0"/>
              <a:t>a</a:t>
            </a:r>
            <a:endParaRPr lang="en-US" sz="1400" dirty="0"/>
          </a:p>
        </p:txBody>
      </p:sp>
      <p:sp>
        <p:nvSpPr>
          <p:cNvPr id="187" name="Rectangle 186"/>
          <p:cNvSpPr/>
          <p:nvPr/>
        </p:nvSpPr>
        <p:spPr>
          <a:xfrm>
            <a:off x="7826992" y="2323446"/>
            <a:ext cx="678778" cy="19115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200" dirty="0" smtClean="0"/>
              <a:t>20</a:t>
            </a:r>
            <a:endParaRPr lang="en-US" sz="1200" dirty="0"/>
          </a:p>
        </p:txBody>
      </p:sp>
      <p:sp>
        <p:nvSpPr>
          <p:cNvPr id="188" name="TextBox 187"/>
          <p:cNvSpPr txBox="1"/>
          <p:nvPr/>
        </p:nvSpPr>
        <p:spPr>
          <a:xfrm>
            <a:off x="7987486" y="2057400"/>
            <a:ext cx="518284" cy="307777"/>
          </a:xfrm>
          <a:prstGeom prst="rect">
            <a:avLst/>
          </a:prstGeom>
          <a:noFill/>
        </p:spPr>
        <p:txBody>
          <a:bodyPr wrap="square" rtlCol="0">
            <a:spAutoFit/>
          </a:bodyPr>
          <a:lstStyle/>
          <a:p>
            <a:r>
              <a:rPr lang="en-US" sz="1400" dirty="0"/>
              <a:t>b</a:t>
            </a:r>
          </a:p>
        </p:txBody>
      </p:sp>
      <p:sp>
        <p:nvSpPr>
          <p:cNvPr id="189" name="TextBox 188"/>
          <p:cNvSpPr txBox="1"/>
          <p:nvPr/>
        </p:nvSpPr>
        <p:spPr>
          <a:xfrm>
            <a:off x="7678728" y="2865327"/>
            <a:ext cx="1326960" cy="276999"/>
          </a:xfrm>
          <a:prstGeom prst="rect">
            <a:avLst/>
          </a:prstGeom>
          <a:noFill/>
        </p:spPr>
        <p:txBody>
          <a:bodyPr wrap="square" rtlCol="0">
            <a:spAutoFit/>
          </a:bodyPr>
          <a:lstStyle/>
          <a:p>
            <a:r>
              <a:rPr lang="en-US" sz="1200" dirty="0" smtClean="0"/>
              <a:t>Adder object (a)</a:t>
            </a:r>
            <a:endParaRPr lang="en-US" sz="1200" dirty="0"/>
          </a:p>
        </p:txBody>
      </p:sp>
      <p:sp>
        <p:nvSpPr>
          <p:cNvPr id="3080" name="TextBox 3079"/>
          <p:cNvSpPr txBox="1"/>
          <p:nvPr/>
        </p:nvSpPr>
        <p:spPr>
          <a:xfrm>
            <a:off x="7663216" y="1383759"/>
            <a:ext cx="678778" cy="276999"/>
          </a:xfrm>
          <a:prstGeom prst="rect">
            <a:avLst/>
          </a:prstGeom>
          <a:noFill/>
        </p:spPr>
        <p:txBody>
          <a:bodyPr wrap="square" rtlCol="0">
            <a:spAutoFit/>
          </a:bodyPr>
          <a:lstStyle/>
          <a:p>
            <a:r>
              <a:rPr lang="en-US" sz="1200" b="1" dirty="0" smtClean="0"/>
              <a:t>0x21</a:t>
            </a:r>
            <a:endParaRPr lang="en-US" sz="1200" b="1" dirty="0"/>
          </a:p>
        </p:txBody>
      </p:sp>
      <p:cxnSp>
        <p:nvCxnSpPr>
          <p:cNvPr id="3082" name="Straight Arrow Connector 3081"/>
          <p:cNvCxnSpPr>
            <a:stCxn id="166" idx="3"/>
          </p:cNvCxnSpPr>
          <p:nvPr/>
        </p:nvCxnSpPr>
        <p:spPr>
          <a:xfrm flipV="1">
            <a:off x="7315200" y="1578592"/>
            <a:ext cx="422656" cy="1786152"/>
          </a:xfrm>
          <a:prstGeom prst="straightConnector1">
            <a:avLst/>
          </a:prstGeom>
          <a:ln w="38100">
            <a:solidFill>
              <a:schemeClr val="bg1">
                <a:lumMod val="50000"/>
              </a:schemeClr>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3089" name="Straight Connector 3088"/>
          <p:cNvCxnSpPr/>
          <p:nvPr/>
        </p:nvCxnSpPr>
        <p:spPr>
          <a:xfrm flipH="1" flipV="1">
            <a:off x="4419600" y="4191000"/>
            <a:ext cx="1328304" cy="1500914"/>
          </a:xfrm>
          <a:prstGeom prst="line">
            <a:avLst/>
          </a:prstGeom>
        </p:spPr>
        <p:style>
          <a:lnRef idx="1">
            <a:schemeClr val="accent1"/>
          </a:lnRef>
          <a:fillRef idx="0">
            <a:schemeClr val="accent1"/>
          </a:fillRef>
          <a:effectRef idx="0">
            <a:schemeClr val="accent1"/>
          </a:effectRef>
          <a:fontRef idx="minor">
            <a:schemeClr val="tx1"/>
          </a:fontRef>
        </p:style>
      </p:cxnSp>
      <p:cxnSp>
        <p:nvCxnSpPr>
          <p:cNvPr id="3091" name="Straight Connector 3090"/>
          <p:cNvCxnSpPr/>
          <p:nvPr/>
        </p:nvCxnSpPr>
        <p:spPr>
          <a:xfrm flipV="1">
            <a:off x="7391400" y="4191000"/>
            <a:ext cx="1614288" cy="1500914"/>
          </a:xfrm>
          <a:prstGeom prst="line">
            <a:avLst/>
          </a:prstGeom>
        </p:spPr>
        <p:style>
          <a:lnRef idx="1">
            <a:schemeClr val="accent1"/>
          </a:lnRef>
          <a:fillRef idx="0">
            <a:schemeClr val="accent1"/>
          </a:fillRef>
          <a:effectRef idx="0">
            <a:schemeClr val="accent1"/>
          </a:effectRef>
          <a:fontRef idx="minor">
            <a:schemeClr val="tx1"/>
          </a:fontRef>
        </p:style>
      </p:cxnSp>
      <p:sp>
        <p:nvSpPr>
          <p:cNvPr id="206" name="TextBox 205"/>
          <p:cNvSpPr txBox="1"/>
          <p:nvPr/>
        </p:nvSpPr>
        <p:spPr>
          <a:xfrm>
            <a:off x="5181599" y="285438"/>
            <a:ext cx="2984781" cy="261610"/>
          </a:xfrm>
          <a:prstGeom prst="rect">
            <a:avLst/>
          </a:prstGeom>
          <a:noFill/>
        </p:spPr>
        <p:txBody>
          <a:bodyPr wrap="square" rtlCol="0">
            <a:spAutoFit/>
          </a:bodyPr>
          <a:lstStyle/>
          <a:p>
            <a:r>
              <a:rPr lang="en-US" sz="1100" b="1" dirty="0" smtClean="0"/>
              <a:t>Main memory magnified for process 1</a:t>
            </a:r>
            <a:endParaRPr lang="en-US" sz="1100" b="1" dirty="0"/>
          </a:p>
        </p:txBody>
      </p:sp>
      <p:sp>
        <p:nvSpPr>
          <p:cNvPr id="129" name="Title 1"/>
          <p:cNvSpPr txBox="1">
            <a:spLocks/>
          </p:cNvSpPr>
          <p:nvPr/>
        </p:nvSpPr>
        <p:spPr>
          <a:xfrm>
            <a:off x="457200" y="-48904"/>
            <a:ext cx="8229600" cy="381000"/>
          </a:xfrm>
          <a:prstGeom prst="rect">
            <a:avLst/>
          </a:prstGeom>
        </p:spPr>
        <p:style>
          <a:lnRef idx="1">
            <a:schemeClr val="dk1"/>
          </a:lnRef>
          <a:fillRef idx="2">
            <a:schemeClr val="dk1"/>
          </a:fillRef>
          <a:effectRef idx="1">
            <a:schemeClr val="dk1"/>
          </a:effectRef>
          <a:fontRef idx="minor">
            <a:schemeClr val="dk1"/>
          </a:fontRef>
        </p:style>
        <p:txBody>
          <a:bodyPr vert="horz" lIns="91440" tIns="45720" rIns="91440" bIns="45720" rtlCol="0" anchor="ctr">
            <a:normAutofit fontScale="82500" lnSpcReduction="20000"/>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2800" dirty="0" smtClean="0"/>
              <a:t>Big Picture of program execution</a:t>
            </a:r>
            <a:endParaRPr lang="en-US" sz="2800" dirty="0"/>
          </a:p>
        </p:txBody>
      </p:sp>
    </p:spTree>
    <p:extLst>
      <p:ext uri="{BB962C8B-B14F-4D97-AF65-F5344CB8AC3E}">
        <p14:creationId xmlns="" xmlns:p14="http://schemas.microsoft.com/office/powerpoint/2010/main" val="104593148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67400" y="274638"/>
            <a:ext cx="2819400" cy="487362"/>
          </a:xfrm>
        </p:spPr>
        <p:txBody>
          <a:bodyPr>
            <a:normAutofit/>
          </a:bodyPr>
          <a:lstStyle/>
          <a:p>
            <a:r>
              <a:rPr lang="en-US" sz="2400" dirty="0" smtClean="0"/>
              <a:t>Question 4</a:t>
            </a:r>
            <a:endParaRPr lang="en-US" sz="2400" dirty="0"/>
          </a:p>
        </p:txBody>
      </p:sp>
      <p:sp>
        <p:nvSpPr>
          <p:cNvPr id="3" name="Content Placeholder 2"/>
          <p:cNvSpPr>
            <a:spLocks noGrp="1"/>
          </p:cNvSpPr>
          <p:nvPr>
            <p:ph idx="1"/>
          </p:nvPr>
        </p:nvSpPr>
        <p:spPr>
          <a:xfrm>
            <a:off x="4953000" y="685801"/>
            <a:ext cx="3733800" cy="1295400"/>
          </a:xfrm>
        </p:spPr>
        <p:style>
          <a:lnRef idx="1">
            <a:schemeClr val="accent1"/>
          </a:lnRef>
          <a:fillRef idx="2">
            <a:schemeClr val="accent1"/>
          </a:fillRef>
          <a:effectRef idx="1">
            <a:schemeClr val="accent1"/>
          </a:effectRef>
          <a:fontRef idx="minor">
            <a:schemeClr val="dk1"/>
          </a:fontRef>
        </p:style>
        <p:txBody>
          <a:bodyPr>
            <a:normAutofit/>
          </a:bodyPr>
          <a:lstStyle/>
          <a:p>
            <a:r>
              <a:rPr lang="en-US" sz="1800" dirty="0"/>
              <a:t>How many Class variables are present (defined) in the above code snippet</a:t>
            </a:r>
            <a:r>
              <a:rPr lang="en-US" sz="1800" dirty="0" smtClean="0"/>
              <a:t>?</a:t>
            </a:r>
          </a:p>
        </p:txBody>
      </p:sp>
      <p:pic>
        <p:nvPicPr>
          <p:cNvPr id="1026"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52400" y="349250"/>
            <a:ext cx="4267200" cy="649605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 xmlns:p14="http://schemas.microsoft.com/office/powerpoint/2010/main" val="279126323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67400" y="274638"/>
            <a:ext cx="2819400" cy="487362"/>
          </a:xfrm>
        </p:spPr>
        <p:txBody>
          <a:bodyPr>
            <a:normAutofit/>
          </a:bodyPr>
          <a:lstStyle/>
          <a:p>
            <a:r>
              <a:rPr lang="en-US" sz="2400" dirty="0" smtClean="0"/>
              <a:t>Question 4</a:t>
            </a:r>
            <a:endParaRPr lang="en-US" sz="2400" dirty="0"/>
          </a:p>
        </p:txBody>
      </p:sp>
      <p:sp>
        <p:nvSpPr>
          <p:cNvPr id="3" name="Content Placeholder 2"/>
          <p:cNvSpPr>
            <a:spLocks noGrp="1"/>
          </p:cNvSpPr>
          <p:nvPr>
            <p:ph idx="1"/>
          </p:nvPr>
        </p:nvSpPr>
        <p:spPr>
          <a:xfrm>
            <a:off x="4953000" y="685801"/>
            <a:ext cx="3733800" cy="1295400"/>
          </a:xfrm>
        </p:spPr>
        <p:txBody>
          <a:bodyPr>
            <a:normAutofit/>
          </a:bodyPr>
          <a:lstStyle/>
          <a:p>
            <a:r>
              <a:rPr lang="en-US" sz="1800" dirty="0"/>
              <a:t>How many Class variables are present (defined) in the above code snippet</a:t>
            </a:r>
            <a:r>
              <a:rPr lang="en-US" sz="1800" dirty="0" smtClean="0"/>
              <a:t>?</a:t>
            </a:r>
          </a:p>
          <a:p>
            <a:r>
              <a:rPr lang="en-US" sz="1800" b="1" dirty="0" smtClean="0">
                <a:solidFill>
                  <a:srgbClr val="FF0000"/>
                </a:solidFill>
                <a:effectLst>
                  <a:outerShdw blurRad="38100" dist="38100" dir="2700000" algn="tl">
                    <a:srgbClr val="000000">
                      <a:alpha val="43137"/>
                    </a:srgbClr>
                  </a:outerShdw>
                </a:effectLst>
              </a:rPr>
              <a:t>Ans: 1</a:t>
            </a:r>
            <a:endParaRPr lang="en-US" sz="1800" b="1" dirty="0">
              <a:solidFill>
                <a:srgbClr val="FF0000"/>
              </a:solidFill>
              <a:effectLst>
                <a:outerShdw blurRad="38100" dist="38100" dir="2700000" algn="tl">
                  <a:srgbClr val="000000">
                    <a:alpha val="43137"/>
                  </a:srgbClr>
                </a:outerShdw>
              </a:effectLst>
            </a:endParaRPr>
          </a:p>
        </p:txBody>
      </p:sp>
      <p:pic>
        <p:nvPicPr>
          <p:cNvPr id="1026"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52400" y="349250"/>
            <a:ext cx="4267200" cy="649605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
        <p:nvSpPr>
          <p:cNvPr id="14" name="Rounded Rectangle 13"/>
          <p:cNvSpPr/>
          <p:nvPr/>
        </p:nvSpPr>
        <p:spPr>
          <a:xfrm>
            <a:off x="5105400" y="2133600"/>
            <a:ext cx="3733800" cy="33528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b="1" dirty="0" smtClean="0"/>
              <a:t>Class variables</a:t>
            </a:r>
            <a:r>
              <a:rPr lang="en-US" dirty="0" smtClean="0"/>
              <a:t>: variables that are DEFINED inside a class as STATIC are called class variables. They can be accessed WITHOUT an instance of that class, using the name of the class.</a:t>
            </a:r>
            <a:endParaRPr lang="en-US" dirty="0"/>
          </a:p>
          <a:p>
            <a:pPr algn="ctr"/>
            <a:r>
              <a:rPr lang="en-US" b="1" dirty="0" smtClean="0"/>
              <a:t>Note: </a:t>
            </a:r>
            <a:r>
              <a:rPr lang="en-US" dirty="0" smtClean="0"/>
              <a:t>See the red bullet near each class variable (also note that </a:t>
            </a:r>
            <a:r>
              <a:rPr lang="en-US" dirty="0" err="1" smtClean="0"/>
              <a:t>tempTotal</a:t>
            </a:r>
            <a:r>
              <a:rPr lang="en-US" dirty="0" smtClean="0"/>
              <a:t> is NOT a class variable, it is called as a instance variable)</a:t>
            </a:r>
            <a:endParaRPr lang="en-US" dirty="0"/>
          </a:p>
        </p:txBody>
      </p:sp>
      <p:sp>
        <p:nvSpPr>
          <p:cNvPr id="17" name="Oval 16"/>
          <p:cNvSpPr/>
          <p:nvPr/>
        </p:nvSpPr>
        <p:spPr>
          <a:xfrm>
            <a:off x="2590800" y="1816100"/>
            <a:ext cx="152400" cy="1524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Tree>
    <p:extLst>
      <p:ext uri="{BB962C8B-B14F-4D97-AF65-F5344CB8AC3E}">
        <p14:creationId xmlns="" xmlns:p14="http://schemas.microsoft.com/office/powerpoint/2010/main" val="279126323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67400" y="274638"/>
            <a:ext cx="2819400" cy="487362"/>
          </a:xfrm>
        </p:spPr>
        <p:txBody>
          <a:bodyPr>
            <a:normAutofit/>
          </a:bodyPr>
          <a:lstStyle/>
          <a:p>
            <a:r>
              <a:rPr lang="en-US" sz="2400" dirty="0" smtClean="0"/>
              <a:t>Question 5</a:t>
            </a:r>
            <a:endParaRPr lang="en-US" sz="2400" dirty="0"/>
          </a:p>
        </p:txBody>
      </p:sp>
      <p:pic>
        <p:nvPicPr>
          <p:cNvPr id="1026"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762000" y="438150"/>
            <a:ext cx="4267200" cy="649605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
        <p:nvSpPr>
          <p:cNvPr id="3" name="Content Placeholder 2"/>
          <p:cNvSpPr>
            <a:spLocks noGrp="1"/>
          </p:cNvSpPr>
          <p:nvPr>
            <p:ph idx="1"/>
          </p:nvPr>
        </p:nvSpPr>
        <p:spPr>
          <a:xfrm>
            <a:off x="3352800" y="685801"/>
            <a:ext cx="5334000" cy="1295400"/>
          </a:xfrm>
        </p:spPr>
        <p:style>
          <a:lnRef idx="1">
            <a:schemeClr val="accent2"/>
          </a:lnRef>
          <a:fillRef idx="2">
            <a:schemeClr val="accent2"/>
          </a:fillRef>
          <a:effectRef idx="1">
            <a:schemeClr val="accent2"/>
          </a:effectRef>
          <a:fontRef idx="minor">
            <a:schemeClr val="dk1"/>
          </a:fontRef>
        </p:style>
        <p:txBody>
          <a:bodyPr>
            <a:normAutofit/>
          </a:bodyPr>
          <a:lstStyle/>
          <a:p>
            <a:r>
              <a:rPr lang="en-US" sz="1800" dirty="0"/>
              <a:t>What is the value of 'c' after </a:t>
            </a:r>
            <a:r>
              <a:rPr lang="en-US" sz="1800" dirty="0" smtClean="0"/>
              <a:t>circled code is executed?</a:t>
            </a:r>
            <a:endParaRPr lang="en-US" sz="1800" dirty="0" smtClean="0"/>
          </a:p>
        </p:txBody>
      </p:sp>
      <p:sp>
        <p:nvSpPr>
          <p:cNvPr id="4" name="Oval 3"/>
          <p:cNvSpPr/>
          <p:nvPr/>
        </p:nvSpPr>
        <p:spPr>
          <a:xfrm>
            <a:off x="1066800" y="3352800"/>
            <a:ext cx="1371600" cy="533400"/>
          </a:xfrm>
          <a:prstGeom prst="ellipse">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Tree>
    <p:extLst>
      <p:ext uri="{BB962C8B-B14F-4D97-AF65-F5344CB8AC3E}">
        <p14:creationId xmlns="" xmlns:p14="http://schemas.microsoft.com/office/powerpoint/2010/main" val="169330569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67400" y="274638"/>
            <a:ext cx="2819400" cy="487362"/>
          </a:xfrm>
        </p:spPr>
        <p:txBody>
          <a:bodyPr>
            <a:normAutofit/>
          </a:bodyPr>
          <a:lstStyle/>
          <a:p>
            <a:r>
              <a:rPr lang="en-US" sz="2400" dirty="0" smtClean="0"/>
              <a:t>Question 5</a:t>
            </a:r>
            <a:endParaRPr lang="en-US" sz="2400" dirty="0"/>
          </a:p>
        </p:txBody>
      </p:sp>
      <p:pic>
        <p:nvPicPr>
          <p:cNvPr id="1026"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52400" y="349250"/>
            <a:ext cx="4267200" cy="649605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
        <p:nvSpPr>
          <p:cNvPr id="14" name="Rounded Rectangle 13"/>
          <p:cNvSpPr/>
          <p:nvPr/>
        </p:nvSpPr>
        <p:spPr>
          <a:xfrm>
            <a:off x="5105400" y="2133600"/>
            <a:ext cx="3733800" cy="33528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b="1" dirty="0" smtClean="0"/>
              <a:t>Operator Precedence</a:t>
            </a:r>
            <a:r>
              <a:rPr lang="en-US" dirty="0" smtClean="0"/>
              <a:t>: Every operator has a precedence in an expression, </a:t>
            </a:r>
            <a:r>
              <a:rPr lang="en-US" dirty="0" err="1" smtClean="0"/>
              <a:t>ie</a:t>
            </a:r>
            <a:r>
              <a:rPr lang="en-US" dirty="0" smtClean="0"/>
              <a:t>. When an expression is evaluated (calculated) + and – have less precedence than * and / , so in an expression * is evaluated first.</a:t>
            </a:r>
            <a:endParaRPr lang="en-US" dirty="0"/>
          </a:p>
          <a:p>
            <a:pPr algn="ctr"/>
            <a:r>
              <a:rPr lang="en-US" b="1" dirty="0" smtClean="0"/>
              <a:t>Note: </a:t>
            </a:r>
            <a:r>
              <a:rPr lang="en-US" dirty="0" smtClean="0"/>
              <a:t>expressions within parenthesis are evaluated first.</a:t>
            </a:r>
          </a:p>
          <a:p>
            <a:pPr algn="ctr"/>
            <a:r>
              <a:rPr lang="en-US" dirty="0" smtClean="0"/>
              <a:t>Read the complete precedence list of all operators.</a:t>
            </a:r>
            <a:endParaRPr lang="en-US" dirty="0"/>
          </a:p>
        </p:txBody>
      </p:sp>
      <p:sp>
        <p:nvSpPr>
          <p:cNvPr id="4" name="Oval 3"/>
          <p:cNvSpPr/>
          <p:nvPr/>
        </p:nvSpPr>
        <p:spPr>
          <a:xfrm>
            <a:off x="1066800" y="4876800"/>
            <a:ext cx="1371600" cy="533400"/>
          </a:xfrm>
          <a:prstGeom prst="ellipse">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 name="Rectangle 4"/>
          <p:cNvSpPr/>
          <p:nvPr/>
        </p:nvSpPr>
        <p:spPr>
          <a:xfrm>
            <a:off x="2667000" y="1997075"/>
            <a:ext cx="1828800" cy="1600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This will evaluate as</a:t>
            </a:r>
          </a:p>
          <a:p>
            <a:pPr algn="ctr"/>
            <a:r>
              <a:rPr lang="en-US" dirty="0" err="1" smtClean="0"/>
              <a:t>a.a</a:t>
            </a:r>
            <a:r>
              <a:rPr lang="en-US" dirty="0" smtClean="0"/>
              <a:t> + (</a:t>
            </a:r>
            <a:r>
              <a:rPr lang="en-US" dirty="0" err="1" smtClean="0"/>
              <a:t>a.b</a:t>
            </a:r>
            <a:r>
              <a:rPr lang="en-US" dirty="0" smtClean="0"/>
              <a:t> * </a:t>
            </a:r>
            <a:r>
              <a:rPr lang="en-US" dirty="0" err="1" smtClean="0"/>
              <a:t>a.a</a:t>
            </a:r>
            <a:r>
              <a:rPr lang="en-US" dirty="0" smtClean="0"/>
              <a:t>)</a:t>
            </a:r>
          </a:p>
          <a:p>
            <a:pPr algn="ctr"/>
            <a:r>
              <a:rPr lang="en-US" dirty="0" smtClean="0"/>
              <a:t>Multiplication happens first</a:t>
            </a:r>
            <a:endParaRPr lang="en-US" dirty="0"/>
          </a:p>
        </p:txBody>
      </p:sp>
      <p:cxnSp>
        <p:nvCxnSpPr>
          <p:cNvPr id="7" name="Straight Arrow Connector 6"/>
          <p:cNvCxnSpPr/>
          <p:nvPr/>
        </p:nvCxnSpPr>
        <p:spPr>
          <a:xfrm flipH="1">
            <a:off x="1828800" y="3352800"/>
            <a:ext cx="1676400" cy="1524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Content Placeholder 2"/>
          <p:cNvSpPr txBox="1">
            <a:spLocks/>
          </p:cNvSpPr>
          <p:nvPr/>
        </p:nvSpPr>
        <p:spPr>
          <a:xfrm>
            <a:off x="3352800" y="685801"/>
            <a:ext cx="5334000" cy="1295400"/>
          </a:xfrm>
          <a:prstGeom prst="rect">
            <a:avLst/>
          </a:prstGeom>
        </p:spPr>
        <p:style>
          <a:lnRef idx="1">
            <a:schemeClr val="accent2"/>
          </a:lnRef>
          <a:fillRef idx="2">
            <a:schemeClr val="accent2"/>
          </a:fillRef>
          <a:effectRef idx="1">
            <a:schemeClr val="accent2"/>
          </a:effectRef>
          <a:fontRef idx="minor">
            <a:schemeClr val="dk1"/>
          </a:fontRef>
        </p:style>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1800" b="0" i="0" u="none" strike="noStrike" kern="1200" cap="none" spc="0" normalizeH="0" baseline="0" noProof="0" dirty="0" smtClean="0">
                <a:ln>
                  <a:noFill/>
                </a:ln>
                <a:solidFill>
                  <a:schemeClr val="dk1"/>
                </a:solidFill>
                <a:effectLst/>
                <a:uLnTx/>
                <a:uFillTx/>
                <a:latin typeface="+mn-lt"/>
                <a:ea typeface="+mn-ea"/>
                <a:cs typeface="+mn-cs"/>
              </a:rPr>
              <a:t>What is the value of 'c' after circled code is executed?</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b="1" dirty="0" err="1" smtClean="0">
                <a:solidFill>
                  <a:srgbClr val="FF0000"/>
                </a:solidFill>
                <a:effectLst>
                  <a:outerShdw blurRad="38100" dist="38100" dir="2700000" algn="tl">
                    <a:srgbClr val="000000">
                      <a:alpha val="43137"/>
                    </a:srgbClr>
                  </a:outerShdw>
                </a:effectLst>
              </a:rPr>
              <a:t>Ans</a:t>
            </a:r>
            <a:r>
              <a:rPr lang="en-US" b="1" dirty="0" smtClean="0">
                <a:solidFill>
                  <a:srgbClr val="FF0000"/>
                </a:solidFill>
                <a:effectLst>
                  <a:outerShdw blurRad="38100" dist="38100" dir="2700000" algn="tl">
                    <a:srgbClr val="000000">
                      <a:alpha val="43137"/>
                    </a:srgbClr>
                  </a:outerShdw>
                </a:effectLst>
              </a:rPr>
              <a:t>: 210</a:t>
            </a:r>
            <a:endParaRPr kumimoji="0" lang="en-US" sz="1800" b="1" i="0" u="none" strike="noStrike" kern="1200" cap="none" spc="0" normalizeH="0" baseline="0" noProof="0" dirty="0" smtClean="0">
              <a:ln>
                <a:noFill/>
              </a:ln>
              <a:solidFill>
                <a:srgbClr val="FF0000"/>
              </a:solidFill>
              <a:effectLst>
                <a:outerShdw blurRad="38100" dist="38100" dir="2700000" algn="tl">
                  <a:srgbClr val="000000">
                    <a:alpha val="43137"/>
                  </a:srgbClr>
                </a:outerShdw>
              </a:effectLst>
              <a:uLnTx/>
              <a:uFillTx/>
              <a:latin typeface="+mn-lt"/>
              <a:ea typeface="+mn-ea"/>
              <a:cs typeface="+mn-cs"/>
            </a:endParaRPr>
          </a:p>
        </p:txBody>
      </p:sp>
    </p:spTree>
    <p:extLst>
      <p:ext uri="{BB962C8B-B14F-4D97-AF65-F5344CB8AC3E}">
        <p14:creationId xmlns="" xmlns:p14="http://schemas.microsoft.com/office/powerpoint/2010/main" val="169330569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67400" y="274638"/>
            <a:ext cx="2819400" cy="487362"/>
          </a:xfrm>
        </p:spPr>
        <p:txBody>
          <a:bodyPr>
            <a:normAutofit/>
          </a:bodyPr>
          <a:lstStyle/>
          <a:p>
            <a:r>
              <a:rPr lang="en-US" sz="2400" dirty="0" smtClean="0"/>
              <a:t>Question 6</a:t>
            </a:r>
            <a:endParaRPr lang="en-US" sz="2400" dirty="0"/>
          </a:p>
        </p:txBody>
      </p:sp>
      <p:pic>
        <p:nvPicPr>
          <p:cNvPr id="1026"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52400" y="349250"/>
            <a:ext cx="4267200" cy="649605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
        <p:nvSpPr>
          <p:cNvPr id="3" name="Content Placeholder 2"/>
          <p:cNvSpPr>
            <a:spLocks noGrp="1"/>
          </p:cNvSpPr>
          <p:nvPr>
            <p:ph idx="1"/>
          </p:nvPr>
        </p:nvSpPr>
        <p:spPr>
          <a:xfrm>
            <a:off x="3352800" y="685801"/>
            <a:ext cx="5334000" cy="1295400"/>
          </a:xfrm>
        </p:spPr>
        <p:style>
          <a:lnRef idx="1">
            <a:schemeClr val="accent3"/>
          </a:lnRef>
          <a:fillRef idx="2">
            <a:schemeClr val="accent3"/>
          </a:fillRef>
          <a:effectRef idx="1">
            <a:schemeClr val="accent3"/>
          </a:effectRef>
          <a:fontRef idx="minor">
            <a:schemeClr val="dk1"/>
          </a:fontRef>
        </p:style>
        <p:txBody>
          <a:bodyPr>
            <a:normAutofit/>
          </a:bodyPr>
          <a:lstStyle/>
          <a:p>
            <a:r>
              <a:rPr lang="en-US" sz="1800" dirty="0" err="1"/>
              <a:t>AddMul</a:t>
            </a:r>
            <a:r>
              <a:rPr lang="en-US" sz="1800" dirty="0"/>
              <a:t>()  invocation in main function is a </a:t>
            </a:r>
            <a:r>
              <a:rPr lang="en-US" sz="1800" dirty="0" smtClean="0"/>
              <a:t>…call by reference or call by value?</a:t>
            </a:r>
            <a:endParaRPr lang="en-US" sz="1800" dirty="0" smtClean="0"/>
          </a:p>
        </p:txBody>
      </p:sp>
    </p:spTree>
    <p:extLst>
      <p:ext uri="{BB962C8B-B14F-4D97-AF65-F5344CB8AC3E}">
        <p14:creationId xmlns="" xmlns:p14="http://schemas.microsoft.com/office/powerpoint/2010/main" val="193698605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67400" y="274638"/>
            <a:ext cx="2819400" cy="487362"/>
          </a:xfrm>
        </p:spPr>
        <p:txBody>
          <a:bodyPr>
            <a:normAutofit/>
          </a:bodyPr>
          <a:lstStyle/>
          <a:p>
            <a:r>
              <a:rPr lang="en-US" sz="2400" dirty="0" smtClean="0"/>
              <a:t>Question 6</a:t>
            </a:r>
            <a:endParaRPr lang="en-US" sz="2400" dirty="0"/>
          </a:p>
        </p:txBody>
      </p:sp>
      <p:pic>
        <p:nvPicPr>
          <p:cNvPr id="1026"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52400" y="349250"/>
            <a:ext cx="4267200" cy="649605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
        <p:nvSpPr>
          <p:cNvPr id="14" name="Rounded Rectangle 13"/>
          <p:cNvSpPr/>
          <p:nvPr/>
        </p:nvSpPr>
        <p:spPr>
          <a:xfrm>
            <a:off x="5105400" y="1524000"/>
            <a:ext cx="3733800" cy="39624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b="1" dirty="0" smtClean="0"/>
              <a:t>Call by Reference</a:t>
            </a:r>
            <a:r>
              <a:rPr lang="en-US" dirty="0" smtClean="0"/>
              <a:t>: If a function parameter is a reference variable (refers to an object), the function invocation is called “Call by Reference”.</a:t>
            </a:r>
          </a:p>
          <a:p>
            <a:pPr algn="ctr"/>
            <a:endParaRPr lang="en-US" dirty="0"/>
          </a:p>
          <a:p>
            <a:pPr algn="ctr"/>
            <a:r>
              <a:rPr lang="en-US" b="1" dirty="0" smtClean="0"/>
              <a:t>Note: </a:t>
            </a:r>
            <a:r>
              <a:rPr lang="en-US" dirty="0" smtClean="0"/>
              <a:t>In Call by reference if the object value is changed in the function, it will reflect in the calling function..</a:t>
            </a:r>
            <a:endParaRPr lang="en-US" dirty="0"/>
          </a:p>
        </p:txBody>
      </p:sp>
      <p:sp>
        <p:nvSpPr>
          <p:cNvPr id="3" name="Content Placeholder 2"/>
          <p:cNvSpPr>
            <a:spLocks noGrp="1"/>
          </p:cNvSpPr>
          <p:nvPr>
            <p:ph idx="1"/>
          </p:nvPr>
        </p:nvSpPr>
        <p:spPr>
          <a:xfrm>
            <a:off x="3352800" y="685801"/>
            <a:ext cx="5334000" cy="1295400"/>
          </a:xfrm>
        </p:spPr>
        <p:txBody>
          <a:bodyPr>
            <a:normAutofit/>
          </a:bodyPr>
          <a:lstStyle/>
          <a:p>
            <a:r>
              <a:rPr lang="en-US" sz="1800" dirty="0" err="1"/>
              <a:t>AddMul</a:t>
            </a:r>
            <a:r>
              <a:rPr lang="en-US" sz="1800" dirty="0"/>
              <a:t>()  invocation in main function is a </a:t>
            </a:r>
            <a:r>
              <a:rPr lang="en-US" sz="1800" dirty="0" smtClean="0"/>
              <a:t>…</a:t>
            </a:r>
          </a:p>
          <a:p>
            <a:r>
              <a:rPr lang="en-US" sz="1800" b="1" dirty="0">
                <a:solidFill>
                  <a:srgbClr val="FF0000"/>
                </a:solidFill>
                <a:effectLst>
                  <a:outerShdw blurRad="38100" dist="38100" dir="2700000" algn="tl">
                    <a:srgbClr val="000000">
                      <a:alpha val="43137"/>
                    </a:srgbClr>
                  </a:outerShdw>
                </a:effectLst>
              </a:rPr>
              <a:t>Ans: Call by reference</a:t>
            </a:r>
          </a:p>
        </p:txBody>
      </p:sp>
      <p:sp>
        <p:nvSpPr>
          <p:cNvPr id="6" name="Rectangle 5"/>
          <p:cNvSpPr/>
          <p:nvPr/>
        </p:nvSpPr>
        <p:spPr>
          <a:xfrm>
            <a:off x="3124200" y="1524000"/>
            <a:ext cx="1524000" cy="1524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a is reference variable points to the object of the class Adder.</a:t>
            </a:r>
            <a:endParaRPr lang="en-US" dirty="0"/>
          </a:p>
        </p:txBody>
      </p:sp>
      <p:cxnSp>
        <p:nvCxnSpPr>
          <p:cNvPr id="9" name="Straight Arrow Connector 8"/>
          <p:cNvCxnSpPr/>
          <p:nvPr/>
        </p:nvCxnSpPr>
        <p:spPr>
          <a:xfrm flipH="1">
            <a:off x="1600200" y="3048000"/>
            <a:ext cx="2286000" cy="5492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V="1">
            <a:off x="1219200" y="2590800"/>
            <a:ext cx="1905000" cy="152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193698605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67400" y="274638"/>
            <a:ext cx="2819400" cy="487362"/>
          </a:xfrm>
        </p:spPr>
        <p:txBody>
          <a:bodyPr>
            <a:normAutofit/>
          </a:bodyPr>
          <a:lstStyle/>
          <a:p>
            <a:r>
              <a:rPr lang="en-US" sz="2400" dirty="0" smtClean="0"/>
              <a:t>Question 7</a:t>
            </a:r>
            <a:endParaRPr lang="en-US" sz="2400" dirty="0"/>
          </a:p>
        </p:txBody>
      </p:sp>
      <p:pic>
        <p:nvPicPr>
          <p:cNvPr id="1026"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52400" y="349250"/>
            <a:ext cx="4267200" cy="649605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
        <p:nvSpPr>
          <p:cNvPr id="3" name="Content Placeholder 2"/>
          <p:cNvSpPr>
            <a:spLocks noGrp="1"/>
          </p:cNvSpPr>
          <p:nvPr>
            <p:ph idx="1"/>
          </p:nvPr>
        </p:nvSpPr>
        <p:spPr>
          <a:xfrm>
            <a:off x="3352800" y="685801"/>
            <a:ext cx="5334000" cy="1295400"/>
          </a:xfrm>
        </p:spPr>
        <p:style>
          <a:lnRef idx="1">
            <a:schemeClr val="accent4"/>
          </a:lnRef>
          <a:fillRef idx="2">
            <a:schemeClr val="accent4"/>
          </a:fillRef>
          <a:effectRef idx="1">
            <a:schemeClr val="accent4"/>
          </a:effectRef>
          <a:fontRef idx="minor">
            <a:schemeClr val="dk1"/>
          </a:fontRef>
        </p:style>
        <p:txBody>
          <a:bodyPr>
            <a:normAutofit/>
          </a:bodyPr>
          <a:lstStyle/>
          <a:p>
            <a:r>
              <a:rPr lang="en-US" sz="1800" dirty="0"/>
              <a:t>Multiply() invocation in main function is a </a:t>
            </a:r>
            <a:r>
              <a:rPr lang="en-US" sz="1800" dirty="0" smtClean="0"/>
              <a:t>…</a:t>
            </a:r>
          </a:p>
        </p:txBody>
      </p:sp>
    </p:spTree>
    <p:extLst>
      <p:ext uri="{BB962C8B-B14F-4D97-AF65-F5344CB8AC3E}">
        <p14:creationId xmlns="" xmlns:p14="http://schemas.microsoft.com/office/powerpoint/2010/main" val="158742612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67400" y="274638"/>
            <a:ext cx="2819400" cy="487362"/>
          </a:xfrm>
        </p:spPr>
        <p:txBody>
          <a:bodyPr>
            <a:normAutofit/>
          </a:bodyPr>
          <a:lstStyle/>
          <a:p>
            <a:r>
              <a:rPr lang="en-US" sz="2400" dirty="0" smtClean="0"/>
              <a:t>Question 7</a:t>
            </a:r>
            <a:endParaRPr lang="en-US" sz="2400" dirty="0"/>
          </a:p>
        </p:txBody>
      </p:sp>
      <p:pic>
        <p:nvPicPr>
          <p:cNvPr id="1026"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52400" y="349250"/>
            <a:ext cx="4267200" cy="649605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
        <p:nvSpPr>
          <p:cNvPr id="14" name="Rounded Rectangle 13"/>
          <p:cNvSpPr/>
          <p:nvPr/>
        </p:nvSpPr>
        <p:spPr>
          <a:xfrm>
            <a:off x="5105400" y="1524000"/>
            <a:ext cx="3733800" cy="39624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b="1" dirty="0" smtClean="0"/>
              <a:t>Call by Value</a:t>
            </a:r>
            <a:r>
              <a:rPr lang="en-US" dirty="0" smtClean="0"/>
              <a:t>: If a function parameter is of a basic data type or a value type variable like </a:t>
            </a:r>
            <a:r>
              <a:rPr lang="en-US" dirty="0" err="1" smtClean="0"/>
              <a:t>struct</a:t>
            </a:r>
            <a:r>
              <a:rPr lang="en-US" dirty="0" smtClean="0"/>
              <a:t> in .NET (basic </a:t>
            </a:r>
            <a:r>
              <a:rPr lang="en-US" dirty="0" err="1" smtClean="0"/>
              <a:t>datatypes</a:t>
            </a:r>
            <a:r>
              <a:rPr lang="en-US" dirty="0" smtClean="0"/>
              <a:t> like </a:t>
            </a:r>
            <a:r>
              <a:rPr lang="en-US" dirty="0" err="1" smtClean="0"/>
              <a:t>int</a:t>
            </a:r>
            <a:r>
              <a:rPr lang="en-US" dirty="0" smtClean="0"/>
              <a:t>, char, float etc., ), the function invocation is called “Call by value”.</a:t>
            </a:r>
          </a:p>
          <a:p>
            <a:pPr algn="ctr"/>
            <a:endParaRPr lang="en-US" dirty="0"/>
          </a:p>
          <a:p>
            <a:pPr algn="ctr"/>
            <a:r>
              <a:rPr lang="en-US" b="1" dirty="0" smtClean="0"/>
              <a:t>Note: </a:t>
            </a:r>
            <a:r>
              <a:rPr lang="en-US" dirty="0" smtClean="0"/>
              <a:t>In Call by value if the parameter value is changed in the function, it will NOT reflect in the calling function..</a:t>
            </a:r>
            <a:endParaRPr lang="en-US" dirty="0"/>
          </a:p>
        </p:txBody>
      </p:sp>
      <p:sp>
        <p:nvSpPr>
          <p:cNvPr id="3" name="Content Placeholder 2"/>
          <p:cNvSpPr>
            <a:spLocks noGrp="1"/>
          </p:cNvSpPr>
          <p:nvPr>
            <p:ph idx="1"/>
          </p:nvPr>
        </p:nvSpPr>
        <p:spPr>
          <a:xfrm>
            <a:off x="3352800" y="685801"/>
            <a:ext cx="5334000" cy="1295400"/>
          </a:xfrm>
        </p:spPr>
        <p:txBody>
          <a:bodyPr>
            <a:normAutofit/>
          </a:bodyPr>
          <a:lstStyle/>
          <a:p>
            <a:r>
              <a:rPr lang="en-US" sz="1800" dirty="0"/>
              <a:t>Multiply() invocation in main function is a </a:t>
            </a:r>
            <a:r>
              <a:rPr lang="en-US" sz="1800" dirty="0" smtClean="0"/>
              <a:t>…</a:t>
            </a:r>
          </a:p>
          <a:p>
            <a:r>
              <a:rPr lang="en-US" sz="1800" b="1" dirty="0" smtClean="0">
                <a:solidFill>
                  <a:srgbClr val="FF0000"/>
                </a:solidFill>
                <a:effectLst>
                  <a:outerShdw blurRad="38100" dist="38100" dir="2700000" algn="tl">
                    <a:srgbClr val="000000">
                      <a:alpha val="43137"/>
                    </a:srgbClr>
                  </a:outerShdw>
                </a:effectLst>
              </a:rPr>
              <a:t>Ans</a:t>
            </a:r>
            <a:r>
              <a:rPr lang="en-US" sz="1800" b="1" dirty="0">
                <a:solidFill>
                  <a:srgbClr val="FF0000"/>
                </a:solidFill>
                <a:effectLst>
                  <a:outerShdw blurRad="38100" dist="38100" dir="2700000" algn="tl">
                    <a:srgbClr val="000000">
                      <a:alpha val="43137"/>
                    </a:srgbClr>
                  </a:outerShdw>
                </a:effectLst>
              </a:rPr>
              <a:t>: Call by </a:t>
            </a:r>
            <a:r>
              <a:rPr lang="en-US" sz="1800" b="1" dirty="0" smtClean="0">
                <a:solidFill>
                  <a:srgbClr val="FF0000"/>
                </a:solidFill>
                <a:effectLst>
                  <a:outerShdw blurRad="38100" dist="38100" dir="2700000" algn="tl">
                    <a:srgbClr val="000000">
                      <a:alpha val="43137"/>
                    </a:srgbClr>
                  </a:outerShdw>
                </a:effectLst>
              </a:rPr>
              <a:t>value</a:t>
            </a:r>
            <a:endParaRPr lang="en-US" sz="1800" b="1" dirty="0">
              <a:solidFill>
                <a:srgbClr val="FF0000"/>
              </a:solidFill>
              <a:effectLst>
                <a:outerShdw blurRad="38100" dist="38100" dir="2700000" algn="tl">
                  <a:srgbClr val="000000">
                    <a:alpha val="43137"/>
                  </a:srgbClr>
                </a:outerShdw>
              </a:effectLst>
            </a:endParaRPr>
          </a:p>
        </p:txBody>
      </p:sp>
      <p:sp>
        <p:nvSpPr>
          <p:cNvPr id="6" name="Rectangle 5"/>
          <p:cNvSpPr/>
          <p:nvPr/>
        </p:nvSpPr>
        <p:spPr>
          <a:xfrm>
            <a:off x="3124200" y="1524000"/>
            <a:ext cx="1524000" cy="1524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C and d are basic data types variables.</a:t>
            </a:r>
            <a:endParaRPr lang="en-US" dirty="0"/>
          </a:p>
        </p:txBody>
      </p:sp>
      <p:cxnSp>
        <p:nvCxnSpPr>
          <p:cNvPr id="9" name="Straight Arrow Connector 8"/>
          <p:cNvCxnSpPr/>
          <p:nvPr/>
        </p:nvCxnSpPr>
        <p:spPr>
          <a:xfrm flipH="1">
            <a:off x="2895600" y="3048000"/>
            <a:ext cx="990600" cy="2743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V="1">
            <a:off x="1905000" y="2590800"/>
            <a:ext cx="121920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158742612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67400" y="274638"/>
            <a:ext cx="2819400" cy="487362"/>
          </a:xfrm>
        </p:spPr>
        <p:txBody>
          <a:bodyPr>
            <a:normAutofit/>
          </a:bodyPr>
          <a:lstStyle/>
          <a:p>
            <a:r>
              <a:rPr lang="en-US" sz="2400" dirty="0" smtClean="0"/>
              <a:t>Question 8</a:t>
            </a:r>
            <a:endParaRPr lang="en-US" sz="2400" dirty="0"/>
          </a:p>
        </p:txBody>
      </p:sp>
      <p:pic>
        <p:nvPicPr>
          <p:cNvPr id="1026"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52400" y="349250"/>
            <a:ext cx="4267200" cy="649605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
        <p:nvSpPr>
          <p:cNvPr id="3" name="Content Placeholder 2"/>
          <p:cNvSpPr>
            <a:spLocks noGrp="1"/>
          </p:cNvSpPr>
          <p:nvPr>
            <p:ph idx="1"/>
          </p:nvPr>
        </p:nvSpPr>
        <p:spPr>
          <a:xfrm>
            <a:off x="3352800" y="685801"/>
            <a:ext cx="5334000" cy="1295400"/>
          </a:xfrm>
        </p:spPr>
        <p:style>
          <a:lnRef idx="3">
            <a:schemeClr val="lt1"/>
          </a:lnRef>
          <a:fillRef idx="1">
            <a:schemeClr val="accent2"/>
          </a:fillRef>
          <a:effectRef idx="1">
            <a:schemeClr val="accent2"/>
          </a:effectRef>
          <a:fontRef idx="minor">
            <a:schemeClr val="lt1"/>
          </a:fontRef>
        </p:style>
        <p:txBody>
          <a:bodyPr>
            <a:normAutofit/>
          </a:bodyPr>
          <a:lstStyle/>
          <a:p>
            <a:r>
              <a:rPr lang="en-US" sz="1800" dirty="0"/>
              <a:t>How many reference type variables are present in the code snippet</a:t>
            </a:r>
            <a:r>
              <a:rPr lang="en-US" sz="1800" dirty="0" smtClean="0"/>
              <a:t>?</a:t>
            </a:r>
          </a:p>
        </p:txBody>
      </p:sp>
    </p:spTree>
    <p:extLst>
      <p:ext uri="{BB962C8B-B14F-4D97-AF65-F5344CB8AC3E}">
        <p14:creationId xmlns="" xmlns:p14="http://schemas.microsoft.com/office/powerpoint/2010/main" val="51289068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67400" y="274638"/>
            <a:ext cx="2819400" cy="487362"/>
          </a:xfrm>
        </p:spPr>
        <p:txBody>
          <a:bodyPr>
            <a:normAutofit/>
          </a:bodyPr>
          <a:lstStyle/>
          <a:p>
            <a:r>
              <a:rPr lang="en-US" sz="2400" dirty="0" smtClean="0"/>
              <a:t>Question 8</a:t>
            </a:r>
            <a:endParaRPr lang="en-US" sz="2400" dirty="0"/>
          </a:p>
        </p:txBody>
      </p:sp>
      <p:pic>
        <p:nvPicPr>
          <p:cNvPr id="1026"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52400" y="349250"/>
            <a:ext cx="4267200" cy="649605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
        <p:nvSpPr>
          <p:cNvPr id="14" name="Rounded Rectangle 13"/>
          <p:cNvSpPr/>
          <p:nvPr/>
        </p:nvSpPr>
        <p:spPr>
          <a:xfrm>
            <a:off x="5105400" y="1524000"/>
            <a:ext cx="3733800" cy="39624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b="1" dirty="0" smtClean="0"/>
              <a:t>Reference type variables</a:t>
            </a:r>
            <a:r>
              <a:rPr lang="en-US" dirty="0" smtClean="0"/>
              <a:t>: If a variable is defined with a type that is a class name, it is called reference variable.  It can hold a reference of an object of that class.  </a:t>
            </a:r>
          </a:p>
          <a:p>
            <a:pPr algn="ctr"/>
            <a:endParaRPr lang="en-US" dirty="0"/>
          </a:p>
          <a:p>
            <a:pPr algn="ctr"/>
            <a:r>
              <a:rPr lang="en-US" b="1" dirty="0" smtClean="0"/>
              <a:t>Note: </a:t>
            </a:r>
            <a:r>
              <a:rPr lang="en-US" dirty="0" smtClean="0"/>
              <a:t>Most of the non basic data type variables are reference types (if a variable is defined without </a:t>
            </a:r>
            <a:r>
              <a:rPr lang="en-US" dirty="0" err="1" smtClean="0"/>
              <a:t>int</a:t>
            </a:r>
            <a:r>
              <a:rPr lang="en-US" dirty="0" smtClean="0"/>
              <a:t>, float, char, double etc. it is a reference variable)</a:t>
            </a:r>
            <a:endParaRPr lang="en-US" dirty="0"/>
          </a:p>
        </p:txBody>
      </p:sp>
      <p:sp>
        <p:nvSpPr>
          <p:cNvPr id="3" name="Content Placeholder 2"/>
          <p:cNvSpPr>
            <a:spLocks noGrp="1"/>
          </p:cNvSpPr>
          <p:nvPr>
            <p:ph idx="1"/>
          </p:nvPr>
        </p:nvSpPr>
        <p:spPr>
          <a:xfrm>
            <a:off x="3352800" y="685801"/>
            <a:ext cx="5334000" cy="1295400"/>
          </a:xfrm>
        </p:spPr>
        <p:txBody>
          <a:bodyPr>
            <a:normAutofit/>
          </a:bodyPr>
          <a:lstStyle/>
          <a:p>
            <a:r>
              <a:rPr lang="en-US" sz="1800" dirty="0"/>
              <a:t>How many reference type variables are present in the code snippet</a:t>
            </a:r>
            <a:r>
              <a:rPr lang="en-US" sz="1800" dirty="0" smtClean="0"/>
              <a:t>?</a:t>
            </a:r>
          </a:p>
          <a:p>
            <a:r>
              <a:rPr lang="en-US" sz="1800" b="1" dirty="0" smtClean="0">
                <a:solidFill>
                  <a:srgbClr val="FF0000"/>
                </a:solidFill>
                <a:effectLst>
                  <a:outerShdw blurRad="38100" dist="38100" dir="2700000" algn="tl">
                    <a:srgbClr val="000000">
                      <a:alpha val="43137"/>
                    </a:srgbClr>
                  </a:outerShdw>
                </a:effectLst>
              </a:rPr>
              <a:t>Ans</a:t>
            </a:r>
            <a:r>
              <a:rPr lang="en-US" sz="1800" b="1" dirty="0">
                <a:solidFill>
                  <a:srgbClr val="FF0000"/>
                </a:solidFill>
                <a:effectLst>
                  <a:outerShdw blurRad="38100" dist="38100" dir="2700000" algn="tl">
                    <a:srgbClr val="000000">
                      <a:alpha val="43137"/>
                    </a:srgbClr>
                  </a:outerShdw>
                </a:effectLst>
              </a:rPr>
              <a:t>: </a:t>
            </a:r>
            <a:r>
              <a:rPr lang="en-US" sz="1800" b="1" dirty="0" smtClean="0">
                <a:solidFill>
                  <a:srgbClr val="FF0000"/>
                </a:solidFill>
                <a:effectLst>
                  <a:outerShdw blurRad="38100" dist="38100" dir="2700000" algn="tl">
                    <a:srgbClr val="000000">
                      <a:alpha val="43137"/>
                    </a:srgbClr>
                  </a:outerShdw>
                </a:effectLst>
              </a:rPr>
              <a:t>3</a:t>
            </a:r>
            <a:endParaRPr lang="en-US" sz="1800" b="1" dirty="0">
              <a:solidFill>
                <a:srgbClr val="FF0000"/>
              </a:solidFill>
              <a:effectLst>
                <a:outerShdw blurRad="38100" dist="38100" dir="2700000" algn="tl">
                  <a:srgbClr val="000000">
                    <a:alpha val="43137"/>
                  </a:srgbClr>
                </a:outerShdw>
              </a:effectLst>
            </a:endParaRPr>
          </a:p>
        </p:txBody>
      </p:sp>
      <p:sp>
        <p:nvSpPr>
          <p:cNvPr id="10" name="Oval 9"/>
          <p:cNvSpPr/>
          <p:nvPr/>
        </p:nvSpPr>
        <p:spPr>
          <a:xfrm>
            <a:off x="1143000" y="2514600"/>
            <a:ext cx="152400" cy="1524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2" name="Oval 11"/>
          <p:cNvSpPr/>
          <p:nvPr/>
        </p:nvSpPr>
        <p:spPr>
          <a:xfrm>
            <a:off x="2616200" y="4356100"/>
            <a:ext cx="152400" cy="1524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3" name="Oval 12"/>
          <p:cNvSpPr/>
          <p:nvPr/>
        </p:nvSpPr>
        <p:spPr>
          <a:xfrm>
            <a:off x="2286000" y="2120900"/>
            <a:ext cx="152400" cy="1524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 name="Rectangle 3"/>
          <p:cNvSpPr/>
          <p:nvPr/>
        </p:nvSpPr>
        <p:spPr>
          <a:xfrm>
            <a:off x="3136900" y="1905000"/>
            <a:ext cx="1676400" cy="1917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Note that variable for system class “string”  is also a reference variable</a:t>
            </a:r>
            <a:endParaRPr lang="en-US" dirty="0"/>
          </a:p>
        </p:txBody>
      </p:sp>
      <p:cxnSp>
        <p:nvCxnSpPr>
          <p:cNvPr id="7" name="Straight Arrow Connector 6"/>
          <p:cNvCxnSpPr/>
          <p:nvPr/>
        </p:nvCxnSpPr>
        <p:spPr>
          <a:xfrm flipH="1" flipV="1">
            <a:off x="1905000" y="2438400"/>
            <a:ext cx="121920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51289068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8904"/>
            <a:ext cx="8229600" cy="381000"/>
          </a:xfrm>
        </p:spPr>
        <p:style>
          <a:lnRef idx="1">
            <a:schemeClr val="dk1"/>
          </a:lnRef>
          <a:fillRef idx="2">
            <a:schemeClr val="dk1"/>
          </a:fillRef>
          <a:effectRef idx="1">
            <a:schemeClr val="dk1"/>
          </a:effectRef>
          <a:fontRef idx="minor">
            <a:schemeClr val="dk1"/>
          </a:fontRef>
        </p:style>
        <p:txBody>
          <a:bodyPr>
            <a:normAutofit fontScale="90000"/>
          </a:bodyPr>
          <a:lstStyle/>
          <a:p>
            <a:r>
              <a:rPr lang="en-US" sz="2800" dirty="0" smtClean="0"/>
              <a:t>How program executes?</a:t>
            </a:r>
            <a:endParaRPr lang="en-US" sz="2800" dirty="0"/>
          </a:p>
        </p:txBody>
      </p:sp>
      <p:sp>
        <p:nvSpPr>
          <p:cNvPr id="3" name="Content Placeholder 2"/>
          <p:cNvSpPr>
            <a:spLocks noGrp="1"/>
          </p:cNvSpPr>
          <p:nvPr>
            <p:ph idx="1"/>
          </p:nvPr>
        </p:nvSpPr>
        <p:spPr>
          <a:xfrm>
            <a:off x="152400" y="304800"/>
            <a:ext cx="8915400" cy="6248400"/>
          </a:xfrm>
        </p:spPr>
        <p:txBody>
          <a:bodyPr>
            <a:noAutofit/>
          </a:bodyPr>
          <a:lstStyle/>
          <a:p>
            <a:r>
              <a:rPr lang="en-US" sz="2000" dirty="0" smtClean="0"/>
              <a:t>Your source code is compiled to IL/byte code then converted into machine code.</a:t>
            </a:r>
          </a:p>
          <a:p>
            <a:r>
              <a:rPr lang="en-US" sz="2000" dirty="0" smtClean="0"/>
              <a:t>The machine code (or executable) is loaded in the main memory by the loader</a:t>
            </a:r>
          </a:p>
          <a:p>
            <a:r>
              <a:rPr lang="en-US" sz="2000" dirty="0" smtClean="0"/>
              <a:t>Executable loaded in the memory is called a process</a:t>
            </a:r>
          </a:p>
          <a:p>
            <a:r>
              <a:rPr lang="en-US" sz="2000" dirty="0" smtClean="0"/>
              <a:t>Every process will have its own stack and heap memory to store data</a:t>
            </a:r>
          </a:p>
          <a:p>
            <a:r>
              <a:rPr lang="en-US" sz="2000" dirty="0" smtClean="0"/>
              <a:t>Every instruction is executed one by one by the processor</a:t>
            </a:r>
          </a:p>
          <a:p>
            <a:r>
              <a:rPr lang="en-US" sz="2000" b="1" dirty="0" smtClean="0"/>
              <a:t>Local Variables</a:t>
            </a:r>
          </a:p>
          <a:p>
            <a:pPr lvl="1"/>
            <a:r>
              <a:rPr lang="en-US" sz="1600" dirty="0" smtClean="0"/>
              <a:t>All variables declared inside a function are called local variables (they include parameters, reference variables also)</a:t>
            </a:r>
          </a:p>
          <a:p>
            <a:pPr lvl="1"/>
            <a:r>
              <a:rPr lang="en-US" sz="1600" dirty="0" smtClean="0"/>
              <a:t>Every local variable will occupy a memory space in the STACK memory (see the picture)</a:t>
            </a:r>
          </a:p>
          <a:p>
            <a:pPr lvl="1"/>
            <a:r>
              <a:rPr lang="en-US" sz="1600" b="1" dirty="0" smtClean="0"/>
              <a:t>Scope: </a:t>
            </a:r>
            <a:r>
              <a:rPr lang="en-US" sz="1600" dirty="0" smtClean="0"/>
              <a:t>Local variables CANNOT be accessed outside of the declared function</a:t>
            </a:r>
          </a:p>
          <a:p>
            <a:pPr lvl="1"/>
            <a:r>
              <a:rPr lang="en-US" sz="1600" dirty="0" smtClean="0"/>
              <a:t>A reference variable (though it is local) can hold the reference / address of an object that is created in the heap (note: Objects that you create using new operator will occupy space in the heap memory )</a:t>
            </a:r>
          </a:p>
          <a:p>
            <a:pPr lvl="1"/>
            <a:r>
              <a:rPr lang="en-US" sz="1600" b="1" dirty="0" smtClean="0"/>
              <a:t>Lifetime: </a:t>
            </a:r>
            <a:r>
              <a:rPr lang="en-US" sz="1600" dirty="0" smtClean="0"/>
              <a:t>once </a:t>
            </a:r>
            <a:r>
              <a:rPr lang="en-US" sz="1600" dirty="0"/>
              <a:t>the function execution </a:t>
            </a:r>
            <a:r>
              <a:rPr lang="en-US" sz="1600" dirty="0" smtClean="0"/>
              <a:t>ends the local variables die and the memory in stack is cleared.</a:t>
            </a:r>
          </a:p>
          <a:p>
            <a:r>
              <a:rPr lang="en-US" sz="2000" b="1" dirty="0" smtClean="0"/>
              <a:t>Objects</a:t>
            </a:r>
          </a:p>
          <a:p>
            <a:pPr lvl="1"/>
            <a:r>
              <a:rPr lang="en-US" sz="1600" dirty="0" smtClean="0"/>
              <a:t>Objects are created using new operator</a:t>
            </a:r>
          </a:p>
          <a:p>
            <a:pPr lvl="1"/>
            <a:r>
              <a:rPr lang="en-US" sz="1600" dirty="0" smtClean="0"/>
              <a:t>Size of an object is equal to the sum of sizes of its members</a:t>
            </a:r>
          </a:p>
          <a:p>
            <a:pPr lvl="1"/>
            <a:r>
              <a:rPr lang="en-US" sz="1600" dirty="0" smtClean="0"/>
              <a:t>Objects reside in heap memory</a:t>
            </a:r>
          </a:p>
          <a:p>
            <a:pPr lvl="1"/>
            <a:r>
              <a:rPr lang="en-US" sz="1600" b="1" dirty="0" smtClean="0"/>
              <a:t>Lifetime:</a:t>
            </a:r>
            <a:r>
              <a:rPr lang="en-US" sz="1600" dirty="0" smtClean="0"/>
              <a:t> Every object dies either when the program ends or when there no references to the object (garbage collected) </a:t>
            </a:r>
          </a:p>
        </p:txBody>
      </p:sp>
    </p:spTree>
    <p:extLst>
      <p:ext uri="{BB962C8B-B14F-4D97-AF65-F5344CB8AC3E}">
        <p14:creationId xmlns="" xmlns:p14="http://schemas.microsoft.com/office/powerpoint/2010/main" val="398318238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67400" y="274638"/>
            <a:ext cx="2819400" cy="487362"/>
          </a:xfrm>
        </p:spPr>
        <p:txBody>
          <a:bodyPr>
            <a:normAutofit/>
          </a:bodyPr>
          <a:lstStyle/>
          <a:p>
            <a:r>
              <a:rPr lang="en-US" sz="2400" dirty="0" smtClean="0"/>
              <a:t>Question 9</a:t>
            </a:r>
            <a:endParaRPr lang="en-US" sz="2400" dirty="0"/>
          </a:p>
        </p:txBody>
      </p:sp>
      <p:pic>
        <p:nvPicPr>
          <p:cNvPr id="1026"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52400" y="349250"/>
            <a:ext cx="4267200" cy="649605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
        <p:nvSpPr>
          <p:cNvPr id="3" name="Content Placeholder 2"/>
          <p:cNvSpPr>
            <a:spLocks noGrp="1"/>
          </p:cNvSpPr>
          <p:nvPr>
            <p:ph idx="1"/>
          </p:nvPr>
        </p:nvSpPr>
        <p:spPr>
          <a:xfrm>
            <a:off x="3352800" y="685801"/>
            <a:ext cx="5334000" cy="1295400"/>
          </a:xfrm>
        </p:spPr>
        <p:style>
          <a:lnRef idx="1">
            <a:schemeClr val="accent4"/>
          </a:lnRef>
          <a:fillRef idx="2">
            <a:schemeClr val="accent4"/>
          </a:fillRef>
          <a:effectRef idx="1">
            <a:schemeClr val="accent4"/>
          </a:effectRef>
          <a:fontRef idx="minor">
            <a:schemeClr val="dk1"/>
          </a:fontRef>
        </p:style>
        <p:txBody>
          <a:bodyPr>
            <a:normAutofit/>
          </a:bodyPr>
          <a:lstStyle/>
          <a:p>
            <a:r>
              <a:rPr lang="en-US" sz="1800" dirty="0"/>
              <a:t>Can you access the variable 'count' in main() </a:t>
            </a:r>
            <a:r>
              <a:rPr lang="en-US" sz="1800" dirty="0" smtClean="0"/>
              <a:t>function?</a:t>
            </a:r>
          </a:p>
        </p:txBody>
      </p:sp>
    </p:spTree>
    <p:extLst>
      <p:ext uri="{BB962C8B-B14F-4D97-AF65-F5344CB8AC3E}">
        <p14:creationId xmlns="" xmlns:p14="http://schemas.microsoft.com/office/powerpoint/2010/main" val="295593269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67400" y="274638"/>
            <a:ext cx="2819400" cy="487362"/>
          </a:xfrm>
        </p:spPr>
        <p:txBody>
          <a:bodyPr>
            <a:normAutofit/>
          </a:bodyPr>
          <a:lstStyle/>
          <a:p>
            <a:r>
              <a:rPr lang="en-US" sz="2400" dirty="0" smtClean="0"/>
              <a:t>Question 9</a:t>
            </a:r>
            <a:endParaRPr lang="en-US" sz="2400" dirty="0"/>
          </a:p>
        </p:txBody>
      </p:sp>
      <p:pic>
        <p:nvPicPr>
          <p:cNvPr id="1026"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52400" y="349250"/>
            <a:ext cx="4267200" cy="649605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
        <p:nvSpPr>
          <p:cNvPr id="14" name="Rounded Rectangle 13"/>
          <p:cNvSpPr/>
          <p:nvPr/>
        </p:nvSpPr>
        <p:spPr>
          <a:xfrm>
            <a:off x="5105400" y="1524000"/>
            <a:ext cx="3733800" cy="39624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b="1" dirty="0" smtClean="0"/>
              <a:t>Scope of local variable</a:t>
            </a:r>
            <a:r>
              <a:rPr lang="en-US" dirty="0" smtClean="0"/>
              <a:t>: local variables can only be accessed within the function that is defined in.  It cannot be accessed in other methods.  </a:t>
            </a:r>
          </a:p>
          <a:p>
            <a:pPr algn="ctr"/>
            <a:endParaRPr lang="en-US" dirty="0"/>
          </a:p>
          <a:p>
            <a:pPr algn="ctr"/>
            <a:r>
              <a:rPr lang="en-US" b="1" dirty="0" smtClean="0"/>
              <a:t>Note: </a:t>
            </a:r>
            <a:r>
              <a:rPr lang="en-US" dirty="0" smtClean="0"/>
              <a:t>Local variables are created when the function starts executing and dies when </a:t>
            </a:r>
            <a:r>
              <a:rPr lang="en-US" dirty="0" err="1" smtClean="0"/>
              <a:t>funcntion</a:t>
            </a:r>
            <a:r>
              <a:rPr lang="en-US" dirty="0" smtClean="0"/>
              <a:t> completes</a:t>
            </a:r>
            <a:endParaRPr lang="en-US" dirty="0"/>
          </a:p>
        </p:txBody>
      </p:sp>
      <p:sp>
        <p:nvSpPr>
          <p:cNvPr id="3" name="Content Placeholder 2"/>
          <p:cNvSpPr>
            <a:spLocks noGrp="1"/>
          </p:cNvSpPr>
          <p:nvPr>
            <p:ph idx="1"/>
          </p:nvPr>
        </p:nvSpPr>
        <p:spPr>
          <a:xfrm>
            <a:off x="3352800" y="685801"/>
            <a:ext cx="5334000" cy="1295400"/>
          </a:xfrm>
        </p:spPr>
        <p:txBody>
          <a:bodyPr>
            <a:normAutofit/>
          </a:bodyPr>
          <a:lstStyle/>
          <a:p>
            <a:r>
              <a:rPr lang="en-US" sz="1800" dirty="0"/>
              <a:t>Can you access the variable 'count' in main() </a:t>
            </a:r>
            <a:r>
              <a:rPr lang="en-US" sz="1800" dirty="0" smtClean="0"/>
              <a:t>function?</a:t>
            </a:r>
          </a:p>
          <a:p>
            <a:r>
              <a:rPr lang="en-US" sz="1800" b="1" dirty="0" smtClean="0">
                <a:solidFill>
                  <a:srgbClr val="FF0000"/>
                </a:solidFill>
                <a:effectLst>
                  <a:outerShdw blurRad="38100" dist="38100" dir="2700000" algn="tl">
                    <a:srgbClr val="000000">
                      <a:alpha val="43137"/>
                    </a:srgbClr>
                  </a:outerShdw>
                </a:effectLst>
              </a:rPr>
              <a:t>Ans</a:t>
            </a:r>
            <a:r>
              <a:rPr lang="en-US" sz="1800" b="1" dirty="0">
                <a:solidFill>
                  <a:srgbClr val="FF0000"/>
                </a:solidFill>
                <a:effectLst>
                  <a:outerShdw blurRad="38100" dist="38100" dir="2700000" algn="tl">
                    <a:srgbClr val="000000">
                      <a:alpha val="43137"/>
                    </a:srgbClr>
                  </a:outerShdw>
                </a:effectLst>
              </a:rPr>
              <a:t>: </a:t>
            </a:r>
            <a:r>
              <a:rPr lang="en-US" sz="1800" b="1" dirty="0" smtClean="0">
                <a:solidFill>
                  <a:srgbClr val="FF0000"/>
                </a:solidFill>
                <a:effectLst>
                  <a:outerShdw blurRad="38100" dist="38100" dir="2700000" algn="tl">
                    <a:srgbClr val="000000">
                      <a:alpha val="43137"/>
                    </a:srgbClr>
                  </a:outerShdw>
                </a:effectLst>
              </a:rPr>
              <a:t>NO</a:t>
            </a:r>
            <a:endParaRPr lang="en-US" sz="1800" b="1" dirty="0">
              <a:solidFill>
                <a:srgbClr val="FF0000"/>
              </a:solidFill>
              <a:effectLst>
                <a:outerShdw blurRad="38100" dist="38100" dir="2700000" algn="tl">
                  <a:srgbClr val="000000">
                    <a:alpha val="43137"/>
                  </a:srgbClr>
                </a:outerShdw>
              </a:effectLst>
            </a:endParaRPr>
          </a:p>
        </p:txBody>
      </p:sp>
      <p:sp>
        <p:nvSpPr>
          <p:cNvPr id="12" name="Oval 11"/>
          <p:cNvSpPr/>
          <p:nvPr/>
        </p:nvSpPr>
        <p:spPr>
          <a:xfrm>
            <a:off x="1371600" y="4876800"/>
            <a:ext cx="152400" cy="1524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 name="Rectangle 3"/>
          <p:cNvSpPr/>
          <p:nvPr/>
        </p:nvSpPr>
        <p:spPr>
          <a:xfrm>
            <a:off x="3136900" y="1905000"/>
            <a:ext cx="1676400" cy="1917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Count is a local variable of </a:t>
            </a:r>
            <a:r>
              <a:rPr lang="en-US" dirty="0" err="1" smtClean="0"/>
              <a:t>AddMul</a:t>
            </a:r>
            <a:r>
              <a:rPr lang="en-US" dirty="0" smtClean="0"/>
              <a:t>() function.  That CANNOT be accessed in other functions</a:t>
            </a:r>
            <a:endParaRPr lang="en-US" dirty="0"/>
          </a:p>
        </p:txBody>
      </p:sp>
      <p:cxnSp>
        <p:nvCxnSpPr>
          <p:cNvPr id="7" name="Straight Arrow Connector 6"/>
          <p:cNvCxnSpPr/>
          <p:nvPr/>
        </p:nvCxnSpPr>
        <p:spPr>
          <a:xfrm flipH="1" flipV="1">
            <a:off x="990600" y="3886200"/>
            <a:ext cx="457200" cy="990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 name="Multiply 7"/>
          <p:cNvSpPr/>
          <p:nvPr/>
        </p:nvSpPr>
        <p:spPr>
          <a:xfrm>
            <a:off x="0" y="3487737"/>
            <a:ext cx="762000" cy="669925"/>
          </a:xfrm>
          <a:prstGeom prst="mathMultiply">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Tree>
    <p:extLst>
      <p:ext uri="{BB962C8B-B14F-4D97-AF65-F5344CB8AC3E}">
        <p14:creationId xmlns="" xmlns:p14="http://schemas.microsoft.com/office/powerpoint/2010/main" val="295593269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67400" y="274638"/>
            <a:ext cx="2819400" cy="487362"/>
          </a:xfrm>
        </p:spPr>
        <p:txBody>
          <a:bodyPr>
            <a:normAutofit/>
          </a:bodyPr>
          <a:lstStyle/>
          <a:p>
            <a:r>
              <a:rPr lang="en-US" sz="2400" dirty="0" smtClean="0"/>
              <a:t>Question 10</a:t>
            </a:r>
            <a:endParaRPr lang="en-US" sz="2400" dirty="0"/>
          </a:p>
        </p:txBody>
      </p:sp>
      <p:pic>
        <p:nvPicPr>
          <p:cNvPr id="1026"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52400" y="349250"/>
            <a:ext cx="4267200" cy="649605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
        <p:nvSpPr>
          <p:cNvPr id="3" name="Content Placeholder 2"/>
          <p:cNvSpPr>
            <a:spLocks noGrp="1"/>
          </p:cNvSpPr>
          <p:nvPr>
            <p:ph idx="1"/>
          </p:nvPr>
        </p:nvSpPr>
        <p:spPr>
          <a:xfrm>
            <a:off x="3352800" y="685801"/>
            <a:ext cx="5334000" cy="1295400"/>
          </a:xfrm>
        </p:spPr>
        <p:style>
          <a:lnRef idx="1">
            <a:schemeClr val="accent4"/>
          </a:lnRef>
          <a:fillRef idx="2">
            <a:schemeClr val="accent4"/>
          </a:fillRef>
          <a:effectRef idx="1">
            <a:schemeClr val="accent4"/>
          </a:effectRef>
          <a:fontRef idx="minor">
            <a:schemeClr val="dk1"/>
          </a:fontRef>
        </p:style>
        <p:txBody>
          <a:bodyPr>
            <a:normAutofit/>
          </a:bodyPr>
          <a:lstStyle/>
          <a:p>
            <a:r>
              <a:rPr lang="en-US" sz="1800" dirty="0"/>
              <a:t>Can you access the variable '</a:t>
            </a:r>
            <a:r>
              <a:rPr lang="en-US" sz="1800" dirty="0" err="1"/>
              <a:t>tempTotal</a:t>
            </a:r>
            <a:r>
              <a:rPr lang="en-US" sz="1800" dirty="0"/>
              <a:t>' in main() function</a:t>
            </a:r>
            <a:r>
              <a:rPr lang="en-US" sz="1800" dirty="0" smtClean="0"/>
              <a:t>?</a:t>
            </a:r>
          </a:p>
        </p:txBody>
      </p:sp>
    </p:spTree>
    <p:extLst>
      <p:ext uri="{BB962C8B-B14F-4D97-AF65-F5344CB8AC3E}">
        <p14:creationId xmlns="" xmlns:p14="http://schemas.microsoft.com/office/powerpoint/2010/main" val="63202620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67400" y="274638"/>
            <a:ext cx="2819400" cy="487362"/>
          </a:xfrm>
        </p:spPr>
        <p:txBody>
          <a:bodyPr>
            <a:normAutofit/>
          </a:bodyPr>
          <a:lstStyle/>
          <a:p>
            <a:r>
              <a:rPr lang="en-US" sz="2400" dirty="0" smtClean="0"/>
              <a:t>Question 10</a:t>
            </a:r>
            <a:endParaRPr lang="en-US" sz="2400" dirty="0"/>
          </a:p>
        </p:txBody>
      </p:sp>
      <p:pic>
        <p:nvPicPr>
          <p:cNvPr id="1026"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52400" y="349250"/>
            <a:ext cx="4267200" cy="649605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
        <p:nvSpPr>
          <p:cNvPr id="14" name="Rounded Rectangle 13"/>
          <p:cNvSpPr/>
          <p:nvPr/>
        </p:nvSpPr>
        <p:spPr>
          <a:xfrm>
            <a:off x="5105400" y="2176462"/>
            <a:ext cx="3733800" cy="39624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b="1" dirty="0" smtClean="0"/>
              <a:t>Scope of instance variable</a:t>
            </a:r>
            <a:r>
              <a:rPr lang="en-US" dirty="0" smtClean="0"/>
              <a:t>:  instance variable CANNOT be accessed in a static method of the same class.  But we can access the variable by creating an object of the same class inside that static function.</a:t>
            </a:r>
          </a:p>
          <a:p>
            <a:pPr algn="ctr"/>
            <a:endParaRPr lang="en-US" dirty="0"/>
          </a:p>
          <a:p>
            <a:pPr algn="ctr"/>
            <a:r>
              <a:rPr lang="en-US" b="1" dirty="0" smtClean="0"/>
              <a:t>Note: </a:t>
            </a:r>
            <a:r>
              <a:rPr lang="en-US" dirty="0" smtClean="0"/>
              <a:t>static methods can access only static variables defined in the same class</a:t>
            </a:r>
            <a:endParaRPr lang="en-US" dirty="0"/>
          </a:p>
        </p:txBody>
      </p:sp>
      <p:sp>
        <p:nvSpPr>
          <p:cNvPr id="3" name="Content Placeholder 2"/>
          <p:cNvSpPr>
            <a:spLocks noGrp="1"/>
          </p:cNvSpPr>
          <p:nvPr>
            <p:ph idx="1"/>
          </p:nvPr>
        </p:nvSpPr>
        <p:spPr>
          <a:xfrm>
            <a:off x="3352800" y="685801"/>
            <a:ext cx="5334000" cy="1295400"/>
          </a:xfrm>
        </p:spPr>
        <p:txBody>
          <a:bodyPr>
            <a:normAutofit/>
          </a:bodyPr>
          <a:lstStyle/>
          <a:p>
            <a:r>
              <a:rPr lang="en-US" sz="1800" dirty="0"/>
              <a:t>Can you access the variable '</a:t>
            </a:r>
            <a:r>
              <a:rPr lang="en-US" sz="1800" dirty="0" err="1"/>
              <a:t>tempTotal</a:t>
            </a:r>
            <a:r>
              <a:rPr lang="en-US" sz="1800" dirty="0"/>
              <a:t>' in main() function</a:t>
            </a:r>
            <a:r>
              <a:rPr lang="en-US" sz="1800" dirty="0" smtClean="0"/>
              <a:t>?</a:t>
            </a:r>
          </a:p>
          <a:p>
            <a:r>
              <a:rPr lang="en-US" sz="1800" b="1" dirty="0" smtClean="0">
                <a:solidFill>
                  <a:srgbClr val="FF0000"/>
                </a:solidFill>
                <a:effectLst>
                  <a:outerShdw blurRad="38100" dist="38100" dir="2700000" algn="tl">
                    <a:srgbClr val="000000">
                      <a:alpha val="43137"/>
                    </a:srgbClr>
                  </a:outerShdw>
                </a:effectLst>
              </a:rPr>
              <a:t>Ans</a:t>
            </a:r>
            <a:r>
              <a:rPr lang="en-US" sz="1800" b="1" dirty="0">
                <a:solidFill>
                  <a:srgbClr val="FF0000"/>
                </a:solidFill>
                <a:effectLst>
                  <a:outerShdw blurRad="38100" dist="38100" dir="2700000" algn="tl">
                    <a:srgbClr val="000000">
                      <a:alpha val="43137"/>
                    </a:srgbClr>
                  </a:outerShdw>
                </a:effectLst>
              </a:rPr>
              <a:t>: Only when you create an object of Program</a:t>
            </a:r>
          </a:p>
        </p:txBody>
      </p:sp>
      <p:sp>
        <p:nvSpPr>
          <p:cNvPr id="12" name="Oval 11"/>
          <p:cNvSpPr/>
          <p:nvPr/>
        </p:nvSpPr>
        <p:spPr>
          <a:xfrm>
            <a:off x="2108200" y="1973262"/>
            <a:ext cx="152400" cy="1524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 name="Rectangle 3"/>
          <p:cNvSpPr/>
          <p:nvPr/>
        </p:nvSpPr>
        <p:spPr>
          <a:xfrm>
            <a:off x="3136900" y="1905000"/>
            <a:ext cx="1676400" cy="2895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tempTotal</a:t>
            </a:r>
            <a:r>
              <a:rPr lang="en-US" dirty="0" smtClean="0"/>
              <a:t> is an instance variable.  So, it cannot be accessed directly in main(), since main is a static function.</a:t>
            </a:r>
            <a:endParaRPr lang="en-US" dirty="0"/>
          </a:p>
        </p:txBody>
      </p:sp>
      <p:cxnSp>
        <p:nvCxnSpPr>
          <p:cNvPr id="6" name="Straight Arrow Connector 5"/>
          <p:cNvCxnSpPr/>
          <p:nvPr/>
        </p:nvCxnSpPr>
        <p:spPr>
          <a:xfrm flipH="1" flipV="1">
            <a:off x="2286000" y="2125662"/>
            <a:ext cx="850900" cy="7381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63202620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67400" y="274638"/>
            <a:ext cx="2819400" cy="487362"/>
          </a:xfrm>
        </p:spPr>
        <p:txBody>
          <a:bodyPr>
            <a:normAutofit/>
          </a:bodyPr>
          <a:lstStyle/>
          <a:p>
            <a:r>
              <a:rPr lang="en-US" sz="2400" dirty="0" smtClean="0"/>
              <a:t>Question 11</a:t>
            </a:r>
            <a:endParaRPr lang="en-US" sz="2400" dirty="0"/>
          </a:p>
        </p:txBody>
      </p:sp>
      <p:pic>
        <p:nvPicPr>
          <p:cNvPr id="1026"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228600" y="228600"/>
            <a:ext cx="4267200" cy="649605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
        <p:nvSpPr>
          <p:cNvPr id="3" name="Content Placeholder 2"/>
          <p:cNvSpPr>
            <a:spLocks noGrp="1"/>
          </p:cNvSpPr>
          <p:nvPr>
            <p:ph idx="1"/>
          </p:nvPr>
        </p:nvSpPr>
        <p:spPr>
          <a:xfrm>
            <a:off x="3352800" y="685801"/>
            <a:ext cx="5334000" cy="1295400"/>
          </a:xfrm>
        </p:spPr>
        <p:style>
          <a:lnRef idx="1">
            <a:schemeClr val="accent2"/>
          </a:lnRef>
          <a:fillRef idx="2">
            <a:schemeClr val="accent2"/>
          </a:fillRef>
          <a:effectRef idx="1">
            <a:schemeClr val="accent2"/>
          </a:effectRef>
          <a:fontRef idx="minor">
            <a:schemeClr val="dk1"/>
          </a:fontRef>
        </p:style>
        <p:txBody>
          <a:bodyPr>
            <a:normAutofit/>
          </a:bodyPr>
          <a:lstStyle/>
          <a:p>
            <a:r>
              <a:rPr lang="en-US" sz="1800" dirty="0"/>
              <a:t>How many function declarations are available in the above code snippet</a:t>
            </a:r>
            <a:r>
              <a:rPr lang="en-US" sz="1800" dirty="0" smtClean="0"/>
              <a:t>?</a:t>
            </a:r>
          </a:p>
        </p:txBody>
      </p:sp>
    </p:spTree>
    <p:extLst>
      <p:ext uri="{BB962C8B-B14F-4D97-AF65-F5344CB8AC3E}">
        <p14:creationId xmlns="" xmlns:p14="http://schemas.microsoft.com/office/powerpoint/2010/main" val="147018854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67400" y="274638"/>
            <a:ext cx="2819400" cy="487362"/>
          </a:xfrm>
        </p:spPr>
        <p:txBody>
          <a:bodyPr>
            <a:normAutofit/>
          </a:bodyPr>
          <a:lstStyle/>
          <a:p>
            <a:r>
              <a:rPr lang="en-US" sz="2400" dirty="0" smtClean="0"/>
              <a:t>Question 11</a:t>
            </a:r>
            <a:endParaRPr lang="en-US" sz="2400" dirty="0"/>
          </a:p>
        </p:txBody>
      </p:sp>
      <p:pic>
        <p:nvPicPr>
          <p:cNvPr id="1026"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228600" y="228600"/>
            <a:ext cx="4267200" cy="649605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
        <p:nvSpPr>
          <p:cNvPr id="14" name="Rounded Rectangle 13"/>
          <p:cNvSpPr/>
          <p:nvPr/>
        </p:nvSpPr>
        <p:spPr>
          <a:xfrm>
            <a:off x="5105400" y="2176462"/>
            <a:ext cx="3733800" cy="39624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b="1" dirty="0" smtClean="0"/>
              <a:t>Function Declaration</a:t>
            </a:r>
            <a:r>
              <a:rPr lang="en-US" dirty="0" smtClean="0"/>
              <a:t>:  Function declaration just specifies the return type, function name and parameters, it will not contain function implementation.</a:t>
            </a:r>
          </a:p>
          <a:p>
            <a:pPr algn="ctr"/>
            <a:endParaRPr lang="en-US" dirty="0"/>
          </a:p>
          <a:p>
            <a:pPr algn="ctr"/>
            <a:r>
              <a:rPr lang="en-US" b="1" dirty="0" smtClean="0"/>
              <a:t>Note: </a:t>
            </a:r>
            <a:r>
              <a:rPr lang="en-US" dirty="0" smtClean="0"/>
              <a:t>Generally you can find function declarations / prototypes in the interfaces.</a:t>
            </a:r>
            <a:endParaRPr lang="en-US" dirty="0"/>
          </a:p>
        </p:txBody>
      </p:sp>
      <p:sp>
        <p:nvSpPr>
          <p:cNvPr id="3" name="Content Placeholder 2"/>
          <p:cNvSpPr>
            <a:spLocks noGrp="1"/>
          </p:cNvSpPr>
          <p:nvPr>
            <p:ph idx="1"/>
          </p:nvPr>
        </p:nvSpPr>
        <p:spPr>
          <a:xfrm>
            <a:off x="3352800" y="685801"/>
            <a:ext cx="5334000" cy="1295400"/>
          </a:xfrm>
        </p:spPr>
        <p:txBody>
          <a:bodyPr>
            <a:normAutofit/>
          </a:bodyPr>
          <a:lstStyle/>
          <a:p>
            <a:r>
              <a:rPr lang="en-US" sz="1800" dirty="0"/>
              <a:t>How many function declarations are available in the above code snippet</a:t>
            </a:r>
            <a:r>
              <a:rPr lang="en-US" sz="1800" dirty="0" smtClean="0"/>
              <a:t>?</a:t>
            </a:r>
          </a:p>
          <a:p>
            <a:r>
              <a:rPr lang="en-US" sz="1800" b="1" dirty="0" smtClean="0">
                <a:solidFill>
                  <a:srgbClr val="FF0000"/>
                </a:solidFill>
                <a:effectLst>
                  <a:outerShdw blurRad="38100" dist="38100" dir="2700000" algn="tl">
                    <a:srgbClr val="000000">
                      <a:alpha val="43137"/>
                    </a:srgbClr>
                  </a:outerShdw>
                </a:effectLst>
              </a:rPr>
              <a:t>Ans</a:t>
            </a:r>
            <a:r>
              <a:rPr lang="en-US" sz="1800" b="1" dirty="0">
                <a:solidFill>
                  <a:srgbClr val="FF0000"/>
                </a:solidFill>
                <a:effectLst>
                  <a:outerShdw blurRad="38100" dist="38100" dir="2700000" algn="tl">
                    <a:srgbClr val="000000">
                      <a:alpha val="43137"/>
                    </a:srgbClr>
                  </a:outerShdw>
                </a:effectLst>
              </a:rPr>
              <a:t>: </a:t>
            </a:r>
            <a:r>
              <a:rPr lang="en-US" sz="1800" b="1" dirty="0" smtClean="0">
                <a:solidFill>
                  <a:srgbClr val="FF0000"/>
                </a:solidFill>
                <a:effectLst>
                  <a:outerShdw blurRad="38100" dist="38100" dir="2700000" algn="tl">
                    <a:srgbClr val="000000">
                      <a:alpha val="43137"/>
                    </a:srgbClr>
                  </a:outerShdw>
                </a:effectLst>
              </a:rPr>
              <a:t>0</a:t>
            </a:r>
            <a:endParaRPr lang="en-US" sz="1800" b="1" dirty="0">
              <a:solidFill>
                <a:srgbClr val="FF0000"/>
              </a:solidFill>
              <a:effectLst>
                <a:outerShdw blurRad="38100" dist="38100" dir="2700000" algn="tl">
                  <a:srgbClr val="000000">
                    <a:alpha val="43137"/>
                  </a:srgbClr>
                </a:outerShdw>
              </a:effectLst>
            </a:endParaRPr>
          </a:p>
        </p:txBody>
      </p:sp>
      <p:sp>
        <p:nvSpPr>
          <p:cNvPr id="4" name="Rectangle 3"/>
          <p:cNvSpPr/>
          <p:nvPr/>
        </p:nvSpPr>
        <p:spPr>
          <a:xfrm>
            <a:off x="3136900" y="1752600"/>
            <a:ext cx="1676400" cy="1981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This code does not contain function declaration</a:t>
            </a:r>
            <a:endParaRPr lang="en-US" dirty="0"/>
          </a:p>
        </p:txBody>
      </p:sp>
    </p:spTree>
    <p:extLst>
      <p:ext uri="{BB962C8B-B14F-4D97-AF65-F5344CB8AC3E}">
        <p14:creationId xmlns="" xmlns:p14="http://schemas.microsoft.com/office/powerpoint/2010/main" val="147018854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67400" y="274638"/>
            <a:ext cx="2819400" cy="487362"/>
          </a:xfrm>
        </p:spPr>
        <p:txBody>
          <a:bodyPr>
            <a:normAutofit/>
          </a:bodyPr>
          <a:lstStyle/>
          <a:p>
            <a:r>
              <a:rPr lang="en-US" sz="2400" dirty="0" smtClean="0"/>
              <a:t>Question 12</a:t>
            </a:r>
            <a:endParaRPr lang="en-US" sz="2400" dirty="0"/>
          </a:p>
        </p:txBody>
      </p:sp>
      <p:pic>
        <p:nvPicPr>
          <p:cNvPr id="1026"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228600" y="228600"/>
            <a:ext cx="4267200" cy="649605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
        <p:nvSpPr>
          <p:cNvPr id="3" name="Content Placeholder 2"/>
          <p:cNvSpPr>
            <a:spLocks noGrp="1"/>
          </p:cNvSpPr>
          <p:nvPr>
            <p:ph idx="1"/>
          </p:nvPr>
        </p:nvSpPr>
        <p:spPr>
          <a:xfrm>
            <a:off x="3352800" y="685801"/>
            <a:ext cx="5334000" cy="1295400"/>
          </a:xfrm>
        </p:spPr>
        <p:style>
          <a:lnRef idx="1">
            <a:schemeClr val="accent4"/>
          </a:lnRef>
          <a:fillRef idx="3">
            <a:schemeClr val="accent4"/>
          </a:fillRef>
          <a:effectRef idx="2">
            <a:schemeClr val="accent4"/>
          </a:effectRef>
          <a:fontRef idx="minor">
            <a:schemeClr val="lt1"/>
          </a:fontRef>
        </p:style>
        <p:txBody>
          <a:bodyPr>
            <a:normAutofit/>
          </a:bodyPr>
          <a:lstStyle/>
          <a:p>
            <a:r>
              <a:rPr lang="en-US" sz="1800" dirty="0"/>
              <a:t>How many function definitions are available in the above code snippet</a:t>
            </a:r>
            <a:r>
              <a:rPr lang="en-US" sz="1800" dirty="0" smtClean="0"/>
              <a:t>?</a:t>
            </a:r>
          </a:p>
        </p:txBody>
      </p:sp>
    </p:spTree>
    <p:extLst>
      <p:ext uri="{BB962C8B-B14F-4D97-AF65-F5344CB8AC3E}">
        <p14:creationId xmlns="" xmlns:p14="http://schemas.microsoft.com/office/powerpoint/2010/main" val="383107719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67400" y="274638"/>
            <a:ext cx="2819400" cy="487362"/>
          </a:xfrm>
        </p:spPr>
        <p:txBody>
          <a:bodyPr>
            <a:normAutofit/>
          </a:bodyPr>
          <a:lstStyle/>
          <a:p>
            <a:r>
              <a:rPr lang="en-US" sz="2400" dirty="0" smtClean="0"/>
              <a:t>Question 12</a:t>
            </a:r>
            <a:endParaRPr lang="en-US" sz="2400" dirty="0"/>
          </a:p>
        </p:txBody>
      </p:sp>
      <p:pic>
        <p:nvPicPr>
          <p:cNvPr id="1026"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228600" y="228600"/>
            <a:ext cx="4267200" cy="649605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
        <p:nvSpPr>
          <p:cNvPr id="14" name="Rounded Rectangle 13"/>
          <p:cNvSpPr/>
          <p:nvPr/>
        </p:nvSpPr>
        <p:spPr>
          <a:xfrm>
            <a:off x="5105400" y="2176462"/>
            <a:ext cx="3733800" cy="39624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b="1" dirty="0" smtClean="0"/>
              <a:t>Function Definition</a:t>
            </a:r>
            <a:r>
              <a:rPr lang="en-US" dirty="0" smtClean="0"/>
              <a:t>:  Function definition contains return type, function name, parameters and the function implementation.</a:t>
            </a:r>
          </a:p>
          <a:p>
            <a:pPr algn="ctr"/>
            <a:endParaRPr lang="en-US" dirty="0"/>
          </a:p>
          <a:p>
            <a:pPr algn="ctr"/>
            <a:r>
              <a:rPr lang="en-US" b="1" dirty="0" smtClean="0"/>
              <a:t>Note: </a:t>
            </a:r>
            <a:r>
              <a:rPr lang="en-US" dirty="0" smtClean="0"/>
              <a:t>Implementation refers to the code inside the function, which you can see inside the flower braces.</a:t>
            </a:r>
            <a:endParaRPr lang="en-US" dirty="0"/>
          </a:p>
        </p:txBody>
      </p:sp>
      <p:sp>
        <p:nvSpPr>
          <p:cNvPr id="3" name="Content Placeholder 2"/>
          <p:cNvSpPr>
            <a:spLocks noGrp="1"/>
          </p:cNvSpPr>
          <p:nvPr>
            <p:ph idx="1"/>
          </p:nvPr>
        </p:nvSpPr>
        <p:spPr>
          <a:xfrm>
            <a:off x="3352800" y="685801"/>
            <a:ext cx="5334000" cy="1295400"/>
          </a:xfrm>
        </p:spPr>
        <p:txBody>
          <a:bodyPr>
            <a:normAutofit/>
          </a:bodyPr>
          <a:lstStyle/>
          <a:p>
            <a:r>
              <a:rPr lang="en-US" sz="1800" dirty="0"/>
              <a:t>How many function definitions are available in the above code snippet</a:t>
            </a:r>
            <a:r>
              <a:rPr lang="en-US" sz="1800" dirty="0" smtClean="0"/>
              <a:t>?</a:t>
            </a:r>
          </a:p>
          <a:p>
            <a:r>
              <a:rPr lang="en-US" sz="1800" b="1" dirty="0" smtClean="0">
                <a:solidFill>
                  <a:srgbClr val="FF0000"/>
                </a:solidFill>
                <a:effectLst>
                  <a:outerShdw blurRad="38100" dist="38100" dir="2700000" algn="tl">
                    <a:srgbClr val="000000">
                      <a:alpha val="43137"/>
                    </a:srgbClr>
                  </a:outerShdw>
                </a:effectLst>
              </a:rPr>
              <a:t>Ans</a:t>
            </a:r>
            <a:r>
              <a:rPr lang="en-US" sz="1800" b="1" dirty="0">
                <a:solidFill>
                  <a:srgbClr val="FF0000"/>
                </a:solidFill>
                <a:effectLst>
                  <a:outerShdw blurRad="38100" dist="38100" dir="2700000" algn="tl">
                    <a:srgbClr val="000000">
                      <a:alpha val="43137"/>
                    </a:srgbClr>
                  </a:outerShdw>
                </a:effectLst>
              </a:rPr>
              <a:t>: 3</a:t>
            </a:r>
          </a:p>
        </p:txBody>
      </p:sp>
      <p:sp>
        <p:nvSpPr>
          <p:cNvPr id="5" name="Right Brace 4"/>
          <p:cNvSpPr/>
          <p:nvPr/>
        </p:nvSpPr>
        <p:spPr>
          <a:xfrm>
            <a:off x="2895600" y="4419600"/>
            <a:ext cx="228600" cy="9906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Rectangle 9"/>
          <p:cNvSpPr/>
          <p:nvPr/>
        </p:nvSpPr>
        <p:spPr>
          <a:xfrm>
            <a:off x="3276600" y="2133600"/>
            <a:ext cx="1676400"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We have 3 function definitions in this code.</a:t>
            </a:r>
            <a:endParaRPr lang="en-US" dirty="0"/>
          </a:p>
        </p:txBody>
      </p:sp>
      <p:sp>
        <p:nvSpPr>
          <p:cNvPr id="11" name="Right Brace 10"/>
          <p:cNvSpPr/>
          <p:nvPr/>
        </p:nvSpPr>
        <p:spPr>
          <a:xfrm>
            <a:off x="2590800" y="2362200"/>
            <a:ext cx="304800" cy="19050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Right Brace 11"/>
          <p:cNvSpPr/>
          <p:nvPr/>
        </p:nvSpPr>
        <p:spPr>
          <a:xfrm>
            <a:off x="2819400" y="5829300"/>
            <a:ext cx="171450" cy="4953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9" name="Straight Arrow Connector 8"/>
          <p:cNvCxnSpPr>
            <a:stCxn id="10" idx="1"/>
            <a:endCxn id="11" idx="1"/>
          </p:cNvCxnSpPr>
          <p:nvPr/>
        </p:nvCxnSpPr>
        <p:spPr>
          <a:xfrm flipH="1">
            <a:off x="2895600" y="2705100"/>
            <a:ext cx="381000" cy="609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endCxn id="5" idx="1"/>
          </p:cNvCxnSpPr>
          <p:nvPr/>
        </p:nvCxnSpPr>
        <p:spPr>
          <a:xfrm flipH="1">
            <a:off x="3124200" y="3314700"/>
            <a:ext cx="609600" cy="1600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endCxn id="12" idx="1"/>
          </p:cNvCxnSpPr>
          <p:nvPr/>
        </p:nvCxnSpPr>
        <p:spPr>
          <a:xfrm flipH="1">
            <a:off x="2990850" y="3314700"/>
            <a:ext cx="971550" cy="27622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383107719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67400" y="274638"/>
            <a:ext cx="2819400" cy="487362"/>
          </a:xfrm>
        </p:spPr>
        <p:txBody>
          <a:bodyPr>
            <a:normAutofit/>
          </a:bodyPr>
          <a:lstStyle/>
          <a:p>
            <a:r>
              <a:rPr lang="en-US" sz="2400" dirty="0" smtClean="0"/>
              <a:t>Question 13</a:t>
            </a:r>
            <a:endParaRPr lang="en-US" sz="2400" dirty="0"/>
          </a:p>
        </p:txBody>
      </p:sp>
      <p:pic>
        <p:nvPicPr>
          <p:cNvPr id="1026"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228600" y="228600"/>
            <a:ext cx="4267200" cy="649605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
        <p:nvSpPr>
          <p:cNvPr id="3" name="Content Placeholder 2"/>
          <p:cNvSpPr>
            <a:spLocks noGrp="1"/>
          </p:cNvSpPr>
          <p:nvPr>
            <p:ph idx="1"/>
          </p:nvPr>
        </p:nvSpPr>
        <p:spPr>
          <a:xfrm>
            <a:off x="3352800" y="685801"/>
            <a:ext cx="5334000" cy="1295400"/>
          </a:xfrm>
        </p:spPr>
        <p:style>
          <a:lnRef idx="1">
            <a:schemeClr val="dk1"/>
          </a:lnRef>
          <a:fillRef idx="2">
            <a:schemeClr val="dk1"/>
          </a:fillRef>
          <a:effectRef idx="1">
            <a:schemeClr val="dk1"/>
          </a:effectRef>
          <a:fontRef idx="minor">
            <a:schemeClr val="dk1"/>
          </a:fontRef>
        </p:style>
        <p:txBody>
          <a:bodyPr>
            <a:normAutofit/>
          </a:bodyPr>
          <a:lstStyle/>
          <a:p>
            <a:r>
              <a:rPr lang="en-US" sz="1800" dirty="0"/>
              <a:t>How many function invocations are available in the above code snippet</a:t>
            </a:r>
            <a:r>
              <a:rPr lang="en-US" sz="1800" dirty="0" smtClean="0"/>
              <a:t>?</a:t>
            </a:r>
          </a:p>
        </p:txBody>
      </p:sp>
    </p:spTree>
    <p:extLst>
      <p:ext uri="{BB962C8B-B14F-4D97-AF65-F5344CB8AC3E}">
        <p14:creationId xmlns="" xmlns:p14="http://schemas.microsoft.com/office/powerpoint/2010/main" val="250477194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67400" y="274638"/>
            <a:ext cx="2819400" cy="487362"/>
          </a:xfrm>
        </p:spPr>
        <p:txBody>
          <a:bodyPr>
            <a:normAutofit/>
          </a:bodyPr>
          <a:lstStyle/>
          <a:p>
            <a:r>
              <a:rPr lang="en-US" sz="2400" dirty="0" smtClean="0"/>
              <a:t>Question 13</a:t>
            </a:r>
            <a:endParaRPr lang="en-US" sz="2400" dirty="0"/>
          </a:p>
        </p:txBody>
      </p:sp>
      <p:pic>
        <p:nvPicPr>
          <p:cNvPr id="1026"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228600" y="228600"/>
            <a:ext cx="4267200" cy="649605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
        <p:nvSpPr>
          <p:cNvPr id="14" name="Rounded Rectangle 13"/>
          <p:cNvSpPr/>
          <p:nvPr/>
        </p:nvSpPr>
        <p:spPr>
          <a:xfrm>
            <a:off x="5105400" y="2176462"/>
            <a:ext cx="3733800" cy="39624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b="1" dirty="0" smtClean="0"/>
              <a:t>Function Invocation</a:t>
            </a:r>
            <a:r>
              <a:rPr lang="en-US" dirty="0" smtClean="0"/>
              <a:t>:  Function invocation / function calling is the place where we call / invoke the function, it can be identified by function name, actual parameter and brackets.</a:t>
            </a:r>
          </a:p>
          <a:p>
            <a:pPr algn="ctr"/>
            <a:endParaRPr lang="en-US" dirty="0"/>
          </a:p>
          <a:p>
            <a:pPr algn="ctr"/>
            <a:r>
              <a:rPr lang="en-US" b="1" dirty="0" smtClean="0"/>
              <a:t>Note: </a:t>
            </a:r>
            <a:r>
              <a:rPr lang="en-US" dirty="0" err="1" smtClean="0"/>
              <a:t>Console.WriteLine</a:t>
            </a:r>
            <a:r>
              <a:rPr lang="en-US" dirty="0" smtClean="0"/>
              <a:t>() is also a function invocation. </a:t>
            </a:r>
            <a:endParaRPr lang="en-US" dirty="0"/>
          </a:p>
        </p:txBody>
      </p:sp>
      <p:sp>
        <p:nvSpPr>
          <p:cNvPr id="3" name="Content Placeholder 2"/>
          <p:cNvSpPr>
            <a:spLocks noGrp="1"/>
          </p:cNvSpPr>
          <p:nvPr>
            <p:ph idx="1"/>
          </p:nvPr>
        </p:nvSpPr>
        <p:spPr>
          <a:xfrm>
            <a:off x="3352800" y="685801"/>
            <a:ext cx="5334000" cy="1295400"/>
          </a:xfrm>
        </p:spPr>
        <p:txBody>
          <a:bodyPr>
            <a:normAutofit/>
          </a:bodyPr>
          <a:lstStyle/>
          <a:p>
            <a:r>
              <a:rPr lang="en-US" sz="1800" dirty="0"/>
              <a:t>How many function invocations are available in the above code snippet</a:t>
            </a:r>
            <a:r>
              <a:rPr lang="en-US" sz="1800" dirty="0" smtClean="0"/>
              <a:t>?</a:t>
            </a:r>
          </a:p>
          <a:p>
            <a:r>
              <a:rPr lang="en-US" sz="1800" b="1" dirty="0" smtClean="0">
                <a:solidFill>
                  <a:srgbClr val="FF0000"/>
                </a:solidFill>
                <a:effectLst>
                  <a:outerShdw blurRad="38100" dist="38100" dir="2700000" algn="tl">
                    <a:srgbClr val="000000">
                      <a:alpha val="43137"/>
                    </a:srgbClr>
                  </a:outerShdw>
                </a:effectLst>
              </a:rPr>
              <a:t>Ans</a:t>
            </a:r>
            <a:r>
              <a:rPr lang="en-US" sz="1800" b="1" dirty="0">
                <a:solidFill>
                  <a:srgbClr val="FF0000"/>
                </a:solidFill>
                <a:effectLst>
                  <a:outerShdw blurRad="38100" dist="38100" dir="2700000" algn="tl">
                    <a:srgbClr val="000000">
                      <a:alpha val="43137"/>
                    </a:srgbClr>
                  </a:outerShdw>
                </a:effectLst>
              </a:rPr>
              <a:t>: 4</a:t>
            </a:r>
          </a:p>
        </p:txBody>
      </p:sp>
      <p:sp>
        <p:nvSpPr>
          <p:cNvPr id="10" name="Rectangle 9"/>
          <p:cNvSpPr/>
          <p:nvPr/>
        </p:nvSpPr>
        <p:spPr>
          <a:xfrm>
            <a:off x="3276600" y="2133600"/>
            <a:ext cx="1676400"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We have 4 function invocations in this code.</a:t>
            </a:r>
            <a:endParaRPr lang="en-US" dirty="0"/>
          </a:p>
        </p:txBody>
      </p:sp>
      <p:cxnSp>
        <p:nvCxnSpPr>
          <p:cNvPr id="9" name="Straight Arrow Connector 8"/>
          <p:cNvCxnSpPr/>
          <p:nvPr/>
        </p:nvCxnSpPr>
        <p:spPr>
          <a:xfrm flipH="1">
            <a:off x="1752600" y="2201862"/>
            <a:ext cx="1524000" cy="50323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a:off x="1447800" y="2476500"/>
            <a:ext cx="1847850" cy="10001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H="1">
            <a:off x="2130426" y="2976562"/>
            <a:ext cx="1108074" cy="60483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H="1">
            <a:off x="1981200" y="3276600"/>
            <a:ext cx="1295400" cy="609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250477194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2514600"/>
            <a:ext cx="8229600" cy="685800"/>
          </a:xfrm>
        </p:spPr>
        <p:style>
          <a:lnRef idx="1">
            <a:schemeClr val="dk1"/>
          </a:lnRef>
          <a:fillRef idx="2">
            <a:schemeClr val="dk1"/>
          </a:fillRef>
          <a:effectRef idx="1">
            <a:schemeClr val="dk1"/>
          </a:effectRef>
          <a:fontRef idx="minor">
            <a:schemeClr val="dk1"/>
          </a:fontRef>
        </p:style>
        <p:txBody>
          <a:bodyPr>
            <a:normAutofit/>
          </a:bodyPr>
          <a:lstStyle/>
          <a:p>
            <a:r>
              <a:rPr lang="en-US" sz="2800" dirty="0" smtClean="0"/>
              <a:t>C# </a:t>
            </a:r>
            <a:r>
              <a:rPr lang="en-US" sz="2800" dirty="0" smtClean="0"/>
              <a:t>Programming basics quiz… </a:t>
            </a:r>
            <a:endParaRPr lang="en-US" sz="2800" dirty="0"/>
          </a:p>
        </p:txBody>
      </p:sp>
    </p:spTree>
    <p:extLst>
      <p:ext uri="{BB962C8B-B14F-4D97-AF65-F5344CB8AC3E}">
        <p14:creationId xmlns="" xmlns:p14="http://schemas.microsoft.com/office/powerpoint/2010/main" val="316191388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5867400" y="274638"/>
            <a:ext cx="2819400" cy="487362"/>
          </a:xfrm>
        </p:spPr>
        <p:txBody>
          <a:bodyPr>
            <a:normAutofit/>
          </a:bodyPr>
          <a:lstStyle/>
          <a:p>
            <a:r>
              <a:rPr lang="en-US" sz="2400" dirty="0" smtClean="0"/>
              <a:t>Question 14</a:t>
            </a:r>
            <a:endParaRPr lang="en-US" sz="2400" dirty="0"/>
          </a:p>
        </p:txBody>
      </p:sp>
      <p:sp>
        <p:nvSpPr>
          <p:cNvPr id="3" name="Content Placeholder 2"/>
          <p:cNvSpPr>
            <a:spLocks noGrp="1"/>
          </p:cNvSpPr>
          <p:nvPr>
            <p:ph idx="1"/>
          </p:nvPr>
        </p:nvSpPr>
        <p:spPr>
          <a:xfrm>
            <a:off x="4953000" y="685801"/>
            <a:ext cx="3733800" cy="1295400"/>
          </a:xfrm>
        </p:spPr>
        <p:txBody>
          <a:bodyPr>
            <a:normAutofit/>
          </a:bodyPr>
          <a:lstStyle/>
          <a:p>
            <a:r>
              <a:rPr lang="en-US" sz="1800" dirty="0" smtClean="0"/>
              <a:t>How many </a:t>
            </a:r>
            <a:r>
              <a:rPr lang="en-US" sz="1800" dirty="0"/>
              <a:t>local variables are present (defined) in the above code snippet</a:t>
            </a:r>
            <a:r>
              <a:rPr lang="en-US" sz="1800" dirty="0" smtClean="0"/>
              <a:t>?</a:t>
            </a:r>
          </a:p>
        </p:txBody>
      </p:sp>
      <p:pic>
        <p:nvPicPr>
          <p:cNvPr id="1026"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52400" y="349250"/>
            <a:ext cx="4267200" cy="649605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 xmlns:p14="http://schemas.microsoft.com/office/powerpoint/2010/main" val="3851913743"/>
      </p:ext>
    </p:extLst>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5867400" y="274638"/>
            <a:ext cx="2819400" cy="487362"/>
          </a:xfrm>
        </p:spPr>
        <p:txBody>
          <a:bodyPr>
            <a:normAutofit/>
          </a:bodyPr>
          <a:lstStyle/>
          <a:p>
            <a:r>
              <a:rPr lang="en-US" sz="2400" dirty="0" smtClean="0"/>
              <a:t>Question 14</a:t>
            </a:r>
            <a:endParaRPr lang="en-US" sz="2400" dirty="0"/>
          </a:p>
        </p:txBody>
      </p:sp>
      <p:sp>
        <p:nvSpPr>
          <p:cNvPr id="3" name="Content Placeholder 2"/>
          <p:cNvSpPr>
            <a:spLocks noGrp="1"/>
          </p:cNvSpPr>
          <p:nvPr>
            <p:ph idx="1"/>
          </p:nvPr>
        </p:nvSpPr>
        <p:spPr>
          <a:xfrm>
            <a:off x="4953000" y="685801"/>
            <a:ext cx="3733800" cy="1295400"/>
          </a:xfrm>
        </p:spPr>
        <p:txBody>
          <a:bodyPr>
            <a:normAutofit/>
          </a:bodyPr>
          <a:lstStyle/>
          <a:p>
            <a:r>
              <a:rPr lang="en-US" sz="1800" dirty="0" smtClean="0"/>
              <a:t>How many </a:t>
            </a:r>
            <a:r>
              <a:rPr lang="en-US" sz="1800" dirty="0"/>
              <a:t>local variables are present (defined) in the above code snippet</a:t>
            </a:r>
            <a:r>
              <a:rPr lang="en-US" sz="1800" dirty="0" smtClean="0"/>
              <a:t>?</a:t>
            </a:r>
          </a:p>
          <a:p>
            <a:r>
              <a:rPr lang="en-US" sz="1800" b="1" dirty="0" smtClean="0">
                <a:solidFill>
                  <a:srgbClr val="FF0000"/>
                </a:solidFill>
                <a:effectLst>
                  <a:outerShdw blurRad="38100" dist="38100" dir="2700000" algn="tl">
                    <a:srgbClr val="000000">
                      <a:alpha val="43137"/>
                    </a:srgbClr>
                  </a:outerShdw>
                </a:effectLst>
              </a:rPr>
              <a:t>Ans: 8</a:t>
            </a:r>
            <a:endParaRPr lang="en-US" sz="1800" b="1" dirty="0">
              <a:solidFill>
                <a:srgbClr val="FF0000"/>
              </a:solidFill>
              <a:effectLst>
                <a:outerShdw blurRad="38100" dist="38100" dir="2700000" algn="tl">
                  <a:srgbClr val="000000">
                    <a:alpha val="43137"/>
                  </a:srgbClr>
                </a:outerShdw>
              </a:effectLst>
            </a:endParaRPr>
          </a:p>
        </p:txBody>
      </p:sp>
      <p:pic>
        <p:nvPicPr>
          <p:cNvPr id="1026"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52400" y="349250"/>
            <a:ext cx="4267200" cy="649605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
        <p:nvSpPr>
          <p:cNvPr id="14" name="Rounded Rectangle 13"/>
          <p:cNvSpPr/>
          <p:nvPr/>
        </p:nvSpPr>
        <p:spPr>
          <a:xfrm>
            <a:off x="5105400" y="2628900"/>
            <a:ext cx="3733800" cy="28575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b="1" dirty="0" smtClean="0"/>
              <a:t>Stack memory</a:t>
            </a:r>
            <a:r>
              <a:rPr lang="en-US" dirty="0" smtClean="0"/>
              <a:t>: All local variables will be stored in the stack memory.  Even the reference variables that are local will be in stack memory, but only the object it refers will be in heap memory</a:t>
            </a:r>
          </a:p>
          <a:p>
            <a:pPr algn="ctr"/>
            <a:endParaRPr lang="en-US" dirty="0"/>
          </a:p>
          <a:p>
            <a:pPr algn="ctr"/>
            <a:r>
              <a:rPr lang="en-US" b="1" dirty="0" smtClean="0"/>
              <a:t>Note: </a:t>
            </a:r>
            <a:r>
              <a:rPr lang="en-US" dirty="0" smtClean="0"/>
              <a:t>Note that parameters and local reference variables are also stored in stack.</a:t>
            </a:r>
            <a:endParaRPr lang="en-US" dirty="0"/>
          </a:p>
        </p:txBody>
      </p:sp>
      <p:sp>
        <p:nvSpPr>
          <p:cNvPr id="6" name="Oval 5"/>
          <p:cNvSpPr/>
          <p:nvPr/>
        </p:nvSpPr>
        <p:spPr>
          <a:xfrm>
            <a:off x="2286000" y="2133600"/>
            <a:ext cx="152400" cy="1524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5" name="Oval 14"/>
          <p:cNvSpPr/>
          <p:nvPr/>
        </p:nvSpPr>
        <p:spPr>
          <a:xfrm>
            <a:off x="1143000" y="2476500"/>
            <a:ext cx="152400" cy="1524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6" name="Oval 15"/>
          <p:cNvSpPr/>
          <p:nvPr/>
        </p:nvSpPr>
        <p:spPr>
          <a:xfrm>
            <a:off x="838200" y="3175000"/>
            <a:ext cx="152400" cy="1524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7" name="Oval 16"/>
          <p:cNvSpPr/>
          <p:nvPr/>
        </p:nvSpPr>
        <p:spPr>
          <a:xfrm>
            <a:off x="1066800" y="3175000"/>
            <a:ext cx="152400" cy="1524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8" name="Oval 17"/>
          <p:cNvSpPr/>
          <p:nvPr/>
        </p:nvSpPr>
        <p:spPr>
          <a:xfrm>
            <a:off x="2641600" y="4406900"/>
            <a:ext cx="152400" cy="1524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9" name="Oval 18"/>
          <p:cNvSpPr/>
          <p:nvPr/>
        </p:nvSpPr>
        <p:spPr>
          <a:xfrm>
            <a:off x="1066800" y="4749800"/>
            <a:ext cx="152400" cy="1524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Oval 19"/>
          <p:cNvSpPr/>
          <p:nvPr/>
        </p:nvSpPr>
        <p:spPr>
          <a:xfrm>
            <a:off x="2438400" y="5600700"/>
            <a:ext cx="152400" cy="1524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1" name="Oval 20"/>
          <p:cNvSpPr/>
          <p:nvPr/>
        </p:nvSpPr>
        <p:spPr>
          <a:xfrm>
            <a:off x="2794000" y="5562600"/>
            <a:ext cx="152400" cy="1524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 name="Rectangle 3"/>
          <p:cNvSpPr/>
          <p:nvPr/>
        </p:nvSpPr>
        <p:spPr>
          <a:xfrm>
            <a:off x="2946400" y="1981200"/>
            <a:ext cx="1701800" cy="1066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All variables shown below bullets will be in stack memory</a:t>
            </a:r>
            <a:endParaRPr lang="en-US" dirty="0"/>
          </a:p>
        </p:txBody>
      </p:sp>
    </p:spTree>
    <p:extLst>
      <p:ext uri="{BB962C8B-B14F-4D97-AF65-F5344CB8AC3E}">
        <p14:creationId xmlns="" xmlns:p14="http://schemas.microsoft.com/office/powerpoint/2010/main" val="3851913743"/>
      </p:ext>
    </p:ext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67400" y="274638"/>
            <a:ext cx="2819400" cy="487362"/>
          </a:xfrm>
        </p:spPr>
        <p:txBody>
          <a:bodyPr>
            <a:normAutofit/>
          </a:bodyPr>
          <a:lstStyle/>
          <a:p>
            <a:r>
              <a:rPr lang="en-US" sz="2400" dirty="0" smtClean="0"/>
              <a:t>Question </a:t>
            </a:r>
            <a:r>
              <a:rPr lang="en-US" sz="2400" dirty="0" smtClean="0"/>
              <a:t>14</a:t>
            </a:r>
            <a:endParaRPr lang="en-US" sz="2400" dirty="0"/>
          </a:p>
        </p:txBody>
      </p:sp>
      <p:sp>
        <p:nvSpPr>
          <p:cNvPr id="3" name="Content Placeholder 2"/>
          <p:cNvSpPr>
            <a:spLocks noGrp="1"/>
          </p:cNvSpPr>
          <p:nvPr>
            <p:ph idx="1"/>
          </p:nvPr>
        </p:nvSpPr>
        <p:spPr>
          <a:xfrm>
            <a:off x="4953000" y="685801"/>
            <a:ext cx="3733800" cy="1295400"/>
          </a:xfrm>
        </p:spPr>
        <p:style>
          <a:lnRef idx="1">
            <a:schemeClr val="accent3"/>
          </a:lnRef>
          <a:fillRef idx="3">
            <a:schemeClr val="accent3"/>
          </a:fillRef>
          <a:effectRef idx="2">
            <a:schemeClr val="accent3"/>
          </a:effectRef>
          <a:fontRef idx="minor">
            <a:schemeClr val="lt1"/>
          </a:fontRef>
        </p:style>
        <p:txBody>
          <a:bodyPr>
            <a:normAutofit/>
          </a:bodyPr>
          <a:lstStyle/>
          <a:p>
            <a:r>
              <a:rPr lang="en-US" sz="1800" dirty="0"/>
              <a:t>How many objects of Adder class is created in heap memory in this code snippet</a:t>
            </a:r>
            <a:r>
              <a:rPr lang="en-US" sz="1800" dirty="0" smtClean="0"/>
              <a:t>?</a:t>
            </a:r>
          </a:p>
        </p:txBody>
      </p:sp>
      <p:pic>
        <p:nvPicPr>
          <p:cNvPr id="1026"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52400" y="336550"/>
            <a:ext cx="4267200" cy="649605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 xmlns:p14="http://schemas.microsoft.com/office/powerpoint/2010/main" val="80306591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67400" y="274638"/>
            <a:ext cx="2819400" cy="487362"/>
          </a:xfrm>
        </p:spPr>
        <p:txBody>
          <a:bodyPr>
            <a:normAutofit/>
          </a:bodyPr>
          <a:lstStyle/>
          <a:p>
            <a:r>
              <a:rPr lang="en-US" sz="2400" dirty="0" smtClean="0"/>
              <a:t>Question </a:t>
            </a:r>
            <a:r>
              <a:rPr lang="en-US" sz="2400" dirty="0" smtClean="0"/>
              <a:t>14</a:t>
            </a:r>
            <a:endParaRPr lang="en-US" sz="2400" dirty="0"/>
          </a:p>
        </p:txBody>
      </p:sp>
      <p:sp>
        <p:nvSpPr>
          <p:cNvPr id="3" name="Content Placeholder 2"/>
          <p:cNvSpPr>
            <a:spLocks noGrp="1"/>
          </p:cNvSpPr>
          <p:nvPr>
            <p:ph idx="1"/>
          </p:nvPr>
        </p:nvSpPr>
        <p:spPr>
          <a:xfrm>
            <a:off x="4953000" y="685801"/>
            <a:ext cx="3733800" cy="1295400"/>
          </a:xfrm>
        </p:spPr>
        <p:txBody>
          <a:bodyPr>
            <a:normAutofit/>
          </a:bodyPr>
          <a:lstStyle/>
          <a:p>
            <a:r>
              <a:rPr lang="en-US" sz="1800" dirty="0"/>
              <a:t>How many objects of Adder class is created in heap memory in this code snippet</a:t>
            </a:r>
            <a:r>
              <a:rPr lang="en-US" sz="1800" dirty="0" smtClean="0"/>
              <a:t>?</a:t>
            </a:r>
          </a:p>
          <a:p>
            <a:r>
              <a:rPr lang="en-US" sz="1800" b="1" dirty="0">
                <a:solidFill>
                  <a:srgbClr val="FF0000"/>
                </a:solidFill>
                <a:effectLst>
                  <a:outerShdw blurRad="38100" dist="38100" dir="2700000" algn="tl">
                    <a:srgbClr val="000000">
                      <a:alpha val="43137"/>
                    </a:srgbClr>
                  </a:outerShdw>
                </a:effectLst>
              </a:rPr>
              <a:t>Ans: 1 - only in main function</a:t>
            </a:r>
          </a:p>
        </p:txBody>
      </p:sp>
      <p:pic>
        <p:nvPicPr>
          <p:cNvPr id="1026"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52400" y="336550"/>
            <a:ext cx="4267200" cy="649605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
        <p:nvSpPr>
          <p:cNvPr id="14" name="Rounded Rectangle 13"/>
          <p:cNvSpPr/>
          <p:nvPr/>
        </p:nvSpPr>
        <p:spPr>
          <a:xfrm>
            <a:off x="5105400" y="2628900"/>
            <a:ext cx="3733800" cy="28575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b="1" dirty="0" smtClean="0"/>
              <a:t>Heap memory</a:t>
            </a:r>
            <a:r>
              <a:rPr lang="en-US" dirty="0" smtClean="0"/>
              <a:t>: All objects that are created using new key word are stored in heap.  </a:t>
            </a:r>
          </a:p>
          <a:p>
            <a:pPr algn="ctr"/>
            <a:endParaRPr lang="en-US" dirty="0"/>
          </a:p>
          <a:p>
            <a:pPr algn="ctr"/>
            <a:r>
              <a:rPr lang="en-US" b="1" dirty="0" smtClean="0"/>
              <a:t>Note: </a:t>
            </a:r>
            <a:r>
              <a:rPr lang="en-US" dirty="0" smtClean="0"/>
              <a:t>Heap memory is dynamic memory, which can grow based on increase in usage.</a:t>
            </a:r>
            <a:endParaRPr lang="en-US" dirty="0"/>
          </a:p>
        </p:txBody>
      </p:sp>
      <p:sp>
        <p:nvSpPr>
          <p:cNvPr id="4" name="Rectangle 3"/>
          <p:cNvSpPr/>
          <p:nvPr/>
        </p:nvSpPr>
        <p:spPr>
          <a:xfrm>
            <a:off x="2946400" y="1981200"/>
            <a:ext cx="1701800" cy="1066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Object referred by variable ‘a’ is stored in heap.</a:t>
            </a:r>
            <a:endParaRPr lang="en-US" dirty="0"/>
          </a:p>
        </p:txBody>
      </p:sp>
      <p:cxnSp>
        <p:nvCxnSpPr>
          <p:cNvPr id="7" name="Straight Arrow Connector 6"/>
          <p:cNvCxnSpPr/>
          <p:nvPr/>
        </p:nvCxnSpPr>
        <p:spPr>
          <a:xfrm flipH="1">
            <a:off x="1828800" y="2628900"/>
            <a:ext cx="1117600" cy="2667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3505200" y="4419600"/>
            <a:ext cx="1524000" cy="1219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This is the same object that is created in main()</a:t>
            </a:r>
            <a:endParaRPr lang="en-US" dirty="0"/>
          </a:p>
        </p:txBody>
      </p:sp>
      <p:cxnSp>
        <p:nvCxnSpPr>
          <p:cNvPr id="10" name="Straight Arrow Connector 9"/>
          <p:cNvCxnSpPr/>
          <p:nvPr/>
        </p:nvCxnSpPr>
        <p:spPr>
          <a:xfrm flipH="1">
            <a:off x="2819400" y="4572000"/>
            <a:ext cx="685800" cy="76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80306591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67400" y="274638"/>
            <a:ext cx="2819400" cy="487362"/>
          </a:xfrm>
        </p:spPr>
        <p:txBody>
          <a:bodyPr>
            <a:normAutofit/>
          </a:bodyPr>
          <a:lstStyle/>
          <a:p>
            <a:r>
              <a:rPr lang="en-US" sz="2400" dirty="0" smtClean="0"/>
              <a:t>Question 1</a:t>
            </a:r>
            <a:endParaRPr lang="en-US" sz="2400" dirty="0"/>
          </a:p>
        </p:txBody>
      </p:sp>
      <p:sp>
        <p:nvSpPr>
          <p:cNvPr id="3" name="Content Placeholder 2"/>
          <p:cNvSpPr>
            <a:spLocks noGrp="1"/>
          </p:cNvSpPr>
          <p:nvPr>
            <p:ph idx="1"/>
          </p:nvPr>
        </p:nvSpPr>
        <p:spPr>
          <a:xfrm>
            <a:off x="4953000" y="685801"/>
            <a:ext cx="3733800" cy="1295400"/>
          </a:xfrm>
        </p:spPr>
        <p:style>
          <a:lnRef idx="2">
            <a:schemeClr val="accent2">
              <a:shade val="50000"/>
            </a:schemeClr>
          </a:lnRef>
          <a:fillRef idx="1">
            <a:schemeClr val="accent2"/>
          </a:fillRef>
          <a:effectRef idx="0">
            <a:schemeClr val="accent2"/>
          </a:effectRef>
          <a:fontRef idx="minor">
            <a:schemeClr val="lt1"/>
          </a:fontRef>
        </p:style>
        <p:txBody>
          <a:bodyPr>
            <a:normAutofit/>
          </a:bodyPr>
          <a:lstStyle/>
          <a:p>
            <a:r>
              <a:rPr lang="en-US" sz="1800" dirty="0"/>
              <a:t>How many constants are present in this code Snippet</a:t>
            </a:r>
            <a:r>
              <a:rPr lang="en-US" sz="1800" dirty="0" smtClean="0"/>
              <a:t>?</a:t>
            </a:r>
          </a:p>
        </p:txBody>
      </p:sp>
      <p:pic>
        <p:nvPicPr>
          <p:cNvPr id="1026"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52400" y="349250"/>
            <a:ext cx="4267200" cy="649605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 xmlns:p14="http://schemas.microsoft.com/office/powerpoint/2010/main" val="385153517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67400" y="274638"/>
            <a:ext cx="2819400" cy="487362"/>
          </a:xfrm>
        </p:spPr>
        <p:txBody>
          <a:bodyPr>
            <a:normAutofit/>
          </a:bodyPr>
          <a:lstStyle/>
          <a:p>
            <a:r>
              <a:rPr lang="en-US" sz="2400" dirty="0" smtClean="0"/>
              <a:t>Question 1</a:t>
            </a:r>
            <a:endParaRPr lang="en-US" sz="2400" dirty="0"/>
          </a:p>
        </p:txBody>
      </p:sp>
      <p:sp>
        <p:nvSpPr>
          <p:cNvPr id="3" name="Content Placeholder 2"/>
          <p:cNvSpPr>
            <a:spLocks noGrp="1"/>
          </p:cNvSpPr>
          <p:nvPr>
            <p:ph idx="1"/>
          </p:nvPr>
        </p:nvSpPr>
        <p:spPr>
          <a:xfrm>
            <a:off x="4953000" y="685801"/>
            <a:ext cx="3733800" cy="1295400"/>
          </a:xfrm>
        </p:spPr>
        <p:txBody>
          <a:bodyPr>
            <a:normAutofit/>
          </a:bodyPr>
          <a:lstStyle/>
          <a:p>
            <a:r>
              <a:rPr lang="en-US" sz="1800" dirty="0"/>
              <a:t>How many constants are present in this code Snippet</a:t>
            </a:r>
            <a:r>
              <a:rPr lang="en-US" sz="1800" dirty="0" smtClean="0"/>
              <a:t>?</a:t>
            </a:r>
          </a:p>
          <a:p>
            <a:r>
              <a:rPr lang="en-US" sz="1800" b="1" dirty="0" smtClean="0">
                <a:solidFill>
                  <a:srgbClr val="FF0000"/>
                </a:solidFill>
                <a:effectLst>
                  <a:outerShdw blurRad="38100" dist="38100" dir="2700000" algn="tl">
                    <a:srgbClr val="000000">
                      <a:alpha val="43137"/>
                    </a:srgbClr>
                  </a:outerShdw>
                </a:effectLst>
              </a:rPr>
              <a:t>Ans: 4 constants</a:t>
            </a:r>
            <a:endParaRPr lang="en-US" sz="1800" b="1" dirty="0">
              <a:solidFill>
                <a:srgbClr val="FF0000"/>
              </a:solidFill>
              <a:effectLst>
                <a:outerShdw blurRad="38100" dist="38100" dir="2700000" algn="tl">
                  <a:srgbClr val="000000">
                    <a:alpha val="43137"/>
                  </a:srgbClr>
                </a:outerShdw>
              </a:effectLst>
            </a:endParaRPr>
          </a:p>
        </p:txBody>
      </p:sp>
      <p:pic>
        <p:nvPicPr>
          <p:cNvPr id="1026"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52400" y="349250"/>
            <a:ext cx="4267200" cy="649605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
        <p:nvSpPr>
          <p:cNvPr id="5" name="Rectangle 4"/>
          <p:cNvSpPr/>
          <p:nvPr/>
        </p:nvSpPr>
        <p:spPr>
          <a:xfrm>
            <a:off x="2590800" y="990600"/>
            <a:ext cx="1600200" cy="6096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t>constants</a:t>
            </a:r>
            <a:endParaRPr lang="en-US" dirty="0"/>
          </a:p>
        </p:txBody>
      </p:sp>
      <p:cxnSp>
        <p:nvCxnSpPr>
          <p:cNvPr id="7" name="Straight Arrow Connector 6"/>
          <p:cNvCxnSpPr>
            <a:stCxn id="5" idx="1"/>
          </p:cNvCxnSpPr>
          <p:nvPr/>
        </p:nvCxnSpPr>
        <p:spPr>
          <a:xfrm flipH="1">
            <a:off x="2133600" y="1295400"/>
            <a:ext cx="457200" cy="2743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2971800" y="1600200"/>
            <a:ext cx="304800" cy="2438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5" idx="1"/>
          </p:cNvCxnSpPr>
          <p:nvPr/>
        </p:nvCxnSpPr>
        <p:spPr>
          <a:xfrm flipH="1">
            <a:off x="1219200" y="1295400"/>
            <a:ext cx="1371600" cy="1676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H="1">
            <a:off x="1828800" y="1600200"/>
            <a:ext cx="762000" cy="1371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Rounded Rectangle 13"/>
          <p:cNvSpPr/>
          <p:nvPr/>
        </p:nvSpPr>
        <p:spPr>
          <a:xfrm>
            <a:off x="5105400" y="3622675"/>
            <a:ext cx="3733800" cy="12192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Constants are literals whose value doesn’t change.  </a:t>
            </a:r>
            <a:r>
              <a:rPr lang="en-US" dirty="0" err="1" smtClean="0"/>
              <a:t>E.g</a:t>
            </a:r>
            <a:r>
              <a:rPr lang="en-US" dirty="0" smtClean="0"/>
              <a:t> numbers, strings, characters (1, 2, “</a:t>
            </a:r>
            <a:r>
              <a:rPr lang="en-US" dirty="0" err="1" smtClean="0"/>
              <a:t>str</a:t>
            </a:r>
            <a:r>
              <a:rPr lang="en-US" dirty="0" smtClean="0"/>
              <a:t>”, ‘c’ etc.)</a:t>
            </a:r>
            <a:endParaRPr lang="en-US" dirty="0"/>
          </a:p>
        </p:txBody>
      </p:sp>
    </p:spTree>
    <p:extLst>
      <p:ext uri="{BB962C8B-B14F-4D97-AF65-F5344CB8AC3E}">
        <p14:creationId xmlns="" xmlns:p14="http://schemas.microsoft.com/office/powerpoint/2010/main" val="385153517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67400" y="274638"/>
            <a:ext cx="2819400" cy="487362"/>
          </a:xfrm>
        </p:spPr>
        <p:txBody>
          <a:bodyPr>
            <a:normAutofit/>
          </a:bodyPr>
          <a:lstStyle/>
          <a:p>
            <a:r>
              <a:rPr lang="en-US" sz="2400" dirty="0" smtClean="0"/>
              <a:t>Question 2</a:t>
            </a:r>
            <a:endParaRPr lang="en-US" sz="2400" dirty="0"/>
          </a:p>
        </p:txBody>
      </p:sp>
      <p:sp>
        <p:nvSpPr>
          <p:cNvPr id="3" name="Content Placeholder 2"/>
          <p:cNvSpPr>
            <a:spLocks noGrp="1"/>
          </p:cNvSpPr>
          <p:nvPr>
            <p:ph idx="1"/>
          </p:nvPr>
        </p:nvSpPr>
        <p:spPr>
          <a:xfrm>
            <a:off x="4953000" y="685801"/>
            <a:ext cx="3733800" cy="1295400"/>
          </a:xfrm>
        </p:spPr>
        <p:style>
          <a:lnRef idx="1">
            <a:schemeClr val="accent1"/>
          </a:lnRef>
          <a:fillRef idx="2">
            <a:schemeClr val="accent1"/>
          </a:fillRef>
          <a:effectRef idx="1">
            <a:schemeClr val="accent1"/>
          </a:effectRef>
          <a:fontRef idx="minor">
            <a:schemeClr val="dk1"/>
          </a:fontRef>
        </p:style>
        <p:txBody>
          <a:bodyPr>
            <a:normAutofit/>
          </a:bodyPr>
          <a:lstStyle/>
          <a:p>
            <a:r>
              <a:rPr lang="en-US" sz="1800" dirty="0" smtClean="0"/>
              <a:t>How many </a:t>
            </a:r>
            <a:r>
              <a:rPr lang="en-US" sz="1800" dirty="0"/>
              <a:t>local variables are present (defined) in </a:t>
            </a:r>
            <a:r>
              <a:rPr lang="en-US" sz="1800" dirty="0" smtClean="0"/>
              <a:t>this </a:t>
            </a:r>
            <a:r>
              <a:rPr lang="en-US" sz="1800" dirty="0"/>
              <a:t>code snippet</a:t>
            </a:r>
            <a:r>
              <a:rPr lang="en-US" sz="1800" dirty="0" smtClean="0"/>
              <a:t>?</a:t>
            </a:r>
          </a:p>
        </p:txBody>
      </p:sp>
      <p:pic>
        <p:nvPicPr>
          <p:cNvPr id="1026"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52400" y="349250"/>
            <a:ext cx="4267200" cy="649605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 xmlns:p14="http://schemas.microsoft.com/office/powerpoint/2010/main" val="104738950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67400" y="274638"/>
            <a:ext cx="2819400" cy="487362"/>
          </a:xfrm>
        </p:spPr>
        <p:txBody>
          <a:bodyPr>
            <a:normAutofit/>
          </a:bodyPr>
          <a:lstStyle/>
          <a:p>
            <a:r>
              <a:rPr lang="en-US" sz="2400" dirty="0" smtClean="0"/>
              <a:t>Question 2</a:t>
            </a:r>
            <a:endParaRPr lang="en-US" sz="2400" dirty="0"/>
          </a:p>
        </p:txBody>
      </p:sp>
      <p:sp>
        <p:nvSpPr>
          <p:cNvPr id="3" name="Content Placeholder 2"/>
          <p:cNvSpPr>
            <a:spLocks noGrp="1"/>
          </p:cNvSpPr>
          <p:nvPr>
            <p:ph idx="1"/>
          </p:nvPr>
        </p:nvSpPr>
        <p:spPr>
          <a:xfrm>
            <a:off x="4953000" y="685801"/>
            <a:ext cx="3733800" cy="1295400"/>
          </a:xfrm>
          <a:ln/>
        </p:spPr>
        <p:style>
          <a:lnRef idx="2">
            <a:schemeClr val="accent1">
              <a:shade val="50000"/>
            </a:schemeClr>
          </a:lnRef>
          <a:fillRef idx="1">
            <a:schemeClr val="accent1"/>
          </a:fillRef>
          <a:effectRef idx="0">
            <a:schemeClr val="accent1"/>
          </a:effectRef>
          <a:fontRef idx="minor">
            <a:schemeClr val="lt1"/>
          </a:fontRef>
        </p:style>
        <p:txBody>
          <a:bodyPr>
            <a:normAutofit/>
          </a:bodyPr>
          <a:lstStyle/>
          <a:p>
            <a:r>
              <a:rPr lang="en-US" sz="1800" dirty="0" smtClean="0"/>
              <a:t>How many </a:t>
            </a:r>
            <a:r>
              <a:rPr lang="en-US" sz="1800" dirty="0"/>
              <a:t>local variables are present (defined) in the above code snippet</a:t>
            </a:r>
            <a:r>
              <a:rPr lang="en-US" sz="1800" dirty="0" smtClean="0"/>
              <a:t>?</a:t>
            </a:r>
          </a:p>
          <a:p>
            <a:r>
              <a:rPr lang="en-US" sz="1800" b="1" dirty="0" smtClean="0">
                <a:solidFill>
                  <a:srgbClr val="FF0000"/>
                </a:solidFill>
                <a:effectLst>
                  <a:outerShdw blurRad="38100" dist="38100" dir="2700000" algn="tl">
                    <a:srgbClr val="000000">
                      <a:alpha val="43137"/>
                    </a:srgbClr>
                  </a:outerShdw>
                </a:effectLst>
              </a:rPr>
              <a:t>Ans: 8</a:t>
            </a:r>
            <a:endParaRPr lang="en-US" sz="1800" b="1" dirty="0">
              <a:solidFill>
                <a:srgbClr val="FF0000"/>
              </a:solidFill>
              <a:effectLst>
                <a:outerShdw blurRad="38100" dist="38100" dir="2700000" algn="tl">
                  <a:srgbClr val="000000">
                    <a:alpha val="43137"/>
                  </a:srgbClr>
                </a:outerShdw>
              </a:effectLst>
            </a:endParaRPr>
          </a:p>
        </p:txBody>
      </p:sp>
      <p:pic>
        <p:nvPicPr>
          <p:cNvPr id="1026"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52400" y="349250"/>
            <a:ext cx="4267200" cy="649605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
        <p:nvSpPr>
          <p:cNvPr id="14" name="Rounded Rectangle 13"/>
          <p:cNvSpPr/>
          <p:nvPr/>
        </p:nvSpPr>
        <p:spPr>
          <a:xfrm>
            <a:off x="5105400" y="2628900"/>
            <a:ext cx="3733800" cy="28575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b="1" dirty="0" smtClean="0"/>
              <a:t>Local variables</a:t>
            </a:r>
            <a:r>
              <a:rPr lang="en-US" dirty="0" smtClean="0"/>
              <a:t>: variables that are DEFINED inside a function definition.  Even function parameter variables are also local.  Remember even reference variables, which are defined inside a function are local variables.</a:t>
            </a:r>
          </a:p>
          <a:p>
            <a:pPr algn="ctr"/>
            <a:endParaRPr lang="en-US" dirty="0"/>
          </a:p>
          <a:p>
            <a:pPr algn="ctr"/>
            <a:r>
              <a:rPr lang="en-US" b="1" dirty="0" smtClean="0"/>
              <a:t>Note: </a:t>
            </a:r>
            <a:r>
              <a:rPr lang="en-US" dirty="0" smtClean="0"/>
              <a:t>See the red bullets above each local variable</a:t>
            </a:r>
            <a:endParaRPr lang="en-US" dirty="0"/>
          </a:p>
        </p:txBody>
      </p:sp>
      <p:sp>
        <p:nvSpPr>
          <p:cNvPr id="6" name="Oval 5"/>
          <p:cNvSpPr/>
          <p:nvPr/>
        </p:nvSpPr>
        <p:spPr>
          <a:xfrm>
            <a:off x="2286000" y="2133600"/>
            <a:ext cx="152400" cy="1524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5" name="Oval 14"/>
          <p:cNvSpPr/>
          <p:nvPr/>
        </p:nvSpPr>
        <p:spPr>
          <a:xfrm>
            <a:off x="1143000" y="2476500"/>
            <a:ext cx="152400" cy="1524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6" name="Oval 15"/>
          <p:cNvSpPr/>
          <p:nvPr/>
        </p:nvSpPr>
        <p:spPr>
          <a:xfrm>
            <a:off x="838200" y="3175000"/>
            <a:ext cx="152400" cy="1524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7" name="Oval 16"/>
          <p:cNvSpPr/>
          <p:nvPr/>
        </p:nvSpPr>
        <p:spPr>
          <a:xfrm>
            <a:off x="1066800" y="3175000"/>
            <a:ext cx="152400" cy="1524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8" name="Oval 17"/>
          <p:cNvSpPr/>
          <p:nvPr/>
        </p:nvSpPr>
        <p:spPr>
          <a:xfrm>
            <a:off x="2641600" y="4406900"/>
            <a:ext cx="152400" cy="1524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9" name="Oval 18"/>
          <p:cNvSpPr/>
          <p:nvPr/>
        </p:nvSpPr>
        <p:spPr>
          <a:xfrm>
            <a:off x="1066800" y="4749800"/>
            <a:ext cx="152400" cy="1524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Oval 19"/>
          <p:cNvSpPr/>
          <p:nvPr/>
        </p:nvSpPr>
        <p:spPr>
          <a:xfrm>
            <a:off x="2438400" y="5600700"/>
            <a:ext cx="152400" cy="1524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1" name="Oval 20"/>
          <p:cNvSpPr/>
          <p:nvPr/>
        </p:nvSpPr>
        <p:spPr>
          <a:xfrm>
            <a:off x="2794000" y="5562600"/>
            <a:ext cx="152400" cy="1524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Tree>
    <p:extLst>
      <p:ext uri="{BB962C8B-B14F-4D97-AF65-F5344CB8AC3E}">
        <p14:creationId xmlns="" xmlns:p14="http://schemas.microsoft.com/office/powerpoint/2010/main" val="104738950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67400" y="274638"/>
            <a:ext cx="2819400" cy="487362"/>
          </a:xfrm>
        </p:spPr>
        <p:txBody>
          <a:bodyPr>
            <a:normAutofit/>
          </a:bodyPr>
          <a:lstStyle/>
          <a:p>
            <a:r>
              <a:rPr lang="en-US" sz="2400" dirty="0" smtClean="0"/>
              <a:t>Question 3</a:t>
            </a:r>
            <a:endParaRPr lang="en-US" sz="2400" dirty="0"/>
          </a:p>
        </p:txBody>
      </p:sp>
      <p:sp>
        <p:nvSpPr>
          <p:cNvPr id="3" name="Content Placeholder 2"/>
          <p:cNvSpPr>
            <a:spLocks noGrp="1"/>
          </p:cNvSpPr>
          <p:nvPr>
            <p:ph idx="1"/>
          </p:nvPr>
        </p:nvSpPr>
        <p:spPr>
          <a:xfrm>
            <a:off x="4953000" y="685801"/>
            <a:ext cx="3733800" cy="1295400"/>
          </a:xfrm>
        </p:spPr>
        <p:style>
          <a:lnRef idx="1">
            <a:schemeClr val="dk1"/>
          </a:lnRef>
          <a:fillRef idx="2">
            <a:schemeClr val="dk1"/>
          </a:fillRef>
          <a:effectRef idx="1">
            <a:schemeClr val="dk1"/>
          </a:effectRef>
          <a:fontRef idx="minor">
            <a:schemeClr val="dk1"/>
          </a:fontRef>
        </p:style>
        <p:txBody>
          <a:bodyPr>
            <a:normAutofit/>
          </a:bodyPr>
          <a:lstStyle/>
          <a:p>
            <a:r>
              <a:rPr lang="en-US" sz="1800" dirty="0"/>
              <a:t>How many Instance variables are present (defined) in the above code snippet</a:t>
            </a:r>
            <a:r>
              <a:rPr lang="en-US" sz="1800" dirty="0" smtClean="0"/>
              <a:t>?</a:t>
            </a:r>
          </a:p>
        </p:txBody>
      </p:sp>
      <p:pic>
        <p:nvPicPr>
          <p:cNvPr id="1026"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52400" y="349250"/>
            <a:ext cx="4267200" cy="649605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 xmlns:p14="http://schemas.microsoft.com/office/powerpoint/2010/main" val="99028644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67400" y="274638"/>
            <a:ext cx="2819400" cy="487362"/>
          </a:xfrm>
        </p:spPr>
        <p:txBody>
          <a:bodyPr>
            <a:normAutofit/>
          </a:bodyPr>
          <a:lstStyle/>
          <a:p>
            <a:r>
              <a:rPr lang="en-US" sz="2400" dirty="0" smtClean="0"/>
              <a:t>Question 3</a:t>
            </a:r>
            <a:endParaRPr lang="en-US" sz="2400" dirty="0"/>
          </a:p>
        </p:txBody>
      </p:sp>
      <p:sp>
        <p:nvSpPr>
          <p:cNvPr id="3" name="Content Placeholder 2"/>
          <p:cNvSpPr>
            <a:spLocks noGrp="1"/>
          </p:cNvSpPr>
          <p:nvPr>
            <p:ph idx="1"/>
          </p:nvPr>
        </p:nvSpPr>
        <p:spPr>
          <a:xfrm>
            <a:off x="4953000" y="685801"/>
            <a:ext cx="3733800" cy="1295400"/>
          </a:xfrm>
        </p:spPr>
        <p:txBody>
          <a:bodyPr>
            <a:normAutofit/>
          </a:bodyPr>
          <a:lstStyle/>
          <a:p>
            <a:r>
              <a:rPr lang="en-US" sz="1800" dirty="0"/>
              <a:t>How many Instance variables are present (defined) in the above code snippet</a:t>
            </a:r>
            <a:r>
              <a:rPr lang="en-US" sz="1800" dirty="0" smtClean="0"/>
              <a:t>?</a:t>
            </a:r>
          </a:p>
          <a:p>
            <a:r>
              <a:rPr lang="en-US" sz="2000" b="1" dirty="0" smtClean="0">
                <a:solidFill>
                  <a:srgbClr val="FF0000"/>
                </a:solidFill>
                <a:effectLst>
                  <a:outerShdw blurRad="38100" dist="38100" dir="2700000" algn="tl">
                    <a:srgbClr val="000000">
                      <a:alpha val="43137"/>
                    </a:srgbClr>
                  </a:outerShdw>
                </a:effectLst>
              </a:rPr>
              <a:t>Ans: 3</a:t>
            </a:r>
            <a:endParaRPr lang="en-US" sz="2000" b="1" dirty="0">
              <a:solidFill>
                <a:srgbClr val="FF0000"/>
              </a:solidFill>
              <a:effectLst>
                <a:outerShdw blurRad="38100" dist="38100" dir="2700000" algn="tl">
                  <a:srgbClr val="000000">
                    <a:alpha val="43137"/>
                  </a:srgbClr>
                </a:outerShdw>
              </a:effectLst>
            </a:endParaRPr>
          </a:p>
        </p:txBody>
      </p:sp>
      <p:pic>
        <p:nvPicPr>
          <p:cNvPr id="1026"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52400" y="349250"/>
            <a:ext cx="4267200" cy="649605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
        <p:nvSpPr>
          <p:cNvPr id="14" name="Rounded Rectangle 13"/>
          <p:cNvSpPr/>
          <p:nvPr/>
        </p:nvSpPr>
        <p:spPr>
          <a:xfrm>
            <a:off x="5105400" y="2133600"/>
            <a:ext cx="3733800" cy="33528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b="1" dirty="0" smtClean="0"/>
              <a:t>Instance variables</a:t>
            </a:r>
            <a:r>
              <a:rPr lang="en-US" dirty="0" smtClean="0"/>
              <a:t>: variables that are DEFINED inside a class but that are NOT static are called instance variables.   They can be accessed only by creating an instance of that class, that is why they are called as instance variables.</a:t>
            </a:r>
            <a:endParaRPr lang="en-US" dirty="0"/>
          </a:p>
          <a:p>
            <a:pPr algn="ctr"/>
            <a:r>
              <a:rPr lang="en-US" b="1" dirty="0" smtClean="0"/>
              <a:t>Note: </a:t>
            </a:r>
            <a:r>
              <a:rPr lang="en-US" dirty="0" smtClean="0"/>
              <a:t>See the red bullets near each instance variable (also note that static </a:t>
            </a:r>
            <a:r>
              <a:rPr lang="en-US" dirty="0" err="1" smtClean="0"/>
              <a:t>int</a:t>
            </a:r>
            <a:r>
              <a:rPr lang="en-US" dirty="0" smtClean="0"/>
              <a:t> </a:t>
            </a:r>
            <a:r>
              <a:rPr lang="en-US" dirty="0" err="1" smtClean="0"/>
              <a:t>OverallTotal</a:t>
            </a:r>
            <a:r>
              <a:rPr lang="en-US" dirty="0" smtClean="0"/>
              <a:t> is NOT an instance variable, it is called as a class variable)</a:t>
            </a:r>
            <a:endParaRPr lang="en-US" dirty="0"/>
          </a:p>
        </p:txBody>
      </p:sp>
      <p:sp>
        <p:nvSpPr>
          <p:cNvPr id="6" name="Oval 5"/>
          <p:cNvSpPr/>
          <p:nvPr/>
        </p:nvSpPr>
        <p:spPr>
          <a:xfrm>
            <a:off x="1447800" y="762000"/>
            <a:ext cx="152400" cy="1524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5" name="Oval 14"/>
          <p:cNvSpPr/>
          <p:nvPr/>
        </p:nvSpPr>
        <p:spPr>
          <a:xfrm>
            <a:off x="1447800" y="990600"/>
            <a:ext cx="152400" cy="1524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7" name="Oval 16"/>
          <p:cNvSpPr/>
          <p:nvPr/>
        </p:nvSpPr>
        <p:spPr>
          <a:xfrm>
            <a:off x="2057400" y="1981200"/>
            <a:ext cx="152400" cy="1524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Tree>
    <p:extLst>
      <p:ext uri="{BB962C8B-B14F-4D97-AF65-F5344CB8AC3E}">
        <p14:creationId xmlns="" xmlns:p14="http://schemas.microsoft.com/office/powerpoint/2010/main" val="99028644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259</TotalTime>
  <Words>1728</Words>
  <Application>Microsoft Office PowerPoint</Application>
  <PresentationFormat>On-screen Show (4:3)</PresentationFormat>
  <Paragraphs>187</Paragraphs>
  <Slides>33</Slides>
  <Notes>1</Notes>
  <HiddenSlides>2</HiddenSlides>
  <MMClips>0</MMClip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Office Theme</vt:lpstr>
      <vt:lpstr>Slide 1</vt:lpstr>
      <vt:lpstr>How program executes?</vt:lpstr>
      <vt:lpstr>C# Programming basics quiz… </vt:lpstr>
      <vt:lpstr>Question 1</vt:lpstr>
      <vt:lpstr>Question 1</vt:lpstr>
      <vt:lpstr>Question 2</vt:lpstr>
      <vt:lpstr>Question 2</vt:lpstr>
      <vt:lpstr>Question 3</vt:lpstr>
      <vt:lpstr>Question 3</vt:lpstr>
      <vt:lpstr>Question 4</vt:lpstr>
      <vt:lpstr>Question 4</vt:lpstr>
      <vt:lpstr>Question 5</vt:lpstr>
      <vt:lpstr>Question 5</vt:lpstr>
      <vt:lpstr>Question 6</vt:lpstr>
      <vt:lpstr>Question 6</vt:lpstr>
      <vt:lpstr>Question 7</vt:lpstr>
      <vt:lpstr>Question 7</vt:lpstr>
      <vt:lpstr>Question 8</vt:lpstr>
      <vt:lpstr>Question 8</vt:lpstr>
      <vt:lpstr>Question 9</vt:lpstr>
      <vt:lpstr>Question 9</vt:lpstr>
      <vt:lpstr>Question 10</vt:lpstr>
      <vt:lpstr>Question 10</vt:lpstr>
      <vt:lpstr>Question 11</vt:lpstr>
      <vt:lpstr>Question 11</vt:lpstr>
      <vt:lpstr>Question 12</vt:lpstr>
      <vt:lpstr>Question 12</vt:lpstr>
      <vt:lpstr>Question 13</vt:lpstr>
      <vt:lpstr>Question 13</vt:lpstr>
      <vt:lpstr>Question 14</vt:lpstr>
      <vt:lpstr>Question 14</vt:lpstr>
      <vt:lpstr>Question 14</vt:lpstr>
      <vt:lpstr>Question 14</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Devaraj Parthasarathy</dc:creator>
  <cp:lastModifiedBy>Venkat</cp:lastModifiedBy>
  <cp:revision>78</cp:revision>
  <dcterms:created xsi:type="dcterms:W3CDTF">2006-08-16T00:00:00Z</dcterms:created>
  <dcterms:modified xsi:type="dcterms:W3CDTF">2013-07-18T06:46:24Z</dcterms:modified>
</cp:coreProperties>
</file>