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622" y="-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emf"/><Relationship Id="rId4"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46758AF-9B40-40F3-B121-2DCDCE13DB08}" type="datetimeFigureOut">
              <a:rPr lang="en-US" smtClean="0"/>
              <a:pPr/>
              <a:t>4/2/2009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8EA6C09-B965-4BB5-923E-B600ACFD94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758AF-9B40-40F3-B121-2DCDCE13DB08}" type="datetimeFigureOut">
              <a:rPr lang="en-US" smtClean="0"/>
              <a:pPr/>
              <a:t>4/2/2009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6C09-B965-4BB5-923E-B600ACFD94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758AF-9B40-40F3-B121-2DCDCE13DB08}" type="datetimeFigureOut">
              <a:rPr lang="en-US" smtClean="0"/>
              <a:pPr/>
              <a:t>4/2/2009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6C09-B965-4BB5-923E-B600ACFD94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758AF-9B40-40F3-B121-2DCDCE13DB08}" type="datetimeFigureOut">
              <a:rPr lang="en-US" smtClean="0"/>
              <a:pPr/>
              <a:t>4/2/2009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6C09-B965-4BB5-923E-B600ACFD94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6758AF-9B40-40F3-B121-2DCDCE13DB08}" type="datetimeFigureOut">
              <a:rPr lang="en-US" smtClean="0"/>
              <a:pPr/>
              <a:t>4/2/2009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6C09-B965-4BB5-923E-B600ACFD94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6758AF-9B40-40F3-B121-2DCDCE13DB08}" type="datetimeFigureOut">
              <a:rPr lang="en-US" smtClean="0"/>
              <a:pPr/>
              <a:t>4/2/2009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A6C09-B965-4BB5-923E-B600ACFD94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6758AF-9B40-40F3-B121-2DCDCE13DB08}" type="datetimeFigureOut">
              <a:rPr lang="en-US" smtClean="0"/>
              <a:pPr/>
              <a:t>4/2/2009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A6C09-B965-4BB5-923E-B600ACFD94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6758AF-9B40-40F3-B121-2DCDCE13DB08}" type="datetimeFigureOut">
              <a:rPr lang="en-US" smtClean="0"/>
              <a:pPr/>
              <a:t>4/2/2009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A6C09-B965-4BB5-923E-B600ACFD94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758AF-9B40-40F3-B121-2DCDCE13DB08}" type="datetimeFigureOut">
              <a:rPr lang="en-US" smtClean="0"/>
              <a:pPr/>
              <a:t>4/2/2009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A6C09-B965-4BB5-923E-B600ACFD94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6758AF-9B40-40F3-B121-2DCDCE13DB08}" type="datetimeFigureOut">
              <a:rPr lang="en-US" smtClean="0"/>
              <a:pPr/>
              <a:t>4/2/2009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A6C09-B965-4BB5-923E-B600ACFD94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6758AF-9B40-40F3-B121-2DCDCE13DB08}" type="datetimeFigureOut">
              <a:rPr lang="en-US" smtClean="0"/>
              <a:pPr/>
              <a:t>4/2/2009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8EA6C09-B965-4BB5-923E-B600ACFD94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46758AF-9B40-40F3-B121-2DCDCE13DB08}" type="datetimeFigureOut">
              <a:rPr lang="en-US" smtClean="0"/>
              <a:pPr/>
              <a:t>4/2/2009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8EA6C09-B965-4BB5-923E-B600ACFD94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Microsoft_Office_Word_97_-_2003_Document3.doc"/><Relationship Id="rId5" Type="http://schemas.openxmlformats.org/officeDocument/2006/relationships/oleObject" Target="../embeddings/Microsoft_Office_Word_97_-_2003_Document2.doc"/><Relationship Id="rId4" Type="http://schemas.openxmlformats.org/officeDocument/2006/relationships/oleObject" Target="../embeddings/Microsoft_Office_Word_97_-_2003_Document1.doc"/></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DBMS</a:t>
            </a:r>
            <a:endParaRPr lang="en-US" dirty="0"/>
          </a:p>
        </p:txBody>
      </p:sp>
      <p:sp>
        <p:nvSpPr>
          <p:cNvPr id="3" name="Subtitle 2"/>
          <p:cNvSpPr>
            <a:spLocks noGrp="1"/>
          </p:cNvSpPr>
          <p:nvPr>
            <p:ph type="subTitle" idx="1"/>
          </p:nvPr>
        </p:nvSpPr>
        <p:spPr/>
        <p:txBody>
          <a:bodyPr/>
          <a:lstStyle/>
          <a:p>
            <a:r>
              <a:rPr lang="en-US" dirty="0" smtClean="0"/>
              <a:t>Venkat Shiva Reddy</a:t>
            </a:r>
          </a:p>
          <a:p>
            <a:r>
              <a:rPr lang="en-US" sz="1800" dirty="0" smtClean="0"/>
              <a:t>Technical Trainer</a:t>
            </a:r>
          </a:p>
          <a:p>
            <a:r>
              <a:rPr lang="en-US" sz="1800" dirty="0" smtClean="0"/>
              <a:t>Venkatshiva.reddy@gmail.com</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Better Controls </a:t>
            </a:r>
          </a:p>
          <a:p>
            <a:pPr lvl="1"/>
            <a:r>
              <a:rPr lang="en-US" dirty="0" smtClean="0"/>
              <a:t>Better controls can be achieved due to the centralized nature of the system.</a:t>
            </a:r>
          </a:p>
          <a:p>
            <a:r>
              <a:rPr lang="en-US" dirty="0" smtClean="0"/>
              <a:t>Data Independence </a:t>
            </a:r>
          </a:p>
          <a:p>
            <a:pPr lvl="1"/>
            <a:r>
              <a:rPr lang="en-US" dirty="0" smtClean="0"/>
              <a:t>The architecture of the DBMS can be viewed as a 3-level system comprising the following:</a:t>
            </a:r>
          </a:p>
          <a:p>
            <a:pPr lvl="2"/>
            <a:r>
              <a:rPr lang="en-US" dirty="0" smtClean="0"/>
              <a:t>- The internal or the physical level where the data resides.</a:t>
            </a:r>
          </a:p>
          <a:p>
            <a:pPr lvl="2"/>
            <a:r>
              <a:rPr lang="en-US" dirty="0" smtClean="0"/>
              <a:t>- The conceptual level which is the level of the DBMS functions</a:t>
            </a:r>
          </a:p>
          <a:p>
            <a:pPr lvl="2"/>
            <a:r>
              <a:rPr lang="en-US" dirty="0" smtClean="0"/>
              <a:t>- The external level which is the level of the application programs or the end user. </a:t>
            </a:r>
          </a:p>
          <a:p>
            <a:r>
              <a:rPr lang="en-US" dirty="0" smtClean="0"/>
              <a:t>Reduced Maintenance </a:t>
            </a:r>
          </a:p>
          <a:p>
            <a:pPr lvl="1"/>
            <a:r>
              <a:rPr lang="en-US" dirty="0" smtClean="0"/>
              <a:t>Maintenance is less and easy, again, due to the centralized nature of the system.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of a DBMS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Data Definition </a:t>
            </a:r>
          </a:p>
          <a:p>
            <a:pPr lvl="1"/>
            <a:r>
              <a:rPr lang="en-US" dirty="0" smtClean="0"/>
              <a:t>The DBMS provides functions to define the structure of the data in the application. These include defining and modifying the record structure, the type and size of fields and the various constraints/conditions to be satisfied by the data in each field. </a:t>
            </a:r>
          </a:p>
          <a:p>
            <a:r>
              <a:rPr lang="en-US" b="1" dirty="0" smtClean="0"/>
              <a:t>Data Manipulation </a:t>
            </a:r>
          </a:p>
          <a:p>
            <a:pPr lvl="1"/>
            <a:r>
              <a:rPr lang="en-US" dirty="0" smtClean="0"/>
              <a:t>Once the data structure is defined, data needs to be inserted, modified or deleted. The functions which perform these operations are also part of the DBMS. These function can handle planned and unplanned data manipulation needs. Planned queries are those which form part of the application. Unplanned queries are ad-hoc queries which are performed on a need basis. </a:t>
            </a:r>
          </a:p>
          <a:p>
            <a:r>
              <a:rPr lang="en-US" b="1" dirty="0" smtClean="0"/>
              <a:t>Data Security &amp; Integrity </a:t>
            </a:r>
          </a:p>
          <a:p>
            <a:pPr lvl="1"/>
            <a:r>
              <a:rPr lang="en-US" dirty="0" smtClean="0"/>
              <a:t>The DBMS contains functions which handle the security and integrity of data in the application. These can be easily invoked by the application and hence the application programmer need not code these functions in his/her programs.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of a DBMS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Recovery &amp; Concurrency</a:t>
            </a:r>
            <a:r>
              <a:rPr lang="en-US" dirty="0" smtClean="0"/>
              <a:t> </a:t>
            </a:r>
          </a:p>
          <a:p>
            <a:pPr lvl="1"/>
            <a:r>
              <a:rPr lang="en-US" dirty="0" smtClean="0"/>
              <a:t>Recovery of data after a system failure and concurrent access of records by multiple users are also handled by the DBMS. </a:t>
            </a:r>
          </a:p>
          <a:p>
            <a:r>
              <a:rPr lang="en-US" b="1" dirty="0" smtClean="0"/>
              <a:t>Data Dictionary Maintenance</a:t>
            </a:r>
            <a:r>
              <a:rPr lang="en-US" dirty="0" smtClean="0"/>
              <a:t> </a:t>
            </a:r>
          </a:p>
          <a:p>
            <a:pPr lvl="1"/>
            <a:r>
              <a:rPr lang="en-US" dirty="0" smtClean="0"/>
              <a:t>Maintaining the Data Dictionary which contains the data definition of the application is also one of the functions of a DBMS. </a:t>
            </a:r>
          </a:p>
          <a:p>
            <a:r>
              <a:rPr lang="en-US" b="1" dirty="0" smtClean="0"/>
              <a:t>Performance </a:t>
            </a:r>
          </a:p>
          <a:p>
            <a:pPr lvl="1"/>
            <a:r>
              <a:rPr lang="en-US" dirty="0" smtClean="0"/>
              <a:t>Optimizing the performance of the queries is one of the important functions of a DBMS. Hence the DBMS has a set of programs forming the Query Optimizer which evaluates the different implementations of a query and chooses the best among them. </a:t>
            </a:r>
          </a:p>
          <a:p>
            <a:r>
              <a:rPr lang="en-US" dirty="0" smtClean="0"/>
              <a:t>Thus the DBMS provides an environment that is both convenient and efficient to use when there is a large volume of data and many transactions to be processed.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i="1" dirty="0" smtClean="0"/>
              <a:t>Is </a:t>
            </a:r>
            <a:r>
              <a:rPr lang="en-US" dirty="0" smtClean="0"/>
              <a:t>a Relational Database Management System ?</a:t>
            </a:r>
            <a:endParaRPr lang="en-US" dirty="0"/>
          </a:p>
        </p:txBody>
      </p:sp>
      <p:sp>
        <p:nvSpPr>
          <p:cNvPr id="3" name="Content Placeholder 2"/>
          <p:cNvSpPr>
            <a:spLocks noGrp="1"/>
          </p:cNvSpPr>
          <p:nvPr>
            <p:ph idx="1"/>
          </p:nvPr>
        </p:nvSpPr>
        <p:spPr/>
        <p:txBody>
          <a:bodyPr>
            <a:normAutofit fontScale="92500" lnSpcReduction="10000"/>
          </a:bodyPr>
          <a:lstStyle/>
          <a:p>
            <a:pPr>
              <a:buFontTx/>
              <a:buNone/>
            </a:pPr>
            <a:r>
              <a:rPr lang="en-US" dirty="0" smtClean="0"/>
              <a:t>Database Management System = DBMS</a:t>
            </a:r>
          </a:p>
          <a:p>
            <a:pPr>
              <a:buFontTx/>
              <a:buNone/>
            </a:pPr>
            <a:r>
              <a:rPr lang="en-US" dirty="0" smtClean="0"/>
              <a:t>Relational DBMS = RDBMS</a:t>
            </a:r>
          </a:p>
          <a:p>
            <a:endParaRPr lang="en-US" dirty="0" smtClean="0"/>
          </a:p>
          <a:p>
            <a:r>
              <a:rPr lang="en-US" dirty="0" smtClean="0"/>
              <a:t>RDBMS - A database management system (DBMS) with the  ability to access data organized in tabular files that can be related to each other by a common field. </a:t>
            </a:r>
          </a:p>
          <a:p>
            <a:r>
              <a:rPr lang="en-US" dirty="0" smtClean="0"/>
              <a:t>An RDBMS has the capability to recombine the data items from different files, providing powerful tools for data usage.</a:t>
            </a:r>
            <a:br>
              <a:rPr lang="en-US" dirty="0" smtClean="0"/>
            </a:br>
            <a:endParaRPr lang="en-US" dirty="0" smtClean="0"/>
          </a:p>
          <a:p>
            <a:r>
              <a:rPr lang="en-US" dirty="0" smtClean="0"/>
              <a:t>A big software program written by someone else that accesses and updates those files for  you</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D6BBA2-A18B-49C9-A177-54B1A008E878}" type="slidenum">
              <a:rPr lang="he-IL"/>
              <a:pPr/>
              <a:t>14</a:t>
            </a:fld>
            <a:endParaRPr lang="en-US"/>
          </a:p>
        </p:txBody>
      </p:sp>
      <p:sp>
        <p:nvSpPr>
          <p:cNvPr id="46082" name="Rectangle 2"/>
          <p:cNvSpPr>
            <a:spLocks noGrp="1" noChangeArrowheads="1"/>
          </p:cNvSpPr>
          <p:nvPr>
            <p:ph type="title"/>
          </p:nvPr>
        </p:nvSpPr>
        <p:spPr/>
        <p:txBody>
          <a:bodyPr/>
          <a:lstStyle/>
          <a:p>
            <a:r>
              <a:rPr lang="en-US"/>
              <a:t>Where are RDBMS used ?</a:t>
            </a:r>
          </a:p>
        </p:txBody>
      </p:sp>
      <p:sp>
        <p:nvSpPr>
          <p:cNvPr id="46083" name="Rectangle 3"/>
          <p:cNvSpPr>
            <a:spLocks noGrp="1" noChangeArrowheads="1"/>
          </p:cNvSpPr>
          <p:nvPr>
            <p:ph type="body" idx="1"/>
          </p:nvPr>
        </p:nvSpPr>
        <p:spPr/>
        <p:txBody>
          <a:bodyPr/>
          <a:lstStyle/>
          <a:p>
            <a:r>
              <a:rPr lang="en-US"/>
              <a:t>Backend for traditional “database” applications</a:t>
            </a:r>
          </a:p>
          <a:p>
            <a:r>
              <a:rPr lang="en-US"/>
              <a:t>Backend for large Websites</a:t>
            </a:r>
          </a:p>
          <a:p>
            <a:r>
              <a:rPr lang="en-US"/>
              <a:t>Backend for Web services</a:t>
            </a:r>
          </a:p>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C85FB5-72B8-4302-88A1-51201A4BA0C7}" type="slidenum">
              <a:rPr lang="he-IL"/>
              <a:pPr/>
              <a:t>15</a:t>
            </a:fld>
            <a:endParaRPr lang="en-US"/>
          </a:p>
        </p:txBody>
      </p:sp>
      <p:sp>
        <p:nvSpPr>
          <p:cNvPr id="10242" name="Rectangle 2"/>
          <p:cNvSpPr>
            <a:spLocks noGrp="1" noChangeArrowheads="1"/>
          </p:cNvSpPr>
          <p:nvPr>
            <p:ph type="title"/>
          </p:nvPr>
        </p:nvSpPr>
        <p:spPr/>
        <p:txBody>
          <a:bodyPr>
            <a:normAutofit fontScale="90000"/>
          </a:bodyPr>
          <a:lstStyle/>
          <a:p>
            <a:r>
              <a:rPr lang="en-US"/>
              <a:t>Example of a Traditional Database Application</a:t>
            </a:r>
          </a:p>
        </p:txBody>
      </p:sp>
      <p:sp>
        <p:nvSpPr>
          <p:cNvPr id="10243" name="Rectangle 3"/>
          <p:cNvSpPr>
            <a:spLocks noGrp="1" noChangeArrowheads="1"/>
          </p:cNvSpPr>
          <p:nvPr>
            <p:ph type="body" idx="1"/>
          </p:nvPr>
        </p:nvSpPr>
        <p:spPr>
          <a:xfrm>
            <a:off x="838200" y="2209800"/>
            <a:ext cx="7239000" cy="3500438"/>
          </a:xfrm>
          <a:noFill/>
          <a:ln/>
        </p:spPr>
        <p:txBody>
          <a:bodyPr>
            <a:spAutoFit/>
          </a:bodyPr>
          <a:lstStyle/>
          <a:p>
            <a:pPr>
              <a:buFontTx/>
              <a:buNone/>
            </a:pPr>
            <a:r>
              <a:rPr lang="en-US"/>
              <a:t>Suppose we are building a system </a:t>
            </a:r>
          </a:p>
          <a:p>
            <a:pPr>
              <a:buFontTx/>
              <a:buNone/>
            </a:pPr>
            <a:r>
              <a:rPr lang="en-US"/>
              <a:t>to store the information about:</a:t>
            </a:r>
          </a:p>
          <a:p>
            <a:r>
              <a:rPr lang="en-US"/>
              <a:t>students</a:t>
            </a:r>
          </a:p>
          <a:p>
            <a:r>
              <a:rPr lang="en-US"/>
              <a:t>courses</a:t>
            </a:r>
          </a:p>
          <a:p>
            <a:r>
              <a:rPr lang="en-US"/>
              <a:t>professors</a:t>
            </a:r>
          </a:p>
          <a:p>
            <a:r>
              <a:rPr lang="en-US"/>
              <a:t>who takes what, who teaches what</a:t>
            </a:r>
            <a:endParaRPr lang="en-US" sz="3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DD49B71-5379-4289-B3CB-FF0E695782AD}" type="slidenum">
              <a:rPr lang="he-IL"/>
              <a:pPr/>
              <a:t>16</a:t>
            </a:fld>
            <a:endParaRPr lang="en-US"/>
          </a:p>
        </p:txBody>
      </p:sp>
      <p:sp>
        <p:nvSpPr>
          <p:cNvPr id="48130" name="Rectangle 2"/>
          <p:cNvSpPr>
            <a:spLocks noGrp="1" noChangeArrowheads="1"/>
          </p:cNvSpPr>
          <p:nvPr>
            <p:ph type="title"/>
          </p:nvPr>
        </p:nvSpPr>
        <p:spPr/>
        <p:txBody>
          <a:bodyPr/>
          <a:lstStyle/>
          <a:p>
            <a:r>
              <a:rPr lang="en-US"/>
              <a:t>Can we do it without a DBMS ?</a:t>
            </a:r>
          </a:p>
        </p:txBody>
      </p:sp>
      <p:sp>
        <p:nvSpPr>
          <p:cNvPr id="48131" name="Rectangle 3"/>
          <p:cNvSpPr>
            <a:spLocks noGrp="1" noChangeArrowheads="1"/>
          </p:cNvSpPr>
          <p:nvPr>
            <p:ph type="body" idx="1"/>
          </p:nvPr>
        </p:nvSpPr>
        <p:spPr/>
        <p:txBody>
          <a:bodyPr/>
          <a:lstStyle/>
          <a:p>
            <a:pPr>
              <a:lnSpc>
                <a:spcPct val="90000"/>
              </a:lnSpc>
              <a:buFontTx/>
              <a:buNone/>
            </a:pPr>
            <a:r>
              <a:rPr lang="en-US"/>
              <a:t>Sure we can!  Start by storing the data in files:</a:t>
            </a:r>
          </a:p>
          <a:p>
            <a:pPr>
              <a:lnSpc>
                <a:spcPct val="90000"/>
              </a:lnSpc>
            </a:pPr>
            <a:endParaRPr lang="en-US"/>
          </a:p>
          <a:p>
            <a:pPr>
              <a:lnSpc>
                <a:spcPct val="90000"/>
              </a:lnSpc>
              <a:buFontTx/>
              <a:buNone/>
            </a:pPr>
            <a:r>
              <a:rPr lang="en-US"/>
              <a:t>students.txt      courses.txt          professors.txt</a:t>
            </a:r>
          </a:p>
          <a:p>
            <a:pPr>
              <a:lnSpc>
                <a:spcPct val="90000"/>
              </a:lnSpc>
              <a:buFontTx/>
              <a:buNone/>
            </a:pPr>
            <a:endParaRPr lang="en-US"/>
          </a:p>
          <a:p>
            <a:pPr>
              <a:lnSpc>
                <a:spcPct val="90000"/>
              </a:lnSpc>
              <a:buFontTx/>
              <a:buNone/>
            </a:pPr>
            <a:endParaRPr lang="en-US"/>
          </a:p>
          <a:p>
            <a:pPr>
              <a:lnSpc>
                <a:spcPct val="90000"/>
              </a:lnSpc>
              <a:buFontTx/>
              <a:buNone/>
            </a:pPr>
            <a:endParaRPr lang="en-US"/>
          </a:p>
          <a:p>
            <a:pPr>
              <a:lnSpc>
                <a:spcPct val="90000"/>
              </a:lnSpc>
              <a:buFontTx/>
              <a:buNone/>
            </a:pPr>
            <a:r>
              <a:rPr lang="en-US"/>
              <a:t>Now write C or Java programs to implement specific tasks</a:t>
            </a:r>
          </a:p>
        </p:txBody>
      </p:sp>
      <p:sp>
        <p:nvSpPr>
          <p:cNvPr id="48132" name="AutoShape 4"/>
          <p:cNvSpPr>
            <a:spLocks noChangeArrowheads="1"/>
          </p:cNvSpPr>
          <p:nvPr/>
        </p:nvSpPr>
        <p:spPr bwMode="auto">
          <a:xfrm>
            <a:off x="914400" y="3429000"/>
            <a:ext cx="1447800" cy="1066800"/>
          </a:xfrm>
          <a:prstGeom prst="flowChartDocument">
            <a:avLst/>
          </a:prstGeom>
          <a:solidFill>
            <a:srgbClr val="C0C0C0">
              <a:alpha val="50000"/>
            </a:srgbClr>
          </a:solidFill>
          <a:ln w="9525">
            <a:solidFill>
              <a:schemeClr val="tx1"/>
            </a:solidFill>
            <a:miter lim="800000"/>
            <a:headEnd/>
            <a:tailEnd/>
          </a:ln>
          <a:effectLst/>
        </p:spPr>
        <p:txBody>
          <a:bodyPr anchor="ctr">
            <a:spAutoFit/>
          </a:bodyPr>
          <a:lstStyle/>
          <a:p>
            <a:endParaRPr lang="en-US"/>
          </a:p>
        </p:txBody>
      </p:sp>
      <p:sp>
        <p:nvSpPr>
          <p:cNvPr id="48133" name="AutoShape 5"/>
          <p:cNvSpPr>
            <a:spLocks noChangeArrowheads="1"/>
          </p:cNvSpPr>
          <p:nvPr/>
        </p:nvSpPr>
        <p:spPr bwMode="auto">
          <a:xfrm>
            <a:off x="2743200" y="3429000"/>
            <a:ext cx="1447800" cy="1066800"/>
          </a:xfrm>
          <a:prstGeom prst="flowChartDocument">
            <a:avLst/>
          </a:prstGeom>
          <a:solidFill>
            <a:srgbClr val="C0C0C0">
              <a:alpha val="50000"/>
            </a:srgbClr>
          </a:solidFill>
          <a:ln w="9525">
            <a:solidFill>
              <a:schemeClr val="tx1"/>
            </a:solidFill>
            <a:miter lim="800000"/>
            <a:headEnd/>
            <a:tailEnd/>
          </a:ln>
          <a:effectLst/>
        </p:spPr>
        <p:txBody>
          <a:bodyPr anchor="ctr">
            <a:spAutoFit/>
          </a:bodyPr>
          <a:lstStyle/>
          <a:p>
            <a:endParaRPr lang="en-US"/>
          </a:p>
        </p:txBody>
      </p:sp>
      <p:sp>
        <p:nvSpPr>
          <p:cNvPr id="48134" name="AutoShape 6"/>
          <p:cNvSpPr>
            <a:spLocks noChangeArrowheads="1"/>
          </p:cNvSpPr>
          <p:nvPr/>
        </p:nvSpPr>
        <p:spPr bwMode="auto">
          <a:xfrm>
            <a:off x="5105400" y="3429000"/>
            <a:ext cx="1447800" cy="1066800"/>
          </a:xfrm>
          <a:prstGeom prst="flowChartDocument">
            <a:avLst/>
          </a:prstGeom>
          <a:solidFill>
            <a:srgbClr val="C0C0C0">
              <a:alpha val="50000"/>
            </a:srgbClr>
          </a:solidFill>
          <a:ln w="9525">
            <a:solidFill>
              <a:schemeClr val="tx1"/>
            </a:solidFill>
            <a:miter lim="800000"/>
            <a:headEnd/>
            <a:tailEnd/>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B26B17E-347D-4116-90B1-FF54E25D282A}" type="slidenum">
              <a:rPr lang="he-IL"/>
              <a:pPr/>
              <a:t>17</a:t>
            </a:fld>
            <a:endParaRPr lang="en-US"/>
          </a:p>
        </p:txBody>
      </p:sp>
      <p:sp>
        <p:nvSpPr>
          <p:cNvPr id="49154" name="Rectangle 1026"/>
          <p:cNvSpPr>
            <a:spLocks noGrp="1" noChangeArrowheads="1"/>
          </p:cNvSpPr>
          <p:nvPr>
            <p:ph type="title"/>
          </p:nvPr>
        </p:nvSpPr>
        <p:spPr/>
        <p:txBody>
          <a:bodyPr/>
          <a:lstStyle/>
          <a:p>
            <a:r>
              <a:rPr lang="en-US"/>
              <a:t>Doing it without a DBMS...</a:t>
            </a:r>
          </a:p>
        </p:txBody>
      </p:sp>
      <p:sp>
        <p:nvSpPr>
          <p:cNvPr id="49155" name="Rectangle 1027"/>
          <p:cNvSpPr>
            <a:spLocks noGrp="1" noChangeArrowheads="1"/>
          </p:cNvSpPr>
          <p:nvPr>
            <p:ph type="body" idx="1"/>
          </p:nvPr>
        </p:nvSpPr>
        <p:spPr/>
        <p:txBody>
          <a:bodyPr/>
          <a:lstStyle/>
          <a:p>
            <a:r>
              <a:rPr lang="en-US"/>
              <a:t>Enroll “Mary Johnson” in “CSE444”:</a:t>
            </a:r>
          </a:p>
          <a:p>
            <a:endParaRPr lang="en-US"/>
          </a:p>
        </p:txBody>
      </p:sp>
      <p:sp>
        <p:nvSpPr>
          <p:cNvPr id="49156" name="AutoShape 1028"/>
          <p:cNvSpPr>
            <a:spLocks noChangeArrowheads="1"/>
          </p:cNvSpPr>
          <p:nvPr/>
        </p:nvSpPr>
        <p:spPr bwMode="auto">
          <a:xfrm>
            <a:off x="1219200" y="3124200"/>
            <a:ext cx="6858000" cy="2980623"/>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p>
            <a:pPr lvl="1">
              <a:lnSpc>
                <a:spcPct val="90000"/>
              </a:lnSpc>
              <a:spcBef>
                <a:spcPct val="0"/>
              </a:spcBef>
              <a:buFontTx/>
              <a:buNone/>
            </a:pPr>
            <a:r>
              <a:rPr lang="en-US" sz="2800" dirty="0"/>
              <a:t>Read ‘students.txt’</a:t>
            </a:r>
          </a:p>
          <a:p>
            <a:pPr lvl="1">
              <a:lnSpc>
                <a:spcPct val="90000"/>
              </a:lnSpc>
              <a:spcBef>
                <a:spcPct val="0"/>
              </a:spcBef>
              <a:buFontTx/>
              <a:buNone/>
            </a:pPr>
            <a:r>
              <a:rPr lang="en-US" sz="2800" dirty="0"/>
              <a:t>Read ‘courses.txt’</a:t>
            </a:r>
          </a:p>
          <a:p>
            <a:pPr lvl="1">
              <a:lnSpc>
                <a:spcPct val="90000"/>
              </a:lnSpc>
              <a:spcBef>
                <a:spcPct val="0"/>
              </a:spcBef>
              <a:buFontTx/>
              <a:buNone/>
            </a:pPr>
            <a:r>
              <a:rPr lang="en-US" sz="2800" dirty="0" err="1"/>
              <a:t>Find&amp;update</a:t>
            </a:r>
            <a:r>
              <a:rPr lang="en-US" sz="2800" dirty="0"/>
              <a:t> the record “Mary Johnson”</a:t>
            </a:r>
          </a:p>
          <a:p>
            <a:pPr lvl="1">
              <a:lnSpc>
                <a:spcPct val="90000"/>
              </a:lnSpc>
              <a:spcBef>
                <a:spcPct val="0"/>
              </a:spcBef>
              <a:buFontTx/>
              <a:buNone/>
            </a:pPr>
            <a:r>
              <a:rPr lang="en-US" sz="2800" dirty="0" err="1"/>
              <a:t>Find&amp;update</a:t>
            </a:r>
            <a:r>
              <a:rPr lang="en-US" sz="2800" dirty="0"/>
              <a:t> the record “CSE444”</a:t>
            </a:r>
          </a:p>
          <a:p>
            <a:pPr lvl="1">
              <a:lnSpc>
                <a:spcPct val="90000"/>
              </a:lnSpc>
              <a:spcBef>
                <a:spcPct val="0"/>
              </a:spcBef>
              <a:buFontTx/>
              <a:buNone/>
            </a:pPr>
            <a:r>
              <a:rPr lang="en-US" sz="2800" dirty="0"/>
              <a:t>Write “students.txt”</a:t>
            </a:r>
          </a:p>
          <a:p>
            <a:pPr lvl="1">
              <a:lnSpc>
                <a:spcPct val="90000"/>
              </a:lnSpc>
              <a:spcBef>
                <a:spcPct val="0"/>
              </a:spcBef>
              <a:buFontTx/>
              <a:buNone/>
            </a:pPr>
            <a:r>
              <a:rPr lang="en-US" sz="2800" dirty="0"/>
              <a:t>Write “courses.txt”</a:t>
            </a:r>
          </a:p>
        </p:txBody>
      </p:sp>
      <p:sp>
        <p:nvSpPr>
          <p:cNvPr id="49157" name="Text Box 1029"/>
          <p:cNvSpPr txBox="1">
            <a:spLocks noChangeArrowheads="1"/>
          </p:cNvSpPr>
          <p:nvPr/>
        </p:nvSpPr>
        <p:spPr bwMode="auto">
          <a:xfrm>
            <a:off x="822325" y="2632075"/>
            <a:ext cx="4960938" cy="457200"/>
          </a:xfrm>
          <a:prstGeom prst="rect">
            <a:avLst/>
          </a:prstGeom>
          <a:noFill/>
          <a:ln w="9525">
            <a:noFill/>
            <a:miter lim="800000"/>
            <a:headEnd/>
            <a:tailEnd/>
          </a:ln>
          <a:effectLst/>
        </p:spPr>
        <p:txBody>
          <a:bodyPr wrap="none">
            <a:spAutoFit/>
          </a:bodyPr>
          <a:lstStyle/>
          <a:p>
            <a:pPr>
              <a:buFontTx/>
              <a:buNone/>
            </a:pPr>
            <a:r>
              <a:rPr lang="en-US"/>
              <a:t>Write a C program to do the following: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CD8A8D0-7B33-4699-B487-477F715EED24}" type="slidenum">
              <a:rPr lang="he-IL"/>
              <a:pPr/>
              <a:t>18</a:t>
            </a:fld>
            <a:endParaRPr lang="en-US"/>
          </a:p>
        </p:txBody>
      </p:sp>
      <p:sp>
        <p:nvSpPr>
          <p:cNvPr id="50178" name="Rectangle 2"/>
          <p:cNvSpPr>
            <a:spLocks noGrp="1" noChangeArrowheads="1"/>
          </p:cNvSpPr>
          <p:nvPr>
            <p:ph type="title"/>
          </p:nvPr>
        </p:nvSpPr>
        <p:spPr/>
        <p:txBody>
          <a:bodyPr/>
          <a:lstStyle/>
          <a:p>
            <a:r>
              <a:rPr lang="en-US"/>
              <a:t>Problems without an DBMS...</a:t>
            </a:r>
          </a:p>
        </p:txBody>
      </p:sp>
      <p:sp>
        <p:nvSpPr>
          <p:cNvPr id="50179" name="Rectangle 3"/>
          <p:cNvSpPr>
            <a:spLocks noGrp="1" noChangeArrowheads="1"/>
          </p:cNvSpPr>
          <p:nvPr>
            <p:ph type="body" idx="1"/>
          </p:nvPr>
        </p:nvSpPr>
        <p:spPr>
          <a:xfrm>
            <a:off x="381000" y="1981200"/>
            <a:ext cx="8534400" cy="4114800"/>
          </a:xfrm>
        </p:spPr>
        <p:txBody>
          <a:bodyPr/>
          <a:lstStyle/>
          <a:p>
            <a:pPr>
              <a:lnSpc>
                <a:spcPct val="90000"/>
              </a:lnSpc>
            </a:pPr>
            <a:r>
              <a:rPr lang="en-US" sz="2800"/>
              <a:t>System crashes:</a:t>
            </a:r>
          </a:p>
          <a:p>
            <a:pPr>
              <a:lnSpc>
                <a:spcPct val="90000"/>
              </a:lnSpc>
            </a:pPr>
            <a:endParaRPr lang="en-US" sz="2800"/>
          </a:p>
          <a:p>
            <a:pPr>
              <a:lnSpc>
                <a:spcPct val="90000"/>
              </a:lnSpc>
            </a:pPr>
            <a:endParaRPr lang="en-US" sz="2800"/>
          </a:p>
          <a:p>
            <a:pPr lvl="1">
              <a:lnSpc>
                <a:spcPct val="90000"/>
              </a:lnSpc>
            </a:pPr>
            <a:r>
              <a:rPr lang="en-US" sz="2400"/>
              <a:t>What is the problem ?</a:t>
            </a:r>
          </a:p>
          <a:p>
            <a:pPr>
              <a:lnSpc>
                <a:spcPct val="90000"/>
              </a:lnSpc>
            </a:pPr>
            <a:r>
              <a:rPr lang="en-US" sz="2800"/>
              <a:t>Large data sets (say 50GB)</a:t>
            </a:r>
          </a:p>
          <a:p>
            <a:pPr lvl="1">
              <a:lnSpc>
                <a:spcPct val="90000"/>
              </a:lnSpc>
            </a:pPr>
            <a:r>
              <a:rPr lang="en-US" sz="2400"/>
              <a:t>What is the problem ?</a:t>
            </a:r>
          </a:p>
          <a:p>
            <a:pPr>
              <a:lnSpc>
                <a:spcPct val="90000"/>
              </a:lnSpc>
            </a:pPr>
            <a:r>
              <a:rPr lang="en-US" sz="2800"/>
              <a:t>Simultaneous access by many users</a:t>
            </a:r>
          </a:p>
          <a:p>
            <a:pPr lvl="1">
              <a:lnSpc>
                <a:spcPct val="90000"/>
              </a:lnSpc>
            </a:pPr>
            <a:r>
              <a:rPr lang="en-US" sz="2400"/>
              <a:t>Need locks:  we know them from OS, but now data on disk; and is there any fun to re-implement them ?</a:t>
            </a:r>
          </a:p>
        </p:txBody>
      </p:sp>
      <p:sp>
        <p:nvSpPr>
          <p:cNvPr id="50180" name="AutoShape 4"/>
          <p:cNvSpPr>
            <a:spLocks noChangeArrowheads="1"/>
          </p:cNvSpPr>
          <p:nvPr/>
        </p:nvSpPr>
        <p:spPr bwMode="auto">
          <a:xfrm>
            <a:off x="3505200" y="2057400"/>
            <a:ext cx="3567113" cy="1277938"/>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a:spAutoFit/>
          </a:bodyPr>
          <a:lstStyle/>
          <a:p>
            <a:pPr lvl="1">
              <a:lnSpc>
                <a:spcPct val="90000"/>
              </a:lnSpc>
              <a:spcBef>
                <a:spcPct val="0"/>
              </a:spcBef>
              <a:buFontTx/>
              <a:buNone/>
            </a:pPr>
            <a:r>
              <a:rPr lang="en-US" sz="1200"/>
              <a:t>Read ‘students.txt’</a:t>
            </a:r>
          </a:p>
          <a:p>
            <a:pPr lvl="1">
              <a:lnSpc>
                <a:spcPct val="90000"/>
              </a:lnSpc>
              <a:spcBef>
                <a:spcPct val="0"/>
              </a:spcBef>
              <a:buFontTx/>
              <a:buNone/>
            </a:pPr>
            <a:r>
              <a:rPr lang="en-US" sz="1200"/>
              <a:t>Read ‘courses.txt’</a:t>
            </a:r>
          </a:p>
          <a:p>
            <a:pPr lvl="1">
              <a:lnSpc>
                <a:spcPct val="90000"/>
              </a:lnSpc>
              <a:spcBef>
                <a:spcPct val="0"/>
              </a:spcBef>
              <a:buFontTx/>
              <a:buNone/>
            </a:pPr>
            <a:r>
              <a:rPr lang="en-US" sz="1200"/>
              <a:t>Find&amp;update the record “Mary Johnson”</a:t>
            </a:r>
          </a:p>
          <a:p>
            <a:pPr lvl="1">
              <a:lnSpc>
                <a:spcPct val="90000"/>
              </a:lnSpc>
              <a:spcBef>
                <a:spcPct val="0"/>
              </a:spcBef>
              <a:buFontTx/>
              <a:buNone/>
            </a:pPr>
            <a:r>
              <a:rPr lang="en-US" sz="1200"/>
              <a:t>Find&amp;update the record “CSE444”</a:t>
            </a:r>
          </a:p>
          <a:p>
            <a:pPr lvl="1">
              <a:lnSpc>
                <a:spcPct val="90000"/>
              </a:lnSpc>
              <a:spcBef>
                <a:spcPct val="0"/>
              </a:spcBef>
              <a:buFontTx/>
              <a:buNone/>
            </a:pPr>
            <a:r>
              <a:rPr lang="en-US" sz="1200"/>
              <a:t>Write “students.txt”</a:t>
            </a:r>
          </a:p>
          <a:p>
            <a:pPr lvl="1">
              <a:lnSpc>
                <a:spcPct val="90000"/>
              </a:lnSpc>
              <a:spcBef>
                <a:spcPct val="0"/>
              </a:spcBef>
              <a:buFontTx/>
              <a:buNone/>
            </a:pPr>
            <a:r>
              <a:rPr lang="en-US" sz="1200"/>
              <a:t>Write “courses.txt”</a:t>
            </a:r>
          </a:p>
        </p:txBody>
      </p:sp>
      <p:sp>
        <p:nvSpPr>
          <p:cNvPr id="50181" name="AutoShape 5"/>
          <p:cNvSpPr>
            <a:spLocks noChangeArrowheads="1"/>
          </p:cNvSpPr>
          <p:nvPr/>
        </p:nvSpPr>
        <p:spPr bwMode="auto">
          <a:xfrm>
            <a:off x="6629400" y="2209800"/>
            <a:ext cx="1884363" cy="619125"/>
          </a:xfrm>
          <a:prstGeom prst="wedgeEllipseCallout">
            <a:avLst>
              <a:gd name="adj1" fmla="val -126329"/>
              <a:gd name="adj2" fmla="val 67435"/>
            </a:avLst>
          </a:prstGeom>
          <a:solidFill>
            <a:srgbClr val="C0C0C0">
              <a:alpha val="50000"/>
            </a:srgbClr>
          </a:solidFill>
          <a:ln w="9525">
            <a:solidFill>
              <a:schemeClr val="tx1"/>
            </a:solidFill>
            <a:miter lim="800000"/>
            <a:headEnd/>
            <a:tailEnd/>
          </a:ln>
          <a:effectLst/>
        </p:spPr>
        <p:txBody>
          <a:bodyPr wrap="none">
            <a:spAutoFit/>
          </a:bodyPr>
          <a:lstStyle/>
          <a:p>
            <a:pPr algn="ctr">
              <a:buFontTx/>
              <a:buNone/>
            </a:pPr>
            <a:r>
              <a:rPr lang="en-US"/>
              <a:t>CRASH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4266BB0D-91F2-4D48-A325-E24486669D69}" type="slidenum">
              <a:rPr lang="he-IL"/>
              <a:pPr/>
              <a:t>19</a:t>
            </a:fld>
            <a:endParaRPr lang="en-US"/>
          </a:p>
        </p:txBody>
      </p:sp>
      <p:sp>
        <p:nvSpPr>
          <p:cNvPr id="51222" name="Rectangle 1046"/>
          <p:cNvSpPr>
            <a:spLocks noChangeArrowheads="1"/>
          </p:cNvSpPr>
          <p:nvPr/>
        </p:nvSpPr>
        <p:spPr bwMode="auto">
          <a:xfrm>
            <a:off x="609600" y="2438400"/>
            <a:ext cx="2895600" cy="2971800"/>
          </a:xfrm>
          <a:prstGeom prst="rect">
            <a:avLst/>
          </a:prstGeom>
          <a:solidFill>
            <a:srgbClr val="EAEAEA"/>
          </a:solidFill>
          <a:ln w="9525">
            <a:solidFill>
              <a:schemeClr val="tx1"/>
            </a:solidFill>
            <a:miter lim="800000"/>
            <a:headEnd/>
            <a:tailEnd/>
          </a:ln>
          <a:effectLst/>
        </p:spPr>
        <p:txBody>
          <a:bodyPr wrap="none" anchor="ctr"/>
          <a:lstStyle/>
          <a:p>
            <a:endParaRPr lang="en-US"/>
          </a:p>
        </p:txBody>
      </p:sp>
      <p:sp>
        <p:nvSpPr>
          <p:cNvPr id="51202" name="Rectangle 1026"/>
          <p:cNvSpPr>
            <a:spLocks noGrp="1" noChangeArrowheads="1"/>
          </p:cNvSpPr>
          <p:nvPr>
            <p:ph type="title"/>
          </p:nvPr>
        </p:nvSpPr>
        <p:spPr/>
        <p:txBody>
          <a:bodyPr/>
          <a:lstStyle/>
          <a:p>
            <a:r>
              <a:rPr lang="en-US"/>
              <a:t>Enters a DMBS</a:t>
            </a:r>
          </a:p>
        </p:txBody>
      </p:sp>
      <p:pic>
        <p:nvPicPr>
          <p:cNvPr id="51205" name="Picture 1029"/>
          <p:cNvPicPr>
            <a:picLocks noChangeAspect="1" noChangeArrowheads="1"/>
          </p:cNvPicPr>
          <p:nvPr/>
        </p:nvPicPr>
        <p:blipFill>
          <a:blip r:embed="rId2"/>
          <a:srcRect/>
          <a:stretch>
            <a:fillRect/>
          </a:stretch>
        </p:blipFill>
        <p:spPr bwMode="auto">
          <a:xfrm>
            <a:off x="2133600" y="2667000"/>
            <a:ext cx="1144588" cy="2286000"/>
          </a:xfrm>
          <a:prstGeom prst="rect">
            <a:avLst/>
          </a:prstGeom>
          <a:noFill/>
          <a:ln w="9525">
            <a:noFill/>
            <a:miter lim="800000"/>
            <a:headEnd/>
            <a:tailEnd/>
          </a:ln>
          <a:effectLst/>
        </p:spPr>
      </p:pic>
      <p:sp>
        <p:nvSpPr>
          <p:cNvPr id="51206" name="AutoShape 1030"/>
          <p:cNvSpPr>
            <a:spLocks noChangeArrowheads="1"/>
          </p:cNvSpPr>
          <p:nvPr/>
        </p:nvSpPr>
        <p:spPr bwMode="auto">
          <a:xfrm>
            <a:off x="838200" y="2667000"/>
            <a:ext cx="838200" cy="685800"/>
          </a:xfrm>
          <a:prstGeom prst="flowChartDocument">
            <a:avLst/>
          </a:prstGeom>
          <a:solidFill>
            <a:srgbClr val="C0C0C0">
              <a:alpha val="50000"/>
            </a:srgbClr>
          </a:solidFill>
          <a:ln w="9525">
            <a:solidFill>
              <a:schemeClr val="tx1"/>
            </a:solidFill>
            <a:miter lim="800000"/>
            <a:headEnd/>
            <a:tailEnd/>
          </a:ln>
          <a:effectLst/>
        </p:spPr>
        <p:txBody>
          <a:bodyPr anchor="ctr">
            <a:spAutoFit/>
          </a:bodyPr>
          <a:lstStyle/>
          <a:p>
            <a:endParaRPr lang="en-US"/>
          </a:p>
        </p:txBody>
      </p:sp>
      <p:sp>
        <p:nvSpPr>
          <p:cNvPr id="51207" name="AutoShape 1031"/>
          <p:cNvSpPr>
            <a:spLocks noChangeArrowheads="1"/>
          </p:cNvSpPr>
          <p:nvPr/>
        </p:nvSpPr>
        <p:spPr bwMode="auto">
          <a:xfrm>
            <a:off x="838200" y="3581400"/>
            <a:ext cx="838200" cy="685800"/>
          </a:xfrm>
          <a:prstGeom prst="flowChartDocument">
            <a:avLst/>
          </a:prstGeom>
          <a:solidFill>
            <a:srgbClr val="C0C0C0">
              <a:alpha val="50000"/>
            </a:srgbClr>
          </a:solidFill>
          <a:ln w="9525">
            <a:solidFill>
              <a:schemeClr val="tx1"/>
            </a:solidFill>
            <a:miter lim="800000"/>
            <a:headEnd/>
            <a:tailEnd/>
          </a:ln>
          <a:effectLst/>
        </p:spPr>
        <p:txBody>
          <a:bodyPr anchor="ctr">
            <a:spAutoFit/>
          </a:bodyPr>
          <a:lstStyle/>
          <a:p>
            <a:endParaRPr lang="en-US"/>
          </a:p>
        </p:txBody>
      </p:sp>
      <p:sp>
        <p:nvSpPr>
          <p:cNvPr id="51208" name="AutoShape 1032"/>
          <p:cNvSpPr>
            <a:spLocks noChangeArrowheads="1"/>
          </p:cNvSpPr>
          <p:nvPr/>
        </p:nvSpPr>
        <p:spPr bwMode="auto">
          <a:xfrm>
            <a:off x="838200" y="4572000"/>
            <a:ext cx="838200" cy="685800"/>
          </a:xfrm>
          <a:prstGeom prst="flowChartDocument">
            <a:avLst/>
          </a:prstGeom>
          <a:solidFill>
            <a:srgbClr val="C0C0C0">
              <a:alpha val="50000"/>
            </a:srgbClr>
          </a:solidFill>
          <a:ln w="9525">
            <a:solidFill>
              <a:schemeClr val="tx1"/>
            </a:solidFill>
            <a:miter lim="800000"/>
            <a:headEnd/>
            <a:tailEnd/>
          </a:ln>
          <a:effectLst/>
        </p:spPr>
        <p:txBody>
          <a:bodyPr anchor="ctr">
            <a:spAutoFit/>
          </a:bodyPr>
          <a:lstStyle/>
          <a:p>
            <a:endParaRPr lang="en-US"/>
          </a:p>
        </p:txBody>
      </p:sp>
      <p:sp>
        <p:nvSpPr>
          <p:cNvPr id="51209" name="AutoShape 1033"/>
          <p:cNvSpPr>
            <a:spLocks noChangeArrowheads="1"/>
          </p:cNvSpPr>
          <p:nvPr/>
        </p:nvSpPr>
        <p:spPr bwMode="auto">
          <a:xfrm>
            <a:off x="381000" y="6019800"/>
            <a:ext cx="1857375" cy="619125"/>
          </a:xfrm>
          <a:prstGeom prst="wedgeEllipseCallout">
            <a:avLst>
              <a:gd name="adj1" fmla="val -171"/>
              <a:gd name="adj2" fmla="val -122819"/>
            </a:avLst>
          </a:prstGeom>
          <a:solidFill>
            <a:srgbClr val="C0C0C0"/>
          </a:solidFill>
          <a:ln w="9525">
            <a:solidFill>
              <a:schemeClr val="tx1"/>
            </a:solidFill>
            <a:miter lim="800000"/>
            <a:headEnd/>
            <a:tailEnd/>
          </a:ln>
          <a:effectLst/>
        </p:spPr>
        <p:txBody>
          <a:bodyPr wrap="none">
            <a:spAutoFit/>
          </a:bodyPr>
          <a:lstStyle/>
          <a:p>
            <a:pPr algn="ctr">
              <a:buFontTx/>
              <a:buNone/>
            </a:pPr>
            <a:r>
              <a:rPr lang="en-US"/>
              <a:t>Data files</a:t>
            </a:r>
          </a:p>
        </p:txBody>
      </p:sp>
      <p:sp>
        <p:nvSpPr>
          <p:cNvPr id="51210" name="AutoShape 1034"/>
          <p:cNvSpPr>
            <a:spLocks noChangeArrowheads="1"/>
          </p:cNvSpPr>
          <p:nvPr/>
        </p:nvSpPr>
        <p:spPr bwMode="auto">
          <a:xfrm>
            <a:off x="2743200" y="5207000"/>
            <a:ext cx="2957513" cy="1651000"/>
          </a:xfrm>
          <a:prstGeom prst="wedgeEllipseCallout">
            <a:avLst>
              <a:gd name="adj1" fmla="val -29926"/>
              <a:gd name="adj2" fmla="val -62694"/>
            </a:avLst>
          </a:prstGeom>
          <a:solidFill>
            <a:srgbClr val="C0C0C0"/>
          </a:solidFill>
          <a:ln w="9525">
            <a:solidFill>
              <a:schemeClr val="tx1"/>
            </a:solidFill>
            <a:miter lim="800000"/>
            <a:headEnd/>
            <a:tailEnd/>
          </a:ln>
          <a:effectLst/>
        </p:spPr>
        <p:txBody>
          <a:bodyPr wrap="none">
            <a:spAutoFit/>
          </a:bodyPr>
          <a:lstStyle/>
          <a:p>
            <a:pPr algn="ctr">
              <a:buFontTx/>
              <a:buNone/>
            </a:pPr>
            <a:r>
              <a:rPr lang="en-US"/>
              <a:t>Database server</a:t>
            </a:r>
            <a:br>
              <a:rPr lang="en-US"/>
            </a:br>
            <a:r>
              <a:rPr lang="en-US"/>
              <a:t>(someone else’s</a:t>
            </a:r>
            <a:br>
              <a:rPr lang="en-US"/>
            </a:br>
            <a:r>
              <a:rPr lang="en-US"/>
              <a:t>C program)</a:t>
            </a:r>
          </a:p>
        </p:txBody>
      </p:sp>
      <p:sp>
        <p:nvSpPr>
          <p:cNvPr id="51219" name="AutoShape 1043"/>
          <p:cNvSpPr>
            <a:spLocks noChangeArrowheads="1"/>
          </p:cNvSpPr>
          <p:nvPr/>
        </p:nvSpPr>
        <p:spPr bwMode="auto">
          <a:xfrm>
            <a:off x="6553200" y="5943600"/>
            <a:ext cx="2393950" cy="619125"/>
          </a:xfrm>
          <a:prstGeom prst="wedgeEllipseCallout">
            <a:avLst>
              <a:gd name="adj1" fmla="val -8954"/>
              <a:gd name="adj2" fmla="val -90255"/>
            </a:avLst>
          </a:prstGeom>
          <a:solidFill>
            <a:srgbClr val="C0C0C0"/>
          </a:solidFill>
          <a:ln w="9525">
            <a:solidFill>
              <a:schemeClr val="tx1"/>
            </a:solidFill>
            <a:miter lim="800000"/>
            <a:headEnd/>
            <a:tailEnd/>
          </a:ln>
          <a:effectLst/>
        </p:spPr>
        <p:txBody>
          <a:bodyPr wrap="none">
            <a:spAutoFit/>
          </a:bodyPr>
          <a:lstStyle/>
          <a:p>
            <a:pPr algn="ctr">
              <a:buFontTx/>
              <a:buNone/>
            </a:pPr>
            <a:r>
              <a:rPr lang="en-US"/>
              <a:t>Applications</a:t>
            </a:r>
          </a:p>
        </p:txBody>
      </p:sp>
      <p:grpSp>
        <p:nvGrpSpPr>
          <p:cNvPr id="2" name="Group 1047"/>
          <p:cNvGrpSpPr>
            <a:grpSpLocks/>
          </p:cNvGrpSpPr>
          <p:nvPr/>
        </p:nvGrpSpPr>
        <p:grpSpPr bwMode="auto">
          <a:xfrm>
            <a:off x="3581400" y="2209800"/>
            <a:ext cx="4267200" cy="3429000"/>
            <a:chOff x="2256" y="1392"/>
            <a:chExt cx="2688" cy="2160"/>
          </a:xfrm>
        </p:grpSpPr>
        <p:pic>
          <p:nvPicPr>
            <p:cNvPr id="51211" name="Picture 1035"/>
            <p:cNvPicPr>
              <a:picLocks noChangeAspect="1" noChangeArrowheads="1"/>
            </p:cNvPicPr>
            <p:nvPr/>
          </p:nvPicPr>
          <p:blipFill>
            <a:blip r:embed="rId3"/>
            <a:srcRect/>
            <a:stretch>
              <a:fillRect/>
            </a:stretch>
          </p:blipFill>
          <p:spPr bwMode="auto">
            <a:xfrm>
              <a:off x="4128" y="1392"/>
              <a:ext cx="624" cy="444"/>
            </a:xfrm>
            <a:prstGeom prst="rect">
              <a:avLst/>
            </a:prstGeom>
            <a:noFill/>
            <a:ln w="9525">
              <a:noFill/>
              <a:miter lim="800000"/>
              <a:headEnd/>
              <a:tailEnd/>
            </a:ln>
            <a:effectLst/>
          </p:spPr>
        </p:pic>
        <p:pic>
          <p:nvPicPr>
            <p:cNvPr id="51213" name="Picture 1037"/>
            <p:cNvPicPr>
              <a:picLocks noChangeAspect="1" noChangeArrowheads="1"/>
            </p:cNvPicPr>
            <p:nvPr/>
          </p:nvPicPr>
          <p:blipFill>
            <a:blip r:embed="rId4"/>
            <a:srcRect/>
            <a:stretch>
              <a:fillRect/>
            </a:stretch>
          </p:blipFill>
          <p:spPr bwMode="auto">
            <a:xfrm>
              <a:off x="4224" y="2244"/>
              <a:ext cx="624" cy="444"/>
            </a:xfrm>
            <a:prstGeom prst="rect">
              <a:avLst/>
            </a:prstGeom>
            <a:noFill/>
            <a:ln w="9525">
              <a:noFill/>
              <a:miter lim="800000"/>
              <a:headEnd/>
              <a:tailEnd/>
            </a:ln>
            <a:effectLst/>
          </p:spPr>
        </p:pic>
        <p:pic>
          <p:nvPicPr>
            <p:cNvPr id="51214" name="Picture 1038"/>
            <p:cNvPicPr>
              <a:picLocks noChangeAspect="1" noChangeArrowheads="1"/>
            </p:cNvPicPr>
            <p:nvPr/>
          </p:nvPicPr>
          <p:blipFill>
            <a:blip r:embed="rId5"/>
            <a:srcRect/>
            <a:stretch>
              <a:fillRect/>
            </a:stretch>
          </p:blipFill>
          <p:spPr bwMode="auto">
            <a:xfrm>
              <a:off x="4320" y="3108"/>
              <a:ext cx="624" cy="444"/>
            </a:xfrm>
            <a:prstGeom prst="rect">
              <a:avLst/>
            </a:prstGeom>
            <a:noFill/>
            <a:ln w="9525">
              <a:noFill/>
              <a:miter lim="800000"/>
              <a:headEnd/>
              <a:tailEnd/>
            </a:ln>
            <a:effectLst/>
          </p:spPr>
        </p:pic>
        <p:sp>
          <p:nvSpPr>
            <p:cNvPr id="51216" name="Line 1040"/>
            <p:cNvSpPr>
              <a:spLocks noChangeShapeType="1"/>
            </p:cNvSpPr>
            <p:nvPr/>
          </p:nvSpPr>
          <p:spPr bwMode="auto">
            <a:xfrm flipV="1">
              <a:off x="2256" y="1728"/>
              <a:ext cx="1776" cy="480"/>
            </a:xfrm>
            <a:prstGeom prst="line">
              <a:avLst/>
            </a:prstGeom>
            <a:noFill/>
            <a:ln w="9525">
              <a:solidFill>
                <a:schemeClr val="tx1"/>
              </a:solidFill>
              <a:round/>
              <a:headEnd/>
              <a:tailEnd/>
            </a:ln>
            <a:effectLst/>
          </p:spPr>
          <p:txBody>
            <a:bodyPr/>
            <a:lstStyle/>
            <a:p>
              <a:endParaRPr lang="en-US"/>
            </a:p>
          </p:txBody>
        </p:sp>
        <p:sp>
          <p:nvSpPr>
            <p:cNvPr id="51217" name="Line 1041"/>
            <p:cNvSpPr>
              <a:spLocks noChangeShapeType="1"/>
            </p:cNvSpPr>
            <p:nvPr/>
          </p:nvSpPr>
          <p:spPr bwMode="auto">
            <a:xfrm>
              <a:off x="2304" y="2448"/>
              <a:ext cx="1728" cy="48"/>
            </a:xfrm>
            <a:prstGeom prst="line">
              <a:avLst/>
            </a:prstGeom>
            <a:noFill/>
            <a:ln w="9525">
              <a:solidFill>
                <a:schemeClr val="tx1"/>
              </a:solidFill>
              <a:round/>
              <a:headEnd/>
              <a:tailEnd/>
            </a:ln>
            <a:effectLst/>
          </p:spPr>
          <p:txBody>
            <a:bodyPr/>
            <a:lstStyle/>
            <a:p>
              <a:endParaRPr lang="en-US"/>
            </a:p>
          </p:txBody>
        </p:sp>
        <p:sp>
          <p:nvSpPr>
            <p:cNvPr id="51218" name="Line 1042"/>
            <p:cNvSpPr>
              <a:spLocks noChangeShapeType="1"/>
            </p:cNvSpPr>
            <p:nvPr/>
          </p:nvSpPr>
          <p:spPr bwMode="auto">
            <a:xfrm>
              <a:off x="2400" y="2880"/>
              <a:ext cx="1824" cy="480"/>
            </a:xfrm>
            <a:prstGeom prst="line">
              <a:avLst/>
            </a:prstGeom>
            <a:noFill/>
            <a:ln w="9525">
              <a:solidFill>
                <a:schemeClr val="tx1"/>
              </a:solidFill>
              <a:round/>
              <a:headEnd/>
              <a:tailEnd/>
            </a:ln>
            <a:effectLst/>
          </p:spPr>
          <p:txBody>
            <a:bodyPr/>
            <a:lstStyle/>
            <a:p>
              <a:endParaRPr lang="en-US"/>
            </a:p>
          </p:txBody>
        </p:sp>
        <p:sp>
          <p:nvSpPr>
            <p:cNvPr id="51220" name="Text Box 1044"/>
            <p:cNvSpPr txBox="1">
              <a:spLocks noChangeArrowheads="1"/>
            </p:cNvSpPr>
            <p:nvPr/>
          </p:nvSpPr>
          <p:spPr bwMode="auto">
            <a:xfrm>
              <a:off x="2592" y="2160"/>
              <a:ext cx="1344" cy="564"/>
            </a:xfrm>
            <a:prstGeom prst="rect">
              <a:avLst/>
            </a:prstGeom>
            <a:noFill/>
            <a:ln w="9525">
              <a:noFill/>
              <a:miter lim="800000"/>
              <a:headEnd/>
              <a:tailEnd/>
            </a:ln>
            <a:effectLst/>
          </p:spPr>
          <p:txBody>
            <a:bodyPr wrap="none">
              <a:spAutoFit/>
            </a:bodyPr>
            <a:lstStyle/>
            <a:p>
              <a:pPr>
                <a:buFontTx/>
                <a:buNone/>
              </a:pPr>
              <a:r>
                <a:rPr lang="en-US"/>
                <a:t>connection</a:t>
              </a:r>
            </a:p>
            <a:p>
              <a:pPr>
                <a:buFontTx/>
                <a:buNone/>
              </a:pPr>
              <a:r>
                <a:rPr lang="en-US"/>
                <a:t>(ODBC, JDBC)</a:t>
              </a:r>
            </a:p>
          </p:txBody>
        </p:sp>
      </p:grpSp>
      <p:sp>
        <p:nvSpPr>
          <p:cNvPr id="51221" name="Text Box 1045"/>
          <p:cNvSpPr txBox="1">
            <a:spLocks noChangeArrowheads="1"/>
          </p:cNvSpPr>
          <p:nvPr/>
        </p:nvSpPr>
        <p:spPr bwMode="auto">
          <a:xfrm>
            <a:off x="457200" y="1828800"/>
            <a:ext cx="4097338" cy="519113"/>
          </a:xfrm>
          <a:prstGeom prst="rect">
            <a:avLst/>
          </a:prstGeom>
          <a:noFill/>
          <a:ln w="9525">
            <a:noFill/>
            <a:miter lim="800000"/>
            <a:headEnd/>
            <a:tailEnd/>
          </a:ln>
          <a:effectLst/>
        </p:spPr>
        <p:txBody>
          <a:bodyPr wrap="none">
            <a:spAutoFit/>
          </a:bodyPr>
          <a:lstStyle/>
          <a:p>
            <a:pPr>
              <a:buFontTx/>
              <a:buNone/>
            </a:pPr>
            <a:r>
              <a:rPr lang="en-US" sz="2800"/>
              <a:t>“Two tier database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dissolve">
                                      <p:cBhvr>
                                        <p:cTn id="7" dur="500"/>
                                        <p:tgtEl>
                                          <p:spTgt spid="5120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10"/>
                                        </p:tgtEl>
                                        <p:attrNameLst>
                                          <p:attrName>style.visibility</p:attrName>
                                        </p:attrNameLst>
                                      </p:cBhvr>
                                      <p:to>
                                        <p:strVal val="visible"/>
                                      </p:to>
                                    </p:set>
                                    <p:animEffect transition="in" filter="dissolve">
                                      <p:cBhvr>
                                        <p:cTn id="11" dur="500"/>
                                        <p:tgtEl>
                                          <p:spTgt spid="512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219"/>
                                        </p:tgtEl>
                                        <p:attrNameLst>
                                          <p:attrName>style.visibility</p:attrName>
                                        </p:attrNameLst>
                                      </p:cBhvr>
                                      <p:to>
                                        <p:strVal val="visible"/>
                                      </p:to>
                                    </p:set>
                                    <p:animEffect transition="in" filter="dissolve">
                                      <p:cBhvr>
                                        <p:cTn id="20" dur="5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animBg="1" autoUpdateAnimBg="0"/>
      <p:bldP spid="51210" grpId="0" animBg="1" autoUpdateAnimBg="0"/>
      <p:bldP spid="5121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DBMS?</a:t>
            </a:r>
            <a:endParaRPr lang="en-US" dirty="0"/>
          </a:p>
        </p:txBody>
      </p:sp>
      <p:sp>
        <p:nvSpPr>
          <p:cNvPr id="3" name="Content Placeholder 2"/>
          <p:cNvSpPr>
            <a:spLocks noGrp="1"/>
          </p:cNvSpPr>
          <p:nvPr>
            <p:ph idx="1"/>
          </p:nvPr>
        </p:nvSpPr>
        <p:spPr/>
        <p:txBody>
          <a:bodyPr/>
          <a:lstStyle/>
          <a:p>
            <a:r>
              <a:rPr lang="en-US" dirty="0" smtClean="0"/>
              <a:t>A database is a structured collection of interrelated data that is stored in a physical location with a specific name. </a:t>
            </a:r>
          </a:p>
          <a:p>
            <a:pPr lvl="1"/>
            <a:r>
              <a:rPr lang="en-US" dirty="0" smtClean="0"/>
              <a:t>A database can be a Flat File Database, Relational Database, Distributed Databases etc. </a:t>
            </a:r>
          </a:p>
          <a:p>
            <a:r>
              <a:rPr lang="en-US" dirty="0" smtClean="0"/>
              <a:t>A Database Management System is a system that helps us perform various operations on the data that is stored in a database.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5E9CE84-336E-4C35-84F0-26865F0028EF}" type="slidenum">
              <a:rPr lang="he-IL"/>
              <a:pPr/>
              <a:t>20</a:t>
            </a:fld>
            <a:endParaRPr lang="en-US"/>
          </a:p>
        </p:txBody>
      </p:sp>
      <p:sp>
        <p:nvSpPr>
          <p:cNvPr id="15362" name="Rectangle 2"/>
          <p:cNvSpPr>
            <a:spLocks noGrp="1" noChangeArrowheads="1"/>
          </p:cNvSpPr>
          <p:nvPr>
            <p:ph type="title"/>
          </p:nvPr>
        </p:nvSpPr>
        <p:spPr/>
        <p:txBody>
          <a:bodyPr/>
          <a:lstStyle/>
          <a:p>
            <a:r>
              <a:rPr lang="en-US"/>
              <a:t>Functionality of a DBMS</a:t>
            </a:r>
          </a:p>
        </p:txBody>
      </p:sp>
      <p:sp>
        <p:nvSpPr>
          <p:cNvPr id="15363" name="Rectangle 3"/>
          <p:cNvSpPr>
            <a:spLocks noGrp="1" noChangeArrowheads="1"/>
          </p:cNvSpPr>
          <p:nvPr>
            <p:ph type="body" idx="1"/>
          </p:nvPr>
        </p:nvSpPr>
        <p:spPr>
          <a:xfrm>
            <a:off x="457200" y="1905000"/>
            <a:ext cx="8178800" cy="4457700"/>
          </a:xfrm>
        </p:spPr>
        <p:txBody>
          <a:bodyPr>
            <a:normAutofit fontScale="92500"/>
          </a:bodyPr>
          <a:lstStyle/>
          <a:p>
            <a:pPr>
              <a:lnSpc>
                <a:spcPct val="90000"/>
              </a:lnSpc>
              <a:buFontTx/>
              <a:buNone/>
            </a:pPr>
            <a:r>
              <a:rPr lang="en-US" sz="2800"/>
              <a:t>The programmer sees SQL, which has two components:</a:t>
            </a:r>
          </a:p>
          <a:p>
            <a:pPr>
              <a:lnSpc>
                <a:spcPct val="90000"/>
              </a:lnSpc>
            </a:pPr>
            <a:r>
              <a:rPr lang="en-US" sz="2800"/>
              <a:t>Data Definition Language - DDL</a:t>
            </a:r>
          </a:p>
          <a:p>
            <a:pPr>
              <a:lnSpc>
                <a:spcPct val="90000"/>
              </a:lnSpc>
            </a:pPr>
            <a:r>
              <a:rPr lang="en-US" sz="2800"/>
              <a:t>Data Manipulation Language - DML</a:t>
            </a:r>
          </a:p>
          <a:p>
            <a:pPr lvl="1">
              <a:lnSpc>
                <a:spcPct val="90000"/>
              </a:lnSpc>
            </a:pPr>
            <a:r>
              <a:rPr lang="en-US" sz="2400"/>
              <a:t>query language</a:t>
            </a:r>
          </a:p>
          <a:p>
            <a:pPr>
              <a:lnSpc>
                <a:spcPct val="90000"/>
              </a:lnSpc>
              <a:buFontTx/>
              <a:buNone/>
            </a:pPr>
            <a:endParaRPr lang="en-US" sz="2800"/>
          </a:p>
          <a:p>
            <a:pPr>
              <a:lnSpc>
                <a:spcPct val="90000"/>
              </a:lnSpc>
              <a:buFontTx/>
              <a:buNone/>
            </a:pPr>
            <a:r>
              <a:rPr lang="en-US" sz="2800"/>
              <a:t>Behind the scenes the DBMS has:</a:t>
            </a:r>
          </a:p>
          <a:p>
            <a:pPr>
              <a:lnSpc>
                <a:spcPct val="90000"/>
              </a:lnSpc>
            </a:pPr>
            <a:r>
              <a:rPr lang="en-US" sz="2800"/>
              <a:t>Query optimizer</a:t>
            </a:r>
          </a:p>
          <a:p>
            <a:pPr>
              <a:lnSpc>
                <a:spcPct val="90000"/>
              </a:lnSpc>
            </a:pPr>
            <a:r>
              <a:rPr lang="en-US" sz="2800"/>
              <a:t>Query engine</a:t>
            </a:r>
          </a:p>
          <a:p>
            <a:pPr>
              <a:lnSpc>
                <a:spcPct val="90000"/>
              </a:lnSpc>
            </a:pPr>
            <a:r>
              <a:rPr lang="en-US" sz="2800"/>
              <a:t>Storage management</a:t>
            </a:r>
          </a:p>
          <a:p>
            <a:pPr>
              <a:lnSpc>
                <a:spcPct val="90000"/>
              </a:lnSpc>
            </a:pPr>
            <a:r>
              <a:rPr lang="en-US" sz="2800"/>
              <a:t>Transaction Management (concurrency, recovery)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DECA152-0B02-4BA6-98AB-B40681DA92D1}" type="slidenum">
              <a:rPr lang="he-IL"/>
              <a:pPr/>
              <a:t>21</a:t>
            </a:fld>
            <a:endParaRPr lang="en-US"/>
          </a:p>
        </p:txBody>
      </p:sp>
      <p:sp>
        <p:nvSpPr>
          <p:cNvPr id="53250" name="Rectangle 2"/>
          <p:cNvSpPr>
            <a:spLocks noGrp="1" noChangeArrowheads="1"/>
          </p:cNvSpPr>
          <p:nvPr>
            <p:ph type="title"/>
          </p:nvPr>
        </p:nvSpPr>
        <p:spPr/>
        <p:txBody>
          <a:bodyPr>
            <a:normAutofit fontScale="90000"/>
          </a:bodyPr>
          <a:lstStyle/>
          <a:p>
            <a:r>
              <a:rPr lang="en-US"/>
              <a:t>How the Programmer Sees the DBMS</a:t>
            </a:r>
          </a:p>
        </p:txBody>
      </p:sp>
      <p:sp>
        <p:nvSpPr>
          <p:cNvPr id="53251" name="Rectangle 3"/>
          <p:cNvSpPr>
            <a:spLocks noGrp="1" noChangeArrowheads="1"/>
          </p:cNvSpPr>
          <p:nvPr>
            <p:ph type="body" idx="1"/>
          </p:nvPr>
        </p:nvSpPr>
        <p:spPr/>
        <p:txBody>
          <a:bodyPr/>
          <a:lstStyle/>
          <a:p>
            <a:r>
              <a:rPr lang="en-US" dirty="0"/>
              <a:t>Start with DDL to </a:t>
            </a:r>
            <a:r>
              <a:rPr lang="en-US" i="1" dirty="0"/>
              <a:t>create tables</a:t>
            </a:r>
            <a:r>
              <a:rPr lang="en-US" dirty="0"/>
              <a:t>:</a:t>
            </a:r>
          </a:p>
          <a:p>
            <a:endParaRPr lang="en-US" dirty="0"/>
          </a:p>
          <a:p>
            <a:endParaRPr lang="en-US" dirty="0"/>
          </a:p>
          <a:p>
            <a:endParaRPr lang="en-US" dirty="0"/>
          </a:p>
          <a:p>
            <a:endParaRPr lang="en-US" dirty="0" smtClean="0"/>
          </a:p>
          <a:p>
            <a:r>
              <a:rPr lang="en-US" dirty="0" smtClean="0"/>
              <a:t>Continue </a:t>
            </a:r>
            <a:r>
              <a:rPr lang="en-US" dirty="0"/>
              <a:t>with DML to </a:t>
            </a:r>
            <a:r>
              <a:rPr lang="en-US" i="1" dirty="0"/>
              <a:t>populate tables:</a:t>
            </a:r>
            <a:endParaRPr lang="en-US" dirty="0"/>
          </a:p>
        </p:txBody>
      </p:sp>
      <p:sp>
        <p:nvSpPr>
          <p:cNvPr id="53252" name="Rectangle 4"/>
          <p:cNvSpPr>
            <a:spLocks noChangeArrowheads="1"/>
          </p:cNvSpPr>
          <p:nvPr/>
        </p:nvSpPr>
        <p:spPr bwMode="auto">
          <a:xfrm>
            <a:off x="1905000" y="2590800"/>
            <a:ext cx="5845175" cy="147478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lnSpc>
                <a:spcPct val="90000"/>
              </a:lnSpc>
              <a:spcBef>
                <a:spcPct val="0"/>
              </a:spcBef>
              <a:buFontTx/>
              <a:buNone/>
            </a:pPr>
            <a:r>
              <a:rPr lang="en-US" sz="2000"/>
              <a:t>CREATE TABLE Students (</a:t>
            </a:r>
          </a:p>
          <a:p>
            <a:pPr>
              <a:lnSpc>
                <a:spcPct val="90000"/>
              </a:lnSpc>
              <a:spcBef>
                <a:spcPct val="0"/>
              </a:spcBef>
              <a:buFontTx/>
              <a:buNone/>
            </a:pPr>
            <a:r>
              <a:rPr lang="en-US" sz="2000"/>
              <a:t>	Name CHAR(30)</a:t>
            </a:r>
          </a:p>
          <a:p>
            <a:pPr>
              <a:lnSpc>
                <a:spcPct val="90000"/>
              </a:lnSpc>
              <a:spcBef>
                <a:spcPct val="0"/>
              </a:spcBef>
              <a:buFontTx/>
              <a:buNone/>
            </a:pPr>
            <a:r>
              <a:rPr lang="en-US" sz="2000"/>
              <a:t>	SSN CHAR(9) PRIMARY KEY NOT NULL,</a:t>
            </a:r>
          </a:p>
          <a:p>
            <a:pPr>
              <a:lnSpc>
                <a:spcPct val="90000"/>
              </a:lnSpc>
              <a:spcBef>
                <a:spcPct val="0"/>
              </a:spcBef>
              <a:buFontTx/>
              <a:buNone/>
            </a:pPr>
            <a:r>
              <a:rPr lang="en-US" sz="2000"/>
              <a:t>	Category CHAR(20)</a:t>
            </a:r>
          </a:p>
          <a:p>
            <a:pPr>
              <a:lnSpc>
                <a:spcPct val="90000"/>
              </a:lnSpc>
              <a:spcBef>
                <a:spcPct val="0"/>
              </a:spcBef>
              <a:buFontTx/>
              <a:buNone/>
            </a:pPr>
            <a:r>
              <a:rPr lang="en-US" sz="2000"/>
              <a:t>)   . . . </a:t>
            </a:r>
          </a:p>
        </p:txBody>
      </p:sp>
      <p:sp>
        <p:nvSpPr>
          <p:cNvPr id="53253" name="Rectangle 5"/>
          <p:cNvSpPr>
            <a:spLocks noChangeArrowheads="1"/>
          </p:cNvSpPr>
          <p:nvPr/>
        </p:nvSpPr>
        <p:spPr bwMode="auto">
          <a:xfrm>
            <a:off x="1905000" y="5029200"/>
            <a:ext cx="5494338" cy="92551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lnSpc>
                <a:spcPct val="90000"/>
              </a:lnSpc>
              <a:spcBef>
                <a:spcPct val="0"/>
              </a:spcBef>
              <a:buFontTx/>
              <a:buNone/>
            </a:pPr>
            <a:r>
              <a:rPr lang="en-US" sz="2000"/>
              <a:t>INSERT INTO Students</a:t>
            </a:r>
          </a:p>
          <a:p>
            <a:pPr>
              <a:lnSpc>
                <a:spcPct val="90000"/>
              </a:lnSpc>
              <a:spcBef>
                <a:spcPct val="0"/>
              </a:spcBef>
              <a:buFontTx/>
              <a:buNone/>
            </a:pPr>
            <a:r>
              <a:rPr lang="en-US" sz="2000"/>
              <a:t>VALUES(‘Charles’, ‘123456789’, ‘undergraduate’)</a:t>
            </a:r>
          </a:p>
          <a:p>
            <a:pPr>
              <a:lnSpc>
                <a:spcPct val="90000"/>
              </a:lnSpc>
              <a:spcBef>
                <a:spcPct val="0"/>
              </a:spcBef>
              <a:buFontTx/>
              <a:buNone/>
            </a:pPr>
            <a:r>
              <a:rPr lang="en-US" sz="2000"/>
              <a:t>.  .  .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C267FA12-9585-4159-93A9-FBE002BD2F5B}" type="slidenum">
              <a:rPr lang="he-IL"/>
              <a:pPr/>
              <a:t>22</a:t>
            </a:fld>
            <a:endParaRPr lang="en-US"/>
          </a:p>
        </p:txBody>
      </p:sp>
      <p:sp>
        <p:nvSpPr>
          <p:cNvPr id="11266" name="Rectangle 2"/>
          <p:cNvSpPr>
            <a:spLocks noGrp="1" noChangeArrowheads="1"/>
          </p:cNvSpPr>
          <p:nvPr>
            <p:ph type="title"/>
          </p:nvPr>
        </p:nvSpPr>
        <p:spPr>
          <a:xfrm>
            <a:off x="533400" y="152400"/>
            <a:ext cx="7772400" cy="1295400"/>
          </a:xfrm>
        </p:spPr>
        <p:txBody>
          <a:bodyPr>
            <a:normAutofit fontScale="90000"/>
          </a:bodyPr>
          <a:lstStyle/>
          <a:p>
            <a:r>
              <a:rPr lang="en-US"/>
              <a:t>How the Programmer Sees the DBMS</a:t>
            </a:r>
          </a:p>
        </p:txBody>
      </p:sp>
      <p:sp>
        <p:nvSpPr>
          <p:cNvPr id="11267" name="Rectangle 3"/>
          <p:cNvSpPr>
            <a:spLocks noGrp="1" noChangeArrowheads="1"/>
          </p:cNvSpPr>
          <p:nvPr>
            <p:ph type="body" idx="1"/>
          </p:nvPr>
        </p:nvSpPr>
        <p:spPr>
          <a:xfrm>
            <a:off x="457200" y="1600200"/>
            <a:ext cx="8178800" cy="4686300"/>
          </a:xfrm>
        </p:spPr>
        <p:txBody>
          <a:bodyPr/>
          <a:lstStyle/>
          <a:p>
            <a:r>
              <a:rPr lang="en-US" sz="2800"/>
              <a:t>Tables:</a:t>
            </a:r>
          </a:p>
          <a:p>
            <a:endParaRPr lang="en-US" sz="2800" b="1"/>
          </a:p>
          <a:p>
            <a:endParaRPr lang="en-US" sz="2800" b="1"/>
          </a:p>
          <a:p>
            <a:endParaRPr lang="en-US" sz="2800" b="1"/>
          </a:p>
          <a:p>
            <a:endParaRPr lang="en-US" sz="2800" b="1"/>
          </a:p>
          <a:p>
            <a:endParaRPr lang="en-US" sz="2800" b="1"/>
          </a:p>
          <a:p>
            <a:r>
              <a:rPr lang="en-US" sz="2800"/>
              <a:t>Still implemented as files, but behind the scenes can be quite complex</a:t>
            </a:r>
          </a:p>
        </p:txBody>
      </p:sp>
      <p:graphicFrame>
        <p:nvGraphicFramePr>
          <p:cNvPr id="67584" name="Object 1024"/>
          <p:cNvGraphicFramePr>
            <a:graphicFrameLocks noChangeAspect="1"/>
          </p:cNvGraphicFramePr>
          <p:nvPr/>
        </p:nvGraphicFramePr>
        <p:xfrm>
          <a:off x="1511300" y="5157788"/>
          <a:ext cx="4203700" cy="636587"/>
        </p:xfrm>
        <a:graphic>
          <a:graphicData uri="http://schemas.openxmlformats.org/presentationml/2006/ole">
            <p:oleObj spid="_x0000_s1026" name="Chart" r:id="rId3" imgW="6105525" imgH="923925" progId="MSGraph.Chart.8">
              <p:embed followColorScheme="full"/>
            </p:oleObj>
          </a:graphicData>
        </a:graphic>
      </p:graphicFrame>
      <p:graphicFrame>
        <p:nvGraphicFramePr>
          <p:cNvPr id="67585" name="Object 1025"/>
          <p:cNvGraphicFramePr>
            <a:graphicFrameLocks noChangeAspect="1"/>
          </p:cNvGraphicFramePr>
          <p:nvPr/>
        </p:nvGraphicFramePr>
        <p:xfrm>
          <a:off x="914400" y="2397125"/>
          <a:ext cx="3944938" cy="1435100"/>
        </p:xfrm>
        <a:graphic>
          <a:graphicData uri="http://schemas.openxmlformats.org/presentationml/2006/ole">
            <p:oleObj spid="_x0000_s1027" name="Document" r:id="rId4" imgW="5632560" imgH="2057400" progId="Word.Document.8">
              <p:embed/>
            </p:oleObj>
          </a:graphicData>
        </a:graphic>
      </p:graphicFrame>
      <p:graphicFrame>
        <p:nvGraphicFramePr>
          <p:cNvPr id="67586" name="Object 1026"/>
          <p:cNvGraphicFramePr>
            <a:graphicFrameLocks noChangeAspect="1"/>
          </p:cNvGraphicFramePr>
          <p:nvPr/>
        </p:nvGraphicFramePr>
        <p:xfrm>
          <a:off x="5033963" y="2397125"/>
          <a:ext cx="2814637" cy="1616075"/>
        </p:xfrm>
        <a:graphic>
          <a:graphicData uri="http://schemas.openxmlformats.org/presentationml/2006/ole">
            <p:oleObj spid="_x0000_s1028" name="Document" r:id="rId5" imgW="3897720" imgH="2239920" progId="Word.Document.8">
              <p:embed/>
            </p:oleObj>
          </a:graphicData>
        </a:graphic>
      </p:graphicFrame>
      <p:sp>
        <p:nvSpPr>
          <p:cNvPr id="11278" name="Text Box 14"/>
          <p:cNvSpPr txBox="1">
            <a:spLocks noChangeArrowheads="1"/>
          </p:cNvSpPr>
          <p:nvPr/>
        </p:nvSpPr>
        <p:spPr bwMode="auto">
          <a:xfrm>
            <a:off x="822325" y="1981200"/>
            <a:ext cx="1317625" cy="457200"/>
          </a:xfrm>
          <a:prstGeom prst="rect">
            <a:avLst/>
          </a:prstGeom>
          <a:noFill/>
          <a:ln w="9525">
            <a:noFill/>
            <a:miter lim="800000"/>
            <a:headEnd/>
            <a:tailEnd/>
          </a:ln>
          <a:effectLst/>
        </p:spPr>
        <p:txBody>
          <a:bodyPr wrap="none">
            <a:spAutoFit/>
          </a:bodyPr>
          <a:lstStyle/>
          <a:p>
            <a:pPr>
              <a:spcBef>
                <a:spcPct val="0"/>
              </a:spcBef>
              <a:buFontTx/>
              <a:buNone/>
            </a:pPr>
            <a:r>
              <a:rPr lang="en-US"/>
              <a:t>Students:</a:t>
            </a:r>
          </a:p>
        </p:txBody>
      </p:sp>
      <p:sp>
        <p:nvSpPr>
          <p:cNvPr id="11279" name="Text Box 15"/>
          <p:cNvSpPr txBox="1">
            <a:spLocks noChangeArrowheads="1"/>
          </p:cNvSpPr>
          <p:nvPr/>
        </p:nvSpPr>
        <p:spPr bwMode="auto">
          <a:xfrm>
            <a:off x="4937125" y="1981200"/>
            <a:ext cx="995363" cy="457200"/>
          </a:xfrm>
          <a:prstGeom prst="rect">
            <a:avLst/>
          </a:prstGeom>
          <a:noFill/>
          <a:ln w="9525">
            <a:noFill/>
            <a:miter lim="800000"/>
            <a:headEnd/>
            <a:tailEnd/>
          </a:ln>
          <a:effectLst/>
        </p:spPr>
        <p:txBody>
          <a:bodyPr wrap="none">
            <a:spAutoFit/>
          </a:bodyPr>
          <a:lstStyle/>
          <a:p>
            <a:pPr>
              <a:spcBef>
                <a:spcPct val="0"/>
              </a:spcBef>
              <a:buFontTx/>
              <a:buNone/>
            </a:pPr>
            <a:r>
              <a:rPr lang="en-US"/>
              <a:t>Takes:</a:t>
            </a:r>
          </a:p>
        </p:txBody>
      </p:sp>
      <p:graphicFrame>
        <p:nvGraphicFramePr>
          <p:cNvPr id="67587" name="Object 1027"/>
          <p:cNvGraphicFramePr>
            <a:graphicFrameLocks noChangeAspect="1"/>
          </p:cNvGraphicFramePr>
          <p:nvPr/>
        </p:nvGraphicFramePr>
        <p:xfrm>
          <a:off x="903288" y="3924300"/>
          <a:ext cx="4960937" cy="1433513"/>
        </p:xfrm>
        <a:graphic>
          <a:graphicData uri="http://schemas.openxmlformats.org/presentationml/2006/ole">
            <p:oleObj spid="_x0000_s1029" name="Document" r:id="rId6" imgW="7345800" imgH="2143080" progId="Word.Document.8">
              <p:embed/>
            </p:oleObj>
          </a:graphicData>
        </a:graphic>
      </p:graphicFrame>
      <p:sp>
        <p:nvSpPr>
          <p:cNvPr id="11282" name="Text Box 18"/>
          <p:cNvSpPr txBox="1">
            <a:spLocks noChangeArrowheads="1"/>
          </p:cNvSpPr>
          <p:nvPr/>
        </p:nvSpPr>
        <p:spPr bwMode="auto">
          <a:xfrm>
            <a:off x="914400" y="3540125"/>
            <a:ext cx="1250950" cy="457200"/>
          </a:xfrm>
          <a:prstGeom prst="rect">
            <a:avLst/>
          </a:prstGeom>
          <a:noFill/>
          <a:ln w="9525">
            <a:noFill/>
            <a:miter lim="800000"/>
            <a:headEnd/>
            <a:tailEnd/>
          </a:ln>
          <a:effectLst/>
        </p:spPr>
        <p:txBody>
          <a:bodyPr wrap="none">
            <a:spAutoFit/>
          </a:bodyPr>
          <a:lstStyle/>
          <a:p>
            <a:pPr>
              <a:spcBef>
                <a:spcPct val="0"/>
              </a:spcBef>
              <a:buFontTx/>
              <a:buNone/>
            </a:pPr>
            <a:r>
              <a:rPr lang="en-US"/>
              <a:t>Courses:</a:t>
            </a:r>
          </a:p>
        </p:txBody>
      </p:sp>
      <p:sp>
        <p:nvSpPr>
          <p:cNvPr id="11283" name="Rectangle 19"/>
          <p:cNvSpPr>
            <a:spLocks noChangeArrowheads="1"/>
          </p:cNvSpPr>
          <p:nvPr/>
        </p:nvSpPr>
        <p:spPr bwMode="auto">
          <a:xfrm>
            <a:off x="1143000" y="5715000"/>
            <a:ext cx="6653213" cy="860425"/>
          </a:xfrm>
          <a:prstGeom prst="rect">
            <a:avLst/>
          </a:prstGeom>
          <a:noFill/>
          <a:ln w="9525">
            <a:noFill/>
            <a:miter lim="800000"/>
            <a:headEnd/>
            <a:tailEnd/>
          </a:ln>
          <a:effectLst/>
        </p:spPr>
        <p:txBody>
          <a:bodyPr wrap="none">
            <a:spAutoFit/>
          </a:bodyPr>
          <a:lstStyle/>
          <a:p>
            <a:pPr>
              <a:lnSpc>
                <a:spcPct val="90000"/>
              </a:lnSpc>
              <a:buFontTx/>
              <a:buNone/>
            </a:pPr>
            <a:r>
              <a:rPr lang="en-US" sz="2800"/>
              <a:t>“</a:t>
            </a:r>
            <a:r>
              <a:rPr lang="en-US" sz="2800" i="1"/>
              <a:t>data independence</a:t>
            </a:r>
            <a:r>
              <a:rPr lang="en-US" sz="2800"/>
              <a:t>” = separate </a:t>
            </a:r>
            <a:r>
              <a:rPr lang="en-US" sz="2800" i="1"/>
              <a:t>logical</a:t>
            </a:r>
            <a:r>
              <a:rPr lang="en-US" sz="2800"/>
              <a:t> view </a:t>
            </a:r>
            <a:br>
              <a:rPr lang="en-US" sz="2800"/>
            </a:br>
            <a:r>
              <a:rPr lang="en-US" sz="2800"/>
              <a:t>from </a:t>
            </a:r>
            <a:r>
              <a:rPr lang="en-US" sz="2800" i="1"/>
              <a:t>physical implementation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818E8EE-C450-4556-B8DC-A4EF492C0036}" type="slidenum">
              <a:rPr lang="he-IL"/>
              <a:pPr/>
              <a:t>23</a:t>
            </a:fld>
            <a:endParaRPr lang="en-US"/>
          </a:p>
        </p:txBody>
      </p:sp>
      <p:sp>
        <p:nvSpPr>
          <p:cNvPr id="56322" name="Rectangle 2"/>
          <p:cNvSpPr>
            <a:spLocks noGrp="1" noChangeArrowheads="1"/>
          </p:cNvSpPr>
          <p:nvPr>
            <p:ph type="title"/>
          </p:nvPr>
        </p:nvSpPr>
        <p:spPr/>
        <p:txBody>
          <a:bodyPr/>
          <a:lstStyle/>
          <a:p>
            <a:r>
              <a:rPr lang="en-US"/>
              <a:t>Transactions</a:t>
            </a:r>
          </a:p>
        </p:txBody>
      </p:sp>
      <p:sp>
        <p:nvSpPr>
          <p:cNvPr id="56323" name="Rectangle 3"/>
          <p:cNvSpPr>
            <a:spLocks noGrp="1" noChangeArrowheads="1"/>
          </p:cNvSpPr>
          <p:nvPr>
            <p:ph type="body" idx="1"/>
          </p:nvPr>
        </p:nvSpPr>
        <p:spPr/>
        <p:txBody>
          <a:bodyPr/>
          <a:lstStyle/>
          <a:p>
            <a:r>
              <a:rPr lang="en-US"/>
              <a:t>Enroll “Mary Johnson” in “CSE444”:</a:t>
            </a:r>
          </a:p>
          <a:p>
            <a:endParaRPr lang="en-US"/>
          </a:p>
        </p:txBody>
      </p:sp>
      <p:sp>
        <p:nvSpPr>
          <p:cNvPr id="56324" name="Rectangle 4"/>
          <p:cNvSpPr>
            <a:spLocks noChangeArrowheads="1"/>
          </p:cNvSpPr>
          <p:nvPr/>
        </p:nvSpPr>
        <p:spPr bwMode="auto">
          <a:xfrm>
            <a:off x="1676400" y="2590800"/>
            <a:ext cx="5867400" cy="367188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a:lnSpc>
                <a:spcPct val="90000"/>
              </a:lnSpc>
              <a:spcBef>
                <a:spcPct val="0"/>
              </a:spcBef>
              <a:buFontTx/>
              <a:buNone/>
            </a:pPr>
            <a:r>
              <a:rPr lang="en-US" sz="2000" dirty="0"/>
              <a:t>BEGIN TRANSACTION; </a:t>
            </a:r>
          </a:p>
          <a:p>
            <a:pPr>
              <a:lnSpc>
                <a:spcPct val="90000"/>
              </a:lnSpc>
              <a:spcBef>
                <a:spcPct val="0"/>
              </a:spcBef>
              <a:buFontTx/>
              <a:buNone/>
            </a:pPr>
            <a:endParaRPr lang="en-US" sz="2000" dirty="0"/>
          </a:p>
          <a:p>
            <a:pPr>
              <a:lnSpc>
                <a:spcPct val="90000"/>
              </a:lnSpc>
              <a:spcBef>
                <a:spcPct val="0"/>
              </a:spcBef>
              <a:buFontTx/>
              <a:buNone/>
            </a:pPr>
            <a:r>
              <a:rPr lang="en-US" sz="2000" dirty="0"/>
              <a:t>INSERT INTO Takes</a:t>
            </a:r>
          </a:p>
          <a:p>
            <a:pPr>
              <a:lnSpc>
                <a:spcPct val="90000"/>
              </a:lnSpc>
              <a:spcBef>
                <a:spcPct val="0"/>
              </a:spcBef>
              <a:buFontTx/>
              <a:buNone/>
            </a:pPr>
            <a:r>
              <a:rPr lang="en-US" sz="2000" dirty="0"/>
              <a:t>    SELECT Students.SSN, Courses.CID</a:t>
            </a:r>
          </a:p>
          <a:p>
            <a:pPr>
              <a:lnSpc>
                <a:spcPct val="90000"/>
              </a:lnSpc>
              <a:spcBef>
                <a:spcPct val="0"/>
              </a:spcBef>
              <a:buFontTx/>
              <a:buNone/>
            </a:pPr>
            <a:r>
              <a:rPr lang="en-US" sz="2000" dirty="0"/>
              <a:t>    FROM Students, Courses</a:t>
            </a:r>
          </a:p>
          <a:p>
            <a:pPr>
              <a:lnSpc>
                <a:spcPct val="90000"/>
              </a:lnSpc>
              <a:spcBef>
                <a:spcPct val="0"/>
              </a:spcBef>
              <a:buFontTx/>
              <a:buNone/>
            </a:pPr>
            <a:r>
              <a:rPr lang="en-US" sz="2000" dirty="0"/>
              <a:t>    WHERE Students.name = ‘Mary Johnson’ and</a:t>
            </a:r>
          </a:p>
          <a:p>
            <a:pPr>
              <a:lnSpc>
                <a:spcPct val="90000"/>
              </a:lnSpc>
              <a:spcBef>
                <a:spcPct val="0"/>
              </a:spcBef>
              <a:buFontTx/>
              <a:buNone/>
            </a:pPr>
            <a:r>
              <a:rPr lang="en-US" sz="2000" dirty="0"/>
              <a:t>                   Courses.name = ‘CSE444’</a:t>
            </a:r>
          </a:p>
          <a:p>
            <a:pPr>
              <a:lnSpc>
                <a:spcPct val="90000"/>
              </a:lnSpc>
              <a:spcBef>
                <a:spcPct val="0"/>
              </a:spcBef>
              <a:buFontTx/>
              <a:buNone/>
            </a:pPr>
            <a:endParaRPr lang="en-US" sz="2000" dirty="0"/>
          </a:p>
          <a:p>
            <a:pPr>
              <a:lnSpc>
                <a:spcPct val="90000"/>
              </a:lnSpc>
              <a:spcBef>
                <a:spcPct val="0"/>
              </a:spcBef>
              <a:buFontTx/>
              <a:buNone/>
            </a:pPr>
            <a:r>
              <a:rPr lang="en-US" sz="2000" dirty="0"/>
              <a:t>-- More updates here....</a:t>
            </a:r>
          </a:p>
          <a:p>
            <a:pPr>
              <a:lnSpc>
                <a:spcPct val="90000"/>
              </a:lnSpc>
              <a:spcBef>
                <a:spcPct val="0"/>
              </a:spcBef>
              <a:buFontTx/>
              <a:buNone/>
            </a:pPr>
            <a:endParaRPr lang="en-US" sz="2000" dirty="0"/>
          </a:p>
          <a:p>
            <a:pPr>
              <a:lnSpc>
                <a:spcPct val="90000"/>
              </a:lnSpc>
              <a:spcBef>
                <a:spcPct val="0"/>
              </a:spcBef>
              <a:buFontTx/>
              <a:buNone/>
            </a:pPr>
            <a:r>
              <a:rPr lang="en-US" sz="2000" dirty="0"/>
              <a:t>IF everything-went-OK</a:t>
            </a:r>
            <a:br>
              <a:rPr lang="en-US" sz="2000" dirty="0"/>
            </a:br>
            <a:r>
              <a:rPr lang="en-US" sz="2000" dirty="0"/>
              <a:t>      THEN COMMIT;</a:t>
            </a:r>
          </a:p>
          <a:p>
            <a:pPr>
              <a:lnSpc>
                <a:spcPct val="90000"/>
              </a:lnSpc>
              <a:spcBef>
                <a:spcPct val="0"/>
              </a:spcBef>
              <a:buFontTx/>
              <a:buNone/>
            </a:pPr>
            <a:r>
              <a:rPr lang="en-US" sz="2000" dirty="0"/>
              <a:t>ELSE ROLLBACK </a:t>
            </a:r>
          </a:p>
        </p:txBody>
      </p:sp>
      <p:sp>
        <p:nvSpPr>
          <p:cNvPr id="56326" name="Text Box 6"/>
          <p:cNvSpPr txBox="1">
            <a:spLocks noChangeArrowheads="1"/>
          </p:cNvSpPr>
          <p:nvPr/>
        </p:nvSpPr>
        <p:spPr bwMode="auto">
          <a:xfrm>
            <a:off x="593725" y="6289675"/>
            <a:ext cx="8493125" cy="457200"/>
          </a:xfrm>
          <a:prstGeom prst="rect">
            <a:avLst/>
          </a:prstGeom>
          <a:noFill/>
          <a:ln w="9525">
            <a:noFill/>
            <a:miter lim="800000"/>
            <a:headEnd/>
            <a:tailEnd/>
          </a:ln>
          <a:effectLst/>
        </p:spPr>
        <p:txBody>
          <a:bodyPr wrap="none">
            <a:spAutoFit/>
          </a:bodyPr>
          <a:lstStyle/>
          <a:p>
            <a:pPr>
              <a:buFontTx/>
              <a:buNone/>
            </a:pPr>
            <a:r>
              <a:rPr lang="en-US"/>
              <a:t>If system crashes, the transaction is still either committed or aborted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E81106B-C9DF-4277-B9DC-0B122AF6F4C4}" type="slidenum">
              <a:rPr lang="he-IL"/>
              <a:pPr/>
              <a:t>24</a:t>
            </a:fld>
            <a:endParaRPr lang="en-US"/>
          </a:p>
        </p:txBody>
      </p:sp>
      <p:sp>
        <p:nvSpPr>
          <p:cNvPr id="63490" name="Rectangle 2050"/>
          <p:cNvSpPr>
            <a:spLocks noGrp="1" noChangeArrowheads="1"/>
          </p:cNvSpPr>
          <p:nvPr>
            <p:ph type="title"/>
          </p:nvPr>
        </p:nvSpPr>
        <p:spPr/>
        <p:txBody>
          <a:bodyPr/>
          <a:lstStyle/>
          <a:p>
            <a:r>
              <a:rPr lang="en-US"/>
              <a:t>Transactions</a:t>
            </a:r>
          </a:p>
        </p:txBody>
      </p:sp>
      <p:sp>
        <p:nvSpPr>
          <p:cNvPr id="63491" name="Rectangle 2051"/>
          <p:cNvSpPr>
            <a:spLocks noGrp="1" noChangeArrowheads="1"/>
          </p:cNvSpPr>
          <p:nvPr>
            <p:ph type="body" idx="1"/>
          </p:nvPr>
        </p:nvSpPr>
        <p:spPr/>
        <p:txBody>
          <a:bodyPr/>
          <a:lstStyle/>
          <a:p>
            <a:r>
              <a:rPr lang="en-US"/>
              <a:t>A </a:t>
            </a:r>
            <a:r>
              <a:rPr lang="en-US" i="1"/>
              <a:t>transaction</a:t>
            </a:r>
            <a:r>
              <a:rPr lang="en-US"/>
              <a:t> = sequence of statements that either all succeed, or all fail</a:t>
            </a:r>
          </a:p>
          <a:p>
            <a:r>
              <a:rPr lang="en-US"/>
              <a:t>Transactions have the ACID properties:</a:t>
            </a:r>
          </a:p>
          <a:p>
            <a:pPr lvl="1">
              <a:buFontTx/>
              <a:buNone/>
            </a:pPr>
            <a:r>
              <a:rPr lang="en-US"/>
              <a:t>A = atomicity</a:t>
            </a:r>
          </a:p>
          <a:p>
            <a:pPr lvl="1">
              <a:buFontTx/>
              <a:buNone/>
            </a:pPr>
            <a:r>
              <a:rPr lang="en-US"/>
              <a:t>C = consistency</a:t>
            </a:r>
          </a:p>
          <a:p>
            <a:pPr lvl="1">
              <a:buFontTx/>
              <a:buNone/>
            </a:pPr>
            <a:r>
              <a:rPr lang="en-US"/>
              <a:t>I = independence</a:t>
            </a:r>
          </a:p>
          <a:p>
            <a:pPr lvl="1">
              <a:buFontTx/>
              <a:buNone/>
            </a:pPr>
            <a:r>
              <a:rPr lang="en-US"/>
              <a:t>D = durability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3940C9-86F6-4A5C-BBF1-4A407605096F}" type="slidenum">
              <a:rPr lang="he-IL"/>
              <a:pPr/>
              <a:t>25</a:t>
            </a:fld>
            <a:endParaRPr lang="en-US"/>
          </a:p>
        </p:txBody>
      </p:sp>
      <p:sp>
        <p:nvSpPr>
          <p:cNvPr id="13314" name="Rectangle 2"/>
          <p:cNvSpPr>
            <a:spLocks noGrp="1" noChangeArrowheads="1"/>
          </p:cNvSpPr>
          <p:nvPr>
            <p:ph type="title"/>
          </p:nvPr>
        </p:nvSpPr>
        <p:spPr/>
        <p:txBody>
          <a:bodyPr/>
          <a:lstStyle/>
          <a:p>
            <a:r>
              <a:rPr lang="en-US"/>
              <a:t>Queries</a:t>
            </a:r>
          </a:p>
        </p:txBody>
      </p:sp>
      <p:sp>
        <p:nvSpPr>
          <p:cNvPr id="13315" name="Rectangle 3"/>
          <p:cNvSpPr>
            <a:spLocks noGrp="1" noChangeArrowheads="1"/>
          </p:cNvSpPr>
          <p:nvPr>
            <p:ph type="body" idx="1"/>
          </p:nvPr>
        </p:nvSpPr>
        <p:spPr/>
        <p:txBody>
          <a:bodyPr/>
          <a:lstStyle/>
          <a:p>
            <a:pPr>
              <a:lnSpc>
                <a:spcPct val="90000"/>
              </a:lnSpc>
            </a:pPr>
            <a:r>
              <a:rPr lang="en-US" dirty="0"/>
              <a:t>Find all courses that “Mary” takes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smtClean="0"/>
          </a:p>
          <a:p>
            <a:pPr>
              <a:lnSpc>
                <a:spcPct val="90000"/>
              </a:lnSpc>
            </a:pPr>
            <a:endParaRPr lang="en-US" dirty="0" smtClean="0"/>
          </a:p>
          <a:p>
            <a:pPr>
              <a:lnSpc>
                <a:spcPct val="90000"/>
              </a:lnSpc>
            </a:pPr>
            <a:r>
              <a:rPr lang="en-US" dirty="0" smtClean="0"/>
              <a:t>What </a:t>
            </a:r>
            <a:r>
              <a:rPr lang="en-US" dirty="0"/>
              <a:t>happens behind the scene ?</a:t>
            </a:r>
          </a:p>
          <a:p>
            <a:pPr lvl="1">
              <a:lnSpc>
                <a:spcPct val="90000"/>
              </a:lnSpc>
            </a:pPr>
            <a:r>
              <a:rPr lang="en-US" dirty="0"/>
              <a:t>Query processor figures out how to answer the query efficiently. </a:t>
            </a:r>
          </a:p>
        </p:txBody>
      </p:sp>
      <p:sp>
        <p:nvSpPr>
          <p:cNvPr id="13317" name="Rectangle 5"/>
          <p:cNvSpPr>
            <a:spLocks noChangeArrowheads="1"/>
          </p:cNvSpPr>
          <p:nvPr/>
        </p:nvSpPr>
        <p:spPr bwMode="auto">
          <a:xfrm>
            <a:off x="1828800" y="2895600"/>
            <a:ext cx="6705600" cy="16383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a:lnSpc>
                <a:spcPct val="90000"/>
              </a:lnSpc>
              <a:spcBef>
                <a:spcPct val="50000"/>
              </a:spcBef>
              <a:buFontTx/>
              <a:buNone/>
            </a:pPr>
            <a:r>
              <a:rPr lang="en-US" sz="2800" dirty="0"/>
              <a:t>SELECT  C.name</a:t>
            </a:r>
            <a:br>
              <a:rPr lang="en-US" sz="2800" dirty="0"/>
            </a:br>
            <a:r>
              <a:rPr lang="en-US" sz="2800" dirty="0"/>
              <a:t>FROM </a:t>
            </a:r>
            <a:r>
              <a:rPr lang="en-US" sz="2800" b="1" dirty="0"/>
              <a:t>    </a:t>
            </a:r>
            <a:r>
              <a:rPr lang="en-US" sz="2800" dirty="0"/>
              <a:t>Students S, Takes T, Courses C</a:t>
            </a:r>
            <a:br>
              <a:rPr lang="en-US" sz="2800" dirty="0"/>
            </a:br>
            <a:r>
              <a:rPr lang="en-US" sz="2800" dirty="0"/>
              <a:t>WHERE  S.name=“Mary” and </a:t>
            </a:r>
            <a:br>
              <a:rPr lang="en-US" sz="2800" dirty="0"/>
            </a:br>
            <a:r>
              <a:rPr lang="en-US" sz="2800" dirty="0"/>
              <a:t>                S.ssn = T.ssn and T.cid = C.cid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Slide Number Placeholder 4"/>
          <p:cNvSpPr>
            <a:spLocks noGrp="1"/>
          </p:cNvSpPr>
          <p:nvPr>
            <p:ph type="sldNum" sz="quarter" idx="12"/>
          </p:nvPr>
        </p:nvSpPr>
        <p:spPr/>
        <p:txBody>
          <a:bodyPr/>
          <a:lstStyle/>
          <a:p>
            <a:fld id="{AFDF8F2A-D599-4F58-92C0-FF12B025F844}" type="slidenum">
              <a:rPr lang="he-IL"/>
              <a:pPr/>
              <a:t>26</a:t>
            </a:fld>
            <a:endParaRPr lang="en-US"/>
          </a:p>
        </p:txBody>
      </p:sp>
      <p:sp>
        <p:nvSpPr>
          <p:cNvPr id="26626" name="Rectangle 1026"/>
          <p:cNvSpPr>
            <a:spLocks noGrp="1" noChangeArrowheads="1"/>
          </p:cNvSpPr>
          <p:nvPr>
            <p:ph type="title"/>
          </p:nvPr>
        </p:nvSpPr>
        <p:spPr>
          <a:xfrm>
            <a:off x="990600" y="152400"/>
            <a:ext cx="7772400" cy="1143000"/>
          </a:xfrm>
        </p:spPr>
        <p:txBody>
          <a:bodyPr/>
          <a:lstStyle/>
          <a:p>
            <a:r>
              <a:rPr lang="en-US"/>
              <a:t>Queries, behind the scene</a:t>
            </a:r>
          </a:p>
        </p:txBody>
      </p:sp>
      <p:sp>
        <p:nvSpPr>
          <p:cNvPr id="26652" name="Rectangle 1052"/>
          <p:cNvSpPr>
            <a:spLocks noChangeArrowheads="1"/>
          </p:cNvSpPr>
          <p:nvPr/>
        </p:nvSpPr>
        <p:spPr bwMode="auto">
          <a:xfrm>
            <a:off x="4343400" y="1524000"/>
            <a:ext cx="4637088" cy="457200"/>
          </a:xfrm>
          <a:prstGeom prst="rect">
            <a:avLst/>
          </a:prstGeom>
          <a:noFill/>
          <a:ln w="9525">
            <a:noFill/>
            <a:miter lim="800000"/>
            <a:headEnd/>
            <a:tailEnd/>
          </a:ln>
          <a:effectLst/>
        </p:spPr>
        <p:txBody>
          <a:bodyPr wrap="none" lIns="92075" tIns="46038" rIns="92075" bIns="46038">
            <a:spAutoFit/>
          </a:bodyPr>
          <a:lstStyle/>
          <a:p>
            <a:pPr>
              <a:spcBef>
                <a:spcPct val="0"/>
              </a:spcBef>
              <a:buFontTx/>
              <a:buNone/>
            </a:pPr>
            <a:r>
              <a:rPr lang="en-US" b="1" i="1">
                <a:solidFill>
                  <a:schemeClr val="accent2"/>
                </a:solidFill>
                <a:latin typeface="Book Antiqua" pitchFamily="18" charset="0"/>
              </a:rPr>
              <a:t>Imperative query execution plan:</a:t>
            </a:r>
            <a:endParaRPr lang="en-US" b="1">
              <a:solidFill>
                <a:schemeClr val="accent2"/>
              </a:solidFill>
              <a:latin typeface="Book Antiqua" pitchFamily="18" charset="0"/>
            </a:endParaRPr>
          </a:p>
        </p:txBody>
      </p:sp>
      <p:sp>
        <p:nvSpPr>
          <p:cNvPr id="26653" name="Rectangle 1053"/>
          <p:cNvSpPr>
            <a:spLocks noChangeArrowheads="1"/>
          </p:cNvSpPr>
          <p:nvPr/>
        </p:nvSpPr>
        <p:spPr bwMode="auto">
          <a:xfrm>
            <a:off x="228600" y="2362200"/>
            <a:ext cx="4989513" cy="15652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spcBef>
                <a:spcPct val="0"/>
              </a:spcBef>
              <a:buFontTx/>
              <a:buNone/>
            </a:pPr>
            <a:r>
              <a:rPr lang="en-US"/>
              <a:t>SELECT  C.name</a:t>
            </a:r>
          </a:p>
          <a:p>
            <a:pPr>
              <a:spcBef>
                <a:spcPct val="0"/>
              </a:spcBef>
              <a:buFontTx/>
              <a:buNone/>
            </a:pPr>
            <a:r>
              <a:rPr lang="en-US"/>
              <a:t>FROM</a:t>
            </a:r>
            <a:r>
              <a:rPr lang="en-US" b="1"/>
              <a:t> </a:t>
            </a:r>
            <a:r>
              <a:rPr lang="en-US"/>
              <a:t>Students S, Takes T, Courses C</a:t>
            </a:r>
          </a:p>
          <a:p>
            <a:pPr>
              <a:spcBef>
                <a:spcPct val="0"/>
              </a:spcBef>
              <a:buFontTx/>
              <a:buNone/>
            </a:pPr>
            <a:r>
              <a:rPr lang="en-US"/>
              <a:t>WHERE S.name=“Mary” and </a:t>
            </a:r>
          </a:p>
          <a:p>
            <a:pPr>
              <a:spcBef>
                <a:spcPct val="0"/>
              </a:spcBef>
              <a:buFontTx/>
              <a:buNone/>
            </a:pPr>
            <a:r>
              <a:rPr lang="en-US"/>
              <a:t>           S.ssn = T.ssn and T.cid = C.cid</a:t>
            </a:r>
          </a:p>
        </p:txBody>
      </p:sp>
      <p:sp>
        <p:nvSpPr>
          <p:cNvPr id="26654" name="Text Box 1054"/>
          <p:cNvSpPr txBox="1">
            <a:spLocks noChangeArrowheads="1"/>
          </p:cNvSpPr>
          <p:nvPr/>
        </p:nvSpPr>
        <p:spPr bwMode="auto">
          <a:xfrm>
            <a:off x="304800" y="1524000"/>
            <a:ext cx="3060700" cy="457200"/>
          </a:xfrm>
          <a:prstGeom prst="rect">
            <a:avLst/>
          </a:prstGeom>
          <a:noFill/>
          <a:ln w="9525">
            <a:noFill/>
            <a:miter lim="800000"/>
            <a:headEnd/>
            <a:tailEnd/>
          </a:ln>
          <a:effectLst/>
        </p:spPr>
        <p:txBody>
          <a:bodyPr wrap="none">
            <a:spAutoFit/>
          </a:bodyPr>
          <a:lstStyle/>
          <a:p>
            <a:pPr>
              <a:spcBef>
                <a:spcPct val="0"/>
              </a:spcBef>
              <a:buFontTx/>
              <a:buNone/>
            </a:pPr>
            <a:r>
              <a:rPr lang="en-US" b="1" i="1">
                <a:solidFill>
                  <a:schemeClr val="accent2"/>
                </a:solidFill>
              </a:rPr>
              <a:t>Declarative SQL query</a:t>
            </a:r>
            <a:endParaRPr lang="en-US" b="1">
              <a:solidFill>
                <a:schemeClr val="accent2"/>
              </a:solidFill>
            </a:endParaRPr>
          </a:p>
        </p:txBody>
      </p:sp>
      <p:sp>
        <p:nvSpPr>
          <p:cNvPr id="26678" name="Line 1078"/>
          <p:cNvSpPr>
            <a:spLocks noChangeShapeType="1"/>
          </p:cNvSpPr>
          <p:nvPr/>
        </p:nvSpPr>
        <p:spPr bwMode="auto">
          <a:xfrm flipV="1">
            <a:off x="4953000" y="4724400"/>
            <a:ext cx="0" cy="381000"/>
          </a:xfrm>
          <a:prstGeom prst="line">
            <a:avLst/>
          </a:prstGeom>
          <a:noFill/>
          <a:ln w="9525">
            <a:noFill/>
            <a:round/>
            <a:headEnd/>
            <a:tailEnd/>
          </a:ln>
          <a:effectLst/>
        </p:spPr>
        <p:txBody>
          <a:bodyPr wrap="none" anchor="ctr">
            <a:spAutoFit/>
          </a:bodyPr>
          <a:lstStyle/>
          <a:p>
            <a:endParaRPr lang="en-US"/>
          </a:p>
        </p:txBody>
      </p:sp>
      <p:sp>
        <p:nvSpPr>
          <p:cNvPr id="26680" name="Line 1080"/>
          <p:cNvSpPr>
            <a:spLocks noChangeShapeType="1"/>
          </p:cNvSpPr>
          <p:nvPr/>
        </p:nvSpPr>
        <p:spPr bwMode="auto">
          <a:xfrm flipV="1">
            <a:off x="5486400" y="4114800"/>
            <a:ext cx="0" cy="76200"/>
          </a:xfrm>
          <a:prstGeom prst="line">
            <a:avLst/>
          </a:prstGeom>
          <a:noFill/>
          <a:ln w="9525">
            <a:noFill/>
            <a:round/>
            <a:headEnd/>
            <a:tailEnd/>
          </a:ln>
          <a:effectLst/>
        </p:spPr>
        <p:txBody>
          <a:bodyPr wrap="none" anchor="ctr">
            <a:spAutoFit/>
          </a:bodyPr>
          <a:lstStyle/>
          <a:p>
            <a:endParaRPr lang="en-US"/>
          </a:p>
        </p:txBody>
      </p:sp>
      <p:sp>
        <p:nvSpPr>
          <p:cNvPr id="26684" name="Line 1084"/>
          <p:cNvSpPr>
            <a:spLocks noChangeShapeType="1"/>
          </p:cNvSpPr>
          <p:nvPr/>
        </p:nvSpPr>
        <p:spPr bwMode="auto">
          <a:xfrm flipH="1">
            <a:off x="5867400" y="685800"/>
            <a:ext cx="1219200" cy="2209800"/>
          </a:xfrm>
          <a:prstGeom prst="line">
            <a:avLst/>
          </a:prstGeom>
          <a:noFill/>
          <a:ln w="9525">
            <a:noFill/>
            <a:round/>
            <a:headEnd/>
            <a:tailEnd/>
          </a:ln>
          <a:effectLst/>
        </p:spPr>
        <p:txBody>
          <a:bodyPr wrap="none" anchor="ctr">
            <a:spAutoFit/>
          </a:bodyPr>
          <a:lstStyle/>
          <a:p>
            <a:endParaRPr lang="en-US"/>
          </a:p>
        </p:txBody>
      </p:sp>
      <p:sp>
        <p:nvSpPr>
          <p:cNvPr id="26685" name="Line 1085"/>
          <p:cNvSpPr>
            <a:spLocks noChangeShapeType="1"/>
          </p:cNvSpPr>
          <p:nvPr/>
        </p:nvSpPr>
        <p:spPr bwMode="auto">
          <a:xfrm flipH="1" flipV="1">
            <a:off x="3581400" y="2209800"/>
            <a:ext cx="2286000" cy="76200"/>
          </a:xfrm>
          <a:prstGeom prst="line">
            <a:avLst/>
          </a:prstGeom>
          <a:noFill/>
          <a:ln w="9525">
            <a:noFill/>
            <a:round/>
            <a:headEnd/>
            <a:tailEnd/>
          </a:ln>
          <a:effectLst/>
        </p:spPr>
        <p:txBody>
          <a:bodyPr wrap="none" anchor="ctr">
            <a:spAutoFit/>
          </a:bodyPr>
          <a:lstStyle/>
          <a:p>
            <a:endParaRPr lang="en-US"/>
          </a:p>
        </p:txBody>
      </p:sp>
      <p:sp>
        <p:nvSpPr>
          <p:cNvPr id="26688" name="Line 1088"/>
          <p:cNvSpPr>
            <a:spLocks noChangeShapeType="1"/>
          </p:cNvSpPr>
          <p:nvPr/>
        </p:nvSpPr>
        <p:spPr bwMode="auto">
          <a:xfrm flipH="1">
            <a:off x="1981200" y="2209800"/>
            <a:ext cx="1600200" cy="0"/>
          </a:xfrm>
          <a:prstGeom prst="line">
            <a:avLst/>
          </a:prstGeom>
          <a:noFill/>
          <a:ln w="9525">
            <a:noFill/>
            <a:round/>
            <a:headEnd/>
            <a:tailEnd/>
          </a:ln>
          <a:effectLst/>
        </p:spPr>
        <p:txBody>
          <a:bodyPr wrap="none" anchor="ctr">
            <a:spAutoFit/>
          </a:bodyPr>
          <a:lstStyle/>
          <a:p>
            <a:endParaRPr lang="en-US"/>
          </a:p>
        </p:txBody>
      </p:sp>
      <p:sp>
        <p:nvSpPr>
          <p:cNvPr id="26689" name="Line 1089"/>
          <p:cNvSpPr>
            <a:spLocks noChangeShapeType="1"/>
          </p:cNvSpPr>
          <p:nvPr/>
        </p:nvSpPr>
        <p:spPr bwMode="auto">
          <a:xfrm flipH="1">
            <a:off x="685800" y="2209800"/>
            <a:ext cx="1295400" cy="0"/>
          </a:xfrm>
          <a:prstGeom prst="line">
            <a:avLst/>
          </a:prstGeom>
          <a:noFill/>
          <a:ln w="9525">
            <a:noFill/>
            <a:round/>
            <a:headEnd/>
            <a:tailEnd/>
          </a:ln>
          <a:effectLst/>
        </p:spPr>
        <p:txBody>
          <a:bodyPr wrap="none" anchor="ctr">
            <a:spAutoFit/>
          </a:bodyPr>
          <a:lstStyle/>
          <a:p>
            <a:endParaRPr lang="en-US"/>
          </a:p>
        </p:txBody>
      </p:sp>
      <p:sp>
        <p:nvSpPr>
          <p:cNvPr id="26690" name="Line 1090"/>
          <p:cNvSpPr>
            <a:spLocks noChangeShapeType="1"/>
          </p:cNvSpPr>
          <p:nvPr/>
        </p:nvSpPr>
        <p:spPr bwMode="auto">
          <a:xfrm>
            <a:off x="2362200" y="2362200"/>
            <a:ext cx="3733800" cy="0"/>
          </a:xfrm>
          <a:prstGeom prst="line">
            <a:avLst/>
          </a:prstGeom>
          <a:noFill/>
          <a:ln w="9525">
            <a:noFill/>
            <a:round/>
            <a:headEnd/>
            <a:tailEnd/>
          </a:ln>
          <a:effectLst/>
        </p:spPr>
        <p:txBody>
          <a:bodyPr wrap="none" anchor="ctr">
            <a:spAutoFit/>
          </a:bodyPr>
          <a:lstStyle/>
          <a:p>
            <a:endParaRPr lang="en-US"/>
          </a:p>
        </p:txBody>
      </p:sp>
      <p:sp>
        <p:nvSpPr>
          <p:cNvPr id="26691" name="Line 1091"/>
          <p:cNvSpPr>
            <a:spLocks noChangeShapeType="1"/>
          </p:cNvSpPr>
          <p:nvPr/>
        </p:nvSpPr>
        <p:spPr bwMode="auto">
          <a:xfrm flipH="1">
            <a:off x="6019800" y="2438400"/>
            <a:ext cx="76200" cy="0"/>
          </a:xfrm>
          <a:prstGeom prst="line">
            <a:avLst/>
          </a:prstGeom>
          <a:noFill/>
          <a:ln w="9525">
            <a:noFill/>
            <a:round/>
            <a:headEnd/>
            <a:tailEnd/>
          </a:ln>
          <a:effectLst/>
        </p:spPr>
        <p:txBody>
          <a:bodyPr wrap="none" anchor="ctr">
            <a:spAutoFit/>
          </a:bodyPr>
          <a:lstStyle/>
          <a:p>
            <a:endParaRPr lang="en-US"/>
          </a:p>
        </p:txBody>
      </p:sp>
      <p:grpSp>
        <p:nvGrpSpPr>
          <p:cNvPr id="2" name="Group 1107"/>
          <p:cNvGrpSpPr>
            <a:grpSpLocks/>
          </p:cNvGrpSpPr>
          <p:nvPr/>
        </p:nvGrpSpPr>
        <p:grpSpPr bwMode="auto">
          <a:xfrm>
            <a:off x="4419600" y="1981200"/>
            <a:ext cx="4343400" cy="3397250"/>
            <a:chOff x="2875" y="1337"/>
            <a:chExt cx="2736" cy="2140"/>
          </a:xfrm>
        </p:grpSpPr>
        <p:sp>
          <p:nvSpPr>
            <p:cNvPr id="26640" name="Freeform 1040"/>
            <p:cNvSpPr>
              <a:spLocks/>
            </p:cNvSpPr>
            <p:nvPr/>
          </p:nvSpPr>
          <p:spPr bwMode="auto">
            <a:xfrm flipH="1">
              <a:off x="3713" y="1618"/>
              <a:ext cx="799" cy="323"/>
            </a:xfrm>
            <a:custGeom>
              <a:avLst/>
              <a:gdLst/>
              <a:ahLst/>
              <a:cxnLst>
                <a:cxn ang="0">
                  <a:pos x="0" y="0"/>
                </a:cxn>
                <a:cxn ang="0">
                  <a:pos x="0" y="322"/>
                </a:cxn>
                <a:cxn ang="0">
                  <a:pos x="0" y="0"/>
                </a:cxn>
              </a:cxnLst>
              <a:rect l="0" t="0" r="r" b="b"/>
              <a:pathLst>
                <a:path w="1" h="323">
                  <a:moveTo>
                    <a:pt x="0" y="0"/>
                  </a:moveTo>
                  <a:lnTo>
                    <a:pt x="0" y="322"/>
                  </a:lnTo>
                  <a:lnTo>
                    <a:pt x="0" y="0"/>
                  </a:lnTo>
                </a:path>
              </a:pathLst>
            </a:custGeom>
            <a:noFill/>
            <a:ln w="12700" cap="rnd" cmpd="sng">
              <a:solidFill>
                <a:srgbClr val="000000"/>
              </a:solidFill>
              <a:prstDash val="solid"/>
              <a:round/>
              <a:headEnd/>
              <a:tailEnd/>
            </a:ln>
            <a:effectLst/>
          </p:spPr>
          <p:txBody>
            <a:bodyPr/>
            <a:lstStyle/>
            <a:p>
              <a:endParaRPr lang="en-US"/>
            </a:p>
          </p:txBody>
        </p:sp>
        <p:sp>
          <p:nvSpPr>
            <p:cNvPr id="26643" name="Rectangle 1043"/>
            <p:cNvSpPr>
              <a:spLocks noChangeArrowheads="1"/>
            </p:cNvSpPr>
            <p:nvPr/>
          </p:nvSpPr>
          <p:spPr bwMode="auto">
            <a:xfrm>
              <a:off x="2875" y="3250"/>
              <a:ext cx="704" cy="227"/>
            </a:xfrm>
            <a:prstGeom prst="rect">
              <a:avLst/>
            </a:prstGeom>
            <a:noFill/>
            <a:ln w="9525">
              <a:solidFill>
                <a:schemeClr val="tx1"/>
              </a:solidFill>
              <a:miter lim="800000"/>
              <a:headEnd/>
              <a:tailEnd/>
            </a:ln>
            <a:effectLst/>
          </p:spPr>
          <p:txBody>
            <a:bodyPr wrap="none" lIns="92075" tIns="46038" rIns="92075" bIns="46038">
              <a:spAutoFit/>
            </a:bodyPr>
            <a:lstStyle/>
            <a:p>
              <a:pPr>
                <a:spcBef>
                  <a:spcPct val="0"/>
                </a:spcBef>
                <a:buFontTx/>
                <a:buNone/>
              </a:pPr>
              <a:r>
                <a:rPr lang="en-US" sz="1700" b="1">
                  <a:solidFill>
                    <a:srgbClr val="000000"/>
                  </a:solidFill>
                  <a:latin typeface="Arial" charset="0"/>
                </a:rPr>
                <a:t>Students</a:t>
              </a:r>
            </a:p>
          </p:txBody>
        </p:sp>
        <p:sp>
          <p:nvSpPr>
            <p:cNvPr id="26644" name="Rectangle 1044"/>
            <p:cNvSpPr>
              <a:spLocks noChangeArrowheads="1"/>
            </p:cNvSpPr>
            <p:nvPr/>
          </p:nvSpPr>
          <p:spPr bwMode="auto">
            <a:xfrm>
              <a:off x="4000" y="3240"/>
              <a:ext cx="509" cy="227"/>
            </a:xfrm>
            <a:prstGeom prst="rect">
              <a:avLst/>
            </a:prstGeom>
            <a:noFill/>
            <a:ln w="9525">
              <a:solidFill>
                <a:schemeClr val="tx1"/>
              </a:solidFill>
              <a:miter lim="800000"/>
              <a:headEnd/>
              <a:tailEnd/>
            </a:ln>
            <a:effectLst/>
          </p:spPr>
          <p:txBody>
            <a:bodyPr wrap="none" lIns="92075" tIns="46038" rIns="92075" bIns="46038">
              <a:spAutoFit/>
            </a:bodyPr>
            <a:lstStyle/>
            <a:p>
              <a:pPr>
                <a:spcBef>
                  <a:spcPct val="0"/>
                </a:spcBef>
                <a:buFontTx/>
                <a:buNone/>
              </a:pPr>
              <a:r>
                <a:rPr lang="en-US" sz="1700" b="1">
                  <a:solidFill>
                    <a:srgbClr val="000000"/>
                  </a:solidFill>
                  <a:latin typeface="Arial" charset="0"/>
                </a:rPr>
                <a:t>Takes</a:t>
              </a:r>
            </a:p>
          </p:txBody>
        </p:sp>
        <p:grpSp>
          <p:nvGrpSpPr>
            <p:cNvPr id="3" name="Group 1066"/>
            <p:cNvGrpSpPr>
              <a:grpSpLocks/>
            </p:cNvGrpSpPr>
            <p:nvPr/>
          </p:nvGrpSpPr>
          <p:grpSpPr bwMode="auto">
            <a:xfrm>
              <a:off x="3504" y="2400"/>
              <a:ext cx="503" cy="324"/>
              <a:chOff x="3488" y="2651"/>
              <a:chExt cx="503" cy="324"/>
            </a:xfrm>
          </p:grpSpPr>
          <p:sp>
            <p:nvSpPr>
              <p:cNvPr id="26633" name="Freeform 1033"/>
              <p:cNvSpPr>
                <a:spLocks/>
              </p:cNvSpPr>
              <p:nvPr/>
            </p:nvSpPr>
            <p:spPr bwMode="auto">
              <a:xfrm>
                <a:off x="3601" y="2651"/>
                <a:ext cx="1" cy="78"/>
              </a:xfrm>
              <a:custGeom>
                <a:avLst/>
                <a:gdLst/>
                <a:ahLst/>
                <a:cxnLst>
                  <a:cxn ang="0">
                    <a:pos x="0" y="0"/>
                  </a:cxn>
                  <a:cxn ang="0">
                    <a:pos x="0" y="77"/>
                  </a:cxn>
                  <a:cxn ang="0">
                    <a:pos x="0" y="0"/>
                  </a:cxn>
                </a:cxnLst>
                <a:rect l="0" t="0" r="r" b="b"/>
                <a:pathLst>
                  <a:path w="1" h="78">
                    <a:moveTo>
                      <a:pt x="0" y="0"/>
                    </a:moveTo>
                    <a:lnTo>
                      <a:pt x="0" y="77"/>
                    </a:lnTo>
                    <a:lnTo>
                      <a:pt x="0" y="0"/>
                    </a:lnTo>
                  </a:path>
                </a:pathLst>
              </a:custGeom>
              <a:noFill/>
              <a:ln w="12700" cap="rnd" cmpd="sng">
                <a:solidFill>
                  <a:srgbClr val="000000"/>
                </a:solidFill>
                <a:prstDash val="solid"/>
                <a:round/>
                <a:headEnd/>
                <a:tailEnd/>
              </a:ln>
              <a:effectLst/>
            </p:spPr>
            <p:txBody>
              <a:bodyPr/>
              <a:lstStyle/>
              <a:p>
                <a:endParaRPr lang="en-US"/>
              </a:p>
            </p:txBody>
          </p:sp>
          <p:sp>
            <p:nvSpPr>
              <p:cNvPr id="26634" name="Freeform 1034"/>
              <p:cNvSpPr>
                <a:spLocks/>
              </p:cNvSpPr>
              <p:nvPr/>
            </p:nvSpPr>
            <p:spPr bwMode="auto">
              <a:xfrm>
                <a:off x="3820" y="2651"/>
                <a:ext cx="1" cy="78"/>
              </a:xfrm>
              <a:custGeom>
                <a:avLst/>
                <a:gdLst/>
                <a:ahLst/>
                <a:cxnLst>
                  <a:cxn ang="0">
                    <a:pos x="0" y="0"/>
                  </a:cxn>
                  <a:cxn ang="0">
                    <a:pos x="0" y="77"/>
                  </a:cxn>
                  <a:cxn ang="0">
                    <a:pos x="0" y="0"/>
                  </a:cxn>
                </a:cxnLst>
                <a:rect l="0" t="0" r="r" b="b"/>
                <a:pathLst>
                  <a:path w="1" h="78">
                    <a:moveTo>
                      <a:pt x="0" y="0"/>
                    </a:moveTo>
                    <a:lnTo>
                      <a:pt x="0" y="77"/>
                    </a:lnTo>
                    <a:lnTo>
                      <a:pt x="0" y="0"/>
                    </a:lnTo>
                  </a:path>
                </a:pathLst>
              </a:custGeom>
              <a:noFill/>
              <a:ln w="12700" cap="rnd" cmpd="sng">
                <a:solidFill>
                  <a:srgbClr val="000000"/>
                </a:solidFill>
                <a:prstDash val="solid"/>
                <a:round/>
                <a:headEnd/>
                <a:tailEnd/>
              </a:ln>
              <a:effectLst/>
            </p:spPr>
            <p:txBody>
              <a:bodyPr/>
              <a:lstStyle/>
              <a:p>
                <a:endParaRPr lang="en-US"/>
              </a:p>
            </p:txBody>
          </p:sp>
          <p:sp>
            <p:nvSpPr>
              <p:cNvPr id="26635" name="Freeform 1035"/>
              <p:cNvSpPr>
                <a:spLocks/>
              </p:cNvSpPr>
              <p:nvPr/>
            </p:nvSpPr>
            <p:spPr bwMode="auto">
              <a:xfrm>
                <a:off x="3601" y="2651"/>
                <a:ext cx="220" cy="78"/>
              </a:xfrm>
              <a:custGeom>
                <a:avLst/>
                <a:gdLst/>
                <a:ahLst/>
                <a:cxnLst>
                  <a:cxn ang="0">
                    <a:pos x="0" y="0"/>
                  </a:cxn>
                  <a:cxn ang="0">
                    <a:pos x="219" y="77"/>
                  </a:cxn>
                  <a:cxn ang="0">
                    <a:pos x="0" y="0"/>
                  </a:cxn>
                </a:cxnLst>
                <a:rect l="0" t="0" r="r" b="b"/>
                <a:pathLst>
                  <a:path w="220" h="78">
                    <a:moveTo>
                      <a:pt x="0" y="0"/>
                    </a:moveTo>
                    <a:lnTo>
                      <a:pt x="219" y="77"/>
                    </a:lnTo>
                    <a:lnTo>
                      <a:pt x="0" y="0"/>
                    </a:lnTo>
                  </a:path>
                </a:pathLst>
              </a:custGeom>
              <a:noFill/>
              <a:ln w="12700" cap="rnd" cmpd="sng">
                <a:solidFill>
                  <a:srgbClr val="000000"/>
                </a:solidFill>
                <a:prstDash val="solid"/>
                <a:round/>
                <a:headEnd/>
                <a:tailEnd/>
              </a:ln>
              <a:effectLst/>
            </p:spPr>
            <p:txBody>
              <a:bodyPr/>
              <a:lstStyle/>
              <a:p>
                <a:endParaRPr lang="en-US"/>
              </a:p>
            </p:txBody>
          </p:sp>
          <p:grpSp>
            <p:nvGrpSpPr>
              <p:cNvPr id="4" name="Group 1065"/>
              <p:cNvGrpSpPr>
                <a:grpSpLocks/>
              </p:cNvGrpSpPr>
              <p:nvPr/>
            </p:nvGrpSpPr>
            <p:grpSpPr bwMode="auto">
              <a:xfrm>
                <a:off x="3488" y="2651"/>
                <a:ext cx="503" cy="324"/>
                <a:chOff x="3488" y="2651"/>
                <a:chExt cx="503" cy="324"/>
              </a:xfrm>
            </p:grpSpPr>
            <p:sp>
              <p:nvSpPr>
                <p:cNvPr id="26636" name="Freeform 1036"/>
                <p:cNvSpPr>
                  <a:spLocks/>
                </p:cNvSpPr>
                <p:nvPr/>
              </p:nvSpPr>
              <p:spPr bwMode="auto">
                <a:xfrm>
                  <a:off x="3601" y="2651"/>
                  <a:ext cx="220" cy="78"/>
                </a:xfrm>
                <a:custGeom>
                  <a:avLst/>
                  <a:gdLst/>
                  <a:ahLst/>
                  <a:cxnLst>
                    <a:cxn ang="0">
                      <a:pos x="0" y="77"/>
                    </a:cxn>
                    <a:cxn ang="0">
                      <a:pos x="219" y="0"/>
                    </a:cxn>
                    <a:cxn ang="0">
                      <a:pos x="0" y="77"/>
                    </a:cxn>
                  </a:cxnLst>
                  <a:rect l="0" t="0" r="r" b="b"/>
                  <a:pathLst>
                    <a:path w="220" h="78">
                      <a:moveTo>
                        <a:pt x="0" y="77"/>
                      </a:moveTo>
                      <a:lnTo>
                        <a:pt x="219" y="0"/>
                      </a:lnTo>
                      <a:lnTo>
                        <a:pt x="0" y="77"/>
                      </a:lnTo>
                    </a:path>
                  </a:pathLst>
                </a:custGeom>
                <a:noFill/>
                <a:ln w="12700" cap="rnd" cmpd="sng">
                  <a:solidFill>
                    <a:srgbClr val="000000"/>
                  </a:solidFill>
                  <a:prstDash val="solid"/>
                  <a:round/>
                  <a:headEnd/>
                  <a:tailEnd/>
                </a:ln>
                <a:effectLst/>
              </p:spPr>
              <p:txBody>
                <a:bodyPr/>
                <a:lstStyle/>
                <a:p>
                  <a:endParaRPr lang="en-US"/>
                </a:p>
              </p:txBody>
            </p:sp>
            <p:sp>
              <p:nvSpPr>
                <p:cNvPr id="26645" name="Rectangle 1045"/>
                <p:cNvSpPr>
                  <a:spLocks noChangeArrowheads="1"/>
                </p:cNvSpPr>
                <p:nvPr/>
              </p:nvSpPr>
              <p:spPr bwMode="auto">
                <a:xfrm>
                  <a:off x="3488" y="2783"/>
                  <a:ext cx="503" cy="192"/>
                </a:xfrm>
                <a:prstGeom prst="rect">
                  <a:avLst/>
                </a:prstGeom>
                <a:noFill/>
                <a:ln w="9525">
                  <a:noFill/>
                  <a:miter lim="800000"/>
                  <a:headEnd/>
                  <a:tailEnd/>
                </a:ln>
                <a:effectLst/>
              </p:spPr>
              <p:txBody>
                <a:bodyPr wrap="none" lIns="92075" tIns="46038" rIns="92075" bIns="46038">
                  <a:spAutoFit/>
                </a:bodyPr>
                <a:lstStyle/>
                <a:p>
                  <a:pPr>
                    <a:spcBef>
                      <a:spcPct val="0"/>
                    </a:spcBef>
                    <a:buFontTx/>
                    <a:buNone/>
                  </a:pPr>
                  <a:r>
                    <a:rPr lang="en-US" sz="1400" b="1">
                      <a:solidFill>
                        <a:srgbClr val="000000"/>
                      </a:solidFill>
                      <a:latin typeface="Arial" charset="0"/>
                    </a:rPr>
                    <a:t>sid=sid</a:t>
                  </a:r>
                </a:p>
              </p:txBody>
            </p:sp>
          </p:grpSp>
        </p:grpSp>
        <p:grpSp>
          <p:nvGrpSpPr>
            <p:cNvPr id="5" name="Group 1075"/>
            <p:cNvGrpSpPr>
              <a:grpSpLocks/>
            </p:cNvGrpSpPr>
            <p:nvPr/>
          </p:nvGrpSpPr>
          <p:grpSpPr bwMode="auto">
            <a:xfrm>
              <a:off x="4464" y="1344"/>
              <a:ext cx="530" cy="245"/>
              <a:chOff x="3501" y="1383"/>
              <a:chExt cx="530" cy="245"/>
            </a:xfrm>
          </p:grpSpPr>
          <p:sp>
            <p:nvSpPr>
              <p:cNvPr id="26630" name="Freeform 1030"/>
              <p:cNvSpPr>
                <a:spLocks/>
              </p:cNvSpPr>
              <p:nvPr/>
            </p:nvSpPr>
            <p:spPr bwMode="auto">
              <a:xfrm>
                <a:off x="3527" y="1393"/>
                <a:ext cx="1" cy="109"/>
              </a:xfrm>
              <a:custGeom>
                <a:avLst/>
                <a:gdLst/>
                <a:ahLst/>
                <a:cxnLst>
                  <a:cxn ang="0">
                    <a:pos x="0" y="0"/>
                  </a:cxn>
                  <a:cxn ang="0">
                    <a:pos x="0" y="108"/>
                  </a:cxn>
                  <a:cxn ang="0">
                    <a:pos x="0" y="0"/>
                  </a:cxn>
                </a:cxnLst>
                <a:rect l="0" t="0" r="r" b="b"/>
                <a:pathLst>
                  <a:path w="1" h="109">
                    <a:moveTo>
                      <a:pt x="0" y="0"/>
                    </a:moveTo>
                    <a:lnTo>
                      <a:pt x="0" y="108"/>
                    </a:lnTo>
                    <a:lnTo>
                      <a:pt x="0" y="0"/>
                    </a:lnTo>
                  </a:path>
                </a:pathLst>
              </a:custGeom>
              <a:noFill/>
              <a:ln w="12700" cap="rnd" cmpd="sng">
                <a:solidFill>
                  <a:srgbClr val="000000"/>
                </a:solidFill>
                <a:prstDash val="solid"/>
                <a:round/>
                <a:headEnd/>
                <a:tailEnd/>
              </a:ln>
              <a:effectLst/>
            </p:spPr>
            <p:txBody>
              <a:bodyPr/>
              <a:lstStyle/>
              <a:p>
                <a:endParaRPr lang="en-US"/>
              </a:p>
            </p:txBody>
          </p:sp>
          <p:sp>
            <p:nvSpPr>
              <p:cNvPr id="26631" name="Freeform 1031"/>
              <p:cNvSpPr>
                <a:spLocks/>
              </p:cNvSpPr>
              <p:nvPr/>
            </p:nvSpPr>
            <p:spPr bwMode="auto">
              <a:xfrm>
                <a:off x="3582" y="1393"/>
                <a:ext cx="1" cy="109"/>
              </a:xfrm>
              <a:custGeom>
                <a:avLst/>
                <a:gdLst/>
                <a:ahLst/>
                <a:cxnLst>
                  <a:cxn ang="0">
                    <a:pos x="0" y="0"/>
                  </a:cxn>
                  <a:cxn ang="0">
                    <a:pos x="0" y="108"/>
                  </a:cxn>
                  <a:cxn ang="0">
                    <a:pos x="0" y="0"/>
                  </a:cxn>
                </a:cxnLst>
                <a:rect l="0" t="0" r="r" b="b"/>
                <a:pathLst>
                  <a:path w="1" h="109">
                    <a:moveTo>
                      <a:pt x="0" y="0"/>
                    </a:moveTo>
                    <a:lnTo>
                      <a:pt x="0" y="108"/>
                    </a:lnTo>
                    <a:lnTo>
                      <a:pt x="0" y="0"/>
                    </a:lnTo>
                  </a:path>
                </a:pathLst>
              </a:custGeom>
              <a:noFill/>
              <a:ln w="12700" cap="rnd" cmpd="sng">
                <a:solidFill>
                  <a:srgbClr val="000000"/>
                </a:solidFill>
                <a:prstDash val="solid"/>
                <a:round/>
                <a:headEnd/>
                <a:tailEnd/>
              </a:ln>
              <a:effectLst/>
            </p:spPr>
            <p:txBody>
              <a:bodyPr/>
              <a:lstStyle/>
              <a:p>
                <a:endParaRPr lang="en-US"/>
              </a:p>
            </p:txBody>
          </p:sp>
          <p:sp>
            <p:nvSpPr>
              <p:cNvPr id="26632" name="Freeform 1032"/>
              <p:cNvSpPr>
                <a:spLocks/>
              </p:cNvSpPr>
              <p:nvPr/>
            </p:nvSpPr>
            <p:spPr bwMode="auto">
              <a:xfrm>
                <a:off x="3501" y="1383"/>
                <a:ext cx="110" cy="1"/>
              </a:xfrm>
              <a:custGeom>
                <a:avLst/>
                <a:gdLst/>
                <a:ahLst/>
                <a:cxnLst>
                  <a:cxn ang="0">
                    <a:pos x="0" y="0"/>
                  </a:cxn>
                  <a:cxn ang="0">
                    <a:pos x="109" y="0"/>
                  </a:cxn>
                  <a:cxn ang="0">
                    <a:pos x="0" y="0"/>
                  </a:cxn>
                </a:cxnLst>
                <a:rect l="0" t="0" r="r" b="b"/>
                <a:pathLst>
                  <a:path w="110" h="1">
                    <a:moveTo>
                      <a:pt x="0" y="0"/>
                    </a:moveTo>
                    <a:lnTo>
                      <a:pt x="109" y="0"/>
                    </a:lnTo>
                    <a:lnTo>
                      <a:pt x="0" y="0"/>
                    </a:lnTo>
                  </a:path>
                </a:pathLst>
              </a:custGeom>
              <a:noFill/>
              <a:ln w="12700" cap="rnd" cmpd="sng">
                <a:solidFill>
                  <a:srgbClr val="000000"/>
                </a:solidFill>
                <a:prstDash val="solid"/>
                <a:round/>
                <a:headEnd/>
                <a:tailEnd/>
              </a:ln>
              <a:effectLst/>
            </p:spPr>
            <p:txBody>
              <a:bodyPr/>
              <a:lstStyle/>
              <a:p>
                <a:endParaRPr lang="en-US"/>
              </a:p>
            </p:txBody>
          </p:sp>
          <p:sp>
            <p:nvSpPr>
              <p:cNvPr id="26648" name="Rectangle 1048"/>
              <p:cNvSpPr>
                <a:spLocks noChangeArrowheads="1"/>
              </p:cNvSpPr>
              <p:nvPr/>
            </p:nvSpPr>
            <p:spPr bwMode="auto">
              <a:xfrm>
                <a:off x="3561" y="1436"/>
                <a:ext cx="470" cy="192"/>
              </a:xfrm>
              <a:prstGeom prst="rect">
                <a:avLst/>
              </a:prstGeom>
              <a:noFill/>
              <a:ln w="9525">
                <a:noFill/>
                <a:miter lim="800000"/>
                <a:headEnd/>
                <a:tailEnd/>
              </a:ln>
              <a:effectLst/>
            </p:spPr>
            <p:txBody>
              <a:bodyPr wrap="none" lIns="92075" tIns="46038" rIns="92075" bIns="46038">
                <a:spAutoFit/>
              </a:bodyPr>
              <a:lstStyle/>
              <a:p>
                <a:pPr>
                  <a:spcBef>
                    <a:spcPct val="0"/>
                  </a:spcBef>
                  <a:buFontTx/>
                  <a:buNone/>
                </a:pPr>
                <a:r>
                  <a:rPr lang="en-US" sz="1400" b="1">
                    <a:solidFill>
                      <a:srgbClr val="000000"/>
                    </a:solidFill>
                    <a:latin typeface="Arial" charset="0"/>
                  </a:rPr>
                  <a:t>sname</a:t>
                </a:r>
              </a:p>
            </p:txBody>
          </p:sp>
        </p:grpSp>
        <p:sp>
          <p:nvSpPr>
            <p:cNvPr id="26650" name="Rectangle 1050"/>
            <p:cNvSpPr>
              <a:spLocks noChangeArrowheads="1"/>
            </p:cNvSpPr>
            <p:nvPr/>
          </p:nvSpPr>
          <p:spPr bwMode="auto">
            <a:xfrm>
              <a:off x="4460" y="1971"/>
              <a:ext cx="116" cy="221"/>
            </a:xfrm>
            <a:prstGeom prst="rect">
              <a:avLst/>
            </a:prstGeom>
            <a:noFill/>
            <a:ln w="9525">
              <a:noFill/>
              <a:miter lim="800000"/>
              <a:headEnd/>
              <a:tailEnd/>
            </a:ln>
            <a:effectLst/>
          </p:spPr>
          <p:txBody>
            <a:bodyPr wrap="none" lIns="92075" tIns="46038" rIns="92075" bIns="46038">
              <a:spAutoFit/>
            </a:bodyPr>
            <a:lstStyle/>
            <a:p>
              <a:pPr>
                <a:spcBef>
                  <a:spcPct val="0"/>
                </a:spcBef>
                <a:buFontTx/>
                <a:buNone/>
              </a:pPr>
              <a:endParaRPr lang="en-US" sz="1700" b="1">
                <a:solidFill>
                  <a:srgbClr val="000000"/>
                </a:solidFill>
                <a:latin typeface="Arial" charset="0"/>
              </a:endParaRPr>
            </a:p>
          </p:txBody>
        </p:sp>
        <p:sp>
          <p:nvSpPr>
            <p:cNvPr id="26651" name="Rectangle 1051"/>
            <p:cNvSpPr>
              <a:spLocks noChangeArrowheads="1"/>
            </p:cNvSpPr>
            <p:nvPr/>
          </p:nvSpPr>
          <p:spPr bwMode="auto">
            <a:xfrm>
              <a:off x="4440" y="1337"/>
              <a:ext cx="116" cy="221"/>
            </a:xfrm>
            <a:prstGeom prst="rect">
              <a:avLst/>
            </a:prstGeom>
            <a:noFill/>
            <a:ln w="9525">
              <a:noFill/>
              <a:miter lim="800000"/>
              <a:headEnd/>
              <a:tailEnd/>
            </a:ln>
            <a:effectLst/>
          </p:spPr>
          <p:txBody>
            <a:bodyPr wrap="none" lIns="92075" tIns="46038" rIns="92075" bIns="46038">
              <a:spAutoFit/>
            </a:bodyPr>
            <a:lstStyle/>
            <a:p>
              <a:pPr>
                <a:spcBef>
                  <a:spcPct val="0"/>
                </a:spcBef>
                <a:buFontTx/>
                <a:buNone/>
              </a:pPr>
              <a:endParaRPr lang="en-US" sz="1700" b="1">
                <a:solidFill>
                  <a:srgbClr val="000000"/>
                </a:solidFill>
                <a:latin typeface="Arial" charset="0"/>
              </a:endParaRPr>
            </a:p>
          </p:txBody>
        </p:sp>
        <p:grpSp>
          <p:nvGrpSpPr>
            <p:cNvPr id="6" name="Group 1067"/>
            <p:cNvGrpSpPr>
              <a:grpSpLocks/>
            </p:cNvGrpSpPr>
            <p:nvPr/>
          </p:nvGrpSpPr>
          <p:grpSpPr bwMode="auto">
            <a:xfrm>
              <a:off x="3072" y="2832"/>
              <a:ext cx="925" cy="240"/>
              <a:chOff x="3120" y="3024"/>
              <a:chExt cx="925" cy="240"/>
            </a:xfrm>
          </p:grpSpPr>
          <p:grpSp>
            <p:nvGrpSpPr>
              <p:cNvPr id="7" name="Group 1061"/>
              <p:cNvGrpSpPr>
                <a:grpSpLocks/>
              </p:cNvGrpSpPr>
              <p:nvPr/>
            </p:nvGrpSpPr>
            <p:grpSpPr bwMode="auto">
              <a:xfrm>
                <a:off x="3120" y="3024"/>
                <a:ext cx="102" cy="100"/>
                <a:chOff x="3125" y="1968"/>
                <a:chExt cx="102" cy="100"/>
              </a:xfrm>
            </p:grpSpPr>
            <p:sp>
              <p:nvSpPr>
                <p:cNvPr id="26662" name="Freeform 1062"/>
                <p:cNvSpPr>
                  <a:spLocks/>
                </p:cNvSpPr>
                <p:nvPr/>
              </p:nvSpPr>
              <p:spPr bwMode="auto">
                <a:xfrm>
                  <a:off x="3125" y="1968"/>
                  <a:ext cx="73" cy="100"/>
                </a:xfrm>
                <a:custGeom>
                  <a:avLst/>
                  <a:gdLst/>
                  <a:ahLst/>
                  <a:cxnLst>
                    <a:cxn ang="0">
                      <a:pos x="72" y="50"/>
                    </a:cxn>
                    <a:cxn ang="0">
                      <a:pos x="62" y="15"/>
                    </a:cxn>
                    <a:cxn ang="0">
                      <a:pos x="36" y="0"/>
                    </a:cxn>
                    <a:cxn ang="0">
                      <a:pos x="11" y="15"/>
                    </a:cxn>
                    <a:cxn ang="0">
                      <a:pos x="0" y="50"/>
                    </a:cxn>
                    <a:cxn ang="0">
                      <a:pos x="11" y="84"/>
                    </a:cxn>
                    <a:cxn ang="0">
                      <a:pos x="36" y="99"/>
                    </a:cxn>
                    <a:cxn ang="0">
                      <a:pos x="62" y="84"/>
                    </a:cxn>
                    <a:cxn ang="0">
                      <a:pos x="72" y="50"/>
                    </a:cxn>
                  </a:cxnLst>
                  <a:rect l="0" t="0" r="r" b="b"/>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cmpd="sng">
                  <a:solidFill>
                    <a:srgbClr val="000000"/>
                  </a:solidFill>
                  <a:prstDash val="solid"/>
                  <a:round/>
                  <a:headEnd/>
                  <a:tailEnd/>
                </a:ln>
                <a:effectLst/>
              </p:spPr>
              <p:txBody>
                <a:bodyPr/>
                <a:lstStyle/>
                <a:p>
                  <a:endParaRPr lang="en-US"/>
                </a:p>
              </p:txBody>
            </p:sp>
            <p:sp>
              <p:nvSpPr>
                <p:cNvPr id="26663" name="Freeform 1063"/>
                <p:cNvSpPr>
                  <a:spLocks/>
                </p:cNvSpPr>
                <p:nvPr/>
              </p:nvSpPr>
              <p:spPr bwMode="auto">
                <a:xfrm>
                  <a:off x="3162" y="1979"/>
                  <a:ext cx="65" cy="1"/>
                </a:xfrm>
                <a:custGeom>
                  <a:avLst/>
                  <a:gdLst/>
                  <a:ahLst/>
                  <a:cxnLst>
                    <a:cxn ang="0">
                      <a:pos x="0" y="0"/>
                    </a:cxn>
                    <a:cxn ang="0">
                      <a:pos x="64" y="0"/>
                    </a:cxn>
                    <a:cxn ang="0">
                      <a:pos x="0" y="0"/>
                    </a:cxn>
                  </a:cxnLst>
                  <a:rect l="0" t="0" r="r" b="b"/>
                  <a:pathLst>
                    <a:path w="65" h="1">
                      <a:moveTo>
                        <a:pt x="0" y="0"/>
                      </a:moveTo>
                      <a:lnTo>
                        <a:pt x="64" y="0"/>
                      </a:lnTo>
                      <a:lnTo>
                        <a:pt x="0" y="0"/>
                      </a:lnTo>
                    </a:path>
                  </a:pathLst>
                </a:custGeom>
                <a:noFill/>
                <a:ln w="12700" cap="rnd" cmpd="sng">
                  <a:solidFill>
                    <a:srgbClr val="000000"/>
                  </a:solidFill>
                  <a:prstDash val="solid"/>
                  <a:round/>
                  <a:headEnd/>
                  <a:tailEnd/>
                </a:ln>
                <a:effectLst/>
              </p:spPr>
              <p:txBody>
                <a:bodyPr/>
                <a:lstStyle/>
                <a:p>
                  <a:endParaRPr lang="en-US"/>
                </a:p>
              </p:txBody>
            </p:sp>
          </p:grpSp>
          <p:sp>
            <p:nvSpPr>
              <p:cNvPr id="26664" name="Rectangle 1064"/>
              <p:cNvSpPr>
                <a:spLocks noChangeArrowheads="1"/>
              </p:cNvSpPr>
              <p:nvPr/>
            </p:nvSpPr>
            <p:spPr bwMode="auto">
              <a:xfrm>
                <a:off x="3168" y="3072"/>
                <a:ext cx="877" cy="192"/>
              </a:xfrm>
              <a:prstGeom prst="rect">
                <a:avLst/>
              </a:prstGeom>
              <a:noFill/>
              <a:ln w="9525">
                <a:noFill/>
                <a:miter lim="800000"/>
                <a:headEnd/>
                <a:tailEnd/>
              </a:ln>
              <a:effectLst/>
            </p:spPr>
            <p:txBody>
              <a:bodyPr wrap="none" lIns="92075" tIns="46038" rIns="92075" bIns="46038">
                <a:spAutoFit/>
              </a:bodyPr>
              <a:lstStyle/>
              <a:p>
                <a:pPr>
                  <a:spcBef>
                    <a:spcPct val="0"/>
                  </a:spcBef>
                  <a:buFontTx/>
                  <a:buNone/>
                </a:pPr>
                <a:r>
                  <a:rPr lang="en-US" sz="1400" b="1">
                    <a:solidFill>
                      <a:srgbClr val="000000"/>
                    </a:solidFill>
                    <a:latin typeface="Arial" charset="0"/>
                  </a:rPr>
                  <a:t>name=“Mary” </a:t>
                </a:r>
              </a:p>
            </p:txBody>
          </p:sp>
        </p:grpSp>
        <p:grpSp>
          <p:nvGrpSpPr>
            <p:cNvPr id="8" name="Group 1068"/>
            <p:cNvGrpSpPr>
              <a:grpSpLocks/>
            </p:cNvGrpSpPr>
            <p:nvPr/>
          </p:nvGrpSpPr>
          <p:grpSpPr bwMode="auto">
            <a:xfrm>
              <a:off x="4320" y="1968"/>
              <a:ext cx="503" cy="324"/>
              <a:chOff x="3488" y="2651"/>
              <a:chExt cx="503" cy="324"/>
            </a:xfrm>
          </p:grpSpPr>
          <p:sp>
            <p:nvSpPr>
              <p:cNvPr id="26669" name="Freeform 1069"/>
              <p:cNvSpPr>
                <a:spLocks/>
              </p:cNvSpPr>
              <p:nvPr/>
            </p:nvSpPr>
            <p:spPr bwMode="auto">
              <a:xfrm>
                <a:off x="3601" y="2651"/>
                <a:ext cx="1" cy="78"/>
              </a:xfrm>
              <a:custGeom>
                <a:avLst/>
                <a:gdLst/>
                <a:ahLst/>
                <a:cxnLst>
                  <a:cxn ang="0">
                    <a:pos x="0" y="0"/>
                  </a:cxn>
                  <a:cxn ang="0">
                    <a:pos x="0" y="77"/>
                  </a:cxn>
                  <a:cxn ang="0">
                    <a:pos x="0" y="0"/>
                  </a:cxn>
                </a:cxnLst>
                <a:rect l="0" t="0" r="r" b="b"/>
                <a:pathLst>
                  <a:path w="1" h="78">
                    <a:moveTo>
                      <a:pt x="0" y="0"/>
                    </a:moveTo>
                    <a:lnTo>
                      <a:pt x="0" y="77"/>
                    </a:lnTo>
                    <a:lnTo>
                      <a:pt x="0" y="0"/>
                    </a:lnTo>
                  </a:path>
                </a:pathLst>
              </a:custGeom>
              <a:noFill/>
              <a:ln w="12700" cap="rnd" cmpd="sng">
                <a:solidFill>
                  <a:srgbClr val="000000"/>
                </a:solidFill>
                <a:prstDash val="solid"/>
                <a:round/>
                <a:headEnd/>
                <a:tailEnd/>
              </a:ln>
              <a:effectLst/>
            </p:spPr>
            <p:txBody>
              <a:bodyPr/>
              <a:lstStyle/>
              <a:p>
                <a:endParaRPr lang="en-US"/>
              </a:p>
            </p:txBody>
          </p:sp>
          <p:sp>
            <p:nvSpPr>
              <p:cNvPr id="26670" name="Freeform 1070"/>
              <p:cNvSpPr>
                <a:spLocks/>
              </p:cNvSpPr>
              <p:nvPr/>
            </p:nvSpPr>
            <p:spPr bwMode="auto">
              <a:xfrm>
                <a:off x="3820" y="2651"/>
                <a:ext cx="1" cy="78"/>
              </a:xfrm>
              <a:custGeom>
                <a:avLst/>
                <a:gdLst/>
                <a:ahLst/>
                <a:cxnLst>
                  <a:cxn ang="0">
                    <a:pos x="0" y="0"/>
                  </a:cxn>
                  <a:cxn ang="0">
                    <a:pos x="0" y="77"/>
                  </a:cxn>
                  <a:cxn ang="0">
                    <a:pos x="0" y="0"/>
                  </a:cxn>
                </a:cxnLst>
                <a:rect l="0" t="0" r="r" b="b"/>
                <a:pathLst>
                  <a:path w="1" h="78">
                    <a:moveTo>
                      <a:pt x="0" y="0"/>
                    </a:moveTo>
                    <a:lnTo>
                      <a:pt x="0" y="77"/>
                    </a:lnTo>
                    <a:lnTo>
                      <a:pt x="0" y="0"/>
                    </a:lnTo>
                  </a:path>
                </a:pathLst>
              </a:custGeom>
              <a:noFill/>
              <a:ln w="12700" cap="rnd" cmpd="sng">
                <a:solidFill>
                  <a:srgbClr val="000000"/>
                </a:solidFill>
                <a:prstDash val="solid"/>
                <a:round/>
                <a:headEnd/>
                <a:tailEnd/>
              </a:ln>
              <a:effectLst/>
            </p:spPr>
            <p:txBody>
              <a:bodyPr/>
              <a:lstStyle/>
              <a:p>
                <a:endParaRPr lang="en-US"/>
              </a:p>
            </p:txBody>
          </p:sp>
          <p:sp>
            <p:nvSpPr>
              <p:cNvPr id="26671" name="Freeform 1071"/>
              <p:cNvSpPr>
                <a:spLocks/>
              </p:cNvSpPr>
              <p:nvPr/>
            </p:nvSpPr>
            <p:spPr bwMode="auto">
              <a:xfrm>
                <a:off x="3601" y="2651"/>
                <a:ext cx="220" cy="78"/>
              </a:xfrm>
              <a:custGeom>
                <a:avLst/>
                <a:gdLst/>
                <a:ahLst/>
                <a:cxnLst>
                  <a:cxn ang="0">
                    <a:pos x="0" y="0"/>
                  </a:cxn>
                  <a:cxn ang="0">
                    <a:pos x="219" y="77"/>
                  </a:cxn>
                  <a:cxn ang="0">
                    <a:pos x="0" y="0"/>
                  </a:cxn>
                </a:cxnLst>
                <a:rect l="0" t="0" r="r" b="b"/>
                <a:pathLst>
                  <a:path w="220" h="78">
                    <a:moveTo>
                      <a:pt x="0" y="0"/>
                    </a:moveTo>
                    <a:lnTo>
                      <a:pt x="219" y="77"/>
                    </a:lnTo>
                    <a:lnTo>
                      <a:pt x="0" y="0"/>
                    </a:lnTo>
                  </a:path>
                </a:pathLst>
              </a:custGeom>
              <a:noFill/>
              <a:ln w="12700" cap="rnd" cmpd="sng">
                <a:solidFill>
                  <a:srgbClr val="000000"/>
                </a:solidFill>
                <a:prstDash val="solid"/>
                <a:round/>
                <a:headEnd/>
                <a:tailEnd/>
              </a:ln>
              <a:effectLst/>
            </p:spPr>
            <p:txBody>
              <a:bodyPr/>
              <a:lstStyle/>
              <a:p>
                <a:endParaRPr lang="en-US"/>
              </a:p>
            </p:txBody>
          </p:sp>
          <p:grpSp>
            <p:nvGrpSpPr>
              <p:cNvPr id="9" name="Group 1072"/>
              <p:cNvGrpSpPr>
                <a:grpSpLocks/>
              </p:cNvGrpSpPr>
              <p:nvPr/>
            </p:nvGrpSpPr>
            <p:grpSpPr bwMode="auto">
              <a:xfrm>
                <a:off x="3488" y="2651"/>
                <a:ext cx="503" cy="324"/>
                <a:chOff x="3488" y="2651"/>
                <a:chExt cx="503" cy="324"/>
              </a:xfrm>
            </p:grpSpPr>
            <p:sp>
              <p:nvSpPr>
                <p:cNvPr id="26673" name="Freeform 1073"/>
                <p:cNvSpPr>
                  <a:spLocks/>
                </p:cNvSpPr>
                <p:nvPr/>
              </p:nvSpPr>
              <p:spPr bwMode="auto">
                <a:xfrm>
                  <a:off x="3601" y="2651"/>
                  <a:ext cx="220" cy="78"/>
                </a:xfrm>
                <a:custGeom>
                  <a:avLst/>
                  <a:gdLst/>
                  <a:ahLst/>
                  <a:cxnLst>
                    <a:cxn ang="0">
                      <a:pos x="0" y="77"/>
                    </a:cxn>
                    <a:cxn ang="0">
                      <a:pos x="219" y="0"/>
                    </a:cxn>
                    <a:cxn ang="0">
                      <a:pos x="0" y="77"/>
                    </a:cxn>
                  </a:cxnLst>
                  <a:rect l="0" t="0" r="r" b="b"/>
                  <a:pathLst>
                    <a:path w="220" h="78">
                      <a:moveTo>
                        <a:pt x="0" y="77"/>
                      </a:moveTo>
                      <a:lnTo>
                        <a:pt x="219" y="0"/>
                      </a:lnTo>
                      <a:lnTo>
                        <a:pt x="0" y="77"/>
                      </a:lnTo>
                    </a:path>
                  </a:pathLst>
                </a:custGeom>
                <a:noFill/>
                <a:ln w="12700" cap="rnd" cmpd="sng">
                  <a:solidFill>
                    <a:srgbClr val="000000"/>
                  </a:solidFill>
                  <a:prstDash val="solid"/>
                  <a:round/>
                  <a:headEnd/>
                  <a:tailEnd/>
                </a:ln>
                <a:effectLst/>
              </p:spPr>
              <p:txBody>
                <a:bodyPr/>
                <a:lstStyle/>
                <a:p>
                  <a:endParaRPr lang="en-US"/>
                </a:p>
              </p:txBody>
            </p:sp>
            <p:sp>
              <p:nvSpPr>
                <p:cNvPr id="26674" name="Rectangle 1074"/>
                <p:cNvSpPr>
                  <a:spLocks noChangeArrowheads="1"/>
                </p:cNvSpPr>
                <p:nvPr/>
              </p:nvSpPr>
              <p:spPr bwMode="auto">
                <a:xfrm>
                  <a:off x="3488" y="2783"/>
                  <a:ext cx="503" cy="192"/>
                </a:xfrm>
                <a:prstGeom prst="rect">
                  <a:avLst/>
                </a:prstGeom>
                <a:noFill/>
                <a:ln w="9525">
                  <a:noFill/>
                  <a:miter lim="800000"/>
                  <a:headEnd/>
                  <a:tailEnd/>
                </a:ln>
                <a:effectLst/>
              </p:spPr>
              <p:txBody>
                <a:bodyPr wrap="none" lIns="92075" tIns="46038" rIns="92075" bIns="46038">
                  <a:spAutoFit/>
                </a:bodyPr>
                <a:lstStyle/>
                <a:p>
                  <a:pPr>
                    <a:spcBef>
                      <a:spcPct val="0"/>
                    </a:spcBef>
                    <a:buFontTx/>
                    <a:buNone/>
                  </a:pPr>
                  <a:r>
                    <a:rPr lang="en-US" sz="1400" b="1">
                      <a:solidFill>
                        <a:srgbClr val="000000"/>
                      </a:solidFill>
                      <a:latin typeface="Arial" charset="0"/>
                    </a:rPr>
                    <a:t>cid=cid</a:t>
                  </a:r>
                </a:p>
              </p:txBody>
            </p:sp>
          </p:grpSp>
        </p:grpSp>
        <p:sp>
          <p:nvSpPr>
            <p:cNvPr id="26676" name="Rectangle 1076"/>
            <p:cNvSpPr>
              <a:spLocks noChangeArrowheads="1"/>
            </p:cNvSpPr>
            <p:nvPr/>
          </p:nvSpPr>
          <p:spPr bwMode="auto">
            <a:xfrm>
              <a:off x="4944" y="3216"/>
              <a:ext cx="667" cy="227"/>
            </a:xfrm>
            <a:prstGeom prst="rect">
              <a:avLst/>
            </a:prstGeom>
            <a:noFill/>
            <a:ln w="9525">
              <a:solidFill>
                <a:schemeClr val="tx1"/>
              </a:solidFill>
              <a:miter lim="800000"/>
              <a:headEnd/>
              <a:tailEnd/>
            </a:ln>
            <a:effectLst/>
          </p:spPr>
          <p:txBody>
            <a:bodyPr wrap="none" lIns="92075" tIns="46038" rIns="92075" bIns="46038">
              <a:spAutoFit/>
            </a:bodyPr>
            <a:lstStyle/>
            <a:p>
              <a:pPr>
                <a:spcBef>
                  <a:spcPct val="0"/>
                </a:spcBef>
                <a:buFontTx/>
                <a:buNone/>
              </a:pPr>
              <a:r>
                <a:rPr lang="en-US" sz="1700" b="1">
                  <a:solidFill>
                    <a:srgbClr val="000000"/>
                  </a:solidFill>
                  <a:latin typeface="Arial" charset="0"/>
                </a:rPr>
                <a:t>Courses</a:t>
              </a:r>
            </a:p>
          </p:txBody>
        </p:sp>
        <p:sp>
          <p:nvSpPr>
            <p:cNvPr id="26679" name="Line 1079"/>
            <p:cNvSpPr>
              <a:spLocks noChangeShapeType="1"/>
            </p:cNvSpPr>
            <p:nvPr/>
          </p:nvSpPr>
          <p:spPr bwMode="auto">
            <a:xfrm flipV="1">
              <a:off x="3264" y="2640"/>
              <a:ext cx="192" cy="144"/>
            </a:xfrm>
            <a:prstGeom prst="line">
              <a:avLst/>
            </a:prstGeom>
            <a:noFill/>
            <a:ln w="9525">
              <a:noFill/>
              <a:round/>
              <a:headEnd/>
              <a:tailEnd/>
            </a:ln>
            <a:effectLst/>
          </p:spPr>
          <p:txBody>
            <a:bodyPr wrap="none" anchor="ctr">
              <a:spAutoFit/>
            </a:bodyPr>
            <a:lstStyle/>
            <a:p>
              <a:endParaRPr lang="en-US"/>
            </a:p>
          </p:txBody>
        </p:sp>
        <p:sp>
          <p:nvSpPr>
            <p:cNvPr id="26701" name="Line 1101"/>
            <p:cNvSpPr>
              <a:spLocks noChangeShapeType="1"/>
            </p:cNvSpPr>
            <p:nvPr/>
          </p:nvSpPr>
          <p:spPr bwMode="auto">
            <a:xfrm flipV="1">
              <a:off x="3120" y="3024"/>
              <a:ext cx="0" cy="240"/>
            </a:xfrm>
            <a:prstGeom prst="line">
              <a:avLst/>
            </a:prstGeom>
            <a:noFill/>
            <a:ln w="9525">
              <a:solidFill>
                <a:schemeClr val="tx1"/>
              </a:solidFill>
              <a:round/>
              <a:headEnd/>
              <a:tailEnd/>
            </a:ln>
            <a:effectLst/>
          </p:spPr>
          <p:txBody>
            <a:bodyPr wrap="none" anchor="ctr">
              <a:spAutoFit/>
            </a:bodyPr>
            <a:lstStyle/>
            <a:p>
              <a:endParaRPr lang="en-US"/>
            </a:p>
          </p:txBody>
        </p:sp>
        <p:sp>
          <p:nvSpPr>
            <p:cNvPr id="26702" name="Line 1102"/>
            <p:cNvSpPr>
              <a:spLocks noChangeShapeType="1"/>
            </p:cNvSpPr>
            <p:nvPr/>
          </p:nvSpPr>
          <p:spPr bwMode="auto">
            <a:xfrm>
              <a:off x="3120" y="3024"/>
              <a:ext cx="0" cy="0"/>
            </a:xfrm>
            <a:prstGeom prst="line">
              <a:avLst/>
            </a:prstGeom>
            <a:noFill/>
            <a:ln w="9525">
              <a:solidFill>
                <a:schemeClr val="tx1"/>
              </a:solidFill>
              <a:round/>
              <a:headEnd/>
              <a:tailEnd/>
            </a:ln>
            <a:effectLst/>
          </p:spPr>
          <p:txBody>
            <a:bodyPr wrap="none" anchor="ctr">
              <a:spAutoFit/>
            </a:bodyPr>
            <a:lstStyle/>
            <a:p>
              <a:endParaRPr lang="en-US"/>
            </a:p>
          </p:txBody>
        </p:sp>
        <p:sp>
          <p:nvSpPr>
            <p:cNvPr id="26703" name="Line 1103"/>
            <p:cNvSpPr>
              <a:spLocks noChangeShapeType="1"/>
            </p:cNvSpPr>
            <p:nvPr/>
          </p:nvSpPr>
          <p:spPr bwMode="auto">
            <a:xfrm flipV="1">
              <a:off x="3264" y="2592"/>
              <a:ext cx="240" cy="192"/>
            </a:xfrm>
            <a:prstGeom prst="line">
              <a:avLst/>
            </a:prstGeom>
            <a:noFill/>
            <a:ln w="9525">
              <a:solidFill>
                <a:schemeClr val="tx1"/>
              </a:solidFill>
              <a:round/>
              <a:headEnd/>
              <a:tailEnd/>
            </a:ln>
            <a:effectLst/>
          </p:spPr>
          <p:txBody>
            <a:bodyPr wrap="none" anchor="ctr">
              <a:spAutoFit/>
            </a:bodyPr>
            <a:lstStyle/>
            <a:p>
              <a:endParaRPr lang="en-US"/>
            </a:p>
          </p:txBody>
        </p:sp>
        <p:sp>
          <p:nvSpPr>
            <p:cNvPr id="26704" name="Line 1104"/>
            <p:cNvSpPr>
              <a:spLocks noChangeShapeType="1"/>
            </p:cNvSpPr>
            <p:nvPr/>
          </p:nvSpPr>
          <p:spPr bwMode="auto">
            <a:xfrm flipH="1" flipV="1">
              <a:off x="3984" y="2592"/>
              <a:ext cx="336" cy="672"/>
            </a:xfrm>
            <a:prstGeom prst="line">
              <a:avLst/>
            </a:prstGeom>
            <a:noFill/>
            <a:ln w="9525">
              <a:solidFill>
                <a:schemeClr val="tx1"/>
              </a:solidFill>
              <a:round/>
              <a:headEnd/>
              <a:tailEnd/>
            </a:ln>
            <a:effectLst/>
          </p:spPr>
          <p:txBody>
            <a:bodyPr wrap="none" anchor="ctr">
              <a:spAutoFit/>
            </a:bodyPr>
            <a:lstStyle/>
            <a:p>
              <a:endParaRPr lang="en-US"/>
            </a:p>
          </p:txBody>
        </p:sp>
        <p:sp>
          <p:nvSpPr>
            <p:cNvPr id="26705" name="Line 1105"/>
            <p:cNvSpPr>
              <a:spLocks noChangeShapeType="1"/>
            </p:cNvSpPr>
            <p:nvPr/>
          </p:nvSpPr>
          <p:spPr bwMode="auto">
            <a:xfrm flipV="1">
              <a:off x="3888" y="2064"/>
              <a:ext cx="528" cy="288"/>
            </a:xfrm>
            <a:prstGeom prst="line">
              <a:avLst/>
            </a:prstGeom>
            <a:noFill/>
            <a:ln w="9525">
              <a:solidFill>
                <a:schemeClr val="tx1"/>
              </a:solidFill>
              <a:round/>
              <a:headEnd/>
              <a:tailEnd/>
            </a:ln>
            <a:effectLst/>
          </p:spPr>
          <p:txBody>
            <a:bodyPr wrap="none" anchor="ctr">
              <a:spAutoFit/>
            </a:bodyPr>
            <a:lstStyle/>
            <a:p>
              <a:endParaRPr lang="en-US"/>
            </a:p>
          </p:txBody>
        </p:sp>
        <p:sp>
          <p:nvSpPr>
            <p:cNvPr id="26706" name="Line 1106"/>
            <p:cNvSpPr>
              <a:spLocks noChangeShapeType="1"/>
            </p:cNvSpPr>
            <p:nvPr/>
          </p:nvSpPr>
          <p:spPr bwMode="auto">
            <a:xfrm flipH="1" flipV="1">
              <a:off x="4800" y="2064"/>
              <a:ext cx="432" cy="1200"/>
            </a:xfrm>
            <a:prstGeom prst="line">
              <a:avLst/>
            </a:prstGeom>
            <a:noFill/>
            <a:ln w="9525">
              <a:solidFill>
                <a:schemeClr val="tx1"/>
              </a:solidFill>
              <a:round/>
              <a:headEnd/>
              <a:tailEnd/>
            </a:ln>
            <a:effectLst/>
          </p:spPr>
          <p:txBody>
            <a:bodyPr wrap="none" anchor="ctr">
              <a:spAutoFit/>
            </a:bodyPr>
            <a:lstStyle/>
            <a:p>
              <a:endParaRPr lang="en-US"/>
            </a:p>
          </p:txBody>
        </p:sp>
      </p:grpSp>
      <p:sp>
        <p:nvSpPr>
          <p:cNvPr id="26708" name="Line 1108"/>
          <p:cNvSpPr>
            <a:spLocks noChangeShapeType="1"/>
          </p:cNvSpPr>
          <p:nvPr/>
        </p:nvSpPr>
        <p:spPr bwMode="auto">
          <a:xfrm>
            <a:off x="3657600" y="1828800"/>
            <a:ext cx="533400" cy="0"/>
          </a:xfrm>
          <a:prstGeom prst="line">
            <a:avLst/>
          </a:prstGeom>
          <a:noFill/>
          <a:ln w="9525">
            <a:solidFill>
              <a:schemeClr val="tx1"/>
            </a:solidFill>
            <a:round/>
            <a:headEnd/>
            <a:tailEnd type="triangle" w="med" len="med"/>
          </a:ln>
          <a:effectLst/>
        </p:spPr>
        <p:txBody>
          <a:bodyPr/>
          <a:lstStyle/>
          <a:p>
            <a:endParaRPr lang="en-US"/>
          </a:p>
        </p:txBody>
      </p:sp>
      <p:sp>
        <p:nvSpPr>
          <p:cNvPr id="26709" name="Line 1109"/>
          <p:cNvSpPr>
            <a:spLocks noChangeShapeType="1"/>
          </p:cNvSpPr>
          <p:nvPr/>
        </p:nvSpPr>
        <p:spPr bwMode="auto">
          <a:xfrm>
            <a:off x="5638800" y="2819400"/>
            <a:ext cx="685800" cy="0"/>
          </a:xfrm>
          <a:prstGeom prst="line">
            <a:avLst/>
          </a:prstGeom>
          <a:noFill/>
          <a:ln w="9525">
            <a:solidFill>
              <a:schemeClr val="tx1"/>
            </a:solidFill>
            <a:round/>
            <a:headEnd/>
            <a:tailEnd type="triangle" w="med" len="med"/>
          </a:ln>
          <a:effectLst/>
        </p:spPr>
        <p:txBody>
          <a:bodyPr/>
          <a:lstStyle/>
          <a:p>
            <a:endParaRPr lang="en-US"/>
          </a:p>
        </p:txBody>
      </p:sp>
      <p:sp>
        <p:nvSpPr>
          <p:cNvPr id="26710" name="Text Box 1110"/>
          <p:cNvSpPr txBox="1">
            <a:spLocks noChangeArrowheads="1"/>
          </p:cNvSpPr>
          <p:nvPr/>
        </p:nvSpPr>
        <p:spPr bwMode="auto">
          <a:xfrm>
            <a:off x="669925" y="6061075"/>
            <a:ext cx="7312025" cy="457200"/>
          </a:xfrm>
          <a:prstGeom prst="rect">
            <a:avLst/>
          </a:prstGeom>
          <a:noFill/>
          <a:ln w="9525">
            <a:noFill/>
            <a:miter lim="800000"/>
            <a:headEnd/>
            <a:tailEnd/>
          </a:ln>
          <a:effectLst/>
        </p:spPr>
        <p:txBody>
          <a:bodyPr wrap="none">
            <a:spAutoFit/>
          </a:bodyPr>
          <a:lstStyle/>
          <a:p>
            <a:pPr>
              <a:buFontTx/>
              <a:buNone/>
            </a:pPr>
            <a:r>
              <a:rPr lang="en-US"/>
              <a:t>The </a:t>
            </a:r>
            <a:r>
              <a:rPr lang="en-US" b="1"/>
              <a:t>optimizer </a:t>
            </a:r>
            <a:r>
              <a:rPr lang="en-US"/>
              <a:t>chooses the best execution plan for a query</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44B8D89-6660-46E3-B8F5-6E02181D85CB}" type="slidenum">
              <a:rPr lang="he-IL"/>
              <a:pPr/>
              <a:t>27</a:t>
            </a:fld>
            <a:endParaRPr lang="en-US"/>
          </a:p>
        </p:txBody>
      </p:sp>
      <p:sp>
        <p:nvSpPr>
          <p:cNvPr id="14338" name="Rectangle 2"/>
          <p:cNvSpPr>
            <a:spLocks noGrp="1" noChangeArrowheads="1"/>
          </p:cNvSpPr>
          <p:nvPr>
            <p:ph type="title"/>
          </p:nvPr>
        </p:nvSpPr>
        <p:spPr/>
        <p:txBody>
          <a:bodyPr/>
          <a:lstStyle/>
          <a:p>
            <a:r>
              <a:rPr lang="en-US"/>
              <a:t>Database Systems</a:t>
            </a:r>
          </a:p>
        </p:txBody>
      </p:sp>
      <p:sp>
        <p:nvSpPr>
          <p:cNvPr id="14339" name="Rectangle 3"/>
          <p:cNvSpPr>
            <a:spLocks noGrp="1" noChangeArrowheads="1"/>
          </p:cNvSpPr>
          <p:nvPr>
            <p:ph type="body" idx="1"/>
          </p:nvPr>
        </p:nvSpPr>
        <p:spPr/>
        <p:txBody>
          <a:bodyPr>
            <a:normAutofit/>
          </a:bodyPr>
          <a:lstStyle/>
          <a:p>
            <a:pPr>
              <a:lnSpc>
                <a:spcPct val="90000"/>
              </a:lnSpc>
            </a:pPr>
            <a:r>
              <a:rPr lang="en-US" sz="2800" dirty="0"/>
              <a:t>The big commercial database vendors:</a:t>
            </a:r>
          </a:p>
          <a:p>
            <a:pPr lvl="1">
              <a:lnSpc>
                <a:spcPct val="90000"/>
              </a:lnSpc>
            </a:pPr>
            <a:r>
              <a:rPr lang="en-US" sz="2400" dirty="0"/>
              <a:t>Oracle</a:t>
            </a:r>
          </a:p>
          <a:p>
            <a:pPr lvl="1">
              <a:lnSpc>
                <a:spcPct val="90000"/>
              </a:lnSpc>
            </a:pPr>
            <a:r>
              <a:rPr lang="en-US" sz="2400" dirty="0"/>
              <a:t>IBM (with DB2)   bought Informix recently</a:t>
            </a:r>
          </a:p>
          <a:p>
            <a:pPr lvl="1">
              <a:lnSpc>
                <a:spcPct val="90000"/>
              </a:lnSpc>
            </a:pPr>
            <a:r>
              <a:rPr lang="en-US" sz="2400" dirty="0"/>
              <a:t>Microsoft (SQL Server)</a:t>
            </a:r>
          </a:p>
          <a:p>
            <a:pPr lvl="1">
              <a:lnSpc>
                <a:spcPct val="90000"/>
              </a:lnSpc>
            </a:pPr>
            <a:r>
              <a:rPr lang="en-US" sz="2400" dirty="0"/>
              <a:t>Sybase</a:t>
            </a:r>
          </a:p>
          <a:p>
            <a:pPr>
              <a:lnSpc>
                <a:spcPct val="90000"/>
              </a:lnSpc>
            </a:pPr>
            <a:r>
              <a:rPr lang="en-US" sz="2800" dirty="0"/>
              <a:t>Some free database systems (Unix) :</a:t>
            </a:r>
          </a:p>
          <a:p>
            <a:pPr lvl="1">
              <a:lnSpc>
                <a:spcPct val="90000"/>
              </a:lnSpc>
            </a:pPr>
            <a:r>
              <a:rPr lang="en-US" sz="2400" dirty="0" err="1"/>
              <a:t>Postgres</a:t>
            </a:r>
            <a:endParaRPr lang="en-US" sz="2400" dirty="0"/>
          </a:p>
          <a:p>
            <a:pPr lvl="1">
              <a:lnSpc>
                <a:spcPct val="90000"/>
              </a:lnSpc>
            </a:pPr>
            <a:r>
              <a:rPr lang="en-US" sz="2400" dirty="0" err="1"/>
              <a:t>MySQL</a:t>
            </a:r>
            <a:endParaRPr lang="en-US" sz="2400" dirty="0"/>
          </a:p>
          <a:p>
            <a:pPr lvl="1">
              <a:lnSpc>
                <a:spcPct val="90000"/>
              </a:lnSpc>
            </a:pPr>
            <a:r>
              <a:rPr lang="en-US" sz="2400" dirty="0" smtClean="0"/>
              <a:t>Predator</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9ED0333-5741-4832-9B2C-C7AAC93F30AA}" type="slidenum">
              <a:rPr lang="he-IL"/>
              <a:pPr/>
              <a:t>28</a:t>
            </a:fld>
            <a:endParaRPr lang="en-US"/>
          </a:p>
        </p:txBody>
      </p:sp>
      <p:sp>
        <p:nvSpPr>
          <p:cNvPr id="55298" name="Rectangle 2"/>
          <p:cNvSpPr>
            <a:spLocks noGrp="1" noChangeArrowheads="1"/>
          </p:cNvSpPr>
          <p:nvPr>
            <p:ph type="title"/>
          </p:nvPr>
        </p:nvSpPr>
        <p:spPr/>
        <p:txBody>
          <a:bodyPr/>
          <a:lstStyle/>
          <a:p>
            <a:r>
              <a:rPr lang="en-US"/>
              <a:t>New Trends in Databases</a:t>
            </a:r>
          </a:p>
        </p:txBody>
      </p:sp>
      <p:sp>
        <p:nvSpPr>
          <p:cNvPr id="55299" name="Rectangle 3"/>
          <p:cNvSpPr>
            <a:spLocks noGrp="1" noChangeArrowheads="1"/>
          </p:cNvSpPr>
          <p:nvPr>
            <p:ph type="body" idx="1"/>
          </p:nvPr>
        </p:nvSpPr>
        <p:spPr>
          <a:xfrm>
            <a:off x="152400" y="1981200"/>
            <a:ext cx="8839200" cy="4114800"/>
          </a:xfrm>
        </p:spPr>
        <p:txBody>
          <a:bodyPr/>
          <a:lstStyle/>
          <a:p>
            <a:pPr>
              <a:lnSpc>
                <a:spcPct val="90000"/>
              </a:lnSpc>
            </a:pPr>
            <a:r>
              <a:rPr lang="en-US" sz="2800" dirty="0"/>
              <a:t>Object-relational databases</a:t>
            </a:r>
          </a:p>
          <a:p>
            <a:pPr>
              <a:lnSpc>
                <a:spcPct val="90000"/>
              </a:lnSpc>
            </a:pPr>
            <a:r>
              <a:rPr lang="en-US" sz="2800" dirty="0" smtClean="0"/>
              <a:t>XML </a:t>
            </a:r>
            <a:r>
              <a:rPr lang="en-US" sz="2800" dirty="0" err="1"/>
              <a:t>XML</a:t>
            </a:r>
            <a:r>
              <a:rPr lang="en-US" sz="2800" dirty="0"/>
              <a:t> </a:t>
            </a:r>
            <a:r>
              <a:rPr lang="en-US" sz="2800" dirty="0" err="1"/>
              <a:t>XML</a:t>
            </a:r>
            <a:r>
              <a:rPr lang="en-US" sz="2800" dirty="0"/>
              <a:t> !</a:t>
            </a:r>
          </a:p>
          <a:p>
            <a:pPr lvl="1">
              <a:lnSpc>
                <a:spcPct val="90000"/>
              </a:lnSpc>
            </a:pPr>
            <a:r>
              <a:rPr lang="en-US" sz="2400" dirty="0"/>
              <a:t>Relational databases with XML support</a:t>
            </a:r>
          </a:p>
          <a:p>
            <a:pPr lvl="1">
              <a:lnSpc>
                <a:spcPct val="90000"/>
              </a:lnSpc>
            </a:pPr>
            <a:r>
              <a:rPr lang="en-US" sz="2400" dirty="0"/>
              <a:t>Middleware between XML and relational databases</a:t>
            </a:r>
          </a:p>
          <a:p>
            <a:pPr lvl="1">
              <a:lnSpc>
                <a:spcPct val="90000"/>
              </a:lnSpc>
            </a:pPr>
            <a:r>
              <a:rPr lang="en-US" sz="2400" dirty="0"/>
              <a:t>Native XML database </a:t>
            </a:r>
            <a:r>
              <a:rPr lang="en-US" sz="2400" dirty="0" smtClean="0"/>
              <a:t>systems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Approaches to Data Management</a:t>
            </a:r>
            <a:endParaRPr lang="en-US" dirty="0"/>
          </a:p>
        </p:txBody>
      </p:sp>
      <p:sp>
        <p:nvSpPr>
          <p:cNvPr id="3" name="Content Placeholder 2"/>
          <p:cNvSpPr>
            <a:spLocks noGrp="1"/>
          </p:cNvSpPr>
          <p:nvPr>
            <p:ph idx="1"/>
          </p:nvPr>
        </p:nvSpPr>
        <p:spPr/>
        <p:txBody>
          <a:bodyPr/>
          <a:lstStyle/>
          <a:p>
            <a:r>
              <a:rPr lang="en-US" b="1" dirty="0" smtClean="0"/>
              <a:t>File-Based Systems</a:t>
            </a:r>
            <a:r>
              <a:rPr lang="en-US" dirty="0" smtClean="0"/>
              <a:t> Conventionally, before the Database systems evolved, data in software systems was stored in and represented using flat files. </a:t>
            </a:r>
          </a:p>
          <a:p>
            <a:r>
              <a:rPr lang="en-US" b="1" dirty="0" smtClean="0"/>
              <a:t>Database Systems </a:t>
            </a:r>
            <a:r>
              <a:rPr lang="en-US" dirty="0" smtClean="0"/>
              <a:t>Database Systems evolved in the late 1960s to address common issues in applications handling large volumes of data which are also data intensive. </a:t>
            </a:r>
          </a:p>
          <a:p>
            <a:pPr lvl="1"/>
            <a:r>
              <a:rPr lang="en-US" dirty="0" smtClean="0"/>
              <a:t>Some of these issues could be traced back to the following disadvantages of File-based systems.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File-Based Systems</a:t>
            </a:r>
            <a:endParaRPr lang="en-US" dirty="0"/>
          </a:p>
        </p:txBody>
      </p:sp>
      <p:pic>
        <p:nvPicPr>
          <p:cNvPr id="1026" name="Picture 2"/>
          <p:cNvPicPr>
            <a:picLocks noChangeAspect="1" noChangeArrowheads="1"/>
          </p:cNvPicPr>
          <p:nvPr/>
        </p:nvPicPr>
        <p:blipFill>
          <a:blip r:embed="rId2"/>
          <a:srcRect/>
          <a:stretch>
            <a:fillRect/>
          </a:stretch>
        </p:blipFill>
        <p:spPr bwMode="auto">
          <a:xfrm>
            <a:off x="533400" y="2133600"/>
            <a:ext cx="3819525" cy="403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4648200" y="2133600"/>
            <a:ext cx="419100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As shown in the figure, in a file-based system, different programs in the same application may be interacting with different private data files. There is no system enforcing any standardized control on the organization and structure of these data files.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Drawbacks of File-Based Systems</a:t>
            </a:r>
            <a:endParaRPr lang="en-US" dirty="0"/>
          </a:p>
        </p:txBody>
      </p:sp>
      <p:sp>
        <p:nvSpPr>
          <p:cNvPr id="3" name="Content Placeholder 2"/>
          <p:cNvSpPr>
            <a:spLocks noGrp="1"/>
          </p:cNvSpPr>
          <p:nvPr>
            <p:ph idx="1"/>
          </p:nvPr>
        </p:nvSpPr>
        <p:spPr/>
        <p:txBody>
          <a:bodyPr>
            <a:normAutofit lnSpcReduction="10000"/>
          </a:bodyPr>
          <a:lstStyle/>
          <a:p>
            <a:r>
              <a:rPr lang="en-US" b="1" dirty="0" smtClean="0"/>
              <a:t>Data Redundancy and Inconsistency</a:t>
            </a:r>
          </a:p>
          <a:p>
            <a:pPr lvl="1"/>
            <a:r>
              <a:rPr lang="en-US" dirty="0" smtClean="0"/>
              <a:t>Since data resides in different private data files, there are chances of redundancy and resulting inconsistency</a:t>
            </a:r>
            <a:r>
              <a:rPr lang="en-US" b="1" dirty="0" smtClean="0"/>
              <a:t> </a:t>
            </a:r>
          </a:p>
          <a:p>
            <a:r>
              <a:rPr lang="en-US" b="1" dirty="0" smtClean="0"/>
              <a:t>Unanticipated Queries </a:t>
            </a:r>
          </a:p>
          <a:p>
            <a:pPr lvl="1"/>
            <a:r>
              <a:rPr lang="en-US" dirty="0" smtClean="0"/>
              <a:t>In a file-based system, handling sudden/ad-hoc queries can be difficult, since it requires changes in the existing programs.</a:t>
            </a:r>
          </a:p>
          <a:p>
            <a:r>
              <a:rPr lang="en-US" b="1" dirty="0" smtClean="0"/>
              <a:t>Data Isolation </a:t>
            </a:r>
          </a:p>
          <a:p>
            <a:pPr lvl="1"/>
            <a:r>
              <a:rPr lang="en-US" dirty="0" smtClean="0"/>
              <a:t>Though data used by different programs in the application may be related, they reside in isolated data files.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Drawbacks of File-Based Systems</a:t>
            </a:r>
            <a:endParaRPr lang="en-US" dirty="0"/>
          </a:p>
        </p:txBody>
      </p:sp>
      <p:sp>
        <p:nvSpPr>
          <p:cNvPr id="3" name="Content Placeholder 2"/>
          <p:cNvSpPr>
            <a:spLocks noGrp="1"/>
          </p:cNvSpPr>
          <p:nvPr>
            <p:ph idx="1"/>
          </p:nvPr>
        </p:nvSpPr>
        <p:spPr/>
        <p:txBody>
          <a:bodyPr>
            <a:normAutofit lnSpcReduction="10000"/>
          </a:bodyPr>
          <a:lstStyle/>
          <a:p>
            <a:r>
              <a:rPr lang="en-US" b="1" dirty="0" smtClean="0"/>
              <a:t>Concurrent Access Anomali</a:t>
            </a:r>
            <a:r>
              <a:rPr lang="en-US" dirty="0" smtClean="0"/>
              <a:t>es </a:t>
            </a:r>
          </a:p>
          <a:p>
            <a:pPr lvl="1"/>
            <a:r>
              <a:rPr lang="en-US" dirty="0" smtClean="0"/>
              <a:t>In large multi-user systems the same file or record may need to be accessed by multiple users simultaneously. Handling this in a file-based systems is difficult.</a:t>
            </a:r>
          </a:p>
          <a:p>
            <a:r>
              <a:rPr lang="en-US" b="1" dirty="0" smtClean="0"/>
              <a:t>Security Problems </a:t>
            </a:r>
          </a:p>
          <a:p>
            <a:pPr lvl="1"/>
            <a:r>
              <a:rPr lang="en-US" dirty="0" smtClean="0"/>
              <a:t>In data-intensive applications, security of data is a major concern. Users should be given access only to required data and not the whole database. In a file-based system, this can be handled only by additional programming in each application.</a:t>
            </a:r>
          </a:p>
          <a:p>
            <a:r>
              <a:rPr lang="en-US" b="1" dirty="0" smtClean="0"/>
              <a:t>Integrity Problems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pic>
        <p:nvPicPr>
          <p:cNvPr id="2050" name="Picture 2"/>
          <p:cNvPicPr>
            <a:picLocks noChangeAspect="1" noChangeArrowheads="1"/>
          </p:cNvPicPr>
          <p:nvPr/>
        </p:nvPicPr>
        <p:blipFill>
          <a:blip r:embed="rId2"/>
          <a:srcRect/>
          <a:stretch>
            <a:fillRect/>
          </a:stretch>
        </p:blipFill>
        <p:spPr bwMode="auto">
          <a:xfrm>
            <a:off x="381000" y="2133600"/>
            <a:ext cx="4000500" cy="3390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953000" y="2209800"/>
            <a:ext cx="3657600" cy="258532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As shown in the figure, the DBMS is a central system which provides a common interface between the data and the various front-end programs in the application. It also provides a central location for the whole data in the application to reside.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Minimal Data Redundancy </a:t>
            </a:r>
          </a:p>
          <a:p>
            <a:pPr lvl="1"/>
            <a:r>
              <a:rPr lang="en-US" dirty="0" smtClean="0"/>
              <a:t>Since the whole data resides in one central database, the various programs in the application can access data in different data files. Hence data present in one file need not be duplicated in another. This reduces data redundancy. </a:t>
            </a:r>
          </a:p>
          <a:p>
            <a:r>
              <a:rPr lang="en-US" dirty="0" smtClean="0"/>
              <a:t>Data Consistency </a:t>
            </a:r>
          </a:p>
          <a:p>
            <a:pPr lvl="1"/>
            <a:r>
              <a:rPr lang="en-US" dirty="0" smtClean="0"/>
              <a:t>Reduced data redundancy leads to better data consistency.</a:t>
            </a:r>
          </a:p>
          <a:p>
            <a:r>
              <a:rPr lang="en-US" dirty="0" smtClean="0"/>
              <a:t>Data Integration </a:t>
            </a:r>
          </a:p>
          <a:p>
            <a:pPr lvl="1"/>
            <a:r>
              <a:rPr lang="en-US" dirty="0" smtClean="0"/>
              <a:t>Since related data is stored in one single database, enforcing data integrity is much easier. Moreover, the functions in the DBMS can be used to enforce the integrity rules with minimum programming in the application programs.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Data Sharing </a:t>
            </a:r>
          </a:p>
          <a:p>
            <a:pPr lvl="1"/>
            <a:r>
              <a:rPr lang="en-US" dirty="0" smtClean="0"/>
              <a:t>Related data can be shared across programs since the data is stored in a centralized manner. Even new applications can be developed to operate against the same data. </a:t>
            </a:r>
          </a:p>
          <a:p>
            <a:r>
              <a:rPr lang="en-US" dirty="0" smtClean="0"/>
              <a:t>Enforcement of Standards </a:t>
            </a:r>
          </a:p>
          <a:p>
            <a:pPr lvl="1"/>
            <a:r>
              <a:rPr lang="en-US" dirty="0" smtClean="0"/>
              <a:t>Enforcing standards in the organization and structure of data files is required and also easy in a Database System, since it is one single set of programs which is always interacting with the data files.</a:t>
            </a:r>
          </a:p>
          <a:p>
            <a:r>
              <a:rPr lang="en-US" dirty="0" smtClean="0"/>
              <a:t>Application Development Ease </a:t>
            </a:r>
          </a:p>
          <a:p>
            <a:pPr lvl="1"/>
            <a:r>
              <a:rPr lang="en-US" dirty="0" smtClean="0"/>
              <a:t>The application programmer need not build the functions for handling issues like concurrent access, security, data integrity, etc. The programmer only needs to implement the application business rules. This brings in application development ease. Adding additional functional modules is also easier than in file-based systems.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1244</TotalTime>
  <Words>1687</Words>
  <Application>Microsoft Office PowerPoint</Application>
  <PresentationFormat>On-screen Show (4:3)</PresentationFormat>
  <Paragraphs>243</Paragraphs>
  <Slides>28</Slides>
  <Notes>0</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1" baseType="lpstr">
      <vt:lpstr>Flow</vt:lpstr>
      <vt:lpstr>Chart</vt:lpstr>
      <vt:lpstr>Document</vt:lpstr>
      <vt:lpstr>Introduction to DBMS</vt:lpstr>
      <vt:lpstr>What is DBMS?</vt:lpstr>
      <vt:lpstr>Approaches to Data Management</vt:lpstr>
      <vt:lpstr>File-Based Systems</vt:lpstr>
      <vt:lpstr>Drawbacks of File-Based Systems</vt:lpstr>
      <vt:lpstr>Drawbacks of File-Based Systems</vt:lpstr>
      <vt:lpstr>Advantages of DBMS</vt:lpstr>
      <vt:lpstr>Advantages of DBMS</vt:lpstr>
      <vt:lpstr>Advantages of DBMS</vt:lpstr>
      <vt:lpstr>Advantages of DBMS</vt:lpstr>
      <vt:lpstr>Functions of a DBMS</vt:lpstr>
      <vt:lpstr>Functions of a DBMS</vt:lpstr>
      <vt:lpstr>What Is a Relational Database Management System ?</vt:lpstr>
      <vt:lpstr>Where are RDBMS used ?</vt:lpstr>
      <vt:lpstr>Example of a Traditional Database Application</vt:lpstr>
      <vt:lpstr>Can we do it without a DBMS ?</vt:lpstr>
      <vt:lpstr>Doing it without a DBMS...</vt:lpstr>
      <vt:lpstr>Problems without an DBMS...</vt:lpstr>
      <vt:lpstr>Enters a DMBS</vt:lpstr>
      <vt:lpstr>Functionality of a DBMS</vt:lpstr>
      <vt:lpstr>How the Programmer Sees the DBMS</vt:lpstr>
      <vt:lpstr>How the Programmer Sees the DBMS</vt:lpstr>
      <vt:lpstr>Transactions</vt:lpstr>
      <vt:lpstr>Transactions</vt:lpstr>
      <vt:lpstr>Queries</vt:lpstr>
      <vt:lpstr>Queries, behind the scene</vt:lpstr>
      <vt:lpstr>Database Systems</vt:lpstr>
      <vt:lpstr>New Trends in Databases</vt:lpstr>
    </vt:vector>
  </TitlesOfParts>
  <Company>Pratian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Venkat Shiva Reddy</dc:creator>
  <cp:lastModifiedBy>.NET Evangelist</cp:lastModifiedBy>
  <cp:revision>18</cp:revision>
  <dcterms:created xsi:type="dcterms:W3CDTF">2007-06-23T09:51:48Z</dcterms:created>
  <dcterms:modified xsi:type="dcterms:W3CDTF">2009-04-03T08:23:12Z</dcterms:modified>
</cp:coreProperties>
</file>