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0" r:id="rId4"/>
    <p:sldId id="261" r:id="rId5"/>
    <p:sldId id="262" r:id="rId6"/>
    <p:sldId id="271" r:id="rId7"/>
    <p:sldId id="272" r:id="rId8"/>
    <p:sldId id="263" r:id="rId9"/>
    <p:sldId id="259" r:id="rId10"/>
    <p:sldId id="268" r:id="rId11"/>
    <p:sldId id="264"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891A3-F15B-45DE-A2A8-5675CDDC5AC8}"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A650B-B3CA-4F50-974D-5634C6170C3E}" type="slidenum">
              <a:rPr lang="en-IN" smtClean="0"/>
              <a:t>‹#›</a:t>
            </a:fld>
            <a:endParaRPr lang="en-IN"/>
          </a:p>
        </p:txBody>
      </p:sp>
    </p:spTree>
    <p:extLst>
      <p:ext uri="{BB962C8B-B14F-4D97-AF65-F5344CB8AC3E}">
        <p14:creationId xmlns:p14="http://schemas.microsoft.com/office/powerpoint/2010/main" val="27877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Suppose our product table in the database contains more than 50000 products and we want to fetch only the top 50 products based on certain conditions like product id or price or name. As per our current implementation of the service, I’ll have to fetch all the products from the server database and filter them on client. Another option could be that I fetch the data at server only and filter the same and send the filtered data to client. In both the cases I am bearing the cost of writing extra code for filtering the data. Here is where OData comes into the picture. OData allows you to create services that are </a:t>
            </a:r>
            <a:r>
              <a:rPr lang="en-IN" sz="1200" b="0" i="0" kern="1200" dirty="0" err="1">
                <a:solidFill>
                  <a:schemeClr val="tx1"/>
                </a:solidFill>
                <a:effectLst/>
                <a:latin typeface="+mn-lt"/>
                <a:ea typeface="+mn-ea"/>
                <a:cs typeface="+mn-cs"/>
              </a:rPr>
              <a:t>queryable</a:t>
            </a:r>
            <a:r>
              <a:rPr lang="en-IN" sz="1200" b="0" i="0" kern="1200" dirty="0">
                <a:solidFill>
                  <a:schemeClr val="tx1"/>
                </a:solidFill>
                <a:effectLst/>
                <a:latin typeface="+mn-lt"/>
                <a:ea typeface="+mn-ea"/>
                <a:cs typeface="+mn-cs"/>
              </a:rPr>
              <a:t>. If the endpoints of the exposed services are OData enabled, or supports OData query options then the service implementation would consider the OData request and process it accordingly. So had that request for 50 records been an OData request, the service would have fetched only 50 records from the server. Not only filtering, but OData provides features like searching, sorting, skipping the data, selecting the data too. I’ll explain the concept with practical implementation. We’ll use our already-created service and modify them to be enabled for OData query options.</a:t>
            </a:r>
            <a:endParaRPr lang="en-IN" dirty="0"/>
          </a:p>
        </p:txBody>
      </p:sp>
      <p:sp>
        <p:nvSpPr>
          <p:cNvPr id="4" name="Slide Number Placeholder 3"/>
          <p:cNvSpPr>
            <a:spLocks noGrp="1"/>
          </p:cNvSpPr>
          <p:nvPr>
            <p:ph type="sldNum" sz="quarter" idx="10"/>
          </p:nvPr>
        </p:nvSpPr>
        <p:spPr/>
        <p:txBody>
          <a:bodyPr/>
          <a:lstStyle/>
          <a:p>
            <a:fld id="{B2DA650B-B3CA-4F50-974D-5634C6170C3E}" type="slidenum">
              <a:rPr lang="en-IN" smtClean="0"/>
              <a:t>2</a:t>
            </a:fld>
            <a:endParaRPr lang="en-IN"/>
          </a:p>
        </p:txBody>
      </p:sp>
    </p:spTree>
    <p:extLst>
      <p:ext uri="{BB962C8B-B14F-4D97-AF65-F5344CB8AC3E}">
        <p14:creationId xmlns:p14="http://schemas.microsoft.com/office/powerpoint/2010/main" val="183759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09651" y="1004889"/>
            <a:ext cx="10092267"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en-US" sz="1800"/>
          </a:p>
        </p:txBody>
      </p:sp>
      <p:sp>
        <p:nvSpPr>
          <p:cNvPr id="3" name="Rectangle 3"/>
          <p:cNvSpPr>
            <a:spLocks noChangeArrowheads="1"/>
          </p:cNvSpPr>
          <p:nvPr/>
        </p:nvSpPr>
        <p:spPr bwMode="auto">
          <a:xfrm>
            <a:off x="1018118" y="987425"/>
            <a:ext cx="10088033"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pPr>
              <a:defRPr/>
            </a:pPr>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grpSp>
        <p:nvGrpSpPr>
          <p:cNvPr id="4" name="Group 4"/>
          <p:cNvGrpSpPr>
            <a:grpSpLocks/>
          </p:cNvGrpSpPr>
          <p:nvPr/>
        </p:nvGrpSpPr>
        <p:grpSpPr bwMode="auto">
          <a:xfrm>
            <a:off x="550334" y="4159251"/>
            <a:ext cx="3746500" cy="2379663"/>
            <a:chOff x="260" y="2620"/>
            <a:chExt cx="1770" cy="1499"/>
          </a:xfrm>
        </p:grpSpPr>
        <p:grpSp>
          <p:nvGrpSpPr>
            <p:cNvPr id="5" name="Group 5"/>
            <p:cNvGrpSpPr>
              <a:grpSpLocks/>
            </p:cNvGrpSpPr>
            <p:nvPr/>
          </p:nvGrpSpPr>
          <p:grpSpPr bwMode="auto">
            <a:xfrm>
              <a:off x="260" y="2620"/>
              <a:ext cx="1256" cy="1285"/>
              <a:chOff x="260" y="2620"/>
              <a:chExt cx="1256" cy="1285"/>
            </a:xfrm>
          </p:grpSpPr>
          <p:sp>
            <p:nvSpPr>
              <p:cNvPr id="20" name="Freeform 6"/>
              <p:cNvSpPr>
                <a:spLocks/>
              </p:cNvSpPr>
              <p:nvPr/>
            </p:nvSpPr>
            <p:spPr bwMode="auto">
              <a:xfrm>
                <a:off x="1074" y="2620"/>
                <a:ext cx="442" cy="594"/>
              </a:xfrm>
              <a:custGeom>
                <a:avLst/>
                <a:gdLst/>
                <a:ahLst/>
                <a:cxnLst>
                  <a:cxn ang="0">
                    <a:pos x="0" y="593"/>
                  </a:cxn>
                  <a:cxn ang="0">
                    <a:pos x="441" y="0"/>
                  </a:cxn>
                  <a:cxn ang="0">
                    <a:pos x="441" y="0"/>
                  </a:cxn>
                </a:cxnLst>
                <a:rect l="0" t="0" r="r" b="b"/>
                <a:pathLst>
                  <a:path w="442" h="594">
                    <a:moveTo>
                      <a:pt x="0" y="593"/>
                    </a:moveTo>
                    <a:lnTo>
                      <a:pt x="441" y="0"/>
                    </a:lnTo>
                    <a:lnTo>
                      <a:pt x="441" y="0"/>
                    </a:lnTo>
                  </a:path>
                </a:pathLst>
              </a:custGeom>
              <a:noFill/>
              <a:ln w="50800" cap="rnd" cmpd="sng">
                <a:solidFill>
                  <a:srgbClr val="000000"/>
                </a:solidFill>
                <a:prstDash val="solid"/>
                <a:round/>
                <a:headEnd type="none" w="sm" len="sm"/>
                <a:tailEnd type="none" w="sm" len="sm"/>
              </a:ln>
              <a:effectLst/>
            </p:spPr>
            <p:txBody>
              <a:bodyPr/>
              <a:lstStyle/>
              <a:p>
                <a:pPr>
                  <a:defRPr/>
                </a:pPr>
                <a:endParaRPr lang="en-US" sz="1800"/>
              </a:p>
            </p:txBody>
          </p:sp>
          <p:grpSp>
            <p:nvGrpSpPr>
              <p:cNvPr id="21" name="Group 7"/>
              <p:cNvGrpSpPr>
                <a:grpSpLocks/>
              </p:cNvGrpSpPr>
              <p:nvPr/>
            </p:nvGrpSpPr>
            <p:grpSpPr bwMode="auto">
              <a:xfrm>
                <a:off x="260" y="2762"/>
                <a:ext cx="995" cy="1143"/>
                <a:chOff x="260" y="2762"/>
                <a:chExt cx="995" cy="1143"/>
              </a:xfrm>
            </p:grpSpPr>
            <p:sp>
              <p:nvSpPr>
                <p:cNvPr id="22" name="Oval 8"/>
                <p:cNvSpPr>
                  <a:spLocks noChangeArrowheads="1"/>
                </p:cNvSpPr>
                <p:nvPr/>
              </p:nvSpPr>
              <p:spPr bwMode="auto">
                <a:xfrm>
                  <a:off x="515" y="2762"/>
                  <a:ext cx="282" cy="278"/>
                </a:xfrm>
                <a:prstGeom prst="ellipse">
                  <a:avLst/>
                </a:prstGeom>
                <a:solidFill>
                  <a:srgbClr val="FF0000"/>
                </a:solidFill>
                <a:ln w="9525">
                  <a:noFill/>
                  <a:round/>
                  <a:headEnd/>
                  <a:tailEnd/>
                </a:ln>
                <a:effectLst/>
              </p:spPr>
              <p:txBody>
                <a:bodyPr wrap="none" anchor="ctr"/>
                <a:lstStyle/>
                <a:p>
                  <a:pPr>
                    <a:defRPr/>
                  </a:pPr>
                  <a:endParaRPr lang="en-US" sz="1800"/>
                </a:p>
              </p:txBody>
            </p:sp>
            <p:sp>
              <p:nvSpPr>
                <p:cNvPr id="23" name="Freeform 9"/>
                <p:cNvSpPr>
                  <a:spLocks/>
                </p:cNvSpPr>
                <p:nvPr/>
              </p:nvSpPr>
              <p:spPr bwMode="auto">
                <a:xfrm>
                  <a:off x="276" y="3032"/>
                  <a:ext cx="979" cy="873"/>
                </a:xfrm>
                <a:custGeom>
                  <a:avLst/>
                  <a:gdLst/>
                  <a:ahLst/>
                  <a:cxnLst>
                    <a:cxn ang="0">
                      <a:pos x="290" y="34"/>
                    </a:cxn>
                    <a:cxn ang="0">
                      <a:pos x="233" y="34"/>
                    </a:cxn>
                    <a:cxn ang="0">
                      <a:pos x="158" y="77"/>
                    </a:cxn>
                    <a:cxn ang="0">
                      <a:pos x="0" y="300"/>
                    </a:cxn>
                    <a:cxn ang="0">
                      <a:pos x="7" y="403"/>
                    </a:cxn>
                    <a:cxn ang="0">
                      <a:pos x="114" y="482"/>
                    </a:cxn>
                    <a:cxn ang="0">
                      <a:pos x="202" y="540"/>
                    </a:cxn>
                    <a:cxn ang="0">
                      <a:pos x="309" y="409"/>
                    </a:cxn>
                    <a:cxn ang="0">
                      <a:pos x="266" y="376"/>
                    </a:cxn>
                    <a:cxn ang="0">
                      <a:pos x="234" y="345"/>
                    </a:cxn>
                    <a:cxn ang="0">
                      <a:pos x="306" y="233"/>
                    </a:cxn>
                    <a:cxn ang="0">
                      <a:pos x="516" y="374"/>
                    </a:cxn>
                    <a:cxn ang="0">
                      <a:pos x="311" y="652"/>
                    </a:cxn>
                    <a:cxn ang="0">
                      <a:pos x="110" y="510"/>
                    </a:cxn>
                    <a:cxn ang="0">
                      <a:pos x="110" y="682"/>
                    </a:cxn>
                    <a:cxn ang="0">
                      <a:pos x="141" y="682"/>
                    </a:cxn>
                    <a:cxn ang="0">
                      <a:pos x="141" y="872"/>
                    </a:cxn>
                    <a:cxn ang="0">
                      <a:pos x="607" y="872"/>
                    </a:cxn>
                    <a:cxn ang="0">
                      <a:pos x="607" y="683"/>
                    </a:cxn>
                    <a:cxn ang="0">
                      <a:pos x="643" y="684"/>
                    </a:cxn>
                    <a:cxn ang="0">
                      <a:pos x="643" y="331"/>
                    </a:cxn>
                    <a:cxn ang="0">
                      <a:pos x="684" y="361"/>
                    </a:cxn>
                    <a:cxn ang="0">
                      <a:pos x="774" y="361"/>
                    </a:cxn>
                    <a:cxn ang="0">
                      <a:pos x="784" y="348"/>
                    </a:cxn>
                    <a:cxn ang="0">
                      <a:pos x="851" y="256"/>
                    </a:cxn>
                    <a:cxn ang="0">
                      <a:pos x="978" y="96"/>
                    </a:cxn>
                    <a:cxn ang="0">
                      <a:pos x="833" y="0"/>
                    </a:cxn>
                    <a:cxn ang="0">
                      <a:pos x="742" y="120"/>
                    </a:cxn>
                    <a:cxn ang="0">
                      <a:pos x="718" y="144"/>
                    </a:cxn>
                    <a:cxn ang="0">
                      <a:pos x="532" y="34"/>
                    </a:cxn>
                    <a:cxn ang="0">
                      <a:pos x="457" y="34"/>
                    </a:cxn>
                    <a:cxn ang="0">
                      <a:pos x="409" y="139"/>
                    </a:cxn>
                    <a:cxn ang="0">
                      <a:pos x="388" y="97"/>
                    </a:cxn>
                    <a:cxn ang="0">
                      <a:pos x="411" y="33"/>
                    </a:cxn>
                    <a:cxn ang="0">
                      <a:pos x="343" y="33"/>
                    </a:cxn>
                    <a:cxn ang="0">
                      <a:pos x="366" y="98"/>
                    </a:cxn>
                    <a:cxn ang="0">
                      <a:pos x="343" y="139"/>
                    </a:cxn>
                    <a:cxn ang="0">
                      <a:pos x="290" y="34"/>
                    </a:cxn>
                  </a:cxnLst>
                  <a:rect l="0" t="0" r="r" b="b"/>
                  <a:pathLst>
                    <a:path w="979" h="873">
                      <a:moveTo>
                        <a:pt x="290" y="34"/>
                      </a:moveTo>
                      <a:lnTo>
                        <a:pt x="233" y="34"/>
                      </a:lnTo>
                      <a:lnTo>
                        <a:pt x="158" y="77"/>
                      </a:lnTo>
                      <a:lnTo>
                        <a:pt x="0" y="300"/>
                      </a:lnTo>
                      <a:lnTo>
                        <a:pt x="7" y="403"/>
                      </a:lnTo>
                      <a:lnTo>
                        <a:pt x="114" y="482"/>
                      </a:lnTo>
                      <a:lnTo>
                        <a:pt x="202" y="540"/>
                      </a:lnTo>
                      <a:lnTo>
                        <a:pt x="309" y="409"/>
                      </a:lnTo>
                      <a:lnTo>
                        <a:pt x="266" y="376"/>
                      </a:lnTo>
                      <a:lnTo>
                        <a:pt x="234" y="345"/>
                      </a:lnTo>
                      <a:lnTo>
                        <a:pt x="306" y="233"/>
                      </a:lnTo>
                      <a:lnTo>
                        <a:pt x="516" y="374"/>
                      </a:lnTo>
                      <a:lnTo>
                        <a:pt x="311" y="652"/>
                      </a:lnTo>
                      <a:lnTo>
                        <a:pt x="110" y="510"/>
                      </a:lnTo>
                      <a:lnTo>
                        <a:pt x="110" y="682"/>
                      </a:lnTo>
                      <a:lnTo>
                        <a:pt x="141" y="682"/>
                      </a:lnTo>
                      <a:lnTo>
                        <a:pt x="141" y="872"/>
                      </a:lnTo>
                      <a:lnTo>
                        <a:pt x="607" y="872"/>
                      </a:lnTo>
                      <a:lnTo>
                        <a:pt x="607" y="683"/>
                      </a:lnTo>
                      <a:lnTo>
                        <a:pt x="643" y="684"/>
                      </a:lnTo>
                      <a:lnTo>
                        <a:pt x="643" y="331"/>
                      </a:lnTo>
                      <a:lnTo>
                        <a:pt x="684" y="361"/>
                      </a:lnTo>
                      <a:lnTo>
                        <a:pt x="774" y="361"/>
                      </a:lnTo>
                      <a:lnTo>
                        <a:pt x="784" y="348"/>
                      </a:lnTo>
                      <a:lnTo>
                        <a:pt x="851" y="256"/>
                      </a:lnTo>
                      <a:lnTo>
                        <a:pt x="978" y="96"/>
                      </a:lnTo>
                      <a:lnTo>
                        <a:pt x="833" y="0"/>
                      </a:lnTo>
                      <a:lnTo>
                        <a:pt x="742" y="120"/>
                      </a:lnTo>
                      <a:lnTo>
                        <a:pt x="718" y="144"/>
                      </a:lnTo>
                      <a:lnTo>
                        <a:pt x="532" y="34"/>
                      </a:lnTo>
                      <a:lnTo>
                        <a:pt x="457" y="34"/>
                      </a:lnTo>
                      <a:lnTo>
                        <a:pt x="409" y="139"/>
                      </a:lnTo>
                      <a:lnTo>
                        <a:pt x="388" y="97"/>
                      </a:lnTo>
                      <a:lnTo>
                        <a:pt x="411" y="33"/>
                      </a:lnTo>
                      <a:lnTo>
                        <a:pt x="343" y="33"/>
                      </a:lnTo>
                      <a:lnTo>
                        <a:pt x="366" y="98"/>
                      </a:lnTo>
                      <a:lnTo>
                        <a:pt x="343" y="139"/>
                      </a:lnTo>
                      <a:lnTo>
                        <a:pt x="290" y="34"/>
                      </a:lnTo>
                    </a:path>
                  </a:pathLst>
                </a:custGeom>
                <a:solidFill>
                  <a:srgbClr val="FF0000"/>
                </a:solidFill>
                <a:ln w="9525" cap="rnd">
                  <a:noFill/>
                  <a:round/>
                  <a:headEnd/>
                  <a:tailEnd/>
                </a:ln>
                <a:effectLst/>
              </p:spPr>
              <p:txBody>
                <a:bodyPr/>
                <a:lstStyle/>
                <a:p>
                  <a:pPr>
                    <a:defRPr/>
                  </a:pPr>
                  <a:endParaRPr lang="en-US" sz="1800"/>
                </a:p>
              </p:txBody>
            </p:sp>
            <p:sp>
              <p:nvSpPr>
                <p:cNvPr id="24" name="Arc 10"/>
                <p:cNvSpPr>
                  <a:spLocks/>
                </p:cNvSpPr>
                <p:nvPr/>
              </p:nvSpPr>
              <p:spPr bwMode="auto">
                <a:xfrm>
                  <a:off x="430" y="3068"/>
                  <a:ext cx="138" cy="104"/>
                </a:xfrm>
                <a:custGeom>
                  <a:avLst/>
                  <a:gdLst>
                    <a:gd name="G0" fmla="+- 21600 0 0"/>
                    <a:gd name="G1" fmla="+- 21600 0 0"/>
                    <a:gd name="G2" fmla="+- 21600 0 0"/>
                    <a:gd name="T0" fmla="*/ 5888 w 36699"/>
                    <a:gd name="T1" fmla="*/ 36422 h 36422"/>
                    <a:gd name="T2" fmla="*/ 36699 w 36699"/>
                    <a:gd name="T3" fmla="*/ 6154 h 36422"/>
                    <a:gd name="T4" fmla="*/ 21600 w 36699"/>
                    <a:gd name="T5" fmla="*/ 21600 h 36422"/>
                  </a:gdLst>
                  <a:ahLst/>
                  <a:cxnLst>
                    <a:cxn ang="0">
                      <a:pos x="T0" y="T1"/>
                    </a:cxn>
                    <a:cxn ang="0">
                      <a:pos x="T2" y="T3"/>
                    </a:cxn>
                    <a:cxn ang="0">
                      <a:pos x="T4" y="T5"/>
                    </a:cxn>
                  </a:cxnLst>
                  <a:rect l="0" t="0" r="r" b="b"/>
                  <a:pathLst>
                    <a:path w="36699" h="36422" fill="none" extrusionOk="0">
                      <a:moveTo>
                        <a:pt x="5887" y="36422"/>
                      </a:moveTo>
                      <a:cubicBezTo>
                        <a:pt x="2106" y="32413"/>
                        <a:pt x="0" y="27110"/>
                        <a:pt x="0" y="21600"/>
                      </a:cubicBezTo>
                      <a:cubicBezTo>
                        <a:pt x="0" y="9670"/>
                        <a:pt x="9670" y="0"/>
                        <a:pt x="21600" y="0"/>
                      </a:cubicBezTo>
                      <a:cubicBezTo>
                        <a:pt x="27243" y="-1"/>
                        <a:pt x="32663" y="2208"/>
                        <a:pt x="36699" y="6153"/>
                      </a:cubicBezTo>
                    </a:path>
                    <a:path w="36699" h="36422" stroke="0" extrusionOk="0">
                      <a:moveTo>
                        <a:pt x="5887" y="36422"/>
                      </a:moveTo>
                      <a:cubicBezTo>
                        <a:pt x="2106" y="32413"/>
                        <a:pt x="0" y="27110"/>
                        <a:pt x="0" y="21600"/>
                      </a:cubicBezTo>
                      <a:cubicBezTo>
                        <a:pt x="0" y="9670"/>
                        <a:pt x="9670" y="0"/>
                        <a:pt x="21600" y="0"/>
                      </a:cubicBezTo>
                      <a:cubicBezTo>
                        <a:pt x="27243" y="-1"/>
                        <a:pt x="32663" y="2208"/>
                        <a:pt x="36699" y="6153"/>
                      </a:cubicBezTo>
                      <a:lnTo>
                        <a:pt x="21600" y="21600"/>
                      </a:lnTo>
                      <a:close/>
                    </a:path>
                  </a:pathLst>
                </a:custGeom>
                <a:solidFill>
                  <a:srgbClr val="FF0000"/>
                </a:solidFill>
                <a:ln w="9525" cap="rnd">
                  <a:noFill/>
                  <a:round/>
                  <a:headEnd/>
                  <a:tailEnd/>
                </a:ln>
                <a:effectLst/>
              </p:spPr>
              <p:txBody>
                <a:bodyPr/>
                <a:lstStyle/>
                <a:p>
                  <a:pPr>
                    <a:defRPr/>
                  </a:pPr>
                  <a:endParaRPr lang="en-US" sz="1800"/>
                </a:p>
              </p:txBody>
            </p:sp>
            <p:sp>
              <p:nvSpPr>
                <p:cNvPr id="25" name="Oval 11"/>
                <p:cNvSpPr>
                  <a:spLocks noChangeArrowheads="1"/>
                </p:cNvSpPr>
                <p:nvPr/>
              </p:nvSpPr>
              <p:spPr bwMode="auto">
                <a:xfrm>
                  <a:off x="260" y="3315"/>
                  <a:ext cx="112" cy="131"/>
                </a:xfrm>
                <a:prstGeom prst="ellipse">
                  <a:avLst/>
                </a:prstGeom>
                <a:solidFill>
                  <a:srgbClr val="FF0000"/>
                </a:solidFill>
                <a:ln w="9525">
                  <a:noFill/>
                  <a:round/>
                  <a:headEnd/>
                  <a:tailEnd/>
                </a:ln>
                <a:effectLst/>
              </p:spPr>
              <p:txBody>
                <a:bodyPr wrap="none" anchor="ctr"/>
                <a:lstStyle/>
                <a:p>
                  <a:pPr>
                    <a:defRPr/>
                  </a:pPr>
                  <a:endParaRPr lang="en-US" sz="1800"/>
                </a:p>
              </p:txBody>
            </p:sp>
            <p:sp>
              <p:nvSpPr>
                <p:cNvPr id="26" name="Oval 12"/>
                <p:cNvSpPr>
                  <a:spLocks noChangeArrowheads="1"/>
                </p:cNvSpPr>
                <p:nvPr/>
              </p:nvSpPr>
              <p:spPr bwMode="auto">
                <a:xfrm>
                  <a:off x="943" y="3308"/>
                  <a:ext cx="125" cy="101"/>
                </a:xfrm>
                <a:prstGeom prst="ellipse">
                  <a:avLst/>
                </a:prstGeom>
                <a:solidFill>
                  <a:srgbClr val="FF0000"/>
                </a:solidFill>
                <a:ln w="9525">
                  <a:noFill/>
                  <a:round/>
                  <a:headEnd/>
                  <a:tailEnd/>
                </a:ln>
                <a:effectLst/>
              </p:spPr>
              <p:txBody>
                <a:bodyPr wrap="none" anchor="ctr"/>
                <a:lstStyle/>
                <a:p>
                  <a:pPr>
                    <a:defRPr/>
                  </a:pPr>
                  <a:endParaRPr lang="en-US" sz="1800"/>
                </a:p>
              </p:txBody>
            </p:sp>
          </p:grpSp>
        </p:grpSp>
        <p:grpSp>
          <p:nvGrpSpPr>
            <p:cNvPr id="6" name="Group 13"/>
            <p:cNvGrpSpPr>
              <a:grpSpLocks/>
            </p:cNvGrpSpPr>
            <p:nvPr/>
          </p:nvGrpSpPr>
          <p:grpSpPr bwMode="auto">
            <a:xfrm>
              <a:off x="1082" y="3319"/>
              <a:ext cx="457" cy="800"/>
              <a:chOff x="1082" y="3319"/>
              <a:chExt cx="457" cy="800"/>
            </a:xfrm>
          </p:grpSpPr>
          <p:grpSp>
            <p:nvGrpSpPr>
              <p:cNvPr id="14" name="Group 14"/>
              <p:cNvGrpSpPr>
                <a:grpSpLocks/>
              </p:cNvGrpSpPr>
              <p:nvPr/>
            </p:nvGrpSpPr>
            <p:grpSpPr bwMode="auto">
              <a:xfrm>
                <a:off x="1082" y="3623"/>
                <a:ext cx="457" cy="496"/>
                <a:chOff x="1082" y="3623"/>
                <a:chExt cx="457" cy="496"/>
              </a:xfrm>
            </p:grpSpPr>
            <p:sp>
              <p:nvSpPr>
                <p:cNvPr id="16" name="Rectangle 15"/>
                <p:cNvSpPr>
                  <a:spLocks noChangeArrowheads="1"/>
                </p:cNvSpPr>
                <p:nvPr/>
              </p:nvSpPr>
              <p:spPr bwMode="auto">
                <a:xfrm>
                  <a:off x="1156" y="3624"/>
                  <a:ext cx="303" cy="143"/>
                </a:xfrm>
                <a:prstGeom prst="rect">
                  <a:avLst/>
                </a:prstGeom>
                <a:solidFill>
                  <a:srgbClr val="008000"/>
                </a:solidFill>
                <a:ln w="9525">
                  <a:noFill/>
                  <a:miter lim="800000"/>
                  <a:headEnd/>
                  <a:tailEnd/>
                </a:ln>
                <a:effectLst/>
              </p:spPr>
              <p:txBody>
                <a:bodyPr wrap="none" anchor="ctr"/>
                <a:lstStyle/>
                <a:p>
                  <a:pPr>
                    <a:defRPr/>
                  </a:pPr>
                  <a:endParaRPr lang="en-US" sz="1800"/>
                </a:p>
              </p:txBody>
            </p:sp>
            <p:sp>
              <p:nvSpPr>
                <p:cNvPr id="17" name="Rectangle 16"/>
                <p:cNvSpPr>
                  <a:spLocks noChangeArrowheads="1"/>
                </p:cNvSpPr>
                <p:nvPr/>
              </p:nvSpPr>
              <p:spPr bwMode="auto">
                <a:xfrm>
                  <a:off x="1082" y="3717"/>
                  <a:ext cx="457" cy="402"/>
                </a:xfrm>
                <a:prstGeom prst="rect">
                  <a:avLst/>
                </a:prstGeom>
                <a:solidFill>
                  <a:srgbClr val="008000"/>
                </a:solidFill>
                <a:ln w="9525">
                  <a:noFill/>
                  <a:miter lim="800000"/>
                  <a:headEnd/>
                  <a:tailEnd/>
                </a:ln>
                <a:effectLst/>
              </p:spPr>
              <p:txBody>
                <a:bodyPr wrap="none" anchor="ctr"/>
                <a:lstStyle/>
                <a:p>
                  <a:pPr>
                    <a:defRPr/>
                  </a:pPr>
                  <a:endParaRPr lang="en-US" sz="1800"/>
                </a:p>
              </p:txBody>
            </p:sp>
            <p:sp>
              <p:nvSpPr>
                <p:cNvPr id="18" name="Oval 17"/>
                <p:cNvSpPr>
                  <a:spLocks noChangeArrowheads="1"/>
                </p:cNvSpPr>
                <p:nvPr/>
              </p:nvSpPr>
              <p:spPr bwMode="auto">
                <a:xfrm>
                  <a:off x="1082" y="3623"/>
                  <a:ext cx="162" cy="186"/>
                </a:xfrm>
                <a:prstGeom prst="ellipse">
                  <a:avLst/>
                </a:prstGeom>
                <a:solidFill>
                  <a:srgbClr val="008000"/>
                </a:solidFill>
                <a:ln w="9525">
                  <a:noFill/>
                  <a:round/>
                  <a:headEnd/>
                  <a:tailEnd/>
                </a:ln>
                <a:effectLst/>
              </p:spPr>
              <p:txBody>
                <a:bodyPr wrap="none" anchor="ctr"/>
                <a:lstStyle/>
                <a:p>
                  <a:pPr>
                    <a:defRPr/>
                  </a:pPr>
                  <a:endParaRPr lang="en-US" sz="1800"/>
                </a:p>
              </p:txBody>
            </p:sp>
            <p:sp>
              <p:nvSpPr>
                <p:cNvPr id="19" name="Oval 18"/>
                <p:cNvSpPr>
                  <a:spLocks noChangeArrowheads="1"/>
                </p:cNvSpPr>
                <p:nvPr/>
              </p:nvSpPr>
              <p:spPr bwMode="auto">
                <a:xfrm>
                  <a:off x="1369" y="3623"/>
                  <a:ext cx="168" cy="180"/>
                </a:xfrm>
                <a:prstGeom prst="ellipse">
                  <a:avLst/>
                </a:prstGeom>
                <a:solidFill>
                  <a:srgbClr val="008000"/>
                </a:solidFill>
                <a:ln w="9525">
                  <a:noFill/>
                  <a:round/>
                  <a:headEnd/>
                  <a:tailEnd/>
                </a:ln>
                <a:effectLst/>
              </p:spPr>
              <p:txBody>
                <a:bodyPr wrap="none" anchor="ctr"/>
                <a:lstStyle/>
                <a:p>
                  <a:pPr>
                    <a:defRPr/>
                  </a:pPr>
                  <a:endParaRPr lang="en-US" sz="1800"/>
                </a:p>
              </p:txBody>
            </p:sp>
          </p:grpSp>
          <p:sp>
            <p:nvSpPr>
              <p:cNvPr id="15" name="Oval 19"/>
              <p:cNvSpPr>
                <a:spLocks noChangeArrowheads="1"/>
              </p:cNvSpPr>
              <p:nvPr/>
            </p:nvSpPr>
            <p:spPr bwMode="auto">
              <a:xfrm>
                <a:off x="1172" y="3319"/>
                <a:ext cx="281" cy="277"/>
              </a:xfrm>
              <a:prstGeom prst="ellipse">
                <a:avLst/>
              </a:prstGeom>
              <a:solidFill>
                <a:srgbClr val="008000"/>
              </a:solidFill>
              <a:ln w="9525">
                <a:noFill/>
                <a:round/>
                <a:headEnd/>
                <a:tailEnd/>
              </a:ln>
              <a:effectLst/>
            </p:spPr>
            <p:txBody>
              <a:bodyPr wrap="none" anchor="ctr"/>
              <a:lstStyle/>
              <a:p>
                <a:pPr>
                  <a:defRPr/>
                </a:pPr>
                <a:endParaRPr lang="en-US" sz="1800"/>
              </a:p>
            </p:txBody>
          </p:sp>
        </p:grpSp>
        <p:grpSp>
          <p:nvGrpSpPr>
            <p:cNvPr id="7" name="Group 20"/>
            <p:cNvGrpSpPr>
              <a:grpSpLocks/>
            </p:cNvGrpSpPr>
            <p:nvPr/>
          </p:nvGrpSpPr>
          <p:grpSpPr bwMode="auto">
            <a:xfrm>
              <a:off x="1574" y="3319"/>
              <a:ext cx="456" cy="800"/>
              <a:chOff x="1574" y="3319"/>
              <a:chExt cx="456" cy="800"/>
            </a:xfrm>
          </p:grpSpPr>
          <p:sp>
            <p:nvSpPr>
              <p:cNvPr id="8" name="Oval 21"/>
              <p:cNvSpPr>
                <a:spLocks noChangeArrowheads="1"/>
              </p:cNvSpPr>
              <p:nvPr/>
            </p:nvSpPr>
            <p:spPr bwMode="auto">
              <a:xfrm>
                <a:off x="1663" y="3319"/>
                <a:ext cx="281" cy="277"/>
              </a:xfrm>
              <a:prstGeom prst="ellipse">
                <a:avLst/>
              </a:prstGeom>
              <a:solidFill>
                <a:srgbClr val="008080"/>
              </a:solidFill>
              <a:ln w="9525">
                <a:noFill/>
                <a:round/>
                <a:headEnd/>
                <a:tailEnd/>
              </a:ln>
              <a:effectLst/>
            </p:spPr>
            <p:txBody>
              <a:bodyPr wrap="none" anchor="ctr"/>
              <a:lstStyle/>
              <a:p>
                <a:pPr>
                  <a:defRPr/>
                </a:pPr>
                <a:endParaRPr lang="en-US" sz="1800"/>
              </a:p>
            </p:txBody>
          </p:sp>
          <p:grpSp>
            <p:nvGrpSpPr>
              <p:cNvPr id="9" name="Group 22"/>
              <p:cNvGrpSpPr>
                <a:grpSpLocks/>
              </p:cNvGrpSpPr>
              <p:nvPr/>
            </p:nvGrpSpPr>
            <p:grpSpPr bwMode="auto">
              <a:xfrm>
                <a:off x="1574" y="3623"/>
                <a:ext cx="456" cy="496"/>
                <a:chOff x="1574" y="3623"/>
                <a:chExt cx="456" cy="496"/>
              </a:xfrm>
            </p:grpSpPr>
            <p:sp>
              <p:nvSpPr>
                <p:cNvPr id="10" name="Rectangle 23"/>
                <p:cNvSpPr>
                  <a:spLocks noChangeArrowheads="1"/>
                </p:cNvSpPr>
                <p:nvPr/>
              </p:nvSpPr>
              <p:spPr bwMode="auto">
                <a:xfrm>
                  <a:off x="1647" y="3624"/>
                  <a:ext cx="304" cy="143"/>
                </a:xfrm>
                <a:prstGeom prst="rect">
                  <a:avLst/>
                </a:prstGeom>
                <a:solidFill>
                  <a:srgbClr val="008080"/>
                </a:solidFill>
                <a:ln w="9525">
                  <a:noFill/>
                  <a:miter lim="800000"/>
                  <a:headEnd/>
                  <a:tailEnd/>
                </a:ln>
                <a:effectLst/>
              </p:spPr>
              <p:txBody>
                <a:bodyPr wrap="none" anchor="ctr"/>
                <a:lstStyle/>
                <a:p>
                  <a:pPr>
                    <a:defRPr/>
                  </a:pPr>
                  <a:endParaRPr lang="en-US" sz="1800"/>
                </a:p>
              </p:txBody>
            </p:sp>
            <p:sp>
              <p:nvSpPr>
                <p:cNvPr id="11" name="Rectangle 24"/>
                <p:cNvSpPr>
                  <a:spLocks noChangeArrowheads="1"/>
                </p:cNvSpPr>
                <p:nvPr/>
              </p:nvSpPr>
              <p:spPr bwMode="auto">
                <a:xfrm>
                  <a:off x="1574" y="3717"/>
                  <a:ext cx="456" cy="402"/>
                </a:xfrm>
                <a:prstGeom prst="rect">
                  <a:avLst/>
                </a:prstGeom>
                <a:solidFill>
                  <a:srgbClr val="008080"/>
                </a:solidFill>
                <a:ln w="9525">
                  <a:noFill/>
                  <a:miter lim="800000"/>
                  <a:headEnd/>
                  <a:tailEnd/>
                </a:ln>
                <a:effectLst/>
              </p:spPr>
              <p:txBody>
                <a:bodyPr wrap="none" anchor="ctr"/>
                <a:lstStyle/>
                <a:p>
                  <a:pPr>
                    <a:defRPr/>
                  </a:pPr>
                  <a:endParaRPr lang="en-US" sz="1800"/>
                </a:p>
              </p:txBody>
            </p:sp>
            <p:sp>
              <p:nvSpPr>
                <p:cNvPr id="12" name="Oval 25"/>
                <p:cNvSpPr>
                  <a:spLocks noChangeArrowheads="1"/>
                </p:cNvSpPr>
                <p:nvPr/>
              </p:nvSpPr>
              <p:spPr bwMode="auto">
                <a:xfrm>
                  <a:off x="1574" y="3623"/>
                  <a:ext cx="161" cy="186"/>
                </a:xfrm>
                <a:prstGeom prst="ellipse">
                  <a:avLst/>
                </a:prstGeom>
                <a:solidFill>
                  <a:srgbClr val="008080"/>
                </a:solidFill>
                <a:ln w="9525">
                  <a:noFill/>
                  <a:round/>
                  <a:headEnd/>
                  <a:tailEnd/>
                </a:ln>
                <a:effectLst/>
              </p:spPr>
              <p:txBody>
                <a:bodyPr wrap="none" anchor="ctr"/>
                <a:lstStyle/>
                <a:p>
                  <a:pPr>
                    <a:defRPr/>
                  </a:pPr>
                  <a:endParaRPr lang="en-US" sz="1800"/>
                </a:p>
              </p:txBody>
            </p:sp>
            <p:sp>
              <p:nvSpPr>
                <p:cNvPr id="13" name="Oval 26"/>
                <p:cNvSpPr>
                  <a:spLocks noChangeArrowheads="1"/>
                </p:cNvSpPr>
                <p:nvPr/>
              </p:nvSpPr>
              <p:spPr bwMode="auto">
                <a:xfrm>
                  <a:off x="1861" y="3623"/>
                  <a:ext cx="168" cy="180"/>
                </a:xfrm>
                <a:prstGeom prst="ellipse">
                  <a:avLst/>
                </a:prstGeom>
                <a:solidFill>
                  <a:srgbClr val="008080"/>
                </a:solidFill>
                <a:ln w="9525">
                  <a:noFill/>
                  <a:round/>
                  <a:headEnd/>
                  <a:tailEnd/>
                </a:ln>
                <a:effectLst/>
              </p:spPr>
              <p:txBody>
                <a:bodyPr wrap="none" anchor="ctr"/>
                <a:lstStyle/>
                <a:p>
                  <a:pPr>
                    <a:defRPr/>
                  </a:pPr>
                  <a:endParaRPr lang="en-US" sz="1800"/>
                </a:p>
              </p:txBody>
            </p:sp>
          </p:grpSp>
        </p:grpSp>
      </p:grpSp>
      <p:sp>
        <p:nvSpPr>
          <p:cNvPr id="27" name="Text Box 27"/>
          <p:cNvSpPr txBox="1">
            <a:spLocks noChangeArrowheads="1"/>
          </p:cNvSpPr>
          <p:nvPr/>
        </p:nvSpPr>
        <p:spPr bwMode="auto">
          <a:xfrm>
            <a:off x="10490200" y="6362701"/>
            <a:ext cx="1219200" cy="182563"/>
          </a:xfrm>
          <a:prstGeom prst="rect">
            <a:avLst/>
          </a:prstGeom>
          <a:noFill/>
          <a:ln w="9525">
            <a:noFill/>
            <a:miter lim="800000"/>
            <a:headEnd/>
            <a:tailEnd/>
          </a:ln>
          <a:effectLst/>
        </p:spPr>
        <p:txBody>
          <a:bodyPr/>
          <a:lstStyle>
            <a:lvl1pPr>
              <a:defRPr sz="3000">
                <a:solidFill>
                  <a:schemeClr val="tx1"/>
                </a:solidFill>
                <a:latin typeface="Arial Narrow" panose="020B0606020202030204" pitchFamily="34" charset="0"/>
              </a:defRPr>
            </a:lvl1pPr>
            <a:lvl2pPr marL="742950" indent="-285750">
              <a:defRPr sz="3000">
                <a:solidFill>
                  <a:schemeClr val="tx1"/>
                </a:solidFill>
                <a:latin typeface="Arial Narrow" panose="020B0606020202030204" pitchFamily="34" charset="0"/>
              </a:defRPr>
            </a:lvl2pPr>
            <a:lvl3pPr marL="1143000" indent="-228600">
              <a:defRPr sz="3000">
                <a:solidFill>
                  <a:schemeClr val="tx1"/>
                </a:solidFill>
                <a:latin typeface="Arial Narrow" panose="020B0606020202030204" pitchFamily="34" charset="0"/>
              </a:defRPr>
            </a:lvl3pPr>
            <a:lvl4pPr marL="1600200" indent="-228600">
              <a:defRPr sz="3000">
                <a:solidFill>
                  <a:schemeClr val="tx1"/>
                </a:solidFill>
                <a:latin typeface="Arial Narrow" panose="020B0606020202030204" pitchFamily="34" charset="0"/>
              </a:defRPr>
            </a:lvl4pPr>
            <a:lvl5pPr marL="2057400" indent="-228600">
              <a:defRPr sz="3000">
                <a:solidFill>
                  <a:schemeClr val="tx1"/>
                </a:solidFill>
                <a:latin typeface="Arial Narrow" panose="020B0606020202030204" pitchFamily="34" charset="0"/>
              </a:defRPr>
            </a:lvl5pPr>
            <a:lvl6pPr marL="2514600" indent="-228600" eaLnBrk="0" fontAlgn="base" hangingPunct="0">
              <a:spcBef>
                <a:spcPct val="0"/>
              </a:spcBef>
              <a:spcAft>
                <a:spcPct val="0"/>
              </a:spcAft>
              <a:defRPr sz="3000">
                <a:solidFill>
                  <a:schemeClr val="tx1"/>
                </a:solidFill>
                <a:latin typeface="Arial Narrow" panose="020B0606020202030204" pitchFamily="34" charset="0"/>
              </a:defRPr>
            </a:lvl6pPr>
            <a:lvl7pPr marL="2971800" indent="-228600" eaLnBrk="0" fontAlgn="base" hangingPunct="0">
              <a:spcBef>
                <a:spcPct val="0"/>
              </a:spcBef>
              <a:spcAft>
                <a:spcPct val="0"/>
              </a:spcAft>
              <a:defRPr sz="3000">
                <a:solidFill>
                  <a:schemeClr val="tx1"/>
                </a:solidFill>
                <a:latin typeface="Arial Narrow" panose="020B0606020202030204" pitchFamily="34" charset="0"/>
              </a:defRPr>
            </a:lvl7pPr>
            <a:lvl8pPr marL="3429000" indent="-228600" eaLnBrk="0" fontAlgn="base" hangingPunct="0">
              <a:spcBef>
                <a:spcPct val="0"/>
              </a:spcBef>
              <a:spcAft>
                <a:spcPct val="0"/>
              </a:spcAft>
              <a:defRPr sz="3000">
                <a:solidFill>
                  <a:schemeClr val="tx1"/>
                </a:solidFill>
                <a:latin typeface="Arial Narrow" panose="020B0606020202030204" pitchFamily="34" charset="0"/>
              </a:defRPr>
            </a:lvl8pPr>
            <a:lvl9pPr marL="3886200" indent="-228600" eaLnBrk="0" fontAlgn="base" hangingPunct="0">
              <a:spcBef>
                <a:spcPct val="0"/>
              </a:spcBef>
              <a:spcAft>
                <a:spcPct val="0"/>
              </a:spcAft>
              <a:defRPr sz="3000">
                <a:solidFill>
                  <a:schemeClr val="tx1"/>
                </a:solidFill>
                <a:latin typeface="Arial Narrow" panose="020B0606020202030204" pitchFamily="34" charset="0"/>
              </a:defRPr>
            </a:lvl9pPr>
          </a:lstStyle>
          <a:p>
            <a:pPr algn="r">
              <a:spcBef>
                <a:spcPct val="50000"/>
              </a:spcBef>
            </a:pPr>
            <a:fld id="{32816E9F-4353-4BEC-A2FF-835F7D47B2DC}" type="slidenum">
              <a:rPr lang="en-US" altLang="en-US" sz="1400" b="1"/>
              <a:pPr algn="r">
                <a:spcBef>
                  <a:spcPct val="50000"/>
                </a:spcBef>
              </a:pPr>
              <a:t>‹#›</a:t>
            </a:fld>
            <a:endParaRPr lang="en-US" altLang="en-US" sz="1400" b="1"/>
          </a:p>
        </p:txBody>
      </p:sp>
    </p:spTree>
    <p:extLst>
      <p:ext uri="{BB962C8B-B14F-4D97-AF65-F5344CB8AC3E}">
        <p14:creationId xmlns:p14="http://schemas.microsoft.com/office/powerpoint/2010/main" val="290453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9065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7367" y="153988"/>
            <a:ext cx="2893484" cy="5942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2684" y="153988"/>
            <a:ext cx="8481483" cy="5942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228597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376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93910E9-47CC-4B1D-A2AA-309B3242036A}"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0D4A2D9-3AFB-4129-BC18-943CC9E39784}" type="slidenum">
              <a:rPr lang="en-IN" smtClean="0"/>
              <a:t>‹#›</a:t>
            </a:fld>
            <a:endParaRPr lang="en-IN"/>
          </a:p>
        </p:txBody>
      </p:sp>
    </p:spTree>
    <p:extLst>
      <p:ext uri="{BB962C8B-B14F-4D97-AF65-F5344CB8AC3E}">
        <p14:creationId xmlns:p14="http://schemas.microsoft.com/office/powerpoint/2010/main" val="256734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3pPr>
              <a:buClr>
                <a:schemeClr val="accent2"/>
              </a:buClr>
              <a:buFont typeface="Wingdings"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8"/>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349064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6819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157288"/>
            <a:ext cx="5588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7288"/>
            <a:ext cx="5588000" cy="4938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50884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54688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endParaRPr lang="en-IN"/>
          </a:p>
        </p:txBody>
      </p:sp>
    </p:spTree>
    <p:extLst>
      <p:ext uri="{BB962C8B-B14F-4D97-AF65-F5344CB8AC3E}">
        <p14:creationId xmlns:p14="http://schemas.microsoft.com/office/powerpoint/2010/main" val="289388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95435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76093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IN"/>
          </a:p>
        </p:txBody>
      </p:sp>
    </p:spTree>
    <p:extLst>
      <p:ext uri="{BB962C8B-B14F-4D97-AF65-F5344CB8AC3E}">
        <p14:creationId xmlns:p14="http://schemas.microsoft.com/office/powerpoint/2010/main" val="111067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2685" y="1004889"/>
            <a:ext cx="11578167" cy="566737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en-US" sz="1800"/>
          </a:p>
        </p:txBody>
      </p:sp>
      <p:sp>
        <p:nvSpPr>
          <p:cNvPr id="1027" name="Rectangle 3"/>
          <p:cNvSpPr>
            <a:spLocks noGrp="1" noChangeArrowheads="1"/>
          </p:cNvSpPr>
          <p:nvPr>
            <p:ph type="title"/>
          </p:nvPr>
        </p:nvSpPr>
        <p:spPr bwMode="auto">
          <a:xfrm>
            <a:off x="302685" y="153989"/>
            <a:ext cx="11578167"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Slide Title</a:t>
            </a:r>
          </a:p>
        </p:txBody>
      </p:sp>
      <p:sp>
        <p:nvSpPr>
          <p:cNvPr id="1028" name="Rectangle 4"/>
          <p:cNvSpPr>
            <a:spLocks noGrp="1" noChangeArrowheads="1"/>
          </p:cNvSpPr>
          <p:nvPr>
            <p:ph type="body" idx="1"/>
          </p:nvPr>
        </p:nvSpPr>
        <p:spPr bwMode="auto">
          <a:xfrm>
            <a:off x="406400" y="1157288"/>
            <a:ext cx="113792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1" name="Rectangle 5"/>
          <p:cNvSpPr>
            <a:spLocks noChangeArrowheads="1"/>
          </p:cNvSpPr>
          <p:nvPr/>
        </p:nvSpPr>
        <p:spPr bwMode="auto">
          <a:xfrm>
            <a:off x="302685" y="1004888"/>
            <a:ext cx="11578167" cy="139700"/>
          </a:xfrm>
          <a:prstGeom prst="rect">
            <a:avLst/>
          </a:prstGeom>
          <a:gradFill rotWithShape="0">
            <a:gsLst>
              <a:gs pos="0">
                <a:srgbClr val="6699FF"/>
              </a:gs>
              <a:gs pos="100000">
                <a:srgbClr val="6699FF">
                  <a:gamma/>
                  <a:shade val="46275"/>
                  <a:invGamma/>
                </a:srgbClr>
              </a:gs>
            </a:gsLst>
            <a:lin ang="0" scaled="1"/>
          </a:gradFill>
          <a:ln w="9525">
            <a:noFill/>
            <a:miter lim="800000"/>
            <a:headEnd/>
            <a:tailEnd/>
          </a:ln>
          <a:effectLst/>
        </p:spPr>
        <p:txBody>
          <a:bodyPr lIns="137160" rIns="45720" anchor="ctr"/>
          <a:lstStyle/>
          <a:p>
            <a:pPr>
              <a:defRPr/>
            </a:pPr>
            <a:endParaRPr lang="en-GB" sz="2000" b="1">
              <a:solidFill>
                <a:schemeClr val="bg1"/>
              </a:solidFill>
              <a:effectLst>
                <a:outerShdw blurRad="38100" dist="38100" dir="2700000" algn="tl">
                  <a:srgbClr val="000000"/>
                </a:outerShdw>
              </a:effectLst>
              <a:latin typeface="Arial" charset="0"/>
              <a:cs typeface="Times New Roman" pitchFamily="18" charset="0"/>
            </a:endParaRPr>
          </a:p>
        </p:txBody>
      </p:sp>
      <p:sp>
        <p:nvSpPr>
          <p:cNvPr id="9222" name="Line 6"/>
          <p:cNvSpPr>
            <a:spLocks noChangeShapeType="1"/>
          </p:cNvSpPr>
          <p:nvPr/>
        </p:nvSpPr>
        <p:spPr bwMode="auto">
          <a:xfrm>
            <a:off x="302685" y="6362700"/>
            <a:ext cx="11578167" cy="0"/>
          </a:xfrm>
          <a:prstGeom prst="line">
            <a:avLst/>
          </a:prstGeom>
          <a:noFill/>
          <a:ln w="38100">
            <a:solidFill>
              <a:srgbClr val="0000FF"/>
            </a:solidFill>
            <a:prstDash val="sysDot"/>
            <a:round/>
            <a:headEnd/>
            <a:tailEnd/>
          </a:ln>
          <a:effectLst/>
        </p:spPr>
        <p:txBody>
          <a:bodyPr/>
          <a:lstStyle/>
          <a:p>
            <a:pPr>
              <a:defRPr/>
            </a:pPr>
            <a:endParaRPr lang="en-US" sz="1800"/>
          </a:p>
        </p:txBody>
      </p:sp>
      <p:sp>
        <p:nvSpPr>
          <p:cNvPr id="9223" name="Text Box 7"/>
          <p:cNvSpPr txBox="1">
            <a:spLocks noChangeArrowheads="1"/>
          </p:cNvSpPr>
          <p:nvPr/>
        </p:nvSpPr>
        <p:spPr bwMode="auto">
          <a:xfrm>
            <a:off x="10490200" y="6362701"/>
            <a:ext cx="1219200" cy="182563"/>
          </a:xfrm>
          <a:prstGeom prst="rect">
            <a:avLst/>
          </a:prstGeom>
          <a:noFill/>
          <a:ln w="9525">
            <a:noFill/>
            <a:miter lim="800000"/>
            <a:headEnd/>
            <a:tailEnd/>
          </a:ln>
          <a:effectLst/>
        </p:spPr>
        <p:txBody>
          <a:bodyPr/>
          <a:lstStyle>
            <a:lvl1pPr>
              <a:defRPr sz="3000">
                <a:solidFill>
                  <a:schemeClr val="tx1"/>
                </a:solidFill>
                <a:latin typeface="Arial Narrow" panose="020B0606020202030204" pitchFamily="34" charset="0"/>
              </a:defRPr>
            </a:lvl1pPr>
            <a:lvl2pPr marL="742950" indent="-285750">
              <a:defRPr sz="3000">
                <a:solidFill>
                  <a:schemeClr val="tx1"/>
                </a:solidFill>
                <a:latin typeface="Arial Narrow" panose="020B0606020202030204" pitchFamily="34" charset="0"/>
              </a:defRPr>
            </a:lvl2pPr>
            <a:lvl3pPr marL="1143000" indent="-228600">
              <a:defRPr sz="3000">
                <a:solidFill>
                  <a:schemeClr val="tx1"/>
                </a:solidFill>
                <a:latin typeface="Arial Narrow" panose="020B0606020202030204" pitchFamily="34" charset="0"/>
              </a:defRPr>
            </a:lvl3pPr>
            <a:lvl4pPr marL="1600200" indent="-228600">
              <a:defRPr sz="3000">
                <a:solidFill>
                  <a:schemeClr val="tx1"/>
                </a:solidFill>
                <a:latin typeface="Arial Narrow" panose="020B0606020202030204" pitchFamily="34" charset="0"/>
              </a:defRPr>
            </a:lvl4pPr>
            <a:lvl5pPr marL="2057400" indent="-228600">
              <a:defRPr sz="3000">
                <a:solidFill>
                  <a:schemeClr val="tx1"/>
                </a:solidFill>
                <a:latin typeface="Arial Narrow" panose="020B0606020202030204" pitchFamily="34" charset="0"/>
              </a:defRPr>
            </a:lvl5pPr>
            <a:lvl6pPr marL="2514600" indent="-228600" eaLnBrk="0" fontAlgn="base" hangingPunct="0">
              <a:spcBef>
                <a:spcPct val="0"/>
              </a:spcBef>
              <a:spcAft>
                <a:spcPct val="0"/>
              </a:spcAft>
              <a:defRPr sz="3000">
                <a:solidFill>
                  <a:schemeClr val="tx1"/>
                </a:solidFill>
                <a:latin typeface="Arial Narrow" panose="020B0606020202030204" pitchFamily="34" charset="0"/>
              </a:defRPr>
            </a:lvl6pPr>
            <a:lvl7pPr marL="2971800" indent="-228600" eaLnBrk="0" fontAlgn="base" hangingPunct="0">
              <a:spcBef>
                <a:spcPct val="0"/>
              </a:spcBef>
              <a:spcAft>
                <a:spcPct val="0"/>
              </a:spcAft>
              <a:defRPr sz="3000">
                <a:solidFill>
                  <a:schemeClr val="tx1"/>
                </a:solidFill>
                <a:latin typeface="Arial Narrow" panose="020B0606020202030204" pitchFamily="34" charset="0"/>
              </a:defRPr>
            </a:lvl7pPr>
            <a:lvl8pPr marL="3429000" indent="-228600" eaLnBrk="0" fontAlgn="base" hangingPunct="0">
              <a:spcBef>
                <a:spcPct val="0"/>
              </a:spcBef>
              <a:spcAft>
                <a:spcPct val="0"/>
              </a:spcAft>
              <a:defRPr sz="3000">
                <a:solidFill>
                  <a:schemeClr val="tx1"/>
                </a:solidFill>
                <a:latin typeface="Arial Narrow" panose="020B0606020202030204" pitchFamily="34" charset="0"/>
              </a:defRPr>
            </a:lvl8pPr>
            <a:lvl9pPr marL="3886200" indent="-228600" eaLnBrk="0" fontAlgn="base" hangingPunct="0">
              <a:spcBef>
                <a:spcPct val="0"/>
              </a:spcBef>
              <a:spcAft>
                <a:spcPct val="0"/>
              </a:spcAft>
              <a:defRPr sz="3000">
                <a:solidFill>
                  <a:schemeClr val="tx1"/>
                </a:solidFill>
                <a:latin typeface="Arial Narrow" panose="020B0606020202030204" pitchFamily="34" charset="0"/>
              </a:defRPr>
            </a:lvl9pPr>
          </a:lstStyle>
          <a:p>
            <a:pPr algn="r">
              <a:spcBef>
                <a:spcPct val="50000"/>
              </a:spcBef>
            </a:pPr>
            <a:fld id="{AD953B08-C3F6-4449-BCFA-F5DE1E6361FC}" type="slidenum">
              <a:rPr lang="en-US" altLang="en-US" sz="1400" b="1"/>
              <a:pPr algn="r">
                <a:spcBef>
                  <a:spcPct val="50000"/>
                </a:spcBef>
              </a:pPr>
              <a:t>‹#›</a:t>
            </a:fld>
            <a:endParaRPr lang="en-US" altLang="en-US" sz="1400" b="1"/>
          </a:p>
        </p:txBody>
      </p:sp>
      <p:sp>
        <p:nvSpPr>
          <p:cNvPr id="9224" name="Rectangle 8"/>
          <p:cNvSpPr>
            <a:spLocks noGrp="1" noChangeArrowheads="1"/>
          </p:cNvSpPr>
          <p:nvPr>
            <p:ph type="ftr" sz="quarter" idx="3"/>
          </p:nvPr>
        </p:nvSpPr>
        <p:spPr bwMode="auto">
          <a:xfrm>
            <a:off x="461434" y="6361113"/>
            <a:ext cx="9141884"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1"/>
            </a:lvl1pPr>
          </a:lstStyle>
          <a:p>
            <a:endParaRPr lang="en-IN"/>
          </a:p>
        </p:txBody>
      </p:sp>
    </p:spTree>
    <p:extLst>
      <p:ext uri="{BB962C8B-B14F-4D97-AF65-F5344CB8AC3E}">
        <p14:creationId xmlns:p14="http://schemas.microsoft.com/office/powerpoint/2010/main" val="1618605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anose="05000000000000000000" pitchFamily="2" charset="2"/>
        <a:defRPr sz="3200" b="1">
          <a:solidFill>
            <a:srgbClr val="000000"/>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200" b="1">
          <a:solidFill>
            <a:srgbClr val="000000"/>
          </a:solidFill>
          <a:latin typeface="Arial Narrow" pitchFamily="34" charset="0"/>
        </a:defRPr>
      </a:lvl9pPr>
    </p:titleStyle>
    <p:bodyStyle>
      <a:lvl1pPr marL="279400" indent="-279400" algn="l" rtl="0" eaLnBrk="1" fontAlgn="base" hangingPunct="1">
        <a:spcBef>
          <a:spcPct val="5000"/>
        </a:spcBef>
        <a:spcAft>
          <a:spcPct val="5000"/>
        </a:spcAft>
        <a:buClr>
          <a:srgbClr val="D60093"/>
        </a:buClr>
        <a:buSzPct val="70000"/>
        <a:buFont typeface="Wingdings" panose="05000000000000000000" pitchFamily="2" charset="2"/>
        <a:buChar char="n"/>
        <a:defRPr sz="2400" b="1">
          <a:solidFill>
            <a:schemeClr val="tx1"/>
          </a:solidFill>
          <a:latin typeface="+mn-lt"/>
          <a:ea typeface="+mn-ea"/>
          <a:cs typeface="+mn-cs"/>
        </a:defRPr>
      </a:lvl1pPr>
      <a:lvl2pPr marL="690563" indent="-296863" algn="l" rtl="0" eaLnBrk="1" fontAlgn="base" hangingPunct="1">
        <a:spcBef>
          <a:spcPct val="5000"/>
        </a:spcBef>
        <a:spcAft>
          <a:spcPct val="5000"/>
        </a:spcAft>
        <a:buClr>
          <a:srgbClr val="D60093"/>
        </a:buClr>
        <a:buSzPct val="65000"/>
        <a:buFont typeface="Wingdings" panose="05000000000000000000" pitchFamily="2" charset="2"/>
        <a:buChar char="l"/>
        <a:defRPr sz="2400">
          <a:solidFill>
            <a:schemeClr val="tx1"/>
          </a:solidFill>
          <a:latin typeface="+mn-lt"/>
        </a:defRPr>
      </a:lvl2pPr>
      <a:lvl3pPr marL="804863" indent="109538" algn="l" rtl="0" eaLnBrk="1" fontAlgn="base" hangingPunct="1">
        <a:spcBef>
          <a:spcPct val="5000"/>
        </a:spcBef>
        <a:spcAft>
          <a:spcPct val="5000"/>
        </a:spcAft>
        <a:buClr>
          <a:schemeClr val="accent2"/>
        </a:buClr>
        <a:buFont typeface="Wingdings" panose="05000000000000000000" pitchFamily="2" charset="2"/>
        <a:buChar char="§"/>
        <a:defRPr sz="2400">
          <a:solidFill>
            <a:schemeClr val="tx1"/>
          </a:solidFill>
          <a:latin typeface="+mn-lt"/>
        </a:defRPr>
      </a:lvl3pPr>
      <a:lvl4pPr marL="919163" indent="452438" algn="l" rtl="0" eaLnBrk="1" fontAlgn="base" hangingPunct="1">
        <a:spcBef>
          <a:spcPct val="5000"/>
        </a:spcBef>
        <a:spcAft>
          <a:spcPct val="5000"/>
        </a:spcAft>
        <a:buChar char="–"/>
        <a:defRPr sz="2000">
          <a:solidFill>
            <a:schemeClr val="tx1"/>
          </a:solidFill>
          <a:latin typeface="+mn-lt"/>
        </a:defRPr>
      </a:lvl4pPr>
      <a:lvl5pPr marL="1033463" indent="795338" algn="l" rtl="0" eaLnBrk="1" fontAlgn="base" hangingPunct="1">
        <a:spcBef>
          <a:spcPct val="5000"/>
        </a:spcBef>
        <a:spcAft>
          <a:spcPct val="5000"/>
        </a:spcAft>
        <a:buChar char="»"/>
        <a:defRPr sz="2000">
          <a:solidFill>
            <a:schemeClr val="tx1"/>
          </a:solidFill>
          <a:latin typeface="+mn-lt"/>
        </a:defRPr>
      </a:lvl5pPr>
      <a:lvl6pPr marL="1490663" algn="l" rtl="0" eaLnBrk="1" fontAlgn="base" hangingPunct="1">
        <a:spcBef>
          <a:spcPct val="5000"/>
        </a:spcBef>
        <a:spcAft>
          <a:spcPct val="5000"/>
        </a:spcAft>
        <a:defRPr sz="2000">
          <a:solidFill>
            <a:schemeClr val="tx1"/>
          </a:solidFill>
          <a:latin typeface="+mn-lt"/>
        </a:defRPr>
      </a:lvl6pPr>
      <a:lvl7pPr marL="1947863" algn="l" rtl="0" eaLnBrk="1" fontAlgn="base" hangingPunct="1">
        <a:spcBef>
          <a:spcPct val="5000"/>
        </a:spcBef>
        <a:spcAft>
          <a:spcPct val="5000"/>
        </a:spcAft>
        <a:defRPr sz="2000">
          <a:solidFill>
            <a:schemeClr val="tx1"/>
          </a:solidFill>
          <a:latin typeface="+mn-lt"/>
        </a:defRPr>
      </a:lvl7pPr>
      <a:lvl8pPr marL="2405063" algn="l" rtl="0" eaLnBrk="1" fontAlgn="base" hangingPunct="1">
        <a:spcBef>
          <a:spcPct val="5000"/>
        </a:spcBef>
        <a:spcAft>
          <a:spcPct val="5000"/>
        </a:spcAft>
        <a:defRPr sz="2000">
          <a:solidFill>
            <a:schemeClr val="tx1"/>
          </a:solidFill>
          <a:latin typeface="+mn-lt"/>
        </a:defRPr>
      </a:lvl8pPr>
      <a:lvl9pPr marL="2862263" algn="l" rtl="0" eaLnBrk="1" fontAlgn="base" hangingPunct="1">
        <a:spcBef>
          <a:spcPct val="5000"/>
        </a:spcBef>
        <a:spcAft>
          <a:spcPct val="5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14901" y="1750160"/>
            <a:ext cx="9144000" cy="1696425"/>
          </a:xfrm>
        </p:spPr>
        <p:txBody>
          <a:bodyPr/>
          <a:lstStyle/>
          <a:p>
            <a:pPr algn="ctr"/>
            <a:r>
              <a:rPr lang="en-IN" sz="4000" dirty="0"/>
              <a:t>Querying Web API with OData</a:t>
            </a:r>
          </a:p>
        </p:txBody>
      </p:sp>
      <p:pic>
        <p:nvPicPr>
          <p:cNvPr id="7170" name="Picture 2" descr="Image result for o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565" y="1254860"/>
            <a:ext cx="240982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2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$skip</a:t>
            </a:r>
          </a:p>
        </p:txBody>
      </p:sp>
      <p:sp>
        <p:nvSpPr>
          <p:cNvPr id="3" name="Content Placeholder 2"/>
          <p:cNvSpPr>
            <a:spLocks noGrp="1"/>
          </p:cNvSpPr>
          <p:nvPr>
            <p:ph idx="1"/>
          </p:nvPr>
        </p:nvSpPr>
        <p:spPr/>
        <p:txBody>
          <a:bodyPr/>
          <a:lstStyle/>
          <a:p>
            <a:r>
              <a:rPr lang="en-IN" dirty="0"/>
              <a:t>Omit first 3 records then fetch 5.</a:t>
            </a:r>
            <a:endParaRPr lang="en-IN" b="0" dirty="0"/>
          </a:p>
          <a:p>
            <a:pPr marL="0" indent="0">
              <a:buNone/>
            </a:pPr>
            <a:r>
              <a:rPr lang="en-IN" b="0" i="1" dirty="0"/>
              <a:t>	[Resource Path]/allproducts</a:t>
            </a:r>
            <a:r>
              <a:rPr lang="en-IN" dirty="0">
                <a:solidFill>
                  <a:srgbClr val="C00000"/>
                </a:solidFill>
              </a:rPr>
              <a:t>?</a:t>
            </a:r>
            <a:r>
              <a:rPr lang="en-IN" i="1" dirty="0">
                <a:solidFill>
                  <a:srgbClr val="C00000"/>
                </a:solidFill>
              </a:rPr>
              <a:t>$top=5</a:t>
            </a:r>
            <a:r>
              <a:rPr lang="en-IN" i="1" dirty="0">
                <a:solidFill>
                  <a:srgbClr val="002060"/>
                </a:solidFill>
              </a:rPr>
              <a:t>&amp;</a:t>
            </a:r>
            <a:r>
              <a:rPr lang="en-IN" i="1" dirty="0">
                <a:solidFill>
                  <a:srgbClr val="C00000"/>
                </a:solidFill>
              </a:rPr>
              <a:t>$skip=3</a:t>
            </a:r>
            <a:endParaRPr lang="en-IN" dirty="0">
              <a:solidFill>
                <a:srgbClr val="C00000"/>
              </a:solidFill>
            </a:endParaRPr>
          </a:p>
          <a:p>
            <a:endParaRPr lang="en-IN" dirty="0"/>
          </a:p>
        </p:txBody>
      </p:sp>
      <p:sp>
        <p:nvSpPr>
          <p:cNvPr id="4" name="Thought Bubble: Cloud 3"/>
          <p:cNvSpPr/>
          <p:nvPr/>
        </p:nvSpPr>
        <p:spPr bwMode="auto">
          <a:xfrm>
            <a:off x="7962314" y="1530557"/>
            <a:ext cx="3454304" cy="1195755"/>
          </a:xfrm>
          <a:prstGeom prst="cloudCallout">
            <a:avLst>
              <a:gd name="adj1" fmla="val -83957"/>
              <a:gd name="adj2" fmla="val -2573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kumimoji="0" lang="en-IN" sz="2400" b="1" i="0" u="none" strike="noStrike" cap="none" normalizeH="0" baseline="0" dirty="0">
                <a:ln>
                  <a:noFill/>
                </a:ln>
                <a:solidFill>
                  <a:srgbClr val="C00000"/>
                </a:solidFill>
                <a:effectLst/>
                <a:latin typeface="Arial Narrow" pitchFamily="34" charset="0"/>
              </a:rPr>
              <a:t>&amp;</a:t>
            </a:r>
            <a:r>
              <a:rPr kumimoji="0" lang="en-IN" sz="2400" b="0" i="0" u="none" strike="noStrike" cap="none" normalizeH="0" baseline="0" dirty="0">
                <a:ln>
                  <a:noFill/>
                </a:ln>
                <a:solidFill>
                  <a:schemeClr val="tx1"/>
                </a:solidFill>
                <a:effectLst/>
                <a:latin typeface="Arial Narrow" pitchFamily="34" charset="0"/>
              </a:rPr>
              <a:t> to separate query options </a:t>
            </a:r>
          </a:p>
        </p:txBody>
      </p:sp>
    </p:spTree>
    <p:extLst>
      <p:ext uri="{BB962C8B-B14F-4D97-AF65-F5344CB8AC3E}">
        <p14:creationId xmlns:p14="http://schemas.microsoft.com/office/powerpoint/2010/main" val="140560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$filter</a:t>
            </a:r>
          </a:p>
        </p:txBody>
      </p:sp>
      <p:sp>
        <p:nvSpPr>
          <p:cNvPr id="3" name="Content Placeholder 2"/>
          <p:cNvSpPr>
            <a:spLocks noGrp="1"/>
          </p:cNvSpPr>
          <p:nvPr>
            <p:ph idx="1"/>
          </p:nvPr>
        </p:nvSpPr>
        <p:spPr/>
        <p:txBody>
          <a:bodyPr/>
          <a:lstStyle/>
          <a:p>
            <a:r>
              <a:rPr lang="en-IN" dirty="0"/>
              <a:t>Fetches all the products whose name equal to computer.</a:t>
            </a:r>
          </a:p>
          <a:p>
            <a:endParaRPr lang="en-IN" dirty="0"/>
          </a:p>
          <a:p>
            <a:endParaRPr lang="en-IN" dirty="0"/>
          </a:p>
          <a:p>
            <a:endParaRPr lang="en-IN" dirty="0"/>
          </a:p>
          <a:p>
            <a:endParaRPr lang="en-IN" dirty="0"/>
          </a:p>
          <a:p>
            <a:endParaRPr lang="en-IN" dirty="0"/>
          </a:p>
          <a:p>
            <a:endParaRPr lang="en-IN" dirty="0"/>
          </a:p>
          <a:p>
            <a:r>
              <a:rPr lang="en-IN" dirty="0"/>
              <a:t>Return all products with id less than 3.</a:t>
            </a:r>
            <a:endParaRPr lang="en-IN" b="0" dirty="0"/>
          </a:p>
          <a:p>
            <a:pPr marL="0" indent="0">
              <a:buNone/>
            </a:pPr>
            <a:r>
              <a:rPr lang="en-IN" sz="2000" b="0" i="1" dirty="0">
                <a:solidFill>
                  <a:srgbClr val="C00000"/>
                </a:solidFill>
                <a:latin typeface="Consolas" panose="020B0609020204030204" pitchFamily="49" charset="0"/>
              </a:rPr>
              <a:t>[Resource Path]/allproducts</a:t>
            </a:r>
            <a:r>
              <a:rPr lang="en-IN" sz="2000" i="1" dirty="0">
                <a:solidFill>
                  <a:srgbClr val="C00000"/>
                </a:solidFill>
                <a:latin typeface="Consolas" panose="020B0609020204030204" pitchFamily="49" charset="0"/>
              </a:rPr>
              <a:t>?$filter=ProductId </a:t>
            </a:r>
            <a:r>
              <a:rPr lang="en-IN" sz="2000" i="1" dirty="0" err="1">
                <a:solidFill>
                  <a:srgbClr val="C00000"/>
                </a:solidFill>
                <a:latin typeface="Consolas" panose="020B0609020204030204" pitchFamily="49" charset="0"/>
              </a:rPr>
              <a:t>lt</a:t>
            </a:r>
            <a:r>
              <a:rPr lang="en-IN" sz="2000" i="1" dirty="0">
                <a:solidFill>
                  <a:srgbClr val="C00000"/>
                </a:solidFill>
                <a:latin typeface="Consolas" panose="020B0609020204030204" pitchFamily="49" charset="0"/>
              </a:rPr>
              <a:t> 3</a:t>
            </a:r>
            <a:endParaRPr lang="en-IN" sz="2000" dirty="0">
              <a:solidFill>
                <a:srgbClr val="C00000"/>
              </a:solidFill>
              <a:latin typeface="Consolas" panose="020B0609020204030204" pitchFamily="49" charset="0"/>
            </a:endParaRPr>
          </a:p>
          <a:p>
            <a:endParaRPr lang="en-IN" dirty="0"/>
          </a:p>
          <a:p>
            <a:r>
              <a:rPr lang="en-IN" dirty="0"/>
              <a:t>String functions: Return all products with "</a:t>
            </a:r>
            <a:r>
              <a:rPr lang="en-IN" dirty="0" err="1"/>
              <a:t>IPhone</a:t>
            </a:r>
            <a:r>
              <a:rPr lang="en-IN" dirty="0"/>
              <a:t>" in the name.</a:t>
            </a:r>
            <a:endParaRPr lang="en-IN" b="0" dirty="0"/>
          </a:p>
          <a:p>
            <a:pPr marL="0" indent="0">
              <a:buNone/>
            </a:pPr>
            <a:r>
              <a:rPr lang="en-IN" sz="2000" b="0" i="1" dirty="0">
                <a:solidFill>
                  <a:srgbClr val="C00000"/>
                </a:solidFill>
                <a:latin typeface="Consolas" panose="020B0609020204030204" pitchFamily="49" charset="0"/>
              </a:rPr>
              <a:t>[Resource Path]/allproducts</a:t>
            </a:r>
            <a:r>
              <a:rPr lang="en-IN" sz="2000" i="1" dirty="0">
                <a:solidFill>
                  <a:srgbClr val="C00000"/>
                </a:solidFill>
                <a:latin typeface="Consolas" panose="020B0609020204030204" pitchFamily="49" charset="0"/>
              </a:rPr>
              <a:t>?$filter=substringof('IPhone',ProductName)</a:t>
            </a:r>
          </a:p>
          <a:p>
            <a:endParaRPr lang="en-IN" dirty="0"/>
          </a:p>
        </p:txBody>
      </p:sp>
      <p:pic>
        <p:nvPicPr>
          <p:cNvPr id="4" name="Picture 3"/>
          <p:cNvPicPr>
            <a:picLocks noChangeAspect="1"/>
          </p:cNvPicPr>
          <p:nvPr/>
        </p:nvPicPr>
        <p:blipFill>
          <a:blip r:embed="rId2"/>
          <a:stretch>
            <a:fillRect/>
          </a:stretch>
        </p:blipFill>
        <p:spPr>
          <a:xfrm>
            <a:off x="554625" y="1761501"/>
            <a:ext cx="11074286" cy="1865143"/>
          </a:xfrm>
          <a:prstGeom prst="rect">
            <a:avLst/>
          </a:prstGeom>
        </p:spPr>
      </p:pic>
      <p:pic>
        <p:nvPicPr>
          <p:cNvPr id="5" name="Picture 4"/>
          <p:cNvPicPr>
            <a:picLocks noChangeAspect="1"/>
          </p:cNvPicPr>
          <p:nvPr/>
        </p:nvPicPr>
        <p:blipFill>
          <a:blip r:embed="rId3"/>
          <a:stretch>
            <a:fillRect/>
          </a:stretch>
        </p:blipFill>
        <p:spPr>
          <a:xfrm>
            <a:off x="8533286" y="4230857"/>
            <a:ext cx="3095625" cy="12287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059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Operators</a:t>
            </a:r>
          </a:p>
        </p:txBody>
      </p:sp>
      <p:pic>
        <p:nvPicPr>
          <p:cNvPr id="4" name="Picture 3"/>
          <p:cNvPicPr>
            <a:picLocks noChangeAspect="1"/>
          </p:cNvPicPr>
          <p:nvPr/>
        </p:nvPicPr>
        <p:blipFill>
          <a:blip r:embed="rId2"/>
          <a:stretch>
            <a:fillRect/>
          </a:stretch>
        </p:blipFill>
        <p:spPr>
          <a:xfrm>
            <a:off x="2163417" y="1252025"/>
            <a:ext cx="7856702" cy="485804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094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a:t>
            </a:r>
            <a:r>
              <a:rPr lang="en-IN" dirty="0" err="1">
                <a:solidFill>
                  <a:srgbClr val="C00000"/>
                </a:solidFill>
              </a:rPr>
              <a:t>orderby</a:t>
            </a:r>
            <a:endParaRPr lang="en-IN" dirty="0">
              <a:solidFill>
                <a:srgbClr val="C00000"/>
              </a:solidFill>
            </a:endParaRPr>
          </a:p>
        </p:txBody>
      </p:sp>
      <p:sp>
        <p:nvSpPr>
          <p:cNvPr id="3" name="Content Placeholder 2"/>
          <p:cNvSpPr>
            <a:spLocks noGrp="1"/>
          </p:cNvSpPr>
          <p:nvPr>
            <p:ph idx="1"/>
          </p:nvPr>
        </p:nvSpPr>
        <p:spPr/>
        <p:txBody>
          <a:bodyPr/>
          <a:lstStyle/>
          <a:p>
            <a:r>
              <a:rPr lang="en-IN" dirty="0"/>
              <a:t>Return all products with sorting on product name descending</a:t>
            </a:r>
            <a:endParaRPr lang="en-IN" b="0" dirty="0"/>
          </a:p>
          <a:p>
            <a:pPr marL="0" indent="0">
              <a:buNone/>
            </a:pPr>
            <a:r>
              <a:rPr lang="en-IN" b="0" i="1" dirty="0"/>
              <a:t>	[Resource Path]/allproducts</a:t>
            </a:r>
            <a:r>
              <a:rPr lang="en-IN" i="1" dirty="0">
                <a:solidFill>
                  <a:srgbClr val="C00000"/>
                </a:solidFill>
              </a:rPr>
              <a:t>?$orderby=ProductName </a:t>
            </a:r>
            <a:r>
              <a:rPr lang="en-IN" i="1" dirty="0" err="1">
                <a:solidFill>
                  <a:srgbClr val="C00000"/>
                </a:solidFill>
              </a:rPr>
              <a:t>desc</a:t>
            </a:r>
            <a:endParaRPr lang="en-IN" dirty="0">
              <a:solidFill>
                <a:srgbClr val="C00000"/>
              </a:solidFill>
            </a:endParaRPr>
          </a:p>
          <a:p>
            <a:endParaRPr lang="en-IN" dirty="0"/>
          </a:p>
          <a:p>
            <a:r>
              <a:rPr lang="en-IN" dirty="0"/>
              <a:t>Return all products with sorting on product name ascending</a:t>
            </a:r>
          </a:p>
          <a:p>
            <a:pPr marL="0" indent="0">
              <a:buNone/>
            </a:pPr>
            <a:r>
              <a:rPr lang="en-IN" b="0" i="1" dirty="0"/>
              <a:t>	[Resource Path]/allproducts</a:t>
            </a:r>
            <a:r>
              <a:rPr lang="en-IN" i="1" dirty="0">
                <a:solidFill>
                  <a:srgbClr val="C00000"/>
                </a:solidFill>
              </a:rPr>
              <a:t>?$orderby=</a:t>
            </a:r>
            <a:r>
              <a:rPr lang="en-IN" i="1" dirty="0" err="1">
                <a:solidFill>
                  <a:srgbClr val="C00000"/>
                </a:solidFill>
              </a:rPr>
              <a:t>ProductName</a:t>
            </a:r>
            <a:r>
              <a:rPr lang="en-IN" i="1" dirty="0">
                <a:solidFill>
                  <a:srgbClr val="C00000"/>
                </a:solidFill>
              </a:rPr>
              <a:t> </a:t>
            </a:r>
            <a:r>
              <a:rPr lang="en-IN" i="1" dirty="0" err="1">
                <a:solidFill>
                  <a:srgbClr val="C00000"/>
                </a:solidFill>
              </a:rPr>
              <a:t>asc</a:t>
            </a:r>
            <a:endParaRPr lang="en-IN" i="1" dirty="0">
              <a:solidFill>
                <a:srgbClr val="C00000"/>
              </a:solidFill>
            </a:endParaRPr>
          </a:p>
          <a:p>
            <a:pPr marL="0" indent="0">
              <a:buNone/>
            </a:pPr>
            <a:endParaRPr lang="en-IN" i="1" dirty="0">
              <a:solidFill>
                <a:srgbClr val="C00000"/>
              </a:solidFill>
            </a:endParaRPr>
          </a:p>
          <a:p>
            <a:r>
              <a:rPr lang="en-IN" dirty="0"/>
              <a:t>Return 5 expensive products</a:t>
            </a:r>
          </a:p>
          <a:p>
            <a:pPr marL="0" indent="0">
              <a:buNone/>
            </a:pPr>
            <a:r>
              <a:rPr lang="en-IN" b="0" i="1" dirty="0"/>
              <a:t>	[Resource Path]/</a:t>
            </a:r>
            <a:r>
              <a:rPr lang="en-IN" b="0" i="1" dirty="0" err="1"/>
              <a:t>allproducts</a:t>
            </a:r>
            <a:r>
              <a:rPr lang="en-IN" i="1" dirty="0">
                <a:solidFill>
                  <a:srgbClr val="C00000"/>
                </a:solidFill>
              </a:rPr>
              <a:t>?$</a:t>
            </a:r>
            <a:r>
              <a:rPr lang="en-IN" i="1" dirty="0" err="1">
                <a:solidFill>
                  <a:srgbClr val="C00000"/>
                </a:solidFill>
              </a:rPr>
              <a:t>orderby</a:t>
            </a:r>
            <a:r>
              <a:rPr lang="en-IN" i="1" dirty="0">
                <a:solidFill>
                  <a:srgbClr val="C00000"/>
                </a:solidFill>
              </a:rPr>
              <a:t>=</a:t>
            </a:r>
            <a:r>
              <a:rPr lang="en-IN" i="1" dirty="0" err="1">
                <a:solidFill>
                  <a:srgbClr val="C00000"/>
                </a:solidFill>
              </a:rPr>
              <a:t>ProductPrice</a:t>
            </a:r>
            <a:r>
              <a:rPr lang="en-IN" i="1" dirty="0">
                <a:solidFill>
                  <a:srgbClr val="C00000"/>
                </a:solidFill>
              </a:rPr>
              <a:t> </a:t>
            </a:r>
            <a:r>
              <a:rPr lang="en-IN" i="1" dirty="0" err="1">
                <a:solidFill>
                  <a:srgbClr val="C00000"/>
                </a:solidFill>
              </a:rPr>
              <a:t>desc</a:t>
            </a:r>
            <a:r>
              <a:rPr lang="en-IN" i="1" dirty="0">
                <a:solidFill>
                  <a:srgbClr val="0070C0"/>
                </a:solidFill>
              </a:rPr>
              <a:t>&amp;</a:t>
            </a:r>
            <a:r>
              <a:rPr lang="en-IN" i="1" dirty="0">
                <a:solidFill>
                  <a:srgbClr val="C00000"/>
                </a:solidFill>
              </a:rPr>
              <a:t>$top=5	</a:t>
            </a:r>
            <a:endParaRPr lang="en-IN" dirty="0"/>
          </a:p>
        </p:txBody>
      </p:sp>
      <p:sp>
        <p:nvSpPr>
          <p:cNvPr id="15" name="Thought Bubble: Cloud 14"/>
          <p:cNvSpPr/>
          <p:nvPr/>
        </p:nvSpPr>
        <p:spPr bwMode="auto">
          <a:xfrm>
            <a:off x="8426548" y="2430889"/>
            <a:ext cx="3454304" cy="1195755"/>
          </a:xfrm>
          <a:prstGeom prst="cloudCallout">
            <a:avLst>
              <a:gd name="adj1" fmla="val -56671"/>
              <a:gd name="adj2" fmla="val 825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kumimoji="0" lang="en-IN" sz="2400" b="1" i="0" u="none" strike="noStrike" cap="none" normalizeH="0" baseline="0" dirty="0">
                <a:ln>
                  <a:noFill/>
                </a:ln>
                <a:solidFill>
                  <a:srgbClr val="C00000"/>
                </a:solidFill>
                <a:effectLst/>
                <a:latin typeface="Arial Narrow" pitchFamily="34" charset="0"/>
              </a:rPr>
              <a:t>&amp;</a:t>
            </a:r>
            <a:r>
              <a:rPr kumimoji="0" lang="en-IN" sz="2400" b="0" i="0" u="none" strike="noStrike" cap="none" normalizeH="0" baseline="0" dirty="0">
                <a:ln>
                  <a:noFill/>
                </a:ln>
                <a:solidFill>
                  <a:schemeClr val="tx1"/>
                </a:solidFill>
                <a:effectLst/>
                <a:latin typeface="Arial Narrow" pitchFamily="34" charset="0"/>
              </a:rPr>
              <a:t> to separate query options </a:t>
            </a:r>
          </a:p>
        </p:txBody>
      </p:sp>
    </p:spTree>
    <p:extLst>
      <p:ext uri="{BB962C8B-B14F-4D97-AF65-F5344CB8AC3E}">
        <p14:creationId xmlns:p14="http://schemas.microsoft.com/office/powerpoint/2010/main" val="158266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$select</a:t>
            </a:r>
          </a:p>
        </p:txBody>
      </p:sp>
      <p:sp>
        <p:nvSpPr>
          <p:cNvPr id="3" name="Content Placeholder 2"/>
          <p:cNvSpPr>
            <a:spLocks noGrp="1"/>
          </p:cNvSpPr>
          <p:nvPr>
            <p:ph idx="1"/>
          </p:nvPr>
        </p:nvSpPr>
        <p:spPr/>
        <p:txBody>
          <a:bodyPr/>
          <a:lstStyle/>
          <a:p>
            <a:r>
              <a:rPr lang="en-IN" dirty="0"/>
              <a:t>Return all products with product name only</a:t>
            </a:r>
            <a:endParaRPr lang="en-IN" b="0" dirty="0"/>
          </a:p>
          <a:p>
            <a:pPr marL="0" indent="0">
              <a:buNone/>
            </a:pPr>
            <a:r>
              <a:rPr lang="en-IN" b="0" i="1" dirty="0"/>
              <a:t>	[Resource Path]/</a:t>
            </a:r>
            <a:r>
              <a:rPr lang="en-IN" b="0" i="1" dirty="0" err="1"/>
              <a:t>allproducts</a:t>
            </a:r>
            <a:r>
              <a:rPr lang="en-IN" i="1" dirty="0">
                <a:solidFill>
                  <a:srgbClr val="C00000"/>
                </a:solidFill>
              </a:rPr>
              <a:t>?$select=ProductName</a:t>
            </a:r>
            <a:endParaRPr lang="en-IN" dirty="0">
              <a:solidFill>
                <a:srgbClr val="C00000"/>
              </a:solidFill>
            </a:endParaRPr>
          </a:p>
          <a:p>
            <a:endParaRPr lang="en-IN" dirty="0"/>
          </a:p>
          <a:p>
            <a:r>
              <a:rPr lang="en-IN" dirty="0"/>
              <a:t>Return all products with product name and price only</a:t>
            </a:r>
          </a:p>
          <a:p>
            <a:pPr marL="0" indent="0">
              <a:buNone/>
            </a:pPr>
            <a:r>
              <a:rPr lang="en-IN" b="0" i="1" dirty="0"/>
              <a:t>	[Resource Path]/</a:t>
            </a:r>
            <a:r>
              <a:rPr lang="en-IN" b="0" i="1" dirty="0" err="1"/>
              <a:t>allproducts</a:t>
            </a:r>
            <a:r>
              <a:rPr lang="en-IN" i="1" dirty="0">
                <a:solidFill>
                  <a:srgbClr val="C00000"/>
                </a:solidFill>
              </a:rPr>
              <a:t>?$select=</a:t>
            </a:r>
            <a:r>
              <a:rPr lang="en-IN" i="1" dirty="0" err="1">
                <a:solidFill>
                  <a:srgbClr val="C00000"/>
                </a:solidFill>
              </a:rPr>
              <a:t>ProductName,Price</a:t>
            </a:r>
            <a:endParaRPr lang="en-IN" i="1" dirty="0">
              <a:solidFill>
                <a:srgbClr val="C00000"/>
              </a:solidFill>
            </a:endParaRPr>
          </a:p>
          <a:p>
            <a:pPr marL="0" indent="0">
              <a:buNone/>
            </a:pPr>
            <a:endParaRPr lang="en-IN" i="1" dirty="0">
              <a:solidFill>
                <a:srgbClr val="C00000"/>
              </a:solidFill>
            </a:endParaRPr>
          </a:p>
        </p:txBody>
      </p:sp>
      <p:sp>
        <p:nvSpPr>
          <p:cNvPr id="15" name="Thought Bubble: Cloud 14"/>
          <p:cNvSpPr/>
          <p:nvPr/>
        </p:nvSpPr>
        <p:spPr bwMode="auto">
          <a:xfrm>
            <a:off x="8331296" y="1741572"/>
            <a:ext cx="3454304" cy="1195755"/>
          </a:xfrm>
          <a:prstGeom prst="cloudCallout">
            <a:avLst>
              <a:gd name="adj1" fmla="val -57893"/>
              <a:gd name="adj2" fmla="val 5544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Narrow" pitchFamily="34" charset="0"/>
              </a:rPr>
              <a:t>Use </a:t>
            </a:r>
            <a:r>
              <a:rPr lang="en-IN" sz="2400" b="1" dirty="0">
                <a:solidFill>
                  <a:srgbClr val="C00000"/>
                </a:solidFill>
                <a:latin typeface="Arial Narrow" pitchFamily="34" charset="0"/>
              </a:rPr>
              <a:t>,</a:t>
            </a:r>
            <a:r>
              <a:rPr kumimoji="0" lang="en-IN" sz="2400" b="0" i="0" u="none" strike="noStrike" cap="none" normalizeH="0" baseline="0" dirty="0">
                <a:ln>
                  <a:noFill/>
                </a:ln>
                <a:solidFill>
                  <a:schemeClr val="tx1"/>
                </a:solidFill>
                <a:effectLst/>
                <a:latin typeface="Arial Narrow" pitchFamily="34" charset="0"/>
              </a:rPr>
              <a:t> to separate properties </a:t>
            </a:r>
          </a:p>
        </p:txBody>
      </p:sp>
    </p:spTree>
    <p:extLst>
      <p:ext uri="{BB962C8B-B14F-4D97-AF65-F5344CB8AC3E}">
        <p14:creationId xmlns:p14="http://schemas.microsoft.com/office/powerpoint/2010/main" val="367111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a:t>
            </a:r>
          </a:p>
        </p:txBody>
      </p:sp>
      <p:sp>
        <p:nvSpPr>
          <p:cNvPr id="5" name="Content Placeholder 2"/>
          <p:cNvSpPr>
            <a:spLocks noGrp="1"/>
          </p:cNvSpPr>
          <p:nvPr>
            <p:ph idx="1"/>
          </p:nvPr>
        </p:nvSpPr>
        <p:spPr>
          <a:xfrm>
            <a:off x="406400" y="1157288"/>
            <a:ext cx="11379200" cy="4938712"/>
          </a:xfrm>
        </p:spPr>
        <p:txBody>
          <a:bodyPr/>
          <a:lstStyle/>
          <a:p>
            <a:r>
              <a:rPr lang="en-IN" dirty="0"/>
              <a:t>OData = Open Data Protocol</a:t>
            </a:r>
          </a:p>
          <a:p>
            <a:r>
              <a:rPr lang="en-IN" dirty="0"/>
              <a:t>Data Access Protocol for the Web</a:t>
            </a:r>
          </a:p>
          <a:p>
            <a:r>
              <a:rPr lang="en-IN" dirty="0"/>
              <a:t>Provides a flexibility of creating and consuming quarriable REST services.</a:t>
            </a:r>
          </a:p>
          <a:p>
            <a:r>
              <a:rPr lang="en-IN" dirty="0"/>
              <a:t>On demand data can be fetched from the server by the client over HTTP</a:t>
            </a:r>
          </a:p>
          <a:p>
            <a:r>
              <a:rPr lang="en-IN" dirty="0"/>
              <a:t>Proposed by Microsoft in 2009. Standardised by OASIS in 2014</a:t>
            </a:r>
          </a:p>
        </p:txBody>
      </p:sp>
      <p:pic>
        <p:nvPicPr>
          <p:cNvPr id="1026" name="Picture 2" descr="Image result for odata and web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 y="3317136"/>
            <a:ext cx="4614350" cy="27788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Cloud 6"/>
          <p:cNvSpPr/>
          <p:nvPr/>
        </p:nvSpPr>
        <p:spPr bwMode="auto">
          <a:xfrm>
            <a:off x="5964701" y="3559199"/>
            <a:ext cx="5022167" cy="240550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b="1" dirty="0">
                <a:solidFill>
                  <a:srgbClr val="C00000"/>
                </a:solidFill>
                <a:effectLst>
                  <a:outerShdw blurRad="38100" dist="38100" dir="2700000" algn="tl">
                    <a:srgbClr val="000000">
                      <a:alpha val="43137"/>
                    </a:srgbClr>
                  </a:outerShdw>
                </a:effectLst>
              </a:rPr>
              <a:t>OData:</a:t>
            </a:r>
            <a:r>
              <a:rPr lang="en-IN" dirty="0"/>
              <a:t> An </a:t>
            </a:r>
            <a:r>
              <a:rPr lang="en-IN" b="1" dirty="0"/>
              <a:t>open protocol</a:t>
            </a:r>
            <a:r>
              <a:rPr lang="en-IN" dirty="0"/>
              <a:t> to allow the creation and consumption of </a:t>
            </a:r>
            <a:r>
              <a:rPr lang="en-IN" b="1" dirty="0" err="1"/>
              <a:t>queryable</a:t>
            </a:r>
            <a:r>
              <a:rPr lang="en-IN" dirty="0"/>
              <a:t> and </a:t>
            </a:r>
            <a:r>
              <a:rPr lang="en-IN" b="1" dirty="0"/>
              <a:t>interoperable RESTful APIs</a:t>
            </a:r>
            <a:r>
              <a:rPr lang="en-IN" dirty="0"/>
              <a:t> in a </a:t>
            </a:r>
            <a:r>
              <a:rPr lang="en-IN" b="1" dirty="0"/>
              <a:t>simple</a:t>
            </a:r>
            <a:r>
              <a:rPr lang="en-IN" dirty="0"/>
              <a:t> and </a:t>
            </a:r>
            <a:r>
              <a:rPr lang="en-IN" b="1" dirty="0"/>
              <a:t>standard</a:t>
            </a:r>
            <a:r>
              <a:rPr lang="en-IN" dirty="0"/>
              <a:t> way.</a:t>
            </a:r>
            <a:endParaRPr kumimoji="0" lang="en-IN" sz="3000" b="0"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24971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Query Options</a:t>
            </a:r>
          </a:p>
        </p:txBody>
      </p:sp>
      <p:sp>
        <p:nvSpPr>
          <p:cNvPr id="4" name="Rectangle 1"/>
          <p:cNvSpPr>
            <a:spLocks noGrp="1" noChangeArrowheads="1"/>
          </p:cNvSpPr>
          <p:nvPr>
            <p:ph idx="1"/>
          </p:nvPr>
        </p:nvSpPr>
        <p:spPr bwMode="auto">
          <a:xfrm>
            <a:off x="406400" y="2118554"/>
            <a:ext cx="10895611"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a:t>
            </a:r>
            <a:r>
              <a:rPr kumimoji="0" lang="en-US" altLang="en-US" sz="2800" b="0" i="0" u="none" strike="noStrike" cap="none" normalizeH="0" baseline="0" dirty="0" err="1">
                <a:ln>
                  <a:noFill/>
                </a:ln>
                <a:solidFill>
                  <a:srgbClr val="990000"/>
                </a:solidFill>
                <a:effectLst/>
                <a:latin typeface="Consolas" panose="020B0609020204030204" pitchFamily="49" charset="0"/>
                <a:cs typeface="Segoe UI" panose="020B0502040204020203" pitchFamily="34" charset="0"/>
              </a:rPr>
              <a:t>orderby</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Sorts the fetched record in particular order like ascending or descending.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$select</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Selects the columns or properties in the result set.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$skip</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Used to skip the number of records or results.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$top</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Fetches only top n records.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$expand</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Expands the related domain entities of the fetched entities.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$filter</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Filters the result set based on certain conditions, it is like where clause of LINQ.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0" i="0" u="none" strike="noStrike" cap="none" normalizeH="0" baseline="0" dirty="0">
                <a:ln>
                  <a:noFill/>
                </a:ln>
                <a:solidFill>
                  <a:srgbClr val="990000"/>
                </a:solidFill>
                <a:effectLst/>
                <a:latin typeface="Consolas" panose="020B0609020204030204" pitchFamily="49" charset="0"/>
                <a:cs typeface="Segoe UI" panose="020B0502040204020203" pitchFamily="34" charset="0"/>
              </a:rPr>
              <a:t>$</a:t>
            </a:r>
            <a:r>
              <a:rPr kumimoji="0" lang="en-US" altLang="en-US" sz="2800" b="0" i="0" u="none" strike="noStrike" cap="none" normalizeH="0" baseline="0" dirty="0" err="1">
                <a:ln>
                  <a:noFill/>
                </a:ln>
                <a:solidFill>
                  <a:srgbClr val="990000"/>
                </a:solidFill>
                <a:effectLst/>
                <a:latin typeface="Consolas" panose="020B0609020204030204" pitchFamily="49" charset="0"/>
                <a:cs typeface="Segoe UI" panose="020B0502040204020203" pitchFamily="34" charset="0"/>
              </a:rPr>
              <a:t>inlinecount</a:t>
            </a:r>
            <a:r>
              <a:rPr kumimoji="0" lang="en-US" altLang="en-US" sz="2000" b="0" i="0" u="none" strike="noStrike" cap="none" normalizeH="0" baseline="0" dirty="0">
                <a:ln>
                  <a:noFill/>
                </a:ln>
                <a:solidFill>
                  <a:srgbClr val="111111"/>
                </a:solidFill>
                <a:effectLst/>
                <a:latin typeface="Segoe UI" panose="020B0502040204020203" pitchFamily="34" charset="0"/>
                <a:cs typeface="Segoe UI" panose="020B0502040204020203" pitchFamily="34" charset="0"/>
              </a:rPr>
              <a:t>: This query option is mostly used for pagination at client side. </a:t>
            </a:r>
          </a:p>
        </p:txBody>
      </p:sp>
    </p:spTree>
    <p:extLst>
      <p:ext uri="{BB962C8B-B14F-4D97-AF65-F5344CB8AC3E}">
        <p14:creationId xmlns:p14="http://schemas.microsoft.com/office/powerpoint/2010/main" val="252413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Conventions</a:t>
            </a:r>
          </a:p>
        </p:txBody>
      </p:sp>
      <p:pic>
        <p:nvPicPr>
          <p:cNvPr id="4" name="Picture 3"/>
          <p:cNvPicPr>
            <a:picLocks noChangeAspect="1"/>
          </p:cNvPicPr>
          <p:nvPr/>
        </p:nvPicPr>
        <p:blipFill>
          <a:blip r:embed="rId2"/>
          <a:stretch>
            <a:fillRect/>
          </a:stretch>
        </p:blipFill>
        <p:spPr>
          <a:xfrm>
            <a:off x="885417" y="1335313"/>
            <a:ext cx="10412702" cy="47461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469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Setup – 4 Steps</a:t>
            </a:r>
          </a:p>
        </p:txBody>
      </p:sp>
      <p:sp>
        <p:nvSpPr>
          <p:cNvPr id="3" name="Content Placeholder 2"/>
          <p:cNvSpPr>
            <a:spLocks noGrp="1"/>
          </p:cNvSpPr>
          <p:nvPr>
            <p:ph idx="1"/>
          </p:nvPr>
        </p:nvSpPr>
        <p:spPr/>
        <p:txBody>
          <a:bodyPr/>
          <a:lstStyle/>
          <a:p>
            <a:r>
              <a:rPr lang="en-IN" dirty="0"/>
              <a:t>Step 1: Install OData Package and </a:t>
            </a:r>
            <a:r>
              <a:rPr lang="en-IN" dirty="0" err="1"/>
              <a:t>NewtonsoftJson</a:t>
            </a:r>
            <a:r>
              <a:rPr lang="en-IN" dirty="0"/>
              <a:t> from </a:t>
            </a:r>
            <a:r>
              <a:rPr lang="en-IN" dirty="0" err="1"/>
              <a:t>Nuget</a:t>
            </a:r>
            <a:endParaRPr lang="en-IN" dirty="0"/>
          </a:p>
        </p:txBody>
      </p:sp>
      <p:pic>
        <p:nvPicPr>
          <p:cNvPr id="6" name="Picture 5">
            <a:extLst>
              <a:ext uri="{FF2B5EF4-FFF2-40B4-BE49-F238E27FC236}">
                <a16:creationId xmlns:a16="http://schemas.microsoft.com/office/drawing/2014/main" id="{6605251C-B3A5-42F3-8E5F-4C66151ABAE7}"/>
              </a:ext>
            </a:extLst>
          </p:cNvPr>
          <p:cNvPicPr>
            <a:picLocks noChangeAspect="1"/>
          </p:cNvPicPr>
          <p:nvPr/>
        </p:nvPicPr>
        <p:blipFill>
          <a:blip r:embed="rId2"/>
          <a:stretch>
            <a:fillRect/>
          </a:stretch>
        </p:blipFill>
        <p:spPr>
          <a:xfrm>
            <a:off x="1238713" y="2115356"/>
            <a:ext cx="9310078" cy="1584448"/>
          </a:xfrm>
          <a:prstGeom prst="rect">
            <a:avLst/>
          </a:prstGeom>
        </p:spPr>
      </p:pic>
    </p:spTree>
    <p:extLst>
      <p:ext uri="{BB962C8B-B14F-4D97-AF65-F5344CB8AC3E}">
        <p14:creationId xmlns:p14="http://schemas.microsoft.com/office/powerpoint/2010/main" val="19913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Setup</a:t>
            </a:r>
          </a:p>
        </p:txBody>
      </p:sp>
      <p:sp>
        <p:nvSpPr>
          <p:cNvPr id="3" name="Content Placeholder 2"/>
          <p:cNvSpPr>
            <a:spLocks noGrp="1"/>
          </p:cNvSpPr>
          <p:nvPr>
            <p:ph idx="1"/>
          </p:nvPr>
        </p:nvSpPr>
        <p:spPr/>
        <p:txBody>
          <a:bodyPr/>
          <a:lstStyle/>
          <a:p>
            <a:r>
              <a:rPr lang="en-IN" dirty="0"/>
              <a:t>Step 2: </a:t>
            </a:r>
            <a:r>
              <a:rPr lang="en-US" b="0" i="0" dirty="0">
                <a:solidFill>
                  <a:srgbClr val="212121"/>
                </a:solidFill>
                <a:effectLst/>
                <a:latin typeface="Roboto" panose="02000000000000000000" pitchFamily="2" charset="0"/>
              </a:rPr>
              <a:t>Register Services through Dependency Injection (DI) and register OData Services.</a:t>
            </a:r>
          </a:p>
          <a:p>
            <a:endParaRPr lang="en-US" b="0"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17237775-FDD5-4232-B2C6-5E3BF1134D1A}"/>
              </a:ext>
            </a:extLst>
          </p:cNvPr>
          <p:cNvPicPr>
            <a:picLocks noChangeAspect="1"/>
          </p:cNvPicPr>
          <p:nvPr/>
        </p:nvPicPr>
        <p:blipFill>
          <a:blip r:embed="rId2"/>
          <a:stretch>
            <a:fillRect/>
          </a:stretch>
        </p:blipFill>
        <p:spPr>
          <a:xfrm>
            <a:off x="624524" y="2180493"/>
            <a:ext cx="10364104" cy="2644726"/>
          </a:xfrm>
          <a:prstGeom prst="rect">
            <a:avLst/>
          </a:prstGeom>
        </p:spPr>
      </p:pic>
      <p:sp>
        <p:nvSpPr>
          <p:cNvPr id="7" name="Rectangle 6">
            <a:extLst>
              <a:ext uri="{FF2B5EF4-FFF2-40B4-BE49-F238E27FC236}">
                <a16:creationId xmlns:a16="http://schemas.microsoft.com/office/drawing/2014/main" id="{FCF2B7C4-5383-410A-8DA3-05B104907E47}"/>
              </a:ext>
            </a:extLst>
          </p:cNvPr>
          <p:cNvSpPr/>
          <p:nvPr/>
        </p:nvSpPr>
        <p:spPr bwMode="auto">
          <a:xfrm>
            <a:off x="2138289" y="4079631"/>
            <a:ext cx="4754880" cy="22508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30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110331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Setup</a:t>
            </a:r>
          </a:p>
        </p:txBody>
      </p:sp>
      <p:sp>
        <p:nvSpPr>
          <p:cNvPr id="3" name="Content Placeholder 2"/>
          <p:cNvSpPr>
            <a:spLocks noGrp="1"/>
          </p:cNvSpPr>
          <p:nvPr>
            <p:ph idx="1"/>
          </p:nvPr>
        </p:nvSpPr>
        <p:spPr/>
        <p:txBody>
          <a:bodyPr/>
          <a:lstStyle/>
          <a:p>
            <a:pPr algn="l"/>
            <a:r>
              <a:rPr lang="en-IN" dirty="0"/>
              <a:t>Step 3: </a:t>
            </a:r>
            <a:r>
              <a:rPr lang="en-IN" b="0" i="0" dirty="0">
                <a:solidFill>
                  <a:srgbClr val="212121"/>
                </a:solidFill>
                <a:effectLst/>
                <a:latin typeface="Roboto" panose="02000000000000000000" pitchFamily="2" charset="0"/>
              </a:rPr>
              <a:t>Register OData Endpoint</a:t>
            </a:r>
          </a:p>
          <a:p>
            <a:endParaRPr lang="en-US" b="0"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id="{72290ED3-D9D7-49A5-8A32-5282EC8F760B}"/>
              </a:ext>
            </a:extLst>
          </p:cNvPr>
          <p:cNvPicPr>
            <a:picLocks noChangeAspect="1"/>
          </p:cNvPicPr>
          <p:nvPr/>
        </p:nvPicPr>
        <p:blipFill>
          <a:blip r:embed="rId2"/>
          <a:stretch>
            <a:fillRect/>
          </a:stretch>
        </p:blipFill>
        <p:spPr>
          <a:xfrm>
            <a:off x="1073614" y="1736194"/>
            <a:ext cx="8340320" cy="4521730"/>
          </a:xfrm>
          <a:prstGeom prst="rect">
            <a:avLst/>
          </a:prstGeom>
        </p:spPr>
      </p:pic>
    </p:spTree>
    <p:extLst>
      <p:ext uri="{BB962C8B-B14F-4D97-AF65-F5344CB8AC3E}">
        <p14:creationId xmlns:p14="http://schemas.microsoft.com/office/powerpoint/2010/main" val="20622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Enable OData Query </a:t>
            </a:r>
          </a:p>
        </p:txBody>
      </p:sp>
      <p:sp>
        <p:nvSpPr>
          <p:cNvPr id="3" name="Content Placeholder 2"/>
          <p:cNvSpPr>
            <a:spLocks noGrp="1"/>
          </p:cNvSpPr>
          <p:nvPr>
            <p:ph idx="1"/>
          </p:nvPr>
        </p:nvSpPr>
        <p:spPr/>
        <p:txBody>
          <a:bodyPr/>
          <a:lstStyle/>
          <a:p>
            <a:r>
              <a:rPr lang="en-IN" dirty="0">
                <a:solidFill>
                  <a:srgbClr val="C00000"/>
                </a:solidFill>
              </a:rPr>
              <a:t>Step 4: </a:t>
            </a:r>
            <a:r>
              <a:rPr lang="en-IN" dirty="0"/>
              <a:t>Add [</a:t>
            </a:r>
            <a:r>
              <a:rPr lang="en-IN" dirty="0" err="1">
                <a:solidFill>
                  <a:srgbClr val="C00000"/>
                </a:solidFill>
              </a:rPr>
              <a:t>EnableQuery</a:t>
            </a:r>
            <a:r>
              <a:rPr lang="en-IN" dirty="0"/>
              <a:t>] attribute to the Get API Action Method</a:t>
            </a:r>
          </a:p>
          <a:p>
            <a:pPr lvl="1"/>
            <a:r>
              <a:rPr lang="en-IN" dirty="0"/>
              <a:t>Make returned entities as </a:t>
            </a:r>
            <a:r>
              <a:rPr lang="en-IN" dirty="0" err="1">
                <a:solidFill>
                  <a:srgbClr val="C00000"/>
                </a:solidFill>
              </a:rPr>
              <a:t>AsQuaryable</a:t>
            </a:r>
            <a:r>
              <a:rPr lang="en-IN" dirty="0">
                <a:solidFill>
                  <a:srgbClr val="C00000"/>
                </a:solidFill>
              </a:rPr>
              <a:t>()</a:t>
            </a: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endParaRPr lang="en-IN" dirty="0">
              <a:solidFill>
                <a:srgbClr val="C00000"/>
              </a:solidFill>
            </a:endParaRPr>
          </a:p>
          <a:p>
            <a:pPr marL="0" indent="0">
              <a:buNone/>
            </a:pPr>
            <a:endParaRPr lang="en-IN" dirty="0">
              <a:solidFill>
                <a:srgbClr val="C00000"/>
              </a:solidFill>
            </a:endParaRPr>
          </a:p>
        </p:txBody>
      </p:sp>
      <p:pic>
        <p:nvPicPr>
          <p:cNvPr id="5" name="Picture 4"/>
          <p:cNvPicPr>
            <a:picLocks noChangeAspect="1"/>
          </p:cNvPicPr>
          <p:nvPr/>
        </p:nvPicPr>
        <p:blipFill>
          <a:blip r:embed="rId2"/>
          <a:stretch>
            <a:fillRect/>
          </a:stretch>
        </p:blipFill>
        <p:spPr>
          <a:xfrm>
            <a:off x="731519" y="2067951"/>
            <a:ext cx="9281835" cy="2491956"/>
          </a:xfrm>
          <a:prstGeom prst="rect">
            <a:avLst/>
          </a:prstGeom>
          <a:effectLst>
            <a:outerShdw blurRad="50800" dist="38100" dir="2700000" algn="tl" rotWithShape="0">
              <a:prstClr val="black">
                <a:alpha val="40000"/>
              </a:prstClr>
            </a:outerShdw>
          </a:effectLst>
        </p:spPr>
      </p:pic>
      <p:cxnSp>
        <p:nvCxnSpPr>
          <p:cNvPr id="7" name="Straight Arrow Connector 6"/>
          <p:cNvCxnSpPr>
            <a:cxnSpLocks/>
          </p:cNvCxnSpPr>
          <p:nvPr/>
        </p:nvCxnSpPr>
        <p:spPr bwMode="auto">
          <a:xfrm flipH="1">
            <a:off x="1842868" y="1645920"/>
            <a:ext cx="590843" cy="37982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a:cxnSpLocks/>
          </p:cNvCxnSpPr>
          <p:nvPr/>
        </p:nvCxnSpPr>
        <p:spPr bwMode="auto">
          <a:xfrm>
            <a:off x="4698609" y="2067951"/>
            <a:ext cx="1927274" cy="113948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8" name="Rectangle 7">
            <a:extLst>
              <a:ext uri="{FF2B5EF4-FFF2-40B4-BE49-F238E27FC236}">
                <a16:creationId xmlns:a16="http://schemas.microsoft.com/office/drawing/2014/main" id="{2E8AB892-F5E8-4BBD-BF5D-4A31CC086677}"/>
              </a:ext>
            </a:extLst>
          </p:cNvPr>
          <p:cNvSpPr/>
          <p:nvPr/>
        </p:nvSpPr>
        <p:spPr bwMode="auto">
          <a:xfrm>
            <a:off x="872479" y="2025747"/>
            <a:ext cx="1143513" cy="369332"/>
          </a:xfrm>
          <a:prstGeom prst="rect">
            <a:avLst/>
          </a:prstGeom>
          <a:solidFill>
            <a:srgbClr val="FBEDBB"/>
          </a:solidFill>
          <a:ln w="9525" cap="flat" cmpd="sng" algn="ctr">
            <a:solidFill>
              <a:srgbClr val="FBEDB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3000" b="0" i="0" u="none" strike="noStrike" cap="none" normalizeH="0" baseline="0">
              <a:ln>
                <a:noFill/>
              </a:ln>
              <a:solidFill>
                <a:schemeClr val="tx1"/>
              </a:solidFill>
              <a:effectLst/>
              <a:latin typeface="Arial Narrow" pitchFamily="34" charset="0"/>
            </a:endParaRPr>
          </a:p>
        </p:txBody>
      </p:sp>
      <p:sp>
        <p:nvSpPr>
          <p:cNvPr id="4" name="TextBox 3">
            <a:extLst>
              <a:ext uri="{FF2B5EF4-FFF2-40B4-BE49-F238E27FC236}">
                <a16:creationId xmlns:a16="http://schemas.microsoft.com/office/drawing/2014/main" id="{5C3B2A45-D18E-4371-ADC3-A3630FDD0ECA}"/>
              </a:ext>
            </a:extLst>
          </p:cNvPr>
          <p:cNvSpPr txBox="1"/>
          <p:nvPr/>
        </p:nvSpPr>
        <p:spPr>
          <a:xfrm>
            <a:off x="795235" y="2025747"/>
            <a:ext cx="1460656" cy="369332"/>
          </a:xfrm>
          <a:prstGeom prst="rect">
            <a:avLst/>
          </a:prstGeom>
          <a:noFill/>
        </p:spPr>
        <p:txBody>
          <a:bodyPr wrap="none" rtlCol="0">
            <a:spAutoFit/>
          </a:bodyPr>
          <a:lstStyle/>
          <a:p>
            <a:r>
              <a:rPr lang="en-US" dirty="0"/>
              <a:t>[</a:t>
            </a:r>
            <a:r>
              <a:rPr lang="en-US" b="1" dirty="0" err="1"/>
              <a:t>EnableQuery</a:t>
            </a:r>
            <a:r>
              <a:rPr lang="en-US" dirty="0"/>
              <a:t>]</a:t>
            </a:r>
          </a:p>
        </p:txBody>
      </p:sp>
    </p:spTree>
    <p:extLst>
      <p:ext uri="{BB962C8B-B14F-4D97-AF65-F5344CB8AC3E}">
        <p14:creationId xmlns:p14="http://schemas.microsoft.com/office/powerpoint/2010/main" val="224815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OData: </a:t>
            </a:r>
            <a:r>
              <a:rPr lang="en-IN" dirty="0">
                <a:solidFill>
                  <a:srgbClr val="C00000"/>
                </a:solidFill>
              </a:rPr>
              <a:t>$top</a:t>
            </a:r>
          </a:p>
        </p:txBody>
      </p:sp>
      <p:pic>
        <p:nvPicPr>
          <p:cNvPr id="4" name="Picture 3"/>
          <p:cNvPicPr>
            <a:picLocks noChangeAspect="1"/>
          </p:cNvPicPr>
          <p:nvPr/>
        </p:nvPicPr>
        <p:blipFill>
          <a:blip r:embed="rId2"/>
          <a:stretch>
            <a:fillRect/>
          </a:stretch>
        </p:blipFill>
        <p:spPr>
          <a:xfrm>
            <a:off x="434936" y="1448972"/>
            <a:ext cx="11313663" cy="1730325"/>
          </a:xfrm>
          <a:prstGeom prst="rect">
            <a:avLst/>
          </a:prstGeom>
        </p:spPr>
      </p:pic>
      <p:sp>
        <p:nvSpPr>
          <p:cNvPr id="5" name="Thought Bubble: Cloud 4"/>
          <p:cNvSpPr/>
          <p:nvPr/>
        </p:nvSpPr>
        <p:spPr bwMode="auto">
          <a:xfrm>
            <a:off x="3474719" y="3938954"/>
            <a:ext cx="4600135" cy="1280160"/>
          </a:xfrm>
          <a:prstGeom prst="cloudCallout">
            <a:avLst>
              <a:gd name="adj1" fmla="val 31964"/>
              <a:gd name="adj2" fmla="val -1682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sz="2400" dirty="0"/>
              <a:t>Fetches only the top two products from the service</a:t>
            </a:r>
            <a:endParaRPr kumimoji="0" lang="en-IN" sz="3600" b="0" i="0" u="none" strike="noStrike" cap="none" normalizeH="0" baseline="0" dirty="0">
              <a:ln>
                <a:noFill/>
              </a:ln>
              <a:solidFill>
                <a:schemeClr val="tx1"/>
              </a:solidFill>
              <a:effectLst/>
              <a:latin typeface="Arial Narrow" pitchFamily="34" charset="0"/>
            </a:endParaRPr>
          </a:p>
        </p:txBody>
      </p:sp>
    </p:spTree>
    <p:extLst>
      <p:ext uri="{BB962C8B-B14F-4D97-AF65-F5344CB8AC3E}">
        <p14:creationId xmlns:p14="http://schemas.microsoft.com/office/powerpoint/2010/main" val="738848353"/>
      </p:ext>
    </p:extLst>
  </p:cSld>
  <p:clrMapOvr>
    <a:masterClrMapping/>
  </p:clrMapOvr>
</p:sld>
</file>

<file path=ppt/theme/theme1.xml><?xml version="1.0" encoding="utf-8"?>
<a:theme xmlns:a="http://schemas.openxmlformats.org/drawingml/2006/main" name="1_Training Design Template by Manoj Kumar Sharma">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1_Training Design Template by Manoj Kumar Sharma">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Training Design Template by Manoj Kumar Shar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Training Design Template by Manoj Kumar Shar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Training Design Template by Manoj Kumar Shar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Training Design Template by Manoj Kumar Shar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Training Design Template by Manoj Kumar Shar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Training Design Template by Manoj Kumar Shar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Training Design Template by Manoj Kumar Shar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ASP.NET Ajax - Venkat</Template>
  <TotalTime>472</TotalTime>
  <Words>704</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Consolas</vt:lpstr>
      <vt:lpstr>Roboto</vt:lpstr>
      <vt:lpstr>Segoe UI</vt:lpstr>
      <vt:lpstr>Wingdings</vt:lpstr>
      <vt:lpstr>1_Training Design Template by Manoj Kumar Sharma</vt:lpstr>
      <vt:lpstr>Querying Web API with OData</vt:lpstr>
      <vt:lpstr>OData</vt:lpstr>
      <vt:lpstr>OData: Query Options</vt:lpstr>
      <vt:lpstr>OData: Conventions</vt:lpstr>
      <vt:lpstr>OData: Setup – 4 Steps</vt:lpstr>
      <vt:lpstr>OData: Setup</vt:lpstr>
      <vt:lpstr>OData: Setup</vt:lpstr>
      <vt:lpstr>OData: Enable OData Query </vt:lpstr>
      <vt:lpstr>OData: $top</vt:lpstr>
      <vt:lpstr>OData: $skip</vt:lpstr>
      <vt:lpstr>OData: $filter</vt:lpstr>
      <vt:lpstr>OData: Query Operators</vt:lpstr>
      <vt:lpstr>OData: $orderby</vt:lpstr>
      <vt:lpstr>OData: $select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Web API</dc:title>
  <dc:creator>Venkat Shiva Reddy</dc:creator>
  <cp:lastModifiedBy>Venkat Shiva Reddy</cp:lastModifiedBy>
  <cp:revision>50</cp:revision>
  <dcterms:created xsi:type="dcterms:W3CDTF">2015-12-11T06:10:36Z</dcterms:created>
  <dcterms:modified xsi:type="dcterms:W3CDTF">2022-10-18T11:49:12Z</dcterms:modified>
</cp:coreProperties>
</file>