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60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5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5.xml" ContentType="application/vnd.openxmlformats-officedocument.presentationml.slide+xml"/>
  <Override PartName="/ppt/slides/slide65.xml" ContentType="application/vnd.openxmlformats-officedocument.presentationml.slide+xml"/>
  <Override PartName="/ppt/slides/slide56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57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58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54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1"/>
  </p:notesMasterIdLst>
  <p:sldIdLst>
    <p:sldId id="256" r:id="rId2"/>
    <p:sldId id="260" r:id="rId3"/>
    <p:sldId id="261" r:id="rId4"/>
    <p:sldId id="262" r:id="rId5"/>
    <p:sldId id="263" r:id="rId6"/>
    <p:sldId id="407" r:id="rId7"/>
    <p:sldId id="264" r:id="rId8"/>
    <p:sldId id="265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72" r:id="rId23"/>
    <p:sldId id="473" r:id="rId24"/>
    <p:sldId id="474" r:id="rId25"/>
    <p:sldId id="463" r:id="rId26"/>
    <p:sldId id="464" r:id="rId27"/>
    <p:sldId id="465" r:id="rId28"/>
    <p:sldId id="466" r:id="rId29"/>
    <p:sldId id="475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41" r:id="rId38"/>
    <p:sldId id="442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362" r:id="rId47"/>
    <p:sldId id="443" r:id="rId48"/>
    <p:sldId id="445" r:id="rId49"/>
    <p:sldId id="446" r:id="rId50"/>
    <p:sldId id="447" r:id="rId51"/>
    <p:sldId id="444" r:id="rId52"/>
    <p:sldId id="468" r:id="rId53"/>
    <p:sldId id="469" r:id="rId54"/>
    <p:sldId id="470" r:id="rId55"/>
    <p:sldId id="471" r:id="rId56"/>
    <p:sldId id="467" r:id="rId57"/>
    <p:sldId id="448" r:id="rId58"/>
    <p:sldId id="450" r:id="rId59"/>
    <p:sldId id="451" r:id="rId60"/>
    <p:sldId id="452" r:id="rId61"/>
    <p:sldId id="453" r:id="rId62"/>
    <p:sldId id="454" r:id="rId63"/>
    <p:sldId id="455" r:id="rId64"/>
    <p:sldId id="457" r:id="rId65"/>
    <p:sldId id="458" r:id="rId66"/>
    <p:sldId id="459" r:id="rId67"/>
    <p:sldId id="460" r:id="rId68"/>
    <p:sldId id="461" r:id="rId69"/>
    <p:sldId id="449" r:id="rId7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D22"/>
    <a:srgbClr val="124C8C"/>
    <a:srgbClr val="0E3B6C"/>
    <a:srgbClr val="C2C2C2"/>
    <a:srgbClr val="ADADAD"/>
    <a:srgbClr val="454545"/>
    <a:srgbClr val="626262"/>
    <a:srgbClr val="232323"/>
    <a:srgbClr val="E2E2E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6" autoAdjust="0"/>
    <p:restoredTop sz="89865" autoAdjust="0"/>
  </p:normalViewPr>
  <p:slideViewPr>
    <p:cSldViewPr>
      <p:cViewPr>
        <p:scale>
          <a:sx n="65" d="100"/>
          <a:sy n="65" d="100"/>
        </p:scale>
        <p:origin x="-2093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78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8C3A8B4-82B9-4A53-B8F1-D32FEF9FF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9E0F2-AEDA-49E8-B402-B4A009AA928C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DDAC21E4-4317-4007-A7BD-74ED8E2326D3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71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99D67FB3-1279-40FA-99A8-AF5780F29F02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  <p:sp>
        <p:nvSpPr>
          <p:cNvPr id="171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72E52A58-EF13-4765-A7B0-420FAE30A123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BAE0C2A2-F203-492E-AD49-7FCEDF99CC5A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71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99D67FB3-1279-40FA-99A8-AF5780F29F02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  <p:sp>
        <p:nvSpPr>
          <p:cNvPr id="171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47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49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50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BAE0C2A2-F203-492E-AD49-7FCEDF99CC5A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71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99D67FB3-1279-40FA-99A8-AF5780F29F02}" type="slidenum">
              <a:rPr lang="en-US" smtClean="0">
                <a:latin typeface="Arial" charset="0"/>
              </a:rPr>
              <a:pPr/>
              <a:t>51</a:t>
            </a:fld>
            <a:endParaRPr lang="en-US" smtClean="0">
              <a:latin typeface="Arial" charset="0"/>
            </a:endParaRPr>
          </a:p>
        </p:txBody>
      </p:sp>
      <p:sp>
        <p:nvSpPr>
          <p:cNvPr id="171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52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53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54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55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71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99D67FB3-1279-40FA-99A8-AF5780F29F02}" type="slidenum">
              <a:rPr lang="en-US" smtClean="0">
                <a:latin typeface="Arial" charset="0"/>
              </a:rPr>
              <a:pPr/>
              <a:t>56</a:t>
            </a:fld>
            <a:endParaRPr lang="en-US" smtClean="0">
              <a:latin typeface="Arial" charset="0"/>
            </a:endParaRPr>
          </a:p>
        </p:txBody>
      </p:sp>
      <p:sp>
        <p:nvSpPr>
          <p:cNvPr id="171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57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58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59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60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A732A2F-4CCF-44A9-AAFD-6FFE27FC70CE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61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62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63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64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65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66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67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68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71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99D67FB3-1279-40FA-99A8-AF5780F29F02}" type="slidenum">
              <a:rPr lang="en-US" smtClean="0">
                <a:latin typeface="Arial" charset="0"/>
              </a:rPr>
              <a:pPr/>
              <a:t>69</a:t>
            </a:fld>
            <a:endParaRPr lang="en-US" smtClean="0">
              <a:latin typeface="Arial" charset="0"/>
            </a:endParaRPr>
          </a:p>
        </p:txBody>
      </p:sp>
      <p:sp>
        <p:nvSpPr>
          <p:cNvPr id="171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Language Fundamentals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© Pratian Technologies (India) Pvt. Ltd.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2.</a:t>
            </a:r>
            <a:fld id="{FB0850A3-6F24-4200-9BB1-F97C2E8B20B9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5" descr="C:\Documents and Settings\Subbu\Desktop\Slides\coverpa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6"/>
          <p:cNvSpPr>
            <a:spLocks noChangeArrowheads="1"/>
          </p:cNvSpPr>
          <p:nvPr userDrawn="1"/>
        </p:nvSpPr>
        <p:spPr bwMode="auto">
          <a:xfrm>
            <a:off x="323850" y="3795713"/>
            <a:ext cx="4093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BEBEBE"/>
                </a:solidFill>
                <a:latin typeface="Arial" pitchFamily="34" charset="0"/>
              </a:rPr>
              <a:t>Trainer: </a:t>
            </a:r>
            <a:r>
              <a:rPr lang="en-US" sz="2400" dirty="0" err="1" smtClean="0">
                <a:solidFill>
                  <a:srgbClr val="BEBEBE"/>
                </a:solidFill>
                <a:latin typeface="Arial" pitchFamily="34" charset="0"/>
              </a:rPr>
              <a:t>Venkat</a:t>
            </a:r>
            <a:r>
              <a:rPr lang="en-US" sz="2400" dirty="0" smtClean="0">
                <a:solidFill>
                  <a:srgbClr val="BEBEBE"/>
                </a:solidFill>
                <a:latin typeface="Arial" pitchFamily="34" charset="0"/>
              </a:rPr>
              <a:t> Shiva Reddy</a:t>
            </a:r>
            <a:endParaRPr lang="en-US" sz="1400" dirty="0">
              <a:solidFill>
                <a:srgbClr val="BEBEBE"/>
              </a:solidFill>
              <a:latin typeface="Arial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0988" y="319088"/>
            <a:ext cx="7467600" cy="685800"/>
          </a:xfrm>
        </p:spPr>
        <p:txBody>
          <a:bodyPr/>
          <a:lstStyle>
            <a:lvl1pPr algn="l">
              <a:defRPr sz="4500">
                <a:solidFill>
                  <a:srgbClr val="E2E2E2"/>
                </a:solidFill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0988" y="1009650"/>
            <a:ext cx="6400800" cy="609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3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04800" y="5943600"/>
            <a:ext cx="152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147638"/>
            <a:ext cx="2095500" cy="6329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7638"/>
            <a:ext cx="6134100" cy="6329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762000"/>
            <a:ext cx="4114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762000"/>
            <a:ext cx="4114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5" descr="C:\Documents and Settings\Subbu\Desktop\Slides\inner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762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47638"/>
            <a:ext cx="8382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4114" name="Rectangle 82"/>
          <p:cNvSpPr>
            <a:spLocks noChangeArrowheads="1"/>
          </p:cNvSpPr>
          <p:nvPr userDrawn="1"/>
        </p:nvSpPr>
        <p:spPr bwMode="auto">
          <a:xfrm>
            <a:off x="3225800" y="6477000"/>
            <a:ext cx="2489200" cy="31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1400" dirty="0" smtClean="0">
                <a:solidFill>
                  <a:srgbClr val="626262"/>
                </a:solidFill>
                <a:latin typeface="Arial" pitchFamily="34" charset="0"/>
              </a:rPr>
              <a:t>NUnit</a:t>
            </a:r>
            <a:endParaRPr lang="en-US" sz="1400" dirty="0">
              <a:solidFill>
                <a:srgbClr val="626262"/>
              </a:solidFill>
              <a:latin typeface="Arial" pitchFamily="34" charset="0"/>
            </a:endParaRPr>
          </a:p>
        </p:txBody>
      </p:sp>
      <p:sp>
        <p:nvSpPr>
          <p:cNvPr id="44152" name="Rectangle 120"/>
          <p:cNvSpPr>
            <a:spLocks noChangeArrowheads="1"/>
          </p:cNvSpPr>
          <p:nvPr userDrawn="1"/>
        </p:nvSpPr>
        <p:spPr bwMode="auto">
          <a:xfrm>
            <a:off x="519113" y="42863"/>
            <a:ext cx="3400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ADADAD"/>
                </a:solidFill>
                <a:latin typeface="Arial" pitchFamily="34" charset="0"/>
              </a:rPr>
              <a:t>Introduction to NUnit</a:t>
            </a:r>
            <a:endParaRPr lang="en-US" sz="1000" dirty="0">
              <a:solidFill>
                <a:srgbClr val="ADADAD"/>
              </a:solidFill>
              <a:latin typeface="Arial" pitchFamily="34" charset="0"/>
            </a:endParaRPr>
          </a:p>
        </p:txBody>
      </p:sp>
      <p:sp>
        <p:nvSpPr>
          <p:cNvPr id="44173" name="Line 141"/>
          <p:cNvSpPr>
            <a:spLocks noChangeShapeType="1"/>
          </p:cNvSpPr>
          <p:nvPr userDrawn="1"/>
        </p:nvSpPr>
        <p:spPr bwMode="auto">
          <a:xfrm>
            <a:off x="800100" y="685800"/>
            <a:ext cx="78486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nit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nunit.org/downlo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Testing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0988" y="1009650"/>
            <a:ext cx="8710612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Effective Unit Testing with </a:t>
            </a:r>
            <a:r>
              <a:rPr lang="en-US" dirty="0" err="1" smtClean="0"/>
              <a:t>MsTest</a:t>
            </a:r>
            <a:r>
              <a:rPr lang="en-US" dirty="0" smtClean="0"/>
              <a:t>/</a:t>
            </a:r>
            <a:r>
              <a:rPr lang="en-US" dirty="0" err="1" smtClean="0"/>
              <a:t>NUnit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NUnit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NUnit works in the following manner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There are two ways to work with NUnit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GUI mode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Console mode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95600" y="1676400"/>
            <a:ext cx="2362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            </a:t>
            </a:r>
            <a:r>
              <a:rPr lang="en-US" sz="2000" b="1" dirty="0" smtClean="0">
                <a:latin typeface="+mn-lt"/>
              </a:rPr>
              <a:t>NUNIT</a:t>
            </a:r>
            <a:endParaRPr lang="en-US" sz="2000" b="1" dirty="0">
              <a:latin typeface="+mn-lt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371600" y="220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19200" y="1828800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 </a:t>
            </a:r>
            <a:r>
              <a:rPr lang="en-US" sz="1800" b="1" dirty="0" err="1">
                <a:latin typeface="+mn-lt"/>
              </a:rPr>
              <a:t>Dll</a:t>
            </a:r>
            <a:r>
              <a:rPr lang="en-US" sz="1800" b="1" dirty="0">
                <a:latin typeface="+mn-lt"/>
              </a:rPr>
              <a:t>, exe file 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57800" y="2209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486400" y="1828800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XML file (Optional)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114800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191000" y="2743200"/>
            <a:ext cx="2514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Processing details on the GUI or Command prompt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NUnit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620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800100" lvl="8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en-US" sz="5400" dirty="0" smtClean="0"/>
              <a:t>          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DEMO</a:t>
            </a:r>
          </a:p>
          <a:p>
            <a:pPr marL="800100" lvl="8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en-US" sz="3600" dirty="0" smtClean="0">
                <a:latin typeface="+mn-lt"/>
              </a:rPr>
              <a:t>(Sample implementation of NUnit with Visual Studio)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Structuring Unit Tests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+mn-lt"/>
              </a:rPr>
              <a:t>Test Code follows a standard formula: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Set up all conditions needed for testing (create any required objects, allocate any needed resources, etc.)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Call the method to be tested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Verify that the tested functionality worked as expected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Clean up after itself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Structuring Unit Tests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You write test code and compile it in the normal fashion, as you would any other bit of source code in your project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When it’s time to execute the code, remember that you never actually run the production code directly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Instead, you run the test code, which in turn exercises the production code under very carefully controlled conditions</a:t>
            </a:r>
            <a:endParaRPr lang="en-US" sz="24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Structuring Unit Tests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For Example: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If we have a method called </a:t>
            </a:r>
            <a:r>
              <a:rPr lang="en-US" sz="2200" dirty="0" err="1" smtClean="0">
                <a:latin typeface="+mn-lt"/>
              </a:rPr>
              <a:t>CreateAccount</a:t>
            </a:r>
            <a:r>
              <a:rPr lang="en-US" sz="2200" dirty="0" smtClean="0">
                <a:latin typeface="+mn-lt"/>
              </a:rPr>
              <a:t>()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This method encapsulates the behavior and we can test the method with a method named </a:t>
            </a:r>
            <a:r>
              <a:rPr lang="en-US" sz="2200" dirty="0" err="1" smtClean="0">
                <a:latin typeface="+mn-lt"/>
              </a:rPr>
              <a:t>CreateSavingsAccount</a:t>
            </a:r>
            <a:r>
              <a:rPr lang="en-US" sz="2200" dirty="0" smtClean="0">
                <a:latin typeface="+mn-lt"/>
              </a:rPr>
              <a:t>()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Next test method can be </a:t>
            </a:r>
            <a:r>
              <a:rPr lang="en-US" sz="2200" dirty="0" err="1" smtClean="0">
                <a:latin typeface="+mn-lt"/>
              </a:rPr>
              <a:t>CreateCurrentAccount</a:t>
            </a:r>
            <a:r>
              <a:rPr lang="en-US" sz="2200" dirty="0" smtClean="0">
                <a:latin typeface="+mn-lt"/>
              </a:rPr>
              <a:t>()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Tests have to be organized on the behaviors and not necessarily individual methods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Asserts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T</a:t>
            </a:r>
            <a:r>
              <a:rPr lang="en-US" sz="2200" dirty="0" smtClean="0"/>
              <a:t>here are some helper methods that assist us in determining whether a method under test is performing correctly or not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/>
              <a:t>Generically, we call all these helper methods </a:t>
            </a:r>
            <a:r>
              <a:rPr lang="en-US" sz="2200" b="1" dirty="0" smtClean="0"/>
              <a:t>assertions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/>
              <a:t>They let us assert that some condition is true; that two bits of data are equal, or not, and so on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These methods will report 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failures [that’s when the assertion is false]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200" dirty="0" smtClean="0"/>
              <a:t>errors [that’s when we get an unexpected exception]</a:t>
            </a: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Asserts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Asserts are the fundamental building block for unit tests;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NUnit library provides a number of different forms of assert as static methods in the Assert class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err="1" smtClean="0"/>
              <a:t>AreEqual</a:t>
            </a:r>
            <a:endParaRPr lang="en-US" sz="2200" b="1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Assert.AreEqual</a:t>
            </a:r>
            <a:r>
              <a:rPr lang="en-US" sz="2000" dirty="0" smtClean="0"/>
              <a:t>(expected, actual [, string message])</a:t>
            </a:r>
            <a:endParaRPr lang="en-US" sz="20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This is the most-often used form of assert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Expected is a value you hope to see (typically hard-coded)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Actual is a value actually produced by the code under test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Message is optional that will be reported in case of failure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Asserts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err="1" smtClean="0">
                <a:latin typeface="+mn-lt"/>
              </a:rPr>
              <a:t>Assert.AreEqual</a:t>
            </a:r>
            <a:r>
              <a:rPr lang="en-US" sz="2000" b="1" dirty="0" smtClean="0">
                <a:latin typeface="+mn-lt"/>
              </a:rPr>
              <a:t>(expected, actual, tolerance [, string message])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lang="en-US" sz="2000" dirty="0" smtClean="0">
                <a:latin typeface="+mn-lt"/>
              </a:rPr>
              <a:t>		</a:t>
            </a:r>
            <a:r>
              <a:rPr lang="en-US" sz="2000" dirty="0" err="1" smtClean="0">
                <a:latin typeface="+mn-lt"/>
              </a:rPr>
              <a:t>Assert.AreEqual</a:t>
            </a:r>
            <a:r>
              <a:rPr lang="en-US" sz="2000" dirty="0" smtClean="0">
                <a:latin typeface="+mn-lt"/>
              </a:rPr>
              <a:t>(3.33, 10.0/3.0, 0.01);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lang="en-US" sz="2400" dirty="0" smtClean="0"/>
              <a:t>		</a:t>
            </a:r>
            <a:r>
              <a:rPr lang="en-US" sz="2000" dirty="0" smtClean="0">
                <a:latin typeface="+mn-lt"/>
              </a:rPr>
              <a:t>(Used for floating point numbers)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/>
              <a:t>Less / Greater</a:t>
            </a:r>
          </a:p>
          <a:p>
            <a:r>
              <a:rPr lang="en-US" dirty="0" smtClean="0"/>
              <a:t>	</a:t>
            </a:r>
            <a:r>
              <a:rPr lang="en-US" sz="2000" dirty="0" err="1" smtClean="0">
                <a:latin typeface="+mn-lt"/>
              </a:rPr>
              <a:t>Assert.Less</a:t>
            </a:r>
            <a:r>
              <a:rPr lang="en-US" sz="2000" dirty="0" smtClean="0">
                <a:latin typeface="+mn-lt"/>
              </a:rPr>
              <a:t>(x, y)</a:t>
            </a:r>
          </a:p>
          <a:p>
            <a:r>
              <a:rPr lang="en-US" sz="2000" dirty="0" smtClean="0">
                <a:latin typeface="+mn-lt"/>
              </a:rPr>
              <a:t>	</a:t>
            </a:r>
            <a:r>
              <a:rPr lang="en-US" sz="2000" dirty="0" err="1" smtClean="0">
                <a:latin typeface="+mn-lt"/>
              </a:rPr>
              <a:t>Assert.Greater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x,y</a:t>
            </a:r>
            <a:r>
              <a:rPr lang="en-US" sz="2000" dirty="0" smtClean="0">
                <a:latin typeface="+mn-lt"/>
              </a:rPr>
              <a:t>)</a:t>
            </a:r>
          </a:p>
          <a:p>
            <a:endParaRPr lang="en-US" sz="20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I</a:t>
            </a:r>
            <a:r>
              <a:rPr lang="en-US" sz="2000" b="1" dirty="0" err="1" smtClean="0"/>
              <a:t>sNull</a:t>
            </a:r>
            <a:r>
              <a:rPr lang="en-US" sz="2000" b="1" dirty="0" smtClean="0"/>
              <a:t> / </a:t>
            </a:r>
            <a:r>
              <a:rPr lang="en-US" sz="2000" b="1" dirty="0" err="1" smtClean="0"/>
              <a:t>IsNotNull</a:t>
            </a:r>
            <a:endParaRPr lang="en-US" sz="2000" b="1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Assert.IsNull</a:t>
            </a:r>
            <a:r>
              <a:rPr lang="en-US" sz="2000" dirty="0" smtClean="0"/>
              <a:t>(object [, string message])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Assert.IsNotNull</a:t>
            </a:r>
            <a:r>
              <a:rPr lang="en-US" sz="2000" dirty="0" smtClean="0"/>
              <a:t>(object [, string message])</a:t>
            </a:r>
          </a:p>
          <a:p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err="1" smtClean="0"/>
              <a:t>AreSame</a:t>
            </a:r>
            <a:endParaRPr lang="en-US" sz="2000" b="1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Assert.AreSame</a:t>
            </a:r>
            <a:r>
              <a:rPr lang="en-US" sz="2000" dirty="0" smtClean="0"/>
              <a:t>(expected, actual [, string message])</a:t>
            </a:r>
          </a:p>
          <a:p>
            <a:r>
              <a:rPr lang="en-US" sz="2000" dirty="0" smtClean="0"/>
              <a:t>	(expected and actual refer to the same object)</a:t>
            </a:r>
          </a:p>
          <a:p>
            <a:endParaRPr lang="en-US" sz="20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lang="en-US" sz="2400" dirty="0" smtClean="0"/>
              <a:t>	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Constraint based - Asserts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NUnit 2.4 introduced a new style of assertions that are a little less procedural and allow for a more object-oriented underlying implementation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err="1" smtClean="0"/>
              <a:t>Is.EqualTo</a:t>
            </a:r>
            <a:endParaRPr lang="en-US" sz="2000" b="1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latin typeface="+mn-lt"/>
              </a:rPr>
              <a:t>		</a:t>
            </a:r>
            <a:r>
              <a:rPr lang="en-US" sz="2000" i="1" dirty="0" err="1" smtClean="0">
                <a:latin typeface="+mn-lt"/>
              </a:rPr>
              <a:t>Assert.That</a:t>
            </a:r>
            <a:r>
              <a:rPr lang="en-US" sz="2000" i="1" dirty="0" smtClean="0">
                <a:latin typeface="+mn-lt"/>
              </a:rPr>
              <a:t>(actual, </a:t>
            </a:r>
            <a:r>
              <a:rPr lang="en-US" sz="2000" i="1" dirty="0" err="1" smtClean="0">
                <a:latin typeface="+mn-lt"/>
              </a:rPr>
              <a:t>Is.EqualTo</a:t>
            </a:r>
            <a:r>
              <a:rPr lang="en-US" sz="2000" i="1" dirty="0" smtClean="0">
                <a:latin typeface="+mn-lt"/>
              </a:rPr>
              <a:t>(expected))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endParaRPr lang="en-US" sz="2000" b="1" dirty="0" smtClean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	</a:t>
            </a:r>
            <a:r>
              <a:rPr lang="en-US" sz="2000" dirty="0" smtClean="0"/>
              <a:t>This is </a:t>
            </a:r>
            <a:r>
              <a:rPr lang="en-US" sz="2000" dirty="0" err="1" smtClean="0"/>
              <a:t>equivalant</a:t>
            </a:r>
            <a:r>
              <a:rPr lang="en-US" sz="2000" dirty="0" smtClean="0"/>
              <a:t> to the </a:t>
            </a:r>
            <a:r>
              <a:rPr lang="en-US" sz="2000" dirty="0" err="1" smtClean="0"/>
              <a:t>Assert.AreEqual</a:t>
            </a:r>
            <a:r>
              <a:rPr lang="en-US" sz="2000" dirty="0" smtClean="0"/>
              <a:t>() classic assertion 	method</a:t>
            </a:r>
          </a:p>
          <a:p>
            <a:endParaRPr lang="en-US" sz="2000" dirty="0" smtClean="0"/>
          </a:p>
          <a:p>
            <a:r>
              <a:rPr lang="en-US" sz="2000" b="1" dirty="0" smtClean="0">
                <a:latin typeface="+mn-lt"/>
              </a:rPr>
              <a:t>	</a:t>
            </a:r>
            <a:r>
              <a:rPr lang="en-US" sz="2000" dirty="0" smtClean="0"/>
              <a:t>The </a:t>
            </a:r>
            <a:r>
              <a:rPr lang="en-US" sz="2000" dirty="0" err="1" smtClean="0"/>
              <a:t>Is.EqualTo</a:t>
            </a:r>
            <a:r>
              <a:rPr lang="en-US" sz="2000" dirty="0" smtClean="0"/>
              <a:t>() method is a syntax helper in the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NUnit.Framework.SyntaxHelpers</a:t>
            </a:r>
            <a:r>
              <a:rPr lang="en-US" sz="2000" dirty="0" smtClean="0"/>
              <a:t> namespace</a:t>
            </a:r>
          </a:p>
          <a:p>
            <a:endParaRPr lang="en-US" sz="2000" b="1" dirty="0" smtClean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	</a:t>
            </a:r>
            <a:r>
              <a:rPr lang="en-US" sz="2000" dirty="0" smtClean="0"/>
              <a:t>It’s a static method that just returns an </a:t>
            </a:r>
            <a:r>
              <a:rPr lang="en-US" sz="2000" dirty="0" err="1" smtClean="0"/>
              <a:t>EqualConstraint</a:t>
            </a:r>
            <a:r>
              <a:rPr lang="en-US" sz="2000" dirty="0" smtClean="0"/>
              <a:t> 	object</a:t>
            </a:r>
            <a:endParaRPr lang="en-US" sz="2000" b="1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lang="en-US" sz="2400" dirty="0" smtClean="0"/>
              <a:t>	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Constraint based - Asserts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err="1" smtClean="0"/>
              <a:t>Is.Null</a:t>
            </a:r>
            <a:endParaRPr lang="en-US" sz="2000" b="1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Assert.That</a:t>
            </a:r>
            <a:r>
              <a:rPr lang="en-US" sz="2000" dirty="0" smtClean="0"/>
              <a:t>(expected, </a:t>
            </a:r>
            <a:r>
              <a:rPr lang="en-US" sz="2000" dirty="0" err="1" smtClean="0"/>
              <a:t>Is.Null</a:t>
            </a:r>
            <a:r>
              <a:rPr lang="en-US" sz="2000" dirty="0" smtClean="0"/>
              <a:t>);</a:t>
            </a:r>
            <a:endParaRPr lang="en-US" sz="20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    </a:t>
            </a:r>
            <a:r>
              <a:rPr lang="en-US" sz="2000" b="1" dirty="0" err="1" smtClean="0"/>
              <a:t>Is.Empty</a:t>
            </a:r>
            <a:endParaRPr lang="en-US" sz="2000" b="1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Assert.That</a:t>
            </a:r>
            <a:r>
              <a:rPr lang="en-US" sz="2000" dirty="0" smtClean="0"/>
              <a:t>(expected, </a:t>
            </a:r>
            <a:r>
              <a:rPr lang="en-US" sz="2000" dirty="0" err="1" smtClean="0"/>
              <a:t>Is.Empty</a:t>
            </a:r>
            <a:r>
              <a:rPr lang="en-US" sz="2000" dirty="0" smtClean="0"/>
              <a:t>);</a:t>
            </a:r>
          </a:p>
          <a:p>
            <a:endParaRPr lang="en-US" sz="20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Is.InstanceOfType</a:t>
            </a:r>
            <a:endParaRPr lang="en-US" sz="2000" b="1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Assert.That</a:t>
            </a:r>
            <a:r>
              <a:rPr lang="en-US" sz="2000" dirty="0" smtClean="0"/>
              <a:t>(actual, </a:t>
            </a:r>
            <a:r>
              <a:rPr lang="en-US" sz="2000" dirty="0" err="1" smtClean="0"/>
              <a:t>Is.InstanceOfType</a:t>
            </a:r>
            <a:r>
              <a:rPr lang="en-US" sz="2000" dirty="0" smtClean="0"/>
              <a:t>(expected));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List.Contains</a:t>
            </a:r>
            <a:endParaRPr lang="en-US" sz="2000" b="1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Assert.That</a:t>
            </a:r>
            <a:r>
              <a:rPr lang="en-US" sz="2000" dirty="0" smtClean="0"/>
              <a:t>(</a:t>
            </a:r>
            <a:r>
              <a:rPr lang="en-US" sz="2000" dirty="0" err="1" smtClean="0"/>
              <a:t>actualCollection</a:t>
            </a:r>
            <a:r>
              <a:rPr lang="en-US" sz="2000" dirty="0" smtClean="0"/>
              <a:t>, </a:t>
            </a:r>
            <a:r>
              <a:rPr lang="en-US" sz="2000" dirty="0" err="1" smtClean="0"/>
              <a:t>List.Contains</a:t>
            </a:r>
            <a:r>
              <a:rPr lang="en-US" sz="2000" dirty="0" smtClean="0"/>
              <a:t>(</a:t>
            </a:r>
            <a:r>
              <a:rPr lang="en-US" sz="2000" dirty="0" err="1" smtClean="0"/>
              <a:t>expectedValue</a:t>
            </a:r>
            <a:r>
              <a:rPr lang="en-US" sz="2000" dirty="0" smtClean="0"/>
              <a:t>))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Assert.That</a:t>
            </a:r>
            <a:r>
              <a:rPr lang="en-US" sz="2000" dirty="0" smtClean="0"/>
              <a:t>({5, 3, 2}, </a:t>
            </a:r>
            <a:r>
              <a:rPr lang="en-US" sz="2000" dirty="0" err="1" smtClean="0"/>
              <a:t>List.Contains</a:t>
            </a:r>
            <a:r>
              <a:rPr lang="en-US" sz="2000" dirty="0" smtClean="0"/>
              <a:t>(2))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Is.SubsetOf</a:t>
            </a:r>
            <a:endParaRPr lang="en-US" sz="2000" b="1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Assert.That</a:t>
            </a:r>
            <a:r>
              <a:rPr lang="en-US" sz="2000" dirty="0" smtClean="0"/>
              <a:t>(</a:t>
            </a:r>
            <a:r>
              <a:rPr lang="en-US" sz="2000" dirty="0" err="1" smtClean="0"/>
              <a:t>actualCollection</a:t>
            </a:r>
            <a:r>
              <a:rPr lang="en-US" sz="2000" dirty="0" smtClean="0"/>
              <a:t>, 						</a:t>
            </a:r>
            <a:r>
              <a:rPr lang="en-US" sz="2000" dirty="0" err="1" smtClean="0"/>
              <a:t>Is.SubsetOf</a:t>
            </a:r>
            <a:r>
              <a:rPr lang="en-US" sz="2000" dirty="0" smtClean="0"/>
              <a:t>(</a:t>
            </a:r>
            <a:r>
              <a:rPr lang="en-US" sz="2000" dirty="0" err="1" smtClean="0"/>
              <a:t>expectedCollection</a:t>
            </a:r>
            <a:r>
              <a:rPr lang="en-US" sz="2000" dirty="0" smtClean="0"/>
              <a:t>))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Assert.That</a:t>
            </a:r>
            <a:r>
              <a:rPr lang="en-US" sz="2000" dirty="0" smtClean="0"/>
              <a:t>(new byte[] {5, 3, 2},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Is.SubsetOf</a:t>
            </a:r>
            <a:r>
              <a:rPr lang="en-US" sz="2000" dirty="0" smtClean="0"/>
              <a:t>(new byte[] {1, 2, 3, 4, 5}))</a:t>
            </a:r>
          </a:p>
          <a:p>
            <a:endParaRPr lang="en-US" sz="20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lang="en-US" sz="2400" dirty="0" smtClean="0"/>
              <a:t>	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Topics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939800"/>
            <a:ext cx="7632700" cy="5308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F"/>
            </a:pPr>
            <a:r>
              <a:rPr lang="en-GB" dirty="0" smtClean="0"/>
              <a:t>What is Unit Testing?</a:t>
            </a:r>
          </a:p>
          <a:p>
            <a:pPr eaLnBrk="1" hangingPunct="1">
              <a:buFont typeface="Wingdings" pitchFamily="2" charset="2"/>
              <a:buChar char="F"/>
            </a:pPr>
            <a:r>
              <a:rPr lang="en-US" dirty="0" smtClean="0"/>
              <a:t>Typical Unit Testing Problems</a:t>
            </a:r>
            <a:endParaRPr lang="en-GB" dirty="0" smtClean="0"/>
          </a:p>
          <a:p>
            <a:pPr eaLnBrk="1" hangingPunct="1">
              <a:buFont typeface="Wingdings" pitchFamily="2" charset="2"/>
              <a:buChar char="F"/>
            </a:pPr>
            <a:r>
              <a:rPr lang="en-US" dirty="0" smtClean="0"/>
              <a:t>Best Practices for Effective Unit Testing</a:t>
            </a:r>
            <a:endParaRPr lang="en-GB" dirty="0" smtClean="0"/>
          </a:p>
          <a:p>
            <a:pPr eaLnBrk="1" hangingPunct="1">
              <a:buFont typeface="Wingdings" pitchFamily="2" charset="2"/>
              <a:buChar char="F"/>
            </a:pPr>
            <a:r>
              <a:rPr lang="en-GB" dirty="0" smtClean="0"/>
              <a:t>Tool Demo</a:t>
            </a:r>
          </a:p>
          <a:p>
            <a:pPr eaLnBrk="1" hangingPunct="1">
              <a:buFont typeface="Wingdings" pitchFamily="2" charset="2"/>
              <a:buChar char="F"/>
            </a:pPr>
            <a:r>
              <a:rPr lang="en-GB" dirty="0" smtClean="0"/>
              <a:t>Asserts</a:t>
            </a:r>
          </a:p>
          <a:p>
            <a:pPr eaLnBrk="1" hangingPunct="1">
              <a:buFont typeface="Wingdings" pitchFamily="2" charset="2"/>
              <a:buChar char="F"/>
            </a:pPr>
            <a:r>
              <a:rPr lang="en-GB" dirty="0" smtClean="0"/>
              <a:t>Exceptions</a:t>
            </a:r>
          </a:p>
          <a:p>
            <a:pPr eaLnBrk="1" hangingPunct="1">
              <a:buFont typeface="Wingdings" pitchFamily="2" charset="2"/>
              <a:buChar char="F"/>
            </a:pPr>
            <a:r>
              <a:rPr lang="en-GB" dirty="0" smtClean="0"/>
              <a:t>What to test for?</a:t>
            </a:r>
          </a:p>
          <a:p>
            <a:pPr lvl="1" eaLnBrk="1" hangingPunct="1">
              <a:buFont typeface="Wingdings" pitchFamily="2" charset="2"/>
              <a:buChar char="F"/>
            </a:pPr>
            <a:r>
              <a:rPr lang="en-GB" dirty="0" smtClean="0"/>
              <a:t>RIGHT BICEP</a:t>
            </a:r>
          </a:p>
          <a:p>
            <a:pPr eaLnBrk="1" hangingPunct="1">
              <a:buFont typeface="Wingdings" pitchFamily="2" charset="2"/>
              <a:buChar char="F"/>
            </a:pPr>
            <a:r>
              <a:rPr lang="en-GB" dirty="0" smtClean="0"/>
              <a:t>Characteristics of good testing</a:t>
            </a:r>
          </a:p>
          <a:p>
            <a:pPr eaLnBrk="1" hangingPunct="1">
              <a:buFont typeface="Wingdings" pitchFamily="2" charset="2"/>
              <a:buChar char="F"/>
            </a:pPr>
            <a:r>
              <a:rPr lang="en-GB" dirty="0" smtClean="0"/>
              <a:t>Mocks and stubs</a:t>
            </a:r>
          </a:p>
          <a:p>
            <a:pPr eaLnBrk="1" hangingPunct="1">
              <a:buFont typeface="Wingdings" pitchFamily="2" charset="2"/>
              <a:buChar char="F"/>
            </a:pPr>
            <a:r>
              <a:rPr lang="en-GB" dirty="0" smtClean="0"/>
              <a:t>Design and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Custom Asserts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standard asserts that NUnit provides are usually sufficient  for most testing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However, you may run into a situation where it would be handy to have your own, customized asserts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Perhaps you’ve got a special data type, or a common sequence of actions that is done in multiple tests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Custom Asserts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using System;</a:t>
            </a:r>
          </a:p>
          <a:p>
            <a:r>
              <a:rPr lang="en-US" sz="1800" dirty="0" smtClean="0">
                <a:latin typeface="+mn-lt"/>
              </a:rPr>
              <a:t>using </a:t>
            </a:r>
            <a:r>
              <a:rPr lang="en-US" sz="1800" dirty="0" err="1" smtClean="0">
                <a:latin typeface="+mn-lt"/>
              </a:rPr>
              <a:t>NUnit.Framework</a:t>
            </a:r>
            <a:r>
              <a:rPr lang="en-US" sz="1800" dirty="0" smtClean="0">
                <a:latin typeface="+mn-lt"/>
              </a:rPr>
              <a:t>;</a:t>
            </a:r>
          </a:p>
          <a:p>
            <a:r>
              <a:rPr lang="en-US" sz="1800" dirty="0" smtClean="0">
                <a:latin typeface="+mn-lt"/>
              </a:rPr>
              <a:t>using </a:t>
            </a:r>
            <a:r>
              <a:rPr lang="en-US" sz="1800" dirty="0" err="1" smtClean="0">
                <a:latin typeface="+mn-lt"/>
              </a:rPr>
              <a:t>NUnit.Framework.SyntaxHelpers</a:t>
            </a:r>
            <a:r>
              <a:rPr lang="en-US" sz="1800" dirty="0" smtClean="0">
                <a:latin typeface="+mn-lt"/>
              </a:rPr>
              <a:t>;</a:t>
            </a:r>
          </a:p>
          <a:p>
            <a:r>
              <a:rPr lang="en-US" sz="1800" dirty="0" smtClean="0">
                <a:latin typeface="+mn-lt"/>
              </a:rPr>
              <a:t>public class </a:t>
            </a:r>
            <a:r>
              <a:rPr lang="en-US" sz="1800" dirty="0" err="1" smtClean="0">
                <a:latin typeface="+mn-lt"/>
              </a:rPr>
              <a:t>MoneyAssert</a:t>
            </a: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{</a:t>
            </a:r>
          </a:p>
          <a:p>
            <a:r>
              <a:rPr lang="en-US" sz="1800" dirty="0" smtClean="0">
                <a:latin typeface="+mn-lt"/>
              </a:rPr>
              <a:t>	// Assert that the amount of money is an even</a:t>
            </a:r>
          </a:p>
          <a:p>
            <a:r>
              <a:rPr lang="en-US" sz="1800" dirty="0" smtClean="0">
                <a:latin typeface="+mn-lt"/>
              </a:rPr>
              <a:t>	// number of dollars (no cents)</a:t>
            </a:r>
          </a:p>
          <a:p>
            <a:r>
              <a:rPr lang="en-US" sz="1800" dirty="0" smtClean="0">
                <a:latin typeface="+mn-lt"/>
              </a:rPr>
              <a:t>	public static void </a:t>
            </a:r>
            <a:r>
              <a:rPr lang="en-US" sz="1800" dirty="0" err="1" smtClean="0">
                <a:latin typeface="+mn-lt"/>
              </a:rPr>
              <a:t>AssertNoCents</a:t>
            </a:r>
            <a:r>
              <a:rPr lang="en-US" sz="1800" dirty="0" smtClean="0">
                <a:latin typeface="+mn-lt"/>
              </a:rPr>
              <a:t>(Money amount, String message)</a:t>
            </a:r>
          </a:p>
          <a:p>
            <a:r>
              <a:rPr lang="en-US" sz="1800" dirty="0" smtClean="0">
                <a:latin typeface="+mn-lt"/>
              </a:rPr>
              <a:t>	{</a:t>
            </a:r>
          </a:p>
          <a:p>
            <a:r>
              <a:rPr lang="en-US" sz="1800" dirty="0" smtClean="0">
                <a:latin typeface="+mn-lt"/>
              </a:rPr>
              <a:t>		</a:t>
            </a:r>
            <a:r>
              <a:rPr lang="en-US" sz="1800" dirty="0" err="1" smtClean="0">
                <a:latin typeface="+mn-lt"/>
              </a:rPr>
              <a:t>Assert.That</a:t>
            </a:r>
            <a:r>
              <a:rPr lang="en-US" sz="1800" dirty="0" smtClean="0">
                <a:latin typeface="+mn-lt"/>
              </a:rPr>
              <a:t>( </a:t>
            </a:r>
            <a:r>
              <a:rPr lang="en-US" sz="1800" dirty="0" err="1" smtClean="0">
                <a:latin typeface="+mn-lt"/>
              </a:rPr>
              <a:t>Decimal.Truncate</a:t>
            </a:r>
            <a:r>
              <a:rPr lang="en-US" sz="1800" dirty="0" smtClean="0">
                <a:latin typeface="+mn-lt"/>
              </a:rPr>
              <a:t>(</a:t>
            </a:r>
            <a:r>
              <a:rPr lang="en-US" sz="1800" dirty="0" err="1" smtClean="0">
                <a:latin typeface="+mn-lt"/>
              </a:rPr>
              <a:t>amount.AsDecimal</a:t>
            </a:r>
            <a:r>
              <a:rPr lang="en-US" sz="1800" dirty="0" smtClean="0">
                <a:latin typeface="+mn-lt"/>
              </a:rPr>
              <a:t>()),</a:t>
            </a:r>
          </a:p>
          <a:p>
            <a:r>
              <a:rPr lang="en-US" sz="1800" dirty="0" smtClean="0">
                <a:latin typeface="+mn-lt"/>
              </a:rPr>
              <a:t>			</a:t>
            </a:r>
            <a:r>
              <a:rPr lang="en-US" sz="1800" dirty="0" err="1" smtClean="0">
                <a:latin typeface="+mn-lt"/>
              </a:rPr>
              <a:t>Is.EqualTo</a:t>
            </a:r>
            <a:r>
              <a:rPr lang="en-US" sz="1800" dirty="0" smtClean="0">
                <a:latin typeface="+mn-lt"/>
              </a:rPr>
              <a:t>(</a:t>
            </a:r>
            <a:r>
              <a:rPr lang="en-US" sz="1800" dirty="0" err="1" smtClean="0">
                <a:latin typeface="+mn-lt"/>
              </a:rPr>
              <a:t>amount.AsDecimal</a:t>
            </a:r>
            <a:r>
              <a:rPr lang="en-US" sz="1800" dirty="0" smtClean="0">
                <a:latin typeface="+mn-lt"/>
              </a:rPr>
              <a:t>()), message);</a:t>
            </a:r>
          </a:p>
          <a:p>
            <a:r>
              <a:rPr lang="en-US" sz="1800" dirty="0" smtClean="0">
                <a:latin typeface="+mn-lt"/>
              </a:rPr>
              <a:t>	}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lang="en-US" sz="1800" dirty="0" smtClean="0"/>
              <a:t>}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endParaRPr lang="en-US" sz="18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lang="en-US" i="1" dirty="0" smtClean="0"/>
              <a:t>Note: There are many more Asserts. </a:t>
            </a:r>
            <a:r>
              <a:rPr lang="en-US" i="1" dirty="0" err="1" smtClean="0"/>
              <a:t>ColletionAsserts</a:t>
            </a:r>
            <a:r>
              <a:rPr lang="en-US" i="1" dirty="0" smtClean="0"/>
              <a:t> and </a:t>
            </a:r>
            <a:r>
              <a:rPr lang="en-US" i="1" dirty="0" err="1" smtClean="0"/>
              <a:t>FileAsserts</a:t>
            </a:r>
            <a:r>
              <a:rPr lang="en-US" i="1" dirty="0" smtClean="0"/>
              <a:t>     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lang="en-US" i="1" dirty="0" smtClean="0"/>
              <a:t>          which help us deal with collections and files respectively.</a:t>
            </a:r>
            <a:r>
              <a:rPr lang="en-US" sz="1800" dirty="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Exceptions and Exception Testing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We might be interested in two different kinds of exceptions: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Expected exceptions resulting from a test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Unexpected exceptions from something that’s gone horribly wrong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Sometimes in a test, we want the method under test to throw an exception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Consider a method which will help us divide two numbers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Exceptions and Exception Testing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If the second number is a zero, code is going to throw an error informing us about </a:t>
            </a:r>
            <a:r>
              <a:rPr lang="en-US" sz="2400" i="1" dirty="0" err="1" smtClean="0"/>
              <a:t>DivideByZeroException</a:t>
            </a:r>
            <a:endParaRPr lang="en-US" sz="2400" i="1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i="1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If the method already has the code checking for the second number being 0 and if so throw </a:t>
            </a:r>
            <a:r>
              <a:rPr lang="en-US" sz="2400" dirty="0" err="1" smtClean="0"/>
              <a:t>DivideByZeroException</a:t>
            </a:r>
            <a:r>
              <a:rPr lang="en-US" sz="2400" dirty="0" smtClean="0"/>
              <a:t>, then we would like to check if the method is throwing the same properly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If exception is thrown, we can identify that in NUnit and the test would pass for given values [num2=0]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In short – we are checking if a method is throwing the expected exceptions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Exceptions and Exception Testing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If the method throws any other exception apart from the one handled, then the test would give a negative result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i="1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Once the expected exception fires, any remaining code in the test method will be skipped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Unexpected exceptions, NUnit will take care accordingly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It will give us the entire stack trace right down to the bug itself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i="1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i="1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i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Setup and Teardown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Per-method Setup and Teardown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Each test should run independently of every other test; this allows you to run any individual test at any time, in any order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To accomplish this feat, you may need to reset some parts of the testing environment in between tests, or clean up after a test has run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NUnit lets you specify two methods to set up and then tear down the environment per test using attributes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Setup and Teardown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Per-method Setup and Teardown</a:t>
            </a:r>
          </a:p>
          <a:p>
            <a:pPr lvl="1"/>
            <a:r>
              <a:rPr lang="en-US" sz="2000" dirty="0" smtClean="0">
                <a:latin typeface="+mn-lt"/>
              </a:rPr>
              <a:t>[</a:t>
            </a:r>
            <a:r>
              <a:rPr lang="en-US" sz="2000" dirty="0" err="1" smtClean="0">
                <a:latin typeface="+mn-lt"/>
              </a:rPr>
              <a:t>TestFixture</a:t>
            </a:r>
            <a:r>
              <a:rPr lang="en-US" sz="2000" dirty="0" smtClean="0">
                <a:latin typeface="+mn-lt"/>
              </a:rPr>
              <a:t>]</a:t>
            </a:r>
          </a:p>
          <a:p>
            <a:pPr lvl="1"/>
            <a:r>
              <a:rPr lang="en-US" sz="2000" dirty="0" smtClean="0">
                <a:latin typeface="+mn-lt"/>
              </a:rPr>
              <a:t>public class </a:t>
            </a:r>
            <a:r>
              <a:rPr lang="en-US" sz="2000" dirty="0" err="1" smtClean="0">
                <a:latin typeface="+mn-lt"/>
              </a:rPr>
              <a:t>DBTest</a:t>
            </a:r>
            <a:endParaRPr lang="en-US" sz="2000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{</a:t>
            </a:r>
          </a:p>
          <a:p>
            <a:pPr lvl="2"/>
            <a:r>
              <a:rPr lang="en-US" sz="2000" dirty="0" smtClean="0">
                <a:latin typeface="+mn-lt"/>
              </a:rPr>
              <a:t>private Connection </a:t>
            </a:r>
            <a:r>
              <a:rPr lang="en-US" sz="2000" dirty="0" err="1" smtClean="0">
                <a:latin typeface="+mn-lt"/>
              </a:rPr>
              <a:t>dbConn</a:t>
            </a:r>
            <a:r>
              <a:rPr lang="en-US" sz="2000" dirty="0" smtClean="0">
                <a:latin typeface="+mn-lt"/>
              </a:rPr>
              <a:t>;</a:t>
            </a:r>
          </a:p>
          <a:p>
            <a:pPr lvl="2"/>
            <a:r>
              <a:rPr lang="en-US" sz="2000" b="1" dirty="0" smtClean="0">
                <a:latin typeface="+mn-lt"/>
              </a:rPr>
              <a:t>[</a:t>
            </a:r>
            <a:r>
              <a:rPr lang="en-US" sz="2000" b="1" dirty="0" err="1" smtClean="0">
                <a:latin typeface="+mn-lt"/>
              </a:rPr>
              <a:t>SetUp</a:t>
            </a:r>
            <a:r>
              <a:rPr lang="en-US" sz="2000" b="1" dirty="0" smtClean="0">
                <a:latin typeface="+mn-lt"/>
              </a:rPr>
              <a:t>]</a:t>
            </a:r>
          </a:p>
          <a:p>
            <a:pPr lvl="2"/>
            <a:r>
              <a:rPr lang="en-US" sz="2000" dirty="0" smtClean="0">
                <a:latin typeface="+mn-lt"/>
              </a:rPr>
              <a:t>public void </a:t>
            </a:r>
            <a:r>
              <a:rPr lang="en-US" sz="2000" dirty="0" err="1" smtClean="0">
                <a:latin typeface="+mn-lt"/>
              </a:rPr>
              <a:t>PerTestSetup</a:t>
            </a:r>
            <a:r>
              <a:rPr lang="en-US" sz="2000" dirty="0" smtClean="0">
                <a:latin typeface="+mn-lt"/>
              </a:rPr>
              <a:t>()</a:t>
            </a:r>
          </a:p>
          <a:p>
            <a:pPr lvl="2"/>
            <a:r>
              <a:rPr lang="en-US" sz="2000" dirty="0" smtClean="0">
                <a:latin typeface="+mn-lt"/>
              </a:rPr>
              <a:t>{</a:t>
            </a:r>
          </a:p>
          <a:p>
            <a:pPr lvl="2"/>
            <a:r>
              <a:rPr lang="en-US" sz="2000" dirty="0" smtClean="0">
                <a:latin typeface="+mn-lt"/>
              </a:rPr>
              <a:t>	</a:t>
            </a:r>
            <a:r>
              <a:rPr lang="en-US" sz="2000" dirty="0" err="1" smtClean="0">
                <a:latin typeface="+mn-lt"/>
              </a:rPr>
              <a:t>dbConn</a:t>
            </a:r>
            <a:r>
              <a:rPr lang="en-US" sz="2000" dirty="0" smtClean="0">
                <a:latin typeface="+mn-lt"/>
              </a:rPr>
              <a:t> = new Connection("oracle" , 1521, user, pw);</a:t>
            </a:r>
          </a:p>
          <a:p>
            <a:pPr lvl="2"/>
            <a:r>
              <a:rPr lang="en-US" sz="2000" dirty="0" smtClean="0">
                <a:latin typeface="+mn-lt"/>
              </a:rPr>
              <a:t>	</a:t>
            </a:r>
            <a:r>
              <a:rPr lang="en-US" sz="2000" dirty="0" err="1" smtClean="0">
                <a:latin typeface="+mn-lt"/>
              </a:rPr>
              <a:t>dbConn.Connect</a:t>
            </a:r>
            <a:r>
              <a:rPr lang="en-US" sz="2000" dirty="0" smtClean="0">
                <a:latin typeface="+mn-lt"/>
              </a:rPr>
              <a:t>();</a:t>
            </a:r>
          </a:p>
          <a:p>
            <a:pPr lvl="2"/>
            <a:r>
              <a:rPr lang="en-US" sz="2000" dirty="0" smtClean="0">
                <a:latin typeface="+mn-lt"/>
              </a:rPr>
              <a:t>}</a:t>
            </a:r>
          </a:p>
          <a:p>
            <a:pPr lvl="2"/>
            <a:r>
              <a:rPr lang="en-US" sz="2000" b="1" dirty="0" smtClean="0">
                <a:latin typeface="+mn-lt"/>
              </a:rPr>
              <a:t>[</a:t>
            </a:r>
            <a:r>
              <a:rPr lang="en-US" sz="2000" b="1" dirty="0" err="1" smtClean="0">
                <a:latin typeface="+mn-lt"/>
              </a:rPr>
              <a:t>TearDown</a:t>
            </a:r>
            <a:r>
              <a:rPr lang="en-US" sz="2000" b="1" dirty="0" smtClean="0">
                <a:latin typeface="+mn-lt"/>
              </a:rPr>
              <a:t>]</a:t>
            </a:r>
          </a:p>
          <a:p>
            <a:pPr lvl="2"/>
            <a:r>
              <a:rPr lang="en-US" sz="2000" dirty="0" smtClean="0">
                <a:latin typeface="+mn-lt"/>
              </a:rPr>
              <a:t>public void </a:t>
            </a:r>
            <a:r>
              <a:rPr lang="en-US" sz="2000" dirty="0" err="1" smtClean="0">
                <a:latin typeface="+mn-lt"/>
              </a:rPr>
              <a:t>PerTestTeardown</a:t>
            </a:r>
            <a:r>
              <a:rPr lang="en-US" sz="2000" dirty="0" smtClean="0">
                <a:latin typeface="+mn-lt"/>
              </a:rPr>
              <a:t>()</a:t>
            </a:r>
          </a:p>
          <a:p>
            <a:pPr lvl="2"/>
            <a:r>
              <a:rPr lang="en-US" sz="2000" dirty="0" smtClean="0">
                <a:latin typeface="+mn-lt"/>
              </a:rPr>
              <a:t>{</a:t>
            </a:r>
          </a:p>
          <a:p>
            <a:pPr lvl="2"/>
            <a:r>
              <a:rPr lang="en-US" sz="2000" dirty="0" smtClean="0">
                <a:latin typeface="+mn-lt"/>
              </a:rPr>
              <a:t>	</a:t>
            </a:r>
            <a:r>
              <a:rPr lang="en-US" sz="2000" dirty="0" err="1" smtClean="0">
                <a:latin typeface="+mn-lt"/>
              </a:rPr>
              <a:t>dbConn.Disconnect</a:t>
            </a:r>
            <a:r>
              <a:rPr lang="en-US" sz="2000" dirty="0" smtClean="0">
                <a:latin typeface="+mn-lt"/>
              </a:rPr>
              <a:t>();</a:t>
            </a:r>
          </a:p>
          <a:p>
            <a:pPr lvl="2"/>
            <a:r>
              <a:rPr lang="en-US" sz="2000" dirty="0" smtClean="0">
                <a:latin typeface="+mn-lt"/>
              </a:rPr>
              <a:t>	</a:t>
            </a:r>
            <a:r>
              <a:rPr lang="en-US" sz="2000" dirty="0" err="1" smtClean="0">
                <a:latin typeface="+mn-lt"/>
              </a:rPr>
              <a:t>dbConn.Dispose</a:t>
            </a:r>
            <a:r>
              <a:rPr lang="en-US" sz="2000" dirty="0" smtClean="0">
                <a:latin typeface="+mn-lt"/>
              </a:rPr>
              <a:t>();</a:t>
            </a:r>
          </a:p>
          <a:p>
            <a:pPr lvl="2"/>
            <a:r>
              <a:rPr lang="en-US" sz="2000" dirty="0" smtClean="0">
                <a:latin typeface="+mn-lt"/>
              </a:rPr>
              <a:t>}</a:t>
            </a:r>
          </a:p>
          <a:p>
            <a:endParaRPr lang="en-US" sz="2400" dirty="0" smtClean="0">
              <a:latin typeface="+mn-lt"/>
            </a:endParaRPr>
          </a:p>
          <a:p>
            <a:endParaRPr lang="en-US" sz="2200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Setup and Teardown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Per-method Setup and Teardown</a:t>
            </a:r>
          </a:p>
          <a:p>
            <a:pPr lvl="1"/>
            <a:r>
              <a:rPr lang="en-US" sz="2000" b="1" dirty="0" smtClean="0">
                <a:latin typeface="+mn-lt"/>
              </a:rPr>
              <a:t>[Test]</a:t>
            </a:r>
          </a:p>
          <a:p>
            <a:pPr lvl="1"/>
            <a:r>
              <a:rPr lang="en-US" sz="2000" dirty="0" smtClean="0">
                <a:latin typeface="+mn-lt"/>
              </a:rPr>
              <a:t>public void </a:t>
            </a:r>
            <a:r>
              <a:rPr lang="en-US" sz="2000" dirty="0" err="1" smtClean="0">
                <a:latin typeface="+mn-lt"/>
              </a:rPr>
              <a:t>AccountAccess</a:t>
            </a:r>
            <a:r>
              <a:rPr lang="en-US" sz="2000" dirty="0" smtClean="0">
                <a:latin typeface="+mn-lt"/>
              </a:rPr>
              <a:t>()</a:t>
            </a:r>
          </a:p>
          <a:p>
            <a:pPr lvl="1"/>
            <a:r>
              <a:rPr lang="en-US" sz="2000" dirty="0" smtClean="0">
                <a:latin typeface="+mn-lt"/>
              </a:rPr>
              <a:t>{</a:t>
            </a:r>
          </a:p>
          <a:p>
            <a:pPr lvl="1"/>
            <a:r>
              <a:rPr lang="en-US" sz="2000" dirty="0" smtClean="0">
                <a:latin typeface="+mn-lt"/>
              </a:rPr>
              <a:t>	// Uses </a:t>
            </a:r>
            <a:r>
              <a:rPr lang="en-US" sz="2000" dirty="0" err="1" smtClean="0">
                <a:latin typeface="+mn-lt"/>
              </a:rPr>
              <a:t>dbConn</a:t>
            </a:r>
            <a:endParaRPr lang="en-US" sz="2000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	xxx </a:t>
            </a:r>
            <a:r>
              <a:rPr lang="en-US" sz="2000" dirty="0" err="1" smtClean="0">
                <a:latin typeface="+mn-lt"/>
              </a:rPr>
              <a:t>xxx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xxxxxx</a:t>
            </a:r>
            <a:r>
              <a:rPr lang="en-US" sz="2000" dirty="0" smtClean="0">
                <a:latin typeface="+mn-lt"/>
              </a:rPr>
              <a:t> xxx </a:t>
            </a:r>
            <a:r>
              <a:rPr lang="en-US" sz="2000" dirty="0" err="1" smtClean="0">
                <a:latin typeface="+mn-lt"/>
              </a:rPr>
              <a:t>xxxxxxxxx</a:t>
            </a:r>
            <a:r>
              <a:rPr lang="en-US" sz="2000" dirty="0" smtClean="0">
                <a:latin typeface="+mn-lt"/>
              </a:rPr>
              <a:t>;</a:t>
            </a:r>
          </a:p>
          <a:p>
            <a:pPr lvl="1"/>
            <a:r>
              <a:rPr lang="en-US" sz="2000" dirty="0" smtClean="0">
                <a:latin typeface="+mn-lt"/>
              </a:rPr>
              <a:t>	xx xxx </a:t>
            </a:r>
            <a:r>
              <a:rPr lang="en-US" sz="2000" dirty="0" err="1" smtClean="0">
                <a:latin typeface="+mn-lt"/>
              </a:rPr>
              <a:t>xxx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xxxx</a:t>
            </a:r>
            <a:r>
              <a:rPr lang="en-US" sz="2000" dirty="0" smtClean="0">
                <a:latin typeface="+mn-lt"/>
              </a:rPr>
              <a:t> x xx </a:t>
            </a:r>
            <a:r>
              <a:rPr lang="en-US" sz="2000" dirty="0" err="1" smtClean="0">
                <a:latin typeface="+mn-lt"/>
              </a:rPr>
              <a:t>xxxx</a:t>
            </a:r>
            <a:r>
              <a:rPr lang="en-US" sz="2000" dirty="0" smtClean="0">
                <a:latin typeface="+mn-lt"/>
              </a:rPr>
              <a:t>;</a:t>
            </a:r>
          </a:p>
          <a:p>
            <a:pPr lvl="1"/>
            <a:r>
              <a:rPr lang="en-US" sz="2000" dirty="0" smtClean="0">
                <a:latin typeface="+mn-lt"/>
              </a:rPr>
              <a:t>}</a:t>
            </a:r>
          </a:p>
          <a:p>
            <a:pPr lvl="1"/>
            <a:r>
              <a:rPr lang="en-US" sz="2000" b="1" smtClean="0">
                <a:latin typeface="+mn-lt"/>
              </a:rPr>
              <a:t>[Test]</a:t>
            </a:r>
            <a:endParaRPr lang="en-US" sz="2000" b="1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public void </a:t>
            </a:r>
            <a:r>
              <a:rPr lang="en-US" sz="2000" dirty="0" err="1" smtClean="0">
                <a:latin typeface="+mn-lt"/>
              </a:rPr>
              <a:t>EmployeeAccess</a:t>
            </a:r>
            <a:r>
              <a:rPr lang="en-US" sz="2000" dirty="0" smtClean="0">
                <a:latin typeface="+mn-lt"/>
              </a:rPr>
              <a:t>()</a:t>
            </a:r>
          </a:p>
          <a:p>
            <a:pPr lvl="1"/>
            <a:r>
              <a:rPr lang="en-US" sz="2000" dirty="0" smtClean="0">
                <a:latin typeface="+mn-lt"/>
              </a:rPr>
              <a:t>{</a:t>
            </a:r>
          </a:p>
          <a:p>
            <a:pPr lvl="1"/>
            <a:r>
              <a:rPr lang="en-US" sz="2000" dirty="0" smtClean="0">
                <a:latin typeface="+mn-lt"/>
              </a:rPr>
              <a:t>	// Uses </a:t>
            </a:r>
            <a:r>
              <a:rPr lang="en-US" sz="2000" dirty="0" err="1" smtClean="0">
                <a:latin typeface="+mn-lt"/>
              </a:rPr>
              <a:t>dbConn</a:t>
            </a:r>
            <a:endParaRPr lang="en-US" sz="2000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	xxx xxx </a:t>
            </a:r>
            <a:r>
              <a:rPr lang="en-US" sz="2000" dirty="0" err="1" smtClean="0">
                <a:latin typeface="+mn-lt"/>
              </a:rPr>
              <a:t>xxxxxx</a:t>
            </a:r>
            <a:r>
              <a:rPr lang="en-US" sz="2000" dirty="0" smtClean="0">
                <a:latin typeface="+mn-lt"/>
              </a:rPr>
              <a:t> xxx </a:t>
            </a:r>
            <a:r>
              <a:rPr lang="en-US" sz="2000" dirty="0" err="1" smtClean="0">
                <a:latin typeface="+mn-lt"/>
              </a:rPr>
              <a:t>xxxxxxxxx</a:t>
            </a:r>
            <a:r>
              <a:rPr lang="en-US" sz="2000" dirty="0" smtClean="0">
                <a:latin typeface="+mn-lt"/>
              </a:rPr>
              <a:t>;</a:t>
            </a:r>
          </a:p>
          <a:p>
            <a:pPr lvl="1"/>
            <a:r>
              <a:rPr lang="en-US" sz="2000" dirty="0" smtClean="0">
                <a:latin typeface="+mn-lt"/>
              </a:rPr>
              <a:t>	</a:t>
            </a:r>
            <a:r>
              <a:rPr lang="en-US" sz="2000" dirty="0" err="1" smtClean="0">
                <a:latin typeface="+mn-lt"/>
              </a:rPr>
              <a:t>xxxxxx</a:t>
            </a:r>
            <a:r>
              <a:rPr lang="en-US" sz="2000" dirty="0" smtClean="0">
                <a:latin typeface="+mn-lt"/>
              </a:rPr>
              <a:t> xx xxx xx </a:t>
            </a:r>
            <a:r>
              <a:rPr lang="en-US" sz="2000" dirty="0" err="1" smtClean="0">
                <a:latin typeface="+mn-lt"/>
              </a:rPr>
              <a:t>xxxx</a:t>
            </a:r>
            <a:r>
              <a:rPr lang="en-US" sz="2000" dirty="0" smtClean="0">
                <a:latin typeface="+mn-lt"/>
              </a:rPr>
              <a:t>;</a:t>
            </a:r>
          </a:p>
          <a:p>
            <a:pPr lvl="1"/>
            <a:r>
              <a:rPr lang="en-US" sz="2000" dirty="0" smtClean="0">
                <a:latin typeface="+mn-lt"/>
              </a:rPr>
              <a:t>}</a:t>
            </a:r>
          </a:p>
          <a:p>
            <a:r>
              <a:rPr lang="en-US" sz="2000" dirty="0" smtClean="0">
                <a:latin typeface="+mn-lt"/>
              </a:rPr>
              <a:t>}</a:t>
            </a:r>
          </a:p>
          <a:p>
            <a:endParaRPr lang="en-US" sz="2400" dirty="0" smtClean="0">
              <a:latin typeface="+mn-lt"/>
            </a:endParaRPr>
          </a:p>
          <a:p>
            <a:endParaRPr lang="en-US" sz="2200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Setup and Teardown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Per-fixture Setup and Teardown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Normally per-method setup is all you need, but in some circumstances you may need to set something up or clean up after the entire test class has run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All you need to do is annotate your setup methods with the following attributes:</a:t>
            </a:r>
          </a:p>
          <a:p>
            <a:pPr lvl="1"/>
            <a:r>
              <a:rPr lang="en-US" sz="2000" b="1" dirty="0" smtClean="0">
                <a:latin typeface="+mn-lt"/>
              </a:rPr>
              <a:t>[</a:t>
            </a:r>
            <a:r>
              <a:rPr lang="en-US" sz="2000" b="1" dirty="0" err="1" smtClean="0">
                <a:latin typeface="+mn-lt"/>
              </a:rPr>
              <a:t>TestFixtureSetUp</a:t>
            </a:r>
            <a:r>
              <a:rPr lang="en-US" sz="2000" b="1" dirty="0" smtClean="0">
                <a:latin typeface="+mn-lt"/>
              </a:rPr>
              <a:t>]</a:t>
            </a:r>
          </a:p>
          <a:p>
            <a:pPr lvl="1"/>
            <a:r>
              <a:rPr lang="en-US" sz="2000" dirty="0" smtClean="0">
                <a:latin typeface="+mn-lt"/>
              </a:rPr>
              <a:t>public void </a:t>
            </a:r>
            <a:r>
              <a:rPr lang="en-US" sz="2000" dirty="0" err="1" smtClean="0">
                <a:latin typeface="+mn-lt"/>
              </a:rPr>
              <a:t>PerFixtureSetup</a:t>
            </a:r>
            <a:r>
              <a:rPr lang="en-US" sz="2000" dirty="0" smtClean="0">
                <a:latin typeface="+mn-lt"/>
              </a:rPr>
              <a:t>() {</a:t>
            </a:r>
          </a:p>
          <a:p>
            <a:pPr lvl="1"/>
            <a:r>
              <a:rPr lang="en-US" sz="2000" dirty="0" smtClean="0">
                <a:latin typeface="+mn-lt"/>
              </a:rPr>
              <a:t>...</a:t>
            </a:r>
          </a:p>
          <a:p>
            <a:pPr lvl="1"/>
            <a:r>
              <a:rPr lang="en-US" sz="2000" dirty="0" smtClean="0">
                <a:latin typeface="+mn-lt"/>
              </a:rPr>
              <a:t>}</a:t>
            </a:r>
          </a:p>
          <a:p>
            <a:pPr lvl="1"/>
            <a:r>
              <a:rPr lang="en-US" sz="2000" b="1" dirty="0" smtClean="0">
                <a:latin typeface="+mn-lt"/>
              </a:rPr>
              <a:t>[</a:t>
            </a:r>
            <a:r>
              <a:rPr lang="en-US" sz="2000" b="1" dirty="0" err="1" smtClean="0">
                <a:latin typeface="+mn-lt"/>
              </a:rPr>
              <a:t>TestFixtureTearDown</a:t>
            </a:r>
            <a:r>
              <a:rPr lang="en-US" sz="2000" b="1" dirty="0" smtClean="0">
                <a:latin typeface="+mn-lt"/>
              </a:rPr>
              <a:t>]</a:t>
            </a:r>
          </a:p>
          <a:p>
            <a:pPr lvl="1"/>
            <a:r>
              <a:rPr lang="en-US" sz="2000" dirty="0" smtClean="0">
                <a:latin typeface="+mn-lt"/>
              </a:rPr>
              <a:t>public void </a:t>
            </a:r>
            <a:r>
              <a:rPr lang="en-US" sz="2000" dirty="0" err="1" smtClean="0">
                <a:latin typeface="+mn-lt"/>
              </a:rPr>
              <a:t>PerFixtureTeardown</a:t>
            </a:r>
            <a:r>
              <a:rPr lang="en-US" sz="2000" dirty="0" smtClean="0">
                <a:latin typeface="+mn-lt"/>
              </a:rPr>
              <a:t>() {</a:t>
            </a:r>
          </a:p>
          <a:p>
            <a:pPr lvl="1"/>
            <a:r>
              <a:rPr lang="en-US" sz="2000" dirty="0" smtClean="0">
                <a:latin typeface="+mn-lt"/>
              </a:rPr>
              <a:t>...</a:t>
            </a:r>
          </a:p>
          <a:p>
            <a:pPr lvl="1"/>
            <a:r>
              <a:rPr lang="en-US" sz="2000" dirty="0" smtClean="0">
                <a:latin typeface="+mn-lt"/>
              </a:rPr>
              <a:t>}</a:t>
            </a:r>
            <a:endParaRPr lang="en-US" sz="2000" b="1" dirty="0" smtClean="0">
              <a:latin typeface="+mn-lt"/>
            </a:endParaRPr>
          </a:p>
          <a:p>
            <a:endParaRPr lang="en-US" sz="2400" b="1" dirty="0" smtClean="0"/>
          </a:p>
          <a:p>
            <a:endParaRPr lang="en-US" sz="2200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Categories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NUnit provides an easy way to mark and run individual tests and fixtures by using categories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You can associate different test methods with one or more categories, and then select which categories you want to exclude (or include) when running the tests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b="1" dirty="0" smtClean="0"/>
          </a:p>
          <a:p>
            <a:r>
              <a:rPr lang="en-US" dirty="0" smtClean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[Test]</a:t>
            </a:r>
          </a:p>
          <a:p>
            <a:r>
              <a:rPr lang="en-US" sz="2000" dirty="0" smtClean="0">
                <a:latin typeface="+mn-lt"/>
              </a:rPr>
              <a:t>	</a:t>
            </a:r>
            <a:r>
              <a:rPr lang="en-US" sz="2000" b="1" dirty="0" smtClean="0">
                <a:latin typeface="+mn-lt"/>
              </a:rPr>
              <a:t>[Category(“Mathematical")]</a:t>
            </a:r>
          </a:p>
          <a:p>
            <a:r>
              <a:rPr lang="en-US" sz="2000" dirty="0" smtClean="0">
                <a:latin typeface="+mn-lt"/>
              </a:rPr>
              <a:t>        	public void </a:t>
            </a:r>
            <a:r>
              <a:rPr lang="en-US" sz="2000" dirty="0" err="1" smtClean="0">
                <a:latin typeface="+mn-lt"/>
              </a:rPr>
              <a:t>TestAdd</a:t>
            </a:r>
            <a:r>
              <a:rPr lang="en-US" sz="2000" dirty="0" smtClean="0">
                <a:latin typeface="+mn-lt"/>
              </a:rPr>
              <a:t>()</a:t>
            </a:r>
          </a:p>
          <a:p>
            <a:r>
              <a:rPr lang="en-US" sz="2000" dirty="0" smtClean="0">
                <a:latin typeface="+mn-lt"/>
              </a:rPr>
              <a:t>        	{</a:t>
            </a:r>
          </a:p>
          <a:p>
            <a:r>
              <a:rPr lang="en-US" sz="2000" dirty="0" smtClean="0">
                <a:latin typeface="+mn-lt"/>
              </a:rPr>
              <a:t>            		Calculator </a:t>
            </a:r>
            <a:r>
              <a:rPr lang="en-US" sz="2000" dirty="0" err="1" smtClean="0">
                <a:latin typeface="+mn-lt"/>
              </a:rPr>
              <a:t>Obj</a:t>
            </a:r>
            <a:r>
              <a:rPr lang="en-US" sz="2000" dirty="0" smtClean="0">
                <a:latin typeface="+mn-lt"/>
              </a:rPr>
              <a:t> = new Calculator();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          		</a:t>
            </a:r>
            <a:r>
              <a:rPr lang="en-US" sz="2000" dirty="0" err="1" smtClean="0">
                <a:latin typeface="+mn-lt"/>
              </a:rPr>
              <a:t>Assert.AreEqual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Obj.Add</a:t>
            </a:r>
            <a:r>
              <a:rPr lang="en-US" sz="2000" dirty="0" smtClean="0">
                <a:latin typeface="+mn-lt"/>
              </a:rPr>
              <a:t>(5,5), </a:t>
            </a:r>
            <a:r>
              <a:rPr lang="en-US" sz="2000" dirty="0" err="1" smtClean="0">
                <a:latin typeface="+mn-lt"/>
              </a:rPr>
              <a:t>Obj.AddLong</a:t>
            </a:r>
            <a:r>
              <a:rPr lang="en-US" sz="2000" dirty="0" smtClean="0">
                <a:latin typeface="+mn-lt"/>
              </a:rPr>
              <a:t>(5, 5));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      	}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b="1" dirty="0" smtClean="0"/>
          </a:p>
          <a:p>
            <a:endParaRPr lang="en-US" sz="2200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Testing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Unit Testing is code that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Is written by developers, for developers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Exercises a small, specific area of functionality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Helps “prove” that a piece of code does what the developer expects it to do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For example, you might delete a pattern of</a:t>
            </a:r>
          </a:p>
          <a:p>
            <a:r>
              <a:rPr lang="en-US" sz="2400" dirty="0" smtClean="0">
                <a:latin typeface="+mn-lt"/>
              </a:rPr>
              <a:t>         characters from a string and then confirm that they     </a:t>
            </a:r>
          </a:p>
          <a:p>
            <a:r>
              <a:rPr lang="en-US" sz="2400" dirty="0" smtClean="0">
                <a:latin typeface="+mn-lt"/>
              </a:rPr>
              <a:t>         are gone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ChangeArrowheads="1"/>
          </p:cNvSpPr>
          <p:nvPr/>
        </p:nvSpPr>
        <p:spPr bwMode="auto">
          <a:xfrm>
            <a:off x="914400" y="990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  <a:latin typeface="Arial Unicode MS" pitchFamily="34" charset="-128"/>
              </a:rPr>
              <a:t>Please try to limit the questions to the topics discussed during the session. Thank you.</a:t>
            </a:r>
          </a:p>
        </p:txBody>
      </p:sp>
      <p:sp>
        <p:nvSpPr>
          <p:cNvPr id="6" name="Rectangle 1028"/>
          <p:cNvSpPr txBox="1">
            <a:spLocks noChangeArrowheads="1"/>
          </p:cNvSpPr>
          <p:nvPr/>
        </p:nvSpPr>
        <p:spPr bwMode="auto">
          <a:xfrm>
            <a:off x="533400" y="147638"/>
            <a:ext cx="8382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 time</a:t>
            </a:r>
            <a:endParaRPr lang="en-US" sz="3200" kern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752600"/>
            <a:ext cx="2209800" cy="3409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Now that you know how to test, we need to look at what to test; or more precisely, the kinds of things that might need testing</a:t>
            </a:r>
            <a:endParaRPr lang="en-US" sz="2400" i="1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i="1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It can be hard to look at a method or a class and try to come up with all the ways it might fail and to anticipate all the bugs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i="1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With enough experience, you start to get a feel for those things that are “likely to break,” and can effectively concentrate on testing in those areas</a:t>
            </a:r>
            <a:endParaRPr lang="en-US" sz="2400" i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There are six specific areas to test that will help strengthen your testing skills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i="1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i="1" dirty="0" smtClean="0"/>
              <a:t>RIGHT BICEP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Right — Are the results right?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B — Are all the boundary conditions CORRECT?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I — Can you check inverse relationships?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C — Can you cross-check results using other means?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E — Can you force error conditions to happen?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P — Are performance characteristics within bounds?</a:t>
            </a:r>
            <a:endParaRPr lang="en-US" sz="2400" i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/>
              <a:t>Right Result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first and most obvious area to test is simply to see if the expected results are right—to validate the results.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You can use data from file or XML or database to check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If requirements are unclear, it can be verified with the stake holders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/>
              <a:t>Boundary Conditions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b="1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Identifying boundary conditions is one of the most valuable parts of unit testing, because this is where most bugs generally live—at the edges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Some conditions you might want to think about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Totally bogus or inconsistent input values, such as a file name of "!*W:X\&amp;</a:t>
            </a:r>
            <a:r>
              <a:rPr lang="en-US" sz="2000" dirty="0" err="1" smtClean="0">
                <a:latin typeface="+mn-lt"/>
              </a:rPr>
              <a:t>Gi</a:t>
            </a:r>
            <a:r>
              <a:rPr lang="en-US" sz="2000" dirty="0" smtClean="0">
                <a:latin typeface="+mn-lt"/>
              </a:rPr>
              <a:t>/w&gt;g/</a:t>
            </a:r>
            <a:r>
              <a:rPr lang="en-US" sz="2000" dirty="0" err="1" smtClean="0">
                <a:latin typeface="+mn-lt"/>
              </a:rPr>
              <a:t>h#WQ</a:t>
            </a:r>
            <a:r>
              <a:rPr lang="en-US" sz="2000" dirty="0" smtClean="0">
                <a:latin typeface="+mn-lt"/>
              </a:rPr>
              <a:t>@“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Badly formatted data that is missing </a:t>
            </a:r>
            <a:r>
              <a:rPr lang="en-US" sz="2000" dirty="0" err="1" smtClean="0">
                <a:latin typeface="+mn-lt"/>
              </a:rPr>
              <a:t>delimeters</a:t>
            </a:r>
            <a:r>
              <a:rPr lang="en-US" sz="2000" dirty="0" smtClean="0">
                <a:latin typeface="+mn-lt"/>
              </a:rPr>
              <a:t> or terminators, such as an e-mail address without a top-level domain ("</a:t>
            </a:r>
            <a:r>
              <a:rPr lang="en-US" sz="2000" dirty="0" err="1" smtClean="0">
                <a:latin typeface="+mn-lt"/>
              </a:rPr>
              <a:t>fred@foobar</a:t>
            </a:r>
            <a:r>
              <a:rPr lang="en-US" sz="2000" dirty="0" smtClean="0">
                <a:latin typeface="+mn-lt"/>
              </a:rPr>
              <a:t>.")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Empty or missing values (such as 0, 0.0, an empty string, an empty array, or null), or missing in a sequence (such as a missing TCP packet)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Values far in excess of reasonable expectations, such as a person’s age of 10,000 years or a password string with 10,000 characters in it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Duplicates in lists that shouldn’t have duplicates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Ordered lists that aren’t, and vice-versa. Try handing a pre-sorted list to a sort algorithm, for instance—or even a reverse-sorted list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An easy way to think of possible boundary conditions is to remember the acronym CORRECT</a:t>
            </a:r>
          </a:p>
          <a:p>
            <a:pPr lvl="1"/>
            <a:endParaRPr lang="en-US" sz="1800" b="1" dirty="0" smtClean="0">
              <a:latin typeface="+mn-lt"/>
            </a:endParaRPr>
          </a:p>
          <a:p>
            <a:pPr lvl="1"/>
            <a:r>
              <a:rPr lang="en-US" sz="1800" b="1" dirty="0" smtClean="0">
                <a:latin typeface="+mn-lt"/>
              </a:rPr>
              <a:t>Conformance</a:t>
            </a:r>
            <a:r>
              <a:rPr lang="en-US" sz="1800" dirty="0" smtClean="0">
                <a:latin typeface="+mn-lt"/>
              </a:rPr>
              <a:t>  - Does the value conform to an expected format?</a:t>
            </a:r>
          </a:p>
          <a:p>
            <a:pPr lvl="1"/>
            <a:r>
              <a:rPr lang="en-US" sz="1800" dirty="0" smtClean="0">
                <a:latin typeface="+mn-lt"/>
              </a:rPr>
              <a:t>	</a:t>
            </a:r>
            <a:r>
              <a:rPr lang="en-US" sz="1800" i="1" dirty="0" smtClean="0">
                <a:latin typeface="+mn-lt"/>
              </a:rPr>
              <a:t>For Example: </a:t>
            </a:r>
          </a:p>
          <a:p>
            <a:pPr lvl="1"/>
            <a:r>
              <a:rPr lang="en-US" sz="1800" dirty="0" smtClean="0">
                <a:latin typeface="+mn-lt"/>
              </a:rPr>
              <a:t>	Email id has to be in the correct format</a:t>
            </a:r>
          </a:p>
          <a:p>
            <a:pPr lvl="1"/>
            <a:r>
              <a:rPr lang="en-US" sz="1800" dirty="0" smtClean="0">
                <a:latin typeface="+mn-lt"/>
              </a:rPr>
              <a:t>	Password has to be minimum 6 characters and one alphabet	</a:t>
            </a:r>
          </a:p>
          <a:p>
            <a:pPr lvl="1"/>
            <a:endParaRPr lang="en-US" sz="1800" dirty="0" smtClean="0">
              <a:latin typeface="+mn-lt"/>
            </a:endParaRPr>
          </a:p>
          <a:p>
            <a:pPr lvl="1"/>
            <a:r>
              <a:rPr lang="en-US" sz="1800" b="1" dirty="0" smtClean="0">
                <a:latin typeface="+mn-lt"/>
              </a:rPr>
              <a:t>Ordering</a:t>
            </a:r>
            <a:r>
              <a:rPr lang="en-US" sz="1800" dirty="0" smtClean="0">
                <a:latin typeface="+mn-lt"/>
              </a:rPr>
              <a:t>  - Is the set of values ordered or unordered as appropriate?</a:t>
            </a:r>
          </a:p>
          <a:p>
            <a:pPr lvl="1"/>
            <a:r>
              <a:rPr lang="en-US" sz="1800" i="1" dirty="0" smtClean="0">
                <a:latin typeface="+mn-lt"/>
              </a:rPr>
              <a:t>	For Example</a:t>
            </a:r>
          </a:p>
          <a:p>
            <a:pPr lvl="1"/>
            <a:r>
              <a:rPr lang="en-US" sz="1800" dirty="0" smtClean="0">
                <a:latin typeface="+mn-lt"/>
              </a:rPr>
              <a:t>	If while registering an order for a new customer, customer details 	have to be added and then order has to be registered and finally 	order items have to be stored</a:t>
            </a:r>
          </a:p>
          <a:p>
            <a:pPr lvl="1"/>
            <a:endParaRPr lang="en-US" sz="1800" dirty="0" smtClean="0">
              <a:latin typeface="+mn-lt"/>
            </a:endParaRPr>
          </a:p>
          <a:p>
            <a:pPr lvl="1"/>
            <a:r>
              <a:rPr lang="en-US" sz="1800" b="1" dirty="0" smtClean="0">
                <a:latin typeface="+mn-lt"/>
              </a:rPr>
              <a:t>Range </a:t>
            </a:r>
            <a:r>
              <a:rPr lang="en-US" sz="1800" dirty="0" smtClean="0">
                <a:latin typeface="+mn-lt"/>
              </a:rPr>
              <a:t>— Is the value within reasonable minimum and maximum  values?</a:t>
            </a:r>
          </a:p>
          <a:p>
            <a:pPr lvl="1"/>
            <a:r>
              <a:rPr lang="en-US" sz="1800" i="1" dirty="0" smtClean="0">
                <a:latin typeface="+mn-lt"/>
              </a:rPr>
              <a:t>	For Example</a:t>
            </a:r>
          </a:p>
          <a:p>
            <a:pPr lvl="1"/>
            <a:r>
              <a:rPr lang="en-US" sz="1800" i="1" dirty="0" smtClean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Check if the value entered for age is between 1 and a maximum 	value of 150</a:t>
            </a:r>
          </a:p>
          <a:p>
            <a:pPr lvl="1"/>
            <a:r>
              <a:rPr lang="en-US" sz="1800" i="1" dirty="0" smtClean="0">
                <a:latin typeface="+mn-lt"/>
              </a:rPr>
              <a:t>	To check for  min and max budget to on a shopping cart portal</a:t>
            </a:r>
          </a:p>
          <a:p>
            <a:pPr lvl="1"/>
            <a:endParaRPr lang="en-US" sz="18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/>
            <a:r>
              <a:rPr lang="en-US" sz="2200" b="1" dirty="0" smtClean="0">
                <a:latin typeface="+mn-lt"/>
              </a:rPr>
              <a:t>Reference </a:t>
            </a:r>
            <a:r>
              <a:rPr lang="en-US" sz="2200" dirty="0" smtClean="0">
                <a:latin typeface="+mn-lt"/>
              </a:rPr>
              <a:t>— Does the code reference anything external</a:t>
            </a:r>
          </a:p>
          <a:p>
            <a:pPr lvl="1"/>
            <a:r>
              <a:rPr lang="en-US" sz="2200" dirty="0" smtClean="0">
                <a:latin typeface="+mn-lt"/>
              </a:rPr>
              <a:t>that isn’t under direct control of the code itself?</a:t>
            </a:r>
          </a:p>
          <a:p>
            <a:pPr lvl="1"/>
            <a:r>
              <a:rPr lang="en-US" sz="2200" i="1" dirty="0" smtClean="0">
                <a:latin typeface="+mn-lt"/>
              </a:rPr>
              <a:t>	For Example</a:t>
            </a:r>
          </a:p>
          <a:p>
            <a:pPr lvl="1"/>
            <a:r>
              <a:rPr lang="en-US" sz="2200" i="1" dirty="0" smtClean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In a web application before we show the account  	summary, user has to be signed in</a:t>
            </a:r>
            <a:endParaRPr lang="en-US" sz="2200" i="1" dirty="0" smtClean="0">
              <a:latin typeface="+mn-lt"/>
            </a:endParaRPr>
          </a:p>
          <a:p>
            <a:pPr lvl="1"/>
            <a:endParaRPr lang="en-US" sz="2200" dirty="0" smtClean="0">
              <a:latin typeface="+mn-lt"/>
            </a:endParaRPr>
          </a:p>
          <a:p>
            <a:pPr lvl="1"/>
            <a:r>
              <a:rPr lang="en-US" sz="2200" b="1" dirty="0" smtClean="0">
                <a:latin typeface="+mn-lt"/>
              </a:rPr>
              <a:t>Existence </a:t>
            </a:r>
            <a:r>
              <a:rPr lang="en-US" sz="2200" dirty="0" smtClean="0">
                <a:latin typeface="+mn-lt"/>
              </a:rPr>
              <a:t>— Does the value exist (e.g., is non-null, nonzero,</a:t>
            </a:r>
          </a:p>
          <a:p>
            <a:pPr lvl="1"/>
            <a:r>
              <a:rPr lang="en-US" sz="2200" dirty="0" smtClean="0">
                <a:latin typeface="+mn-lt"/>
              </a:rPr>
              <a:t>present in a set, etc.)?</a:t>
            </a:r>
          </a:p>
          <a:p>
            <a:pPr lvl="1"/>
            <a:r>
              <a:rPr lang="en-US" sz="2200" i="1" dirty="0" smtClean="0">
                <a:latin typeface="+mn-lt"/>
              </a:rPr>
              <a:t>	For Example</a:t>
            </a:r>
          </a:p>
          <a:p>
            <a:pPr lvl="1"/>
            <a:r>
              <a:rPr lang="en-US" sz="2200" i="1" dirty="0" smtClean="0">
                <a:latin typeface="+mn-lt"/>
              </a:rPr>
              <a:t>	Verify if u</a:t>
            </a:r>
            <a:r>
              <a:rPr lang="en-US" sz="2200" dirty="0" smtClean="0">
                <a:latin typeface="+mn-lt"/>
              </a:rPr>
              <a:t>ser account exists after logging in</a:t>
            </a:r>
          </a:p>
          <a:p>
            <a:pPr lvl="1"/>
            <a:r>
              <a:rPr lang="en-US" sz="2200" i="1" dirty="0" smtClean="0">
                <a:latin typeface="+mn-lt"/>
              </a:rPr>
              <a:t>	Verify if account object is not null, for a withdrawal 	operation</a:t>
            </a:r>
          </a:p>
          <a:p>
            <a:pPr lvl="1"/>
            <a:endParaRPr lang="en-US" sz="18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/>
            <a:r>
              <a:rPr lang="en-US" sz="2200" b="1" dirty="0" smtClean="0">
                <a:latin typeface="+mn-lt"/>
              </a:rPr>
              <a:t>Cardinality</a:t>
            </a:r>
            <a:r>
              <a:rPr lang="en-US" sz="2200" dirty="0" smtClean="0">
                <a:latin typeface="+mn-lt"/>
              </a:rPr>
              <a:t> — Are there exactly enough values? Zero – one – n rule</a:t>
            </a:r>
          </a:p>
          <a:p>
            <a:pPr lvl="1"/>
            <a:r>
              <a:rPr lang="en-US" sz="2200" i="1" dirty="0" smtClean="0">
                <a:latin typeface="+mn-lt"/>
              </a:rPr>
              <a:t>	For Example</a:t>
            </a:r>
          </a:p>
          <a:p>
            <a:pPr lvl="1"/>
            <a:r>
              <a:rPr lang="en-US" sz="2200" dirty="0" smtClean="0">
                <a:latin typeface="+mn-lt"/>
              </a:rPr>
              <a:t>	Quiz will have questions. Min of 2 and max of 20 	Quiz will have several of question references</a:t>
            </a:r>
          </a:p>
          <a:p>
            <a:pPr lvl="1"/>
            <a:endParaRPr lang="en-US" sz="2200" dirty="0" smtClean="0">
              <a:latin typeface="+mn-lt"/>
            </a:endParaRPr>
          </a:p>
          <a:p>
            <a:pPr lvl="1"/>
            <a:r>
              <a:rPr lang="en-US" sz="2200" b="1" dirty="0" smtClean="0">
                <a:latin typeface="+mn-lt"/>
              </a:rPr>
              <a:t>Time (absolute and relative) </a:t>
            </a:r>
            <a:r>
              <a:rPr lang="en-US" sz="2200" dirty="0" smtClean="0">
                <a:latin typeface="+mn-lt"/>
              </a:rPr>
              <a:t>— Is everything happening</a:t>
            </a:r>
          </a:p>
          <a:p>
            <a:pPr lvl="1"/>
            <a:r>
              <a:rPr lang="en-US" sz="2200" dirty="0" smtClean="0">
                <a:latin typeface="+mn-lt"/>
              </a:rPr>
              <a:t>in order? At the right time? In time?</a:t>
            </a:r>
          </a:p>
          <a:p>
            <a:pPr lvl="1"/>
            <a:r>
              <a:rPr lang="en-US" sz="2200" dirty="0" smtClean="0">
                <a:latin typeface="+mn-lt"/>
              </a:rPr>
              <a:t>	</a:t>
            </a:r>
            <a:r>
              <a:rPr lang="en-US" sz="2200" i="1" dirty="0" smtClean="0">
                <a:latin typeface="+mn-lt"/>
              </a:rPr>
              <a:t>For Example</a:t>
            </a:r>
          </a:p>
          <a:p>
            <a:pPr lvl="1"/>
            <a:r>
              <a:rPr lang="en-US" sz="2200" i="1" dirty="0" smtClean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Concurrency and synchronization to be taken care</a:t>
            </a:r>
          </a:p>
          <a:p>
            <a:pPr lvl="1"/>
            <a:r>
              <a:rPr lang="en-US" sz="2200" i="1" dirty="0" smtClean="0">
                <a:latin typeface="+mn-lt"/>
              </a:rPr>
              <a:t>	Transfer of funds to outside banks only between 	business hours</a:t>
            </a:r>
          </a:p>
          <a:p>
            <a:pPr lvl="1"/>
            <a:r>
              <a:rPr lang="en-US" sz="2000" dirty="0" smtClean="0">
                <a:latin typeface="+mn-lt"/>
              </a:rPr>
              <a:t>	</a:t>
            </a:r>
          </a:p>
          <a:p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Check Inverse Relationships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Some methods can be checked by applying their logical inverse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For instance, you might check a method that calculates a square root by squaring the result, and testing that it is tolerably close to the original number:</a:t>
            </a:r>
            <a:endParaRPr lang="en-US" sz="22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pPr lvl="1"/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[Test]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public void </a:t>
            </a:r>
            <a:r>
              <a:rPr lang="en-US" sz="2400" dirty="0" err="1" smtClean="0">
                <a:solidFill>
                  <a:schemeClr val="accent1">
                    <a:lumMod val="25000"/>
                  </a:schemeClr>
                </a:solidFill>
              </a:rPr>
              <a:t>SquareRootUsingInverse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()  {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	double </a:t>
            </a:r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 = </a:t>
            </a:r>
            <a:r>
              <a:rPr lang="en-US" sz="2400" dirty="0" err="1" smtClean="0">
                <a:solidFill>
                  <a:schemeClr val="accent1">
                    <a:lumMod val="25000"/>
                  </a:schemeClr>
                </a:solidFill>
              </a:rPr>
              <a:t>MyMath.SquareRoot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(4.0);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25000"/>
                  </a:schemeClr>
                </a:solidFill>
              </a:rPr>
              <a:t>Assert.That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(4.0, </a:t>
            </a:r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</a:rPr>
              <a:t>Is.EqualTo</a:t>
            </a:r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</a:rPr>
              <a:t>(x*x)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.Within(0.0001));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}</a:t>
            </a:r>
            <a:endParaRPr lang="en-US" sz="2200" b="1" dirty="0" smtClean="0">
              <a:solidFill>
                <a:schemeClr val="accent1">
                  <a:lumMod val="25000"/>
                </a:schemeClr>
              </a:solidFill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Testing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62000" y="8382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err="1" smtClean="0"/>
              <a:t>Marick’s</a:t>
            </a:r>
            <a:r>
              <a:rPr lang="en-US" sz="2000" b="1" dirty="0" smtClean="0"/>
              <a:t> Four Quadrants of Unit Testing</a:t>
            </a:r>
            <a:endParaRPr lang="en-US" sz="2000" b="1" dirty="0"/>
          </a:p>
        </p:txBody>
      </p:sp>
      <p:graphicFrame>
        <p:nvGraphicFramePr>
          <p:cNvPr id="150529" name="Object 1"/>
          <p:cNvGraphicFramePr>
            <a:graphicFrameLocks noChangeAspect="1"/>
          </p:cNvGraphicFramePr>
          <p:nvPr/>
        </p:nvGraphicFramePr>
        <p:xfrm>
          <a:off x="1981200" y="1371600"/>
          <a:ext cx="5010150" cy="5029200"/>
        </p:xfrm>
        <a:graphic>
          <a:graphicData uri="http://schemas.openxmlformats.org/presentationml/2006/ole">
            <p:oleObj spid="_x0000_s150529" name="Visio" r:id="rId4" imgW="5093208" imgH="5110734" progId="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Check Inverse Relationships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You might check that some data was successfully inserted into a database, then search for it, and then delete it.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You might transfer money into an account, then transfer the same amount out of the account.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For any of these operations apply an “inverse” to see if you get back to an original state</a:t>
            </a: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Cross-check Using Other Means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You might also be able to cross-check results of your method using different means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Usually there is more than one way to calculate some quantity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One would be used for production and we might pick the other for testing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This technique is especially helpful when there’s a proven, known way of accomplishing the task that happens to be too slow or too inflexible to use in production code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Cross-check Using Other Means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lvl="1"/>
            <a:r>
              <a:rPr lang="en-US" sz="22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[Test]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public void </a:t>
            </a:r>
            <a:r>
              <a:rPr lang="en-US" sz="2200" dirty="0" err="1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SquareRootUsingStd</a:t>
            </a:r>
            <a:r>
              <a:rPr lang="en-US" sz="22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() {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	double number = 3880900.0;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	double root1 = </a:t>
            </a:r>
            <a:r>
              <a:rPr lang="en-US" sz="2200" b="1" dirty="0" err="1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MyMath.SquareRoot</a:t>
            </a:r>
            <a:r>
              <a:rPr lang="en-US" sz="2200" b="1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(number);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	double root2 = </a:t>
            </a:r>
            <a:r>
              <a:rPr lang="en-US" sz="2200" b="1" dirty="0" err="1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Math.Sqrt</a:t>
            </a:r>
            <a:r>
              <a:rPr lang="en-US" sz="2200" b="1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(number);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	</a:t>
            </a:r>
            <a:r>
              <a:rPr lang="en-US" sz="2200" dirty="0" err="1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Assert.That</a:t>
            </a:r>
            <a:r>
              <a:rPr lang="en-US" sz="22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(root2, </a:t>
            </a:r>
            <a:r>
              <a:rPr lang="en-US" sz="2200" dirty="0" err="1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Is.EqualTo</a:t>
            </a:r>
            <a:r>
              <a:rPr lang="en-US" sz="22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(root1).Within(0.0001));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}</a:t>
            </a:r>
            <a:endParaRPr lang="en-US" sz="2200" b="1" dirty="0" smtClean="0">
              <a:solidFill>
                <a:schemeClr val="accent1">
                  <a:lumMod val="25000"/>
                </a:schemeClr>
              </a:solidFill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S</a:t>
            </a:r>
            <a:r>
              <a:rPr lang="en-US" sz="2400" dirty="0" smtClean="0"/>
              <a:t>eparate pieces of data may be reported by objects of different classes, but they still have to agree, and so can be used to cross-check one another</a:t>
            </a: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Force Error Conditions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In the real world, errors happen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Disks fill up, network lines drop, e-mail goes into a black hole, and programs crash.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You should be able to test that your code handles all of these real world problems by forcing errors to occur</a:t>
            </a: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Force Error Conditions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Here are a few environmental things you could think of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Running out of memory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Running out of disk space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Issues with wall-clock time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Network availability and errors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Insufficient File or Path permissions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System load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Very high or very low video resolution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What do we Test for?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Performance Characteristics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One area that might prove beneficial to examine is performance characteristics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Not performance itself, but trends as input sizes grow, as problems become more complex, and so on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For example we might want to find out the time taken to read from an xml file and update database for about 10000 employees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ChangeArrowheads="1"/>
          </p:cNvSpPr>
          <p:nvPr/>
        </p:nvSpPr>
        <p:spPr bwMode="auto">
          <a:xfrm>
            <a:off x="914400" y="990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  <a:latin typeface="Arial Unicode MS" pitchFamily="34" charset="-128"/>
              </a:rPr>
              <a:t>Please try to limit the questions to the topics discussed during the session. Thank you.</a:t>
            </a:r>
          </a:p>
        </p:txBody>
      </p:sp>
      <p:sp>
        <p:nvSpPr>
          <p:cNvPr id="6" name="Rectangle 1028"/>
          <p:cNvSpPr txBox="1">
            <a:spLocks noChangeArrowheads="1"/>
          </p:cNvSpPr>
          <p:nvPr/>
        </p:nvSpPr>
        <p:spPr bwMode="auto">
          <a:xfrm>
            <a:off x="533400" y="147638"/>
            <a:ext cx="8382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 time</a:t>
            </a:r>
            <a:endParaRPr lang="en-US" sz="3200" kern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752600"/>
            <a:ext cx="2209800" cy="3409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Characteristics of good testing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A-TRIP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Automatic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They should be automated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Running continuously to test the code checked-in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Avoid intervention of manual process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Thorough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Good unit tests are thorough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Test everything that can break your code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Estimate the depth of your test needed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Repeatable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Every test should be able to run over and over again, in any order, and produce the same results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Isolate the external dependencies like databases, global variables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Characteristics of good testing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A-TRIP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/>
              <a:t>Independent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Tests need to be kept neat and tidy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Tightly focused, and independent from the environment and each other [Other developers can also run the test]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Testing only one thing at a time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Tests should be on behavior and not the method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One method can have many test cases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/>
              <a:t>Professional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Maintained to same standards as your production code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Test code is real code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Might need larger code base than production code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Characteristics of good testing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Testing the tests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Testing code to make sure it works is a great idea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What happens when there are bugs in our test code 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Two things you can do to help ensure that the test code is correct: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Improve tests when fixing bugs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Prove tests by introducing bugs</a:t>
            </a:r>
            <a:endParaRPr lang="en-US" sz="2200" b="1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Testing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62000" y="8382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Unit Testing fits into the Programmer tests category here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It is not Acceptance Testing [Functional Testing]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Nor is it Performance or Scalability Testing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Used to test the code written by the user in-order to ensure compliance with the requirement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Characteristics of good testing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When a bug is found “in the wild” and reported back, that means there’s a hole in the safety net—a missing test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Four simple steps to tackle this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Identify the bug, or bugs, that caused the errant behavior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Write a test that fails, for each individual bug, to prove the bug exists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Fix the code such that the test now passes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Verify that all tests still pass (i.e., you didn’t break anything else as a result of the fix).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ChangeArrowheads="1"/>
          </p:cNvSpPr>
          <p:nvPr/>
        </p:nvSpPr>
        <p:spPr bwMode="auto">
          <a:xfrm>
            <a:off x="914400" y="990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  <a:latin typeface="Arial Unicode MS" pitchFamily="34" charset="-128"/>
              </a:rPr>
              <a:t>Please try to limit the questions to the topics discussed during the session. Thank you.</a:t>
            </a:r>
          </a:p>
        </p:txBody>
      </p:sp>
      <p:sp>
        <p:nvSpPr>
          <p:cNvPr id="6" name="Rectangle 1028"/>
          <p:cNvSpPr txBox="1">
            <a:spLocks noChangeArrowheads="1"/>
          </p:cNvSpPr>
          <p:nvPr/>
        </p:nvSpPr>
        <p:spPr bwMode="auto">
          <a:xfrm>
            <a:off x="533400" y="147638"/>
            <a:ext cx="8382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 time</a:t>
            </a:r>
            <a:endParaRPr lang="en-US" sz="3200" kern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752600"/>
            <a:ext cx="2209800" cy="3409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Mocks and Stubs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The objective of unit testing is to exercise just one behavior at a time, but what happens when the method containing that behavior depends on other things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Hard-to-control things such as the network, or a database, or even specialized hardware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There’s a testing pattern that can help: mock objects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A mock object is simply a testing replacement for a real-world object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Mocks and Stubs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There are a number of situations that come up where mock objects can help us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The real object has nondeterministic behavior (it produces unpredictable results, like a stock-market quote feed.)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The real object is difficult to set up, like requiring a certain file system, database, or network environment</a:t>
            </a:r>
            <a:r>
              <a:rPr lang="en-US" sz="2000" b="1" dirty="0" smtClean="0">
                <a:latin typeface="+mn-lt"/>
              </a:rPr>
              <a:t>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The real object has behavior that is hard to trigger (for example, a network error)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The real object is slow or doesn’t exist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The real object has (or is) a user interface</a:t>
            </a: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Mocks and Stubs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Using mock objects, we can get around all of these problems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The three key steps to using mock objects for testing are: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b="1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Use an interface to describe the relevant methods on the object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Implement the interface for production code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Implement the interface in a mock object for testing</a:t>
            </a:r>
            <a:endParaRPr lang="en-US" sz="20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Mocks and Stubs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What we need to do is stub out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In many cases, stubs just implement an interface and return dummy values for the methods in said interface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In even simpler cases, all the implemented methods in the stub just throw a </a:t>
            </a:r>
            <a:r>
              <a:rPr lang="en-US" sz="2200" dirty="0" err="1" smtClean="0">
                <a:latin typeface="+mn-lt"/>
              </a:rPr>
              <a:t>NotImplementedException</a:t>
            </a: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A common scenario is when there is a class that encapsulates database access, but we don’t want to actually configure and populate a database to run simple tests</a:t>
            </a: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ChangeArrowheads="1"/>
          </p:cNvSpPr>
          <p:nvPr/>
        </p:nvSpPr>
        <p:spPr bwMode="auto">
          <a:xfrm>
            <a:off x="914400" y="990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  <a:latin typeface="Arial Unicode MS" pitchFamily="34" charset="-128"/>
              </a:rPr>
              <a:t>Please try to limit the questions to the topics discussed during the session. Thank you.</a:t>
            </a:r>
          </a:p>
        </p:txBody>
      </p:sp>
      <p:sp>
        <p:nvSpPr>
          <p:cNvPr id="6" name="Rectangle 1028"/>
          <p:cNvSpPr txBox="1">
            <a:spLocks noChangeArrowheads="1"/>
          </p:cNvSpPr>
          <p:nvPr/>
        </p:nvSpPr>
        <p:spPr bwMode="auto">
          <a:xfrm>
            <a:off x="533400" y="147638"/>
            <a:ext cx="8382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 time</a:t>
            </a:r>
            <a:endParaRPr lang="en-US" sz="3200" kern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752600"/>
            <a:ext cx="2209800" cy="3409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Testing and Design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U</a:t>
            </a:r>
            <a:r>
              <a:rPr lang="en-US" sz="2400" dirty="0" smtClean="0"/>
              <a:t>nit testing offers several opportunities to improve the design and architecture of your code as well </a:t>
            </a:r>
            <a:r>
              <a:rPr lang="en-US" sz="2200" dirty="0" smtClean="0">
                <a:latin typeface="+mn-lt"/>
              </a:rPr>
              <a:t>	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Few important areas to consider are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Designing for testability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Refactoring for testing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Testing the class invariant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TDD – Test Driven Design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Testing for invalid parameters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Testing and Design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Designing for testability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“Separation of Concerns” is probably the single most important concept in software design and implementation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For example, suppose you are writing a method that will sleep until the top of the next hour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public void </a:t>
            </a:r>
            <a:r>
              <a:rPr lang="en-US" sz="2000" dirty="0" err="1" smtClean="0">
                <a:latin typeface="+mn-lt"/>
              </a:rPr>
              <a:t>SleepUntilNextHour</a:t>
            </a:r>
            <a:r>
              <a:rPr lang="en-US" sz="2000" dirty="0" smtClean="0">
                <a:latin typeface="+mn-lt"/>
              </a:rPr>
              <a:t>() {</a:t>
            </a:r>
          </a:p>
          <a:p>
            <a:pPr lvl="2"/>
            <a:r>
              <a:rPr lang="en-US" sz="2000" dirty="0" smtClean="0">
                <a:latin typeface="+mn-lt"/>
              </a:rPr>
              <a:t>int </a:t>
            </a:r>
            <a:r>
              <a:rPr lang="en-US" sz="2000" dirty="0" err="1" smtClean="0">
                <a:latin typeface="+mn-lt"/>
              </a:rPr>
              <a:t>howLong</a:t>
            </a:r>
            <a:r>
              <a:rPr lang="en-US" sz="2000" dirty="0" smtClean="0">
                <a:latin typeface="+mn-lt"/>
              </a:rPr>
              <a:t>;</a:t>
            </a:r>
          </a:p>
          <a:p>
            <a:pPr lvl="2"/>
            <a:r>
              <a:rPr lang="en-US" sz="2000" dirty="0" err="1" smtClean="0">
                <a:latin typeface="+mn-lt"/>
              </a:rPr>
              <a:t>howLong</a:t>
            </a:r>
            <a:r>
              <a:rPr lang="en-US" sz="2000" dirty="0" smtClean="0">
                <a:latin typeface="+mn-lt"/>
              </a:rPr>
              <a:t>= </a:t>
            </a:r>
            <a:r>
              <a:rPr lang="en-US" sz="2000" dirty="0" err="1" smtClean="0">
                <a:latin typeface="+mn-lt"/>
              </a:rPr>
              <a:t>xxxxxxxxx</a:t>
            </a:r>
            <a:r>
              <a:rPr lang="en-US" sz="2000" dirty="0" smtClean="0">
                <a:latin typeface="+mn-lt"/>
              </a:rPr>
              <a:t>;</a:t>
            </a:r>
          </a:p>
          <a:p>
            <a:pPr lvl="2"/>
            <a:r>
              <a:rPr lang="en-US" sz="2000" dirty="0" err="1" smtClean="0">
                <a:latin typeface="+mn-lt"/>
              </a:rPr>
              <a:t>Xxxxxxxxxx</a:t>
            </a:r>
            <a:r>
              <a:rPr lang="en-US" sz="2000" dirty="0" smtClean="0">
                <a:latin typeface="+mn-lt"/>
              </a:rPr>
              <a:t>;</a:t>
            </a:r>
          </a:p>
          <a:p>
            <a:pPr lvl="2"/>
            <a:r>
              <a:rPr lang="en-US" sz="2000" dirty="0" err="1" smtClean="0">
                <a:latin typeface="+mn-lt"/>
              </a:rPr>
              <a:t>Xxxxxxxxxxxxxxx</a:t>
            </a:r>
            <a:r>
              <a:rPr lang="en-US" sz="2000" dirty="0" smtClean="0">
                <a:latin typeface="+mn-lt"/>
              </a:rPr>
              <a:t>;</a:t>
            </a:r>
          </a:p>
          <a:p>
            <a:pPr lvl="2"/>
            <a:r>
              <a:rPr lang="en-US" sz="2000" dirty="0" err="1" smtClean="0">
                <a:latin typeface="+mn-lt"/>
              </a:rPr>
              <a:t>Thread.Sleep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howLong</a:t>
            </a:r>
            <a:r>
              <a:rPr lang="en-US" sz="2000" dirty="0" smtClean="0">
                <a:latin typeface="+mn-lt"/>
              </a:rPr>
              <a:t>);</a:t>
            </a:r>
          </a:p>
          <a:p>
            <a:pPr lvl="2"/>
            <a:r>
              <a:rPr lang="en-US" sz="2000" dirty="0" smtClean="0">
                <a:latin typeface="+mn-lt"/>
              </a:rPr>
              <a:t>return;</a:t>
            </a:r>
          </a:p>
          <a:p>
            <a:pPr lvl="1"/>
            <a:r>
              <a:rPr lang="en-US" sz="2000" dirty="0" smtClean="0">
                <a:latin typeface="+mn-lt"/>
              </a:rPr>
              <a:t>}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Testing and Design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Designing for testability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How do we test this?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Do we wait for an hour? Set a timer and then call the method and wait for it to return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Instead of combining the calculation of how many milliseconds to sleep with the Sleep() method itself, split them up:</a:t>
            </a:r>
          </a:p>
          <a:p>
            <a:pPr lvl="1"/>
            <a:r>
              <a:rPr lang="en-US" sz="2000" dirty="0" smtClean="0">
                <a:latin typeface="+mn-lt"/>
              </a:rPr>
              <a:t>public void </a:t>
            </a:r>
            <a:r>
              <a:rPr lang="en-US" sz="2000" dirty="0" err="1" smtClean="0">
                <a:latin typeface="+mn-lt"/>
              </a:rPr>
              <a:t>SleepUntilNextHour</a:t>
            </a:r>
            <a:r>
              <a:rPr lang="en-US" sz="2000" dirty="0" smtClean="0">
                <a:latin typeface="+mn-lt"/>
              </a:rPr>
              <a:t>() {</a:t>
            </a:r>
          </a:p>
          <a:p>
            <a:pPr lvl="2"/>
            <a:r>
              <a:rPr lang="en-US" sz="2000" dirty="0" smtClean="0">
                <a:latin typeface="+mn-lt"/>
              </a:rPr>
              <a:t>int </a:t>
            </a:r>
            <a:r>
              <a:rPr lang="en-US" sz="2000" dirty="0" err="1" smtClean="0">
                <a:latin typeface="+mn-lt"/>
              </a:rPr>
              <a:t>howlong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err="1" smtClean="0">
                <a:latin typeface="+mn-lt"/>
              </a:rPr>
              <a:t>MilliSecondsToNextHour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DateTime.Now</a:t>
            </a:r>
            <a:r>
              <a:rPr lang="en-US" sz="2000" dirty="0" smtClean="0">
                <a:latin typeface="+mn-lt"/>
              </a:rPr>
              <a:t>);</a:t>
            </a:r>
          </a:p>
          <a:p>
            <a:pPr lvl="2"/>
            <a:r>
              <a:rPr lang="en-US" sz="2000" dirty="0" err="1" smtClean="0">
                <a:latin typeface="+mn-lt"/>
              </a:rPr>
              <a:t>Thread.Sleep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howlong</a:t>
            </a:r>
            <a:r>
              <a:rPr lang="en-US" sz="2000" dirty="0" smtClean="0">
                <a:latin typeface="+mn-lt"/>
              </a:rPr>
              <a:t>);</a:t>
            </a:r>
          </a:p>
          <a:p>
            <a:pPr lvl="2"/>
            <a:r>
              <a:rPr lang="en-US" sz="2000" dirty="0" smtClean="0">
                <a:latin typeface="+mn-lt"/>
              </a:rPr>
              <a:t>return;</a:t>
            </a:r>
          </a:p>
          <a:p>
            <a:pPr lvl="1"/>
            <a:r>
              <a:rPr lang="en-US" sz="2000" dirty="0" smtClean="0">
                <a:latin typeface="+mn-lt"/>
              </a:rPr>
              <a:t>}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Testing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62000" y="8382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+mn-lt"/>
              </a:rPr>
              <a:t>Why Unit Testing 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It will make your life easier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Better code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Better designs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Code is easier to maintain later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Confidence when you code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Testing and Design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Designing for testability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Now we can test the methods separately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MilliSecondsToNextHour</a:t>
            </a:r>
            <a:r>
              <a:rPr lang="en-US" sz="2000" dirty="0" smtClean="0">
                <a:latin typeface="+mn-lt"/>
              </a:rPr>
              <a:t>() can be tested if it is giving the right value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SleepUntilNextHour</a:t>
            </a:r>
            <a:r>
              <a:rPr lang="en-US" sz="2000" dirty="0" smtClean="0">
                <a:latin typeface="+mn-lt"/>
              </a:rPr>
              <a:t>() can be tested to see if the thread is put to sleep mode properly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Assert.AreEqual</a:t>
            </a:r>
            <a:r>
              <a:rPr lang="en-US" sz="2000" dirty="0" smtClean="0">
                <a:latin typeface="+mn-lt"/>
              </a:rPr>
              <a:t>(10000, </a:t>
            </a:r>
            <a:r>
              <a:rPr lang="en-US" sz="2000" dirty="0" err="1" smtClean="0">
                <a:latin typeface="+mn-lt"/>
              </a:rPr>
              <a:t>MilliSecondsToNextHour</a:t>
            </a:r>
            <a:r>
              <a:rPr lang="en-US" sz="2000" dirty="0" smtClean="0">
                <a:latin typeface="+mn-lt"/>
              </a:rPr>
              <a:t>(DATE_1));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Testing and Design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Refactoring for testing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Many a times we re-factor the code once it is tested or even to accommodate unit testing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If there is a method which is internally implementing many different pieces of logic, then it becomes difficult to test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When a test is run, it becomes difficult to know which piece of code is actually resulting in an error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We then give scope for re-factoring of code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Testing and Design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Refactoring for testing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Consider a method to process an order </a:t>
            </a:r>
            <a:r>
              <a:rPr lang="en-US" sz="2200" dirty="0" err="1" smtClean="0">
                <a:latin typeface="+mn-lt"/>
              </a:rPr>
              <a:t>RegisterOrder</a:t>
            </a:r>
            <a:r>
              <a:rPr lang="en-US" sz="2200" dirty="0" smtClean="0">
                <a:latin typeface="+mn-lt"/>
              </a:rPr>
              <a:t>() and has to send the total amount back for an invoice to be generated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If this method also has to calculate the discount based on the type of member placing the order, then it would be difficult to test for incorrect calculations for members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So we divide the method into 2 </a:t>
            </a:r>
            <a:r>
              <a:rPr lang="en-US" sz="2200" dirty="0" err="1" smtClean="0">
                <a:latin typeface="+mn-lt"/>
              </a:rPr>
              <a:t>RegisterOrder</a:t>
            </a:r>
            <a:r>
              <a:rPr lang="en-US" sz="2200" dirty="0" smtClean="0">
                <a:latin typeface="+mn-lt"/>
              </a:rPr>
              <a:t>() and </a:t>
            </a:r>
            <a:r>
              <a:rPr lang="en-US" sz="2200" dirty="0" err="1" smtClean="0">
                <a:latin typeface="+mn-lt"/>
              </a:rPr>
              <a:t>GetDiscountForCustomer</a:t>
            </a:r>
            <a:r>
              <a:rPr lang="en-US" sz="2200" dirty="0" smtClean="0">
                <a:latin typeface="+mn-lt"/>
              </a:rPr>
              <a:t>()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Now these methods can be independently tested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Testing and Design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Testing the class Invariant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A class invariant is an assertion, or some set of assertions, about objects of a class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For an object to be valid, all of these assertions must be true. They cannot vary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For instance, a class that implements a sorted list may have the invariant that its contents are in sorted order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That means that no matter what else happens, no matter what methods are called, the list must always be in sorted order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Testing and Design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Testing the class Invariant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Within a method, of course, the invariant may be momentarily violated as the class performs whatever housekeeping is necessary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But by the time the method returns, or the object is otherwise available for use (as in a multi-threaded environment), the invariant must hold true or else it indicates a bug</a:t>
            </a: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Possible areas where class invariants might apply</a:t>
            </a:r>
            <a:endParaRPr lang="en-US" sz="2000" b="1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Structural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Mathematical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Data Consistency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Testing and Design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Testing the class Invariant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/>
              <a:t>Structural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The most common invariants are structural in nature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For instance, in an order-entry system you might have invariants such as: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Every line item must belong to an order</a:t>
            </a:r>
          </a:p>
          <a:p>
            <a:pPr marL="1257300" lvl="2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Every order must have one or more line items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/>
              <a:t>Mathematical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Other constraints are more mathematical in nature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Debits and credits on a bank account match the balance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Amounts measured in different units match after conversion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Testing and Design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467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Testing the class Invariant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Often an object may present the same data in different ways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A list of items in a shopping cart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The total amount of the sale and the total number of items in the cart are closely related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From a list of items with details, you can derive the other two figures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It must be an invariant, that these figures are consistent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4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Testing and Design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467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Test Driven Development - TDD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Test-driven development is a valuable technique where you always write the tests themselves before writing the methods that they test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You start with what user wants and that results in writing classes that you need and not just because statements in your requirement doc says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4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Testing and Design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467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Testing Invalid Parameters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Is your class supposed to validate its parameters?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Who’s responsible for validating input data?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Depends on the project. If UI layer is handing at the boundaries, you don’t need to at class level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If not, then we need to handle at the class level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Mission critical applications and confidential systems may think about validating at both ends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4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b="1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ChangeArrowheads="1"/>
          </p:cNvSpPr>
          <p:nvPr/>
        </p:nvSpPr>
        <p:spPr bwMode="auto">
          <a:xfrm>
            <a:off x="914400" y="990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  <a:latin typeface="Arial Unicode MS" pitchFamily="34" charset="-128"/>
              </a:rPr>
              <a:t>Please try to limit the questions to the topics discussed during the session. Thank you.</a:t>
            </a:r>
          </a:p>
        </p:txBody>
      </p:sp>
      <p:sp>
        <p:nvSpPr>
          <p:cNvPr id="6" name="Rectangle 1028"/>
          <p:cNvSpPr txBox="1">
            <a:spLocks noChangeArrowheads="1"/>
          </p:cNvSpPr>
          <p:nvPr/>
        </p:nvSpPr>
        <p:spPr bwMode="auto">
          <a:xfrm>
            <a:off x="533400" y="147638"/>
            <a:ext cx="8382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 time</a:t>
            </a:r>
            <a:endParaRPr lang="en-US" sz="3200" kern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752600"/>
            <a:ext cx="2209800" cy="3409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Testing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62000" y="914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+mn-lt"/>
              </a:rPr>
              <a:t>Common Excuses for not testing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I’m not a tester!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It takes too much time.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It takes too long to run the tests.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I don’t know how to test it.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I don’t really know what it is supposed to do, so I can’t test it.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But it compiles! It doesn’t need tests.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Best Practices - Unit Testing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Start your development activities by writing down a list of things you want to test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You will often think of a test while writing another one. When you do, add it to the list.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Review your list frequently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Test-driven development (TDD) is a proven way of improving quality*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TDD’s main objective is to aid programmers and customers during the development process with unambiguous requirements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Use good tools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 smtClean="0"/>
              <a:t>NUnit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38200" y="762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b="1" dirty="0" smtClean="0">
                <a:latin typeface="+mn-lt"/>
              </a:rPr>
              <a:t>NUnit</a:t>
            </a:r>
            <a:r>
              <a:rPr lang="en-US" sz="2200" dirty="0" smtClean="0">
                <a:latin typeface="+mn-lt"/>
              </a:rPr>
              <a:t> is a </a:t>
            </a:r>
            <a:r>
              <a:rPr lang="en-US" sz="2200" b="1" dirty="0" smtClean="0">
                <a:latin typeface="+mn-lt"/>
              </a:rPr>
              <a:t>unit-testing framework</a:t>
            </a:r>
            <a:r>
              <a:rPr lang="en-US" sz="2200" dirty="0" smtClean="0">
                <a:latin typeface="+mn-lt"/>
              </a:rPr>
              <a:t> for all </a:t>
            </a:r>
            <a:r>
              <a:rPr lang="en-US" sz="2200" b="1" dirty="0" smtClean="0">
                <a:latin typeface="+mn-lt"/>
              </a:rPr>
              <a:t>.NET languages</a:t>
            </a:r>
            <a:endParaRPr lang="en-US" sz="2000" b="1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It has been written in C#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You can visit the link mentioned below for information on NUnit and its development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lang="en-US" sz="2200" dirty="0" smtClean="0">
                <a:latin typeface="+mn-lt"/>
              </a:rPr>
              <a:t>	</a:t>
            </a:r>
            <a:r>
              <a:rPr lang="en-US" sz="2200" dirty="0" smtClean="0">
                <a:latin typeface="+mn-lt"/>
                <a:hlinkClick r:id="rId3"/>
              </a:rPr>
              <a:t>http://www.nunit.org</a:t>
            </a: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You can also  download NUnit from the link mentioned here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lang="en-US" sz="2200" dirty="0" smtClean="0">
                <a:latin typeface="+mn-lt"/>
              </a:rPr>
              <a:t>	</a:t>
            </a:r>
            <a:r>
              <a:rPr lang="en-US" sz="2200" dirty="0" smtClean="0">
                <a:latin typeface="+mn-lt"/>
                <a:hlinkClick r:id="rId4"/>
              </a:rPr>
              <a:t>http://nunit.org/download.html</a:t>
            </a:r>
            <a:endParaRPr lang="en-US" sz="22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2137D381598F4C9606A1C87160D3F0" ma:contentTypeVersion="0" ma:contentTypeDescription="Create a new document." ma:contentTypeScope="" ma:versionID="43fab7f08602af10697c35dcf5a2da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c59ee2edf01cfb808cadb27e045d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A6599E-B1A9-4279-85F1-CDAB19A4470B}"/>
</file>

<file path=customXml/itemProps2.xml><?xml version="1.0" encoding="utf-8"?>
<ds:datastoreItem xmlns:ds="http://schemas.openxmlformats.org/officeDocument/2006/customXml" ds:itemID="{F225E12E-CBB4-4FDC-AA38-1A245E3D953F}"/>
</file>

<file path=customXml/itemProps3.xml><?xml version="1.0" encoding="utf-8"?>
<ds:datastoreItem xmlns:ds="http://schemas.openxmlformats.org/officeDocument/2006/customXml" ds:itemID="{0D143ECB-3918-430B-BCBA-71C96567C127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Designs\Bamboo.pot</Template>
  <TotalTime>28472</TotalTime>
  <Words>4432</Words>
  <Application>Microsoft Office PowerPoint</Application>
  <PresentationFormat>On-screen Show (4:3)</PresentationFormat>
  <Paragraphs>994</Paragraphs>
  <Slides>69</Slides>
  <Notes>68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1_Default Design</vt:lpstr>
      <vt:lpstr>Visio</vt:lpstr>
      <vt:lpstr>Unit Testing</vt:lpstr>
      <vt:lpstr>Topics</vt:lpstr>
      <vt:lpstr>Unit Testing</vt:lpstr>
      <vt:lpstr>Unit Testing</vt:lpstr>
      <vt:lpstr>Unit Testing</vt:lpstr>
      <vt:lpstr>Unit Testing</vt:lpstr>
      <vt:lpstr>Unit Testing</vt:lpstr>
      <vt:lpstr>Best Practices - Unit Testing</vt:lpstr>
      <vt:lpstr>NUnit</vt:lpstr>
      <vt:lpstr>NUnit</vt:lpstr>
      <vt:lpstr>NUnit</vt:lpstr>
      <vt:lpstr>Structuring Unit Tests</vt:lpstr>
      <vt:lpstr>Structuring Unit Tests</vt:lpstr>
      <vt:lpstr>Structuring Unit Tests</vt:lpstr>
      <vt:lpstr>Asserts</vt:lpstr>
      <vt:lpstr>Asserts</vt:lpstr>
      <vt:lpstr>Asserts</vt:lpstr>
      <vt:lpstr>Constraint based - Asserts</vt:lpstr>
      <vt:lpstr>Constraint based - Asserts</vt:lpstr>
      <vt:lpstr>Custom Asserts</vt:lpstr>
      <vt:lpstr>Custom Asserts</vt:lpstr>
      <vt:lpstr>Exceptions and Exception Testing</vt:lpstr>
      <vt:lpstr>Exceptions and Exception Testing</vt:lpstr>
      <vt:lpstr>Exceptions and Exception Testing</vt:lpstr>
      <vt:lpstr>Setup and Teardown</vt:lpstr>
      <vt:lpstr>Setup and Teardown</vt:lpstr>
      <vt:lpstr>Setup and Teardown</vt:lpstr>
      <vt:lpstr>Setup and Teardown</vt:lpstr>
      <vt:lpstr>Categories</vt:lpstr>
      <vt:lpstr>Slide 30</vt:lpstr>
      <vt:lpstr>What do we Test for?</vt:lpstr>
      <vt:lpstr>What do we Test for?</vt:lpstr>
      <vt:lpstr>What do we Test for?</vt:lpstr>
      <vt:lpstr>What do we Test for?</vt:lpstr>
      <vt:lpstr>What do we Test for?</vt:lpstr>
      <vt:lpstr>What do we Test for?</vt:lpstr>
      <vt:lpstr>What do we Test for?</vt:lpstr>
      <vt:lpstr>What do we Test for?</vt:lpstr>
      <vt:lpstr>What do we Test for?</vt:lpstr>
      <vt:lpstr>What do we Test for?</vt:lpstr>
      <vt:lpstr>What do we Test for?</vt:lpstr>
      <vt:lpstr>What do we Test for?</vt:lpstr>
      <vt:lpstr>What do we Test for?</vt:lpstr>
      <vt:lpstr>What do we Test for?</vt:lpstr>
      <vt:lpstr>What do we Test for?</vt:lpstr>
      <vt:lpstr>Slide 46</vt:lpstr>
      <vt:lpstr>Characteristics of good testing</vt:lpstr>
      <vt:lpstr>Characteristics of good testing</vt:lpstr>
      <vt:lpstr>Characteristics of good testing</vt:lpstr>
      <vt:lpstr>Characteristics of good testing</vt:lpstr>
      <vt:lpstr>Slide 51</vt:lpstr>
      <vt:lpstr>Mocks and Stubs</vt:lpstr>
      <vt:lpstr>Mocks and Stubs</vt:lpstr>
      <vt:lpstr>Mocks and Stubs</vt:lpstr>
      <vt:lpstr>Mocks and Stubs</vt:lpstr>
      <vt:lpstr>Slide 56</vt:lpstr>
      <vt:lpstr>Testing and Design</vt:lpstr>
      <vt:lpstr>Testing and Design</vt:lpstr>
      <vt:lpstr>Testing and Design</vt:lpstr>
      <vt:lpstr>Testing and Design</vt:lpstr>
      <vt:lpstr>Testing and Design</vt:lpstr>
      <vt:lpstr>Testing and Design</vt:lpstr>
      <vt:lpstr>Testing and Design</vt:lpstr>
      <vt:lpstr>Testing and Design</vt:lpstr>
      <vt:lpstr>Testing and Design</vt:lpstr>
      <vt:lpstr>Testing and Design</vt:lpstr>
      <vt:lpstr>Testing and Design</vt:lpstr>
      <vt:lpstr>Testing and Design</vt:lpstr>
      <vt:lpstr>Slide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Java Applications</dc:title>
  <dc:creator>pradeep</dc:creator>
  <cp:lastModifiedBy>Venkat</cp:lastModifiedBy>
  <cp:revision>1966</cp:revision>
  <dcterms:created xsi:type="dcterms:W3CDTF">2006-06-16T07:38:45Z</dcterms:created>
  <dcterms:modified xsi:type="dcterms:W3CDTF">2013-12-13T17:29:48Z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0x010100642137D381598F4C9606A1C87160D3F0</vt:lpwstr>
  </property>
</Properties>
</file>