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Light" panose="020B0306030504020204" pitchFamily="34" charset="0"/>
      <p:regular r:id="rId15"/>
      <p:bold r:id="rId16"/>
      <p:italic r:id="rId17"/>
      <p:boldItalic r:id="rId18"/>
    </p:embeddedFont>
    <p:embeddedFont>
      <p:font typeface="Roboto Mono Light" panose="00000009000000000000" pitchFamily="49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EA093B-4BBF-474B-B3B1-8ECE2D7982BD}">
  <a:tblStyle styleId="{76EA093B-4BBF-474B-B3B1-8ECE2D798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0" y="107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SAEED" userId="88330f20612d89c2" providerId="LiveId" clId="{08D767FA-3662-49E5-A2B1-A06D226451B9}"/>
    <pc:docChg chg="undo custSel modSld">
      <pc:chgData name="ALI SAEED" userId="88330f20612d89c2" providerId="LiveId" clId="{08D767FA-3662-49E5-A2B1-A06D226451B9}" dt="2024-12-26T17:11:28.261" v="25" actId="1076"/>
      <pc:docMkLst>
        <pc:docMk/>
      </pc:docMkLst>
      <pc:sldChg chg="modSp mod">
        <pc:chgData name="ALI SAEED" userId="88330f20612d89c2" providerId="LiveId" clId="{08D767FA-3662-49E5-A2B1-A06D226451B9}" dt="2024-12-26T17:07:26.662" v="24" actId="20577"/>
        <pc:sldMkLst>
          <pc:docMk/>
          <pc:sldMk cId="0" sldId="258"/>
        </pc:sldMkLst>
        <pc:spChg chg="mod">
          <ac:chgData name="ALI SAEED" userId="88330f20612d89c2" providerId="LiveId" clId="{08D767FA-3662-49E5-A2B1-A06D226451B9}" dt="2024-12-26T17:07:18.407" v="21" actId="20577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ALI SAEED" userId="88330f20612d89c2" providerId="LiveId" clId="{08D767FA-3662-49E5-A2B1-A06D226451B9}" dt="2024-12-26T17:07:21.341" v="22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ALI SAEED" userId="88330f20612d89c2" providerId="LiveId" clId="{08D767FA-3662-49E5-A2B1-A06D226451B9}" dt="2024-12-26T17:07:24.382" v="23" actId="20577"/>
          <ac:spMkLst>
            <pc:docMk/>
            <pc:sldMk cId="0" sldId="258"/>
            <ac:spMk id="124" creationId="{00000000-0000-0000-0000-000000000000}"/>
          </ac:spMkLst>
        </pc:spChg>
        <pc:spChg chg="mod">
          <ac:chgData name="ALI SAEED" userId="88330f20612d89c2" providerId="LiveId" clId="{08D767FA-3662-49E5-A2B1-A06D226451B9}" dt="2024-12-26T17:07:26.662" v="24" actId="20577"/>
          <ac:spMkLst>
            <pc:docMk/>
            <pc:sldMk cId="0" sldId="258"/>
            <ac:spMk id="125" creationId="{00000000-0000-0000-0000-000000000000}"/>
          </ac:spMkLst>
        </pc:spChg>
      </pc:sldChg>
      <pc:sldChg chg="modSp mod">
        <pc:chgData name="ALI SAEED" userId="88330f20612d89c2" providerId="LiveId" clId="{08D767FA-3662-49E5-A2B1-A06D226451B9}" dt="2024-12-26T17:11:28.261" v="25" actId="1076"/>
        <pc:sldMkLst>
          <pc:docMk/>
          <pc:sldMk cId="0" sldId="261"/>
        </pc:sldMkLst>
        <pc:picChg chg="mod">
          <ac:chgData name="ALI SAEED" userId="88330f20612d89c2" providerId="LiveId" clId="{08D767FA-3662-49E5-A2B1-A06D226451B9}" dt="2024-12-26T17:11:28.261" v="25" actId="1076"/>
          <ac:picMkLst>
            <pc:docMk/>
            <pc:sldMk cId="0" sldId="261"/>
            <ac:picMk id="16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b2e72063_0_2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05b2e7206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5561c26ba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15561c26b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561c26ba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15561c26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561c26ba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15561c26b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561c26ba_0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15561c26b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5561c26ba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15561c26b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5561c26ba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15561c26b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a Lesson Title ">
  <p:cSld name="TITLE_1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3419" b="-340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232067" y="1034380"/>
            <a:ext cx="3497101" cy="986219"/>
            <a:chOff x="989538" y="1051025"/>
            <a:chExt cx="3377536" cy="952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t="3419" b="-3409"/>
            <a:stretch/>
          </p:blipFill>
          <p:spPr>
            <a:xfrm>
              <a:off x="1239650" y="1254250"/>
              <a:ext cx="2877300" cy="54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995600" y="1051025"/>
              <a:ext cx="3365400" cy="952500"/>
            </a:xfrm>
            <a:prstGeom prst="rect">
              <a:avLst/>
            </a:prstGeom>
            <a:solidFill>
              <a:srgbClr val="171A53"/>
            </a:solidFill>
            <a:ln w="9525" cap="flat" cmpd="sng">
              <a:solidFill>
                <a:srgbClr val="171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71A5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9538" y="1058076"/>
              <a:ext cx="3377536" cy="9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Dual Code">
  <p:cSld name="TITLE_AND_BODY_1_1_1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Full Card">
  <p:cSld name="CUSTOM_1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name="adj1" fmla="val 20143"/>
              <a:gd name="adj2" fmla="val 0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a Full Bullet">
  <p:cSld name="TITLE_AND_BODY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g Full Graphic">
  <p:cSld name="TITLE_ONLY_1_1_1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750" y="9434275"/>
            <a:ext cx="261980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b Third Card">
  <p:cSld name="TITLE_AND_BODY_1_1_1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name="adj" fmla="val 28421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600" b="1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c Half Card">
  <p:cSld name="TITLE_AND_BODY_1_1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2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e Dual Card">
  <p:cSld name="CUSTOM_1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-5400000" flipH="1">
            <a:off x="846450" y="495600"/>
            <a:ext cx="7786200" cy="81378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2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f Triple Card ">
  <p:cSld name="CUSTOM_1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4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5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6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Code">
  <p:cSld name="TITLE_AND_BODY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1225200" y="2051950"/>
            <a:ext cx="10070400" cy="2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Final Project Title</a:t>
            </a:r>
            <a:endParaRPr sz="1000"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256200" y="5350075"/>
            <a:ext cx="10039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Delivering an ML/AI Strategy, AI for Business Leaders, Udacity 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b="1" dirty="0" err="1"/>
              <a:t>Athari</a:t>
            </a:r>
            <a:r>
              <a:rPr lang="en-US" b="1" dirty="0"/>
              <a:t> </a:t>
            </a:r>
            <a:r>
              <a:rPr lang="en-US" b="1" dirty="0" err="1"/>
              <a:t>Alshehhi</a:t>
            </a:r>
            <a:r>
              <a:rPr lang="en" b="1" dirty="0"/>
              <a:t>, December - 2024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10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85125" y="1455650"/>
            <a:ext cx="15247500" cy="220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Purpose of Project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The project aims to leverage Machine Learning (ML) and Artificial Intelligence (AI) technologies to enhance business processes, optimize operations, and achieve a competitive advantage for </a:t>
            </a:r>
            <a:r>
              <a:rPr lang="en-US" sz="3200" dirty="0" err="1">
                <a:latin typeface="Open Sans"/>
                <a:ea typeface="Open Sans"/>
                <a:cs typeface="Open Sans"/>
                <a:sym typeface="Open Sans"/>
              </a:rPr>
              <a:t>TeknoVe</a:t>
            </a: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40671" y="365928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Over 10 potential use cases were evaluated for feasibility and impact.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Narrowed down to 4 initial use cases using 5V analysis.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Further refined to 2 high-priority use cases through prioritization grids, resource constraints analysis, and operational considerations.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85125" y="633137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Path Forward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Identified two actionable use cases: "Predictive Maintenance" and "Customer Churn Prediction.“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Outlined implementation requirements and next steps, including data preparation, model development, and pilot testing.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Began with Four Use Case Ideas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89924" y="1531850"/>
            <a:ext cx="9342983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1: </a:t>
            </a: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Predictive Maintenance 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Sensors monitor machinery to reduce downtime and maintenance costs through anomaly detection.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89925" y="4052862"/>
            <a:ext cx="9342982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2 : </a:t>
            </a: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Customer Churn Prediction </a:t>
            </a:r>
            <a:endParaRPr lang="en-US" sz="3200" b="1" dirty="0">
              <a:latin typeface="Open Sans"/>
              <a:ea typeface="Open Sans"/>
              <a:cs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Predict customer churn using historical data and trigger interventions to improve retention.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89924" y="6512999"/>
            <a:ext cx="9342982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3 : </a:t>
            </a: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Supply Chain Optimization </a:t>
            </a:r>
            <a:endParaRPr lang="en-US" sz="3200" b="1" dirty="0">
              <a:latin typeface="Open Sans"/>
              <a:ea typeface="Open Sans"/>
              <a:cs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Optimize inventory and supplier performance using data-driven algorithms.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9932908" y="1531850"/>
            <a:ext cx="8355092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4 </a:t>
            </a:r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: Fraud Detection 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Real-time transaction analysis to identify and prevent fraudulent activities.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Assessed Feasibility vs. Impact for All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1332037" y="3272094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1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2037" y="3911184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2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1332037" y="4566641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3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1332037" y="5222099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4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1921798" y="3255727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UC1: &lt;</a:t>
            </a:r>
            <a:r>
              <a:rPr lang="en-US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Predictive Maintenance</a:t>
            </a: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20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1921798" y="3903015"/>
            <a:ext cx="5017978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UC2: &lt;</a:t>
            </a:r>
            <a:r>
              <a:rPr lang="en-US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Customer Churn Prediction</a:t>
            </a: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20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1921798" y="4550302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UC3: &lt;</a:t>
            </a:r>
            <a:r>
              <a:rPr lang="en-US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Supply Chain Optimization</a:t>
            </a: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20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1921798" y="5197590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UC4: &lt;</a:t>
            </a:r>
            <a:r>
              <a:rPr lang="en-US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Fraud Detection</a:t>
            </a:r>
            <a:r>
              <a:rPr lang="en" sz="2000" dirty="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20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5952695" y="2466329"/>
            <a:ext cx="13200" cy="5502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980877" y="5234905"/>
            <a:ext cx="7967700" cy="18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868271" y="2394150"/>
            <a:ext cx="36000" cy="57240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929924" y="8088822"/>
            <a:ext cx="7892400" cy="42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685800" y="4968966"/>
            <a:ext cx="13041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Impact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310100" y="8088822"/>
            <a:ext cx="54174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1930066" y="8088822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217891" y="7280920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520873" y="8088822"/>
            <a:ext cx="12753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131;p16">
            <a:extLst>
              <a:ext uri="{FF2B5EF4-FFF2-40B4-BE49-F238E27FC236}">
                <a16:creationId xmlns:a16="http://schemas.microsoft.com/office/drawing/2014/main" id="{7061D9C3-F128-773A-004B-FDABBBD9267C}"/>
              </a:ext>
            </a:extLst>
          </p:cNvPr>
          <p:cNvSpPr/>
          <p:nvPr/>
        </p:nvSpPr>
        <p:spPr>
          <a:xfrm>
            <a:off x="9236759" y="2445152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1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3" name="Google Shape;132;p16">
            <a:extLst>
              <a:ext uri="{FF2B5EF4-FFF2-40B4-BE49-F238E27FC236}">
                <a16:creationId xmlns:a16="http://schemas.microsoft.com/office/drawing/2014/main" id="{BDBDED15-FC05-0F76-4633-4E574A430983}"/>
              </a:ext>
            </a:extLst>
          </p:cNvPr>
          <p:cNvSpPr/>
          <p:nvPr/>
        </p:nvSpPr>
        <p:spPr>
          <a:xfrm>
            <a:off x="9236759" y="4762895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2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4" name="Google Shape;133;p16">
            <a:extLst>
              <a:ext uri="{FF2B5EF4-FFF2-40B4-BE49-F238E27FC236}">
                <a16:creationId xmlns:a16="http://schemas.microsoft.com/office/drawing/2014/main" id="{BECA83C1-0ABF-0B2E-3845-AC1CAE6D8930}"/>
              </a:ext>
            </a:extLst>
          </p:cNvPr>
          <p:cNvSpPr/>
          <p:nvPr/>
        </p:nvSpPr>
        <p:spPr>
          <a:xfrm>
            <a:off x="5670995" y="2445152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3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3D15003D-170A-A92C-E389-9ED7198B237E}"/>
              </a:ext>
            </a:extLst>
          </p:cNvPr>
          <p:cNvSpPr/>
          <p:nvPr/>
        </p:nvSpPr>
        <p:spPr>
          <a:xfrm>
            <a:off x="5657795" y="4762895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4</a:t>
            </a:r>
            <a:endParaRPr sz="1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Transforming Our Business Using ML/A with These Top Two Use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flipH="1">
            <a:off x="7398402" y="2273100"/>
            <a:ext cx="48000" cy="447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807724" y="2477399"/>
            <a:ext cx="5903971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1 : </a:t>
            </a:r>
            <a:r>
              <a:rPr lang="en-US" sz="3200" b="1" dirty="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Predictive Maintenance </a:t>
            </a:r>
            <a:endParaRPr sz="3200" b="1" dirty="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By leveraging ML-based anomaly detection, we aim to reduce downtime and extend machinery lifespan, leading to cost efficiency.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0181764" y="2477399"/>
            <a:ext cx="6149420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Use Case 2 : </a:t>
            </a:r>
            <a:r>
              <a:rPr lang="en-US" sz="3200" b="1" dirty="0"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Customer Churn Prediction </a:t>
            </a:r>
            <a:endParaRPr sz="3200" b="1" dirty="0">
              <a:highlight>
                <a:srgbClr val="00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Improving customer retention through predictive insights enables personalized interventions and enhances customer satisfaction.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529411" y="7404292"/>
            <a:ext cx="15152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By executing on these two projects I believe we can drive </a:t>
            </a:r>
            <a:r>
              <a:rPr lang="en-US" sz="3200" i="1" dirty="0">
                <a:latin typeface="Open Sans"/>
                <a:ea typeface="Open Sans"/>
                <a:cs typeface="Open Sans"/>
                <a:sym typeface="Open Sans"/>
              </a:rPr>
              <a:t>growth and innovation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for our business by</a:t>
            </a:r>
            <a:r>
              <a:rPr lang="en-US" sz="3200" i="1" dirty="0">
                <a:latin typeface="Open Sans"/>
                <a:ea typeface="Open Sans"/>
                <a:cs typeface="Open Sans"/>
                <a:sym typeface="Open Sans"/>
              </a:rPr>
              <a:t>leveraging cutting-edge technology and improving operational efficiency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and become a(n) </a:t>
            </a:r>
            <a:r>
              <a:rPr lang="en-US" sz="3200" i="1" dirty="0">
                <a:latin typeface="Open Sans"/>
                <a:ea typeface="Open Sans"/>
                <a:cs typeface="Open Sans"/>
                <a:sym typeface="Open Sans"/>
              </a:rPr>
              <a:t>market-leading and sustainable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business.</a:t>
            </a:r>
            <a:endParaRPr sz="3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Use Case 1: </a:t>
            </a:r>
            <a:r>
              <a:rPr lang="en-US" b="1" dirty="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Predictive Maintenance</a:t>
            </a:r>
            <a:r>
              <a:rPr lang="en" b="1" dirty="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Deep Dive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6998746" y="2613075"/>
            <a:ext cx="10427573" cy="5674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8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11725" y="1704849"/>
            <a:ext cx="6194003" cy="2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Manual maintenance scheduling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Downtime due to unplanned failures.</a:t>
            </a:r>
            <a:endParaRPr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11725" y="4079114"/>
            <a:ext cx="6311997" cy="274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Sensors collect real-time data.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ML models predict potential failures. 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Automated alerts trigger preemptive maintenance.</a:t>
            </a:r>
            <a:endParaRPr lang="en"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11725" y="7169153"/>
            <a:ext cx="6569027" cy="144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The impact of </a:t>
            </a:r>
            <a:r>
              <a:rPr lang="en-US" sz="3200" b="1" i="1" dirty="0">
                <a:latin typeface="Open Sans"/>
                <a:ea typeface="Open Sans"/>
                <a:cs typeface="Open Sans"/>
                <a:sym typeface="Open Sans"/>
              </a:rPr>
              <a:t>automation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 will be </a:t>
            </a:r>
            <a:r>
              <a:rPr lang="en-US" sz="3200" b="1" i="1" dirty="0">
                <a:latin typeface="Open Sans"/>
                <a:ea typeface="Open Sans"/>
                <a:cs typeface="Open Sans"/>
                <a:sym typeface="Open Sans"/>
              </a:rPr>
              <a:t>transformational 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thanks to </a:t>
            </a:r>
            <a:r>
              <a:rPr lang="en-US" sz="3200" b="1" i="1" dirty="0">
                <a:latin typeface="Open Sans"/>
                <a:ea typeface="Open Sans"/>
                <a:cs typeface="Open Sans"/>
                <a:sym typeface="Open Sans"/>
              </a:rPr>
              <a:t>innovative technology and streamlined processes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3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Use Case 2 </a:t>
            </a:r>
            <a:r>
              <a:rPr lang="en-US" b="1" dirty="0"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Customer Churn Prediction</a:t>
            </a:r>
            <a:r>
              <a:rPr lang="en" b="1" dirty="0"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Deep Dive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r="20534"/>
          <a:stretch/>
        </p:blipFill>
        <p:spPr>
          <a:xfrm>
            <a:off x="7243852" y="2801926"/>
            <a:ext cx="10427573" cy="5674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9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11725" y="1696383"/>
            <a:ext cx="6949134" cy="266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Reactive strategies for customer retention.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Limited insight into customer behavior.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11725" y="4110822"/>
            <a:ext cx="6362397" cy="27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ML models analyze customer data to predict churn.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Personalized offers or customer support is automatically triggered.</a:t>
            </a:r>
            <a:endParaRPr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9022" y="6656607"/>
            <a:ext cx="60951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The impact of </a:t>
            </a:r>
            <a:r>
              <a:rPr lang="en-US" sz="3200" b="1" i="1" dirty="0">
                <a:latin typeface="Open Sans"/>
                <a:ea typeface="Open Sans"/>
                <a:cs typeface="Open Sans"/>
                <a:sym typeface="Open Sans"/>
              </a:rPr>
              <a:t>personalized marketing strategies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 will be </a:t>
            </a:r>
            <a:r>
              <a:rPr lang="en-US" sz="3200" b="1" i="1" dirty="0">
                <a:latin typeface="Open Sans"/>
                <a:ea typeface="Open Sans"/>
                <a:cs typeface="Open Sans"/>
                <a:sym typeface="Open Sans"/>
              </a:rPr>
              <a:t>significant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 thanks to </a:t>
            </a:r>
            <a:r>
              <a:rPr lang="en-US" sz="3200" b="1" i="1" dirty="0">
                <a:latin typeface="Open Sans"/>
                <a:ea typeface="Open Sans"/>
                <a:cs typeface="Open Sans"/>
                <a:sym typeface="Open Sans"/>
              </a:rPr>
              <a:t>data-driven insights and advanced analytics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3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Risks / Mitigations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4" name="Google Shape;184;p20"/>
          <p:cNvGraphicFramePr/>
          <p:nvPr>
            <p:extLst>
              <p:ext uri="{D42A27DB-BD31-4B8C-83A1-F6EECF244321}">
                <p14:modId xmlns:p14="http://schemas.microsoft.com/office/powerpoint/2010/main" val="2609323724"/>
              </p:ext>
            </p:extLst>
          </p:nvPr>
        </p:nvGraphicFramePr>
        <p:xfrm>
          <a:off x="402336" y="1597250"/>
          <a:ext cx="17885664" cy="7732470"/>
        </p:xfrm>
        <a:graphic>
          <a:graphicData uri="http://schemas.openxmlformats.org/drawingml/2006/table">
            <a:tbl>
              <a:tblPr>
                <a:noFill/>
                <a:tableStyleId>{76EA093B-4BBF-474B-B3B1-8ECE2D7982BD}</a:tableStyleId>
              </a:tblPr>
              <a:tblGrid>
                <a:gridCol w="544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Cas</a:t>
                      </a:r>
                      <a:r>
                        <a:rPr lang="en-US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 1 :</a:t>
                      </a:r>
                      <a:r>
                        <a:rPr lang="ar-AE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3200" b="1" dirty="0">
                          <a:highlight>
                            <a:srgbClr val="FFFF00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Predictive Maintenance</a:t>
                      </a:r>
                      <a:endParaRPr sz="3200" b="1" dirty="0">
                        <a:highlight>
                          <a:srgbClr val="FFFF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Case 2 : </a:t>
                      </a:r>
                      <a:r>
                        <a:rPr lang="en-US" sz="3200" b="1" dirty="0">
                          <a:highlight>
                            <a:srgbClr val="00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Churn Prediction</a:t>
                      </a:r>
                      <a:endParaRPr sz="3200" b="1" dirty="0">
                        <a:highlight>
                          <a:srgbClr val="00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sz="3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Predictive accuracy may be low due to insufficient data or data quality.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Conduct periodic tests of the model using fresh data to ensure accuracy.</a:t>
                      </a:r>
                      <a:endParaRPr lang="en-US" sz="1800" dirty="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Unweighted analyses can lead to inaccurate results.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 data quality by updating it regularly.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Underfitting/Overfitting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sz="3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Overfitting may occur if the model relies heavily on training data.</a:t>
                      </a:r>
                      <a:endParaRPr sz="2400" dirty="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cross-validation techniques to fine-tune models.</a:t>
                      </a:r>
                      <a:endParaRPr sz="2400" dirty="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Underfitting may lead to inaccurate prediction of leakage risk.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regularization techniques.</a:t>
                      </a: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Ethical Concerns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sz="3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sensitive data from sensors without ensuring privacy.</a:t>
                      </a:r>
                      <a:endParaRPr sz="2400" dirty="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Implement strict controls on data collection and use.</a:t>
                      </a: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Violation of customer privacy when using their personal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Apply encryption and anonymization to sensitive data.</a:t>
                      </a: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2024 Student Template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663</Words>
  <Application>Microsoft Office PowerPoint</Application>
  <PresentationFormat>مخصص</PresentationFormat>
  <Paragraphs>87</Paragraphs>
  <Slides>8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Open Sans</vt:lpstr>
      <vt:lpstr>Arial</vt:lpstr>
      <vt:lpstr>Open Sans Light</vt:lpstr>
      <vt:lpstr>Roboto Mono Light</vt:lpstr>
      <vt:lpstr>Udacity 2024 Student Template</vt:lpstr>
      <vt:lpstr>Final Project Title</vt:lpstr>
      <vt:lpstr>Executive Summary</vt:lpstr>
      <vt:lpstr>I Began with Four Use Case Ideas</vt:lpstr>
      <vt:lpstr>I Assessed Feasibility vs. Impact for All Cases</vt:lpstr>
      <vt:lpstr>Transforming Our Business Using ML/A with These Top Two Use Cases</vt:lpstr>
      <vt:lpstr>Use Case 1: Predictive Maintenance Deep Dive</vt:lpstr>
      <vt:lpstr>Use Case 2 Customer Churn Prediction Deep Dive</vt:lpstr>
      <vt:lpstr>Risks /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ALI SAEED</cp:lastModifiedBy>
  <cp:revision>9</cp:revision>
  <dcterms:modified xsi:type="dcterms:W3CDTF">2024-12-26T17:11:39Z</dcterms:modified>
</cp:coreProperties>
</file>