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103" d="100"/>
          <a:sy n="103" d="100"/>
        </p:scale>
        <p:origin x="92"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luwasegun Olaleye" userId="ed427906-4823-4b59-98e4-499e81838714" providerId="ADAL" clId="{4628EC5D-FE23-4987-BAD2-C38364207938}"/>
    <pc:docChg chg="modSld">
      <pc:chgData name="Oluwasegun Olaleye" userId="ed427906-4823-4b59-98e4-499e81838714" providerId="ADAL" clId="{4628EC5D-FE23-4987-BAD2-C38364207938}" dt="2025-03-06T10:06:18.658" v="1" actId="1035"/>
      <pc:docMkLst>
        <pc:docMk/>
      </pc:docMkLst>
      <pc:sldChg chg="modSp mod">
        <pc:chgData name="Oluwasegun Olaleye" userId="ed427906-4823-4b59-98e4-499e81838714" providerId="ADAL" clId="{4628EC5D-FE23-4987-BAD2-C38364207938}" dt="2025-03-06T10:06:18.658" v="1" actId="1035"/>
        <pc:sldMkLst>
          <pc:docMk/>
          <pc:sldMk cId="1045766797" sldId="270"/>
        </pc:sldMkLst>
        <pc:picChg chg="mod">
          <ac:chgData name="Oluwasegun Olaleye" userId="ed427906-4823-4b59-98e4-499e81838714" providerId="ADAL" clId="{4628EC5D-FE23-4987-BAD2-C38364207938}" dt="2025-03-06T10:06:18.658" v="1" actId="1035"/>
          <ac:picMkLst>
            <pc:docMk/>
            <pc:sldMk cId="1045766797" sldId="270"/>
            <ac:picMk id="5" creationId="{CF7B43A0-649A-495C-A72E-6A137928145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7FBA06-F9D0-4E29-BF3C-3FBF3F939704}" type="datetimeFigureOut">
              <a:t>3/8/2025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26B498-DDA7-4F77-AD6A-8DCD9CD3D179}" type="slidenum">
              <a:t>‹#›</a:t>
            </a:fld>
            <a:endParaRPr lang="en-GB"/>
          </a:p>
        </p:txBody>
      </p:sp>
    </p:spTree>
    <p:extLst>
      <p:ext uri="{BB962C8B-B14F-4D97-AF65-F5344CB8AC3E}">
        <p14:creationId xmlns:p14="http://schemas.microsoft.com/office/powerpoint/2010/main" val="746611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order to develop a successful solution, it is important to understand the business context in which it will operate. This includes factors such as the company's goals, the competitive landscape, and market trends. By taking these factors into consideration, we can ensure that the solution aligns with the company's overall strategy.</a:t>
            </a:r>
          </a:p>
        </p:txBody>
      </p:sp>
      <p:sp>
        <p:nvSpPr>
          <p:cNvPr id="4" name="Slide Number Placeholder 3"/>
          <p:cNvSpPr>
            <a:spLocks noGrp="1"/>
          </p:cNvSpPr>
          <p:nvPr>
            <p:ph type="sldNum" sz="quarter" idx="5"/>
          </p:nvPr>
        </p:nvSpPr>
        <p:spPr/>
        <p:txBody>
          <a:bodyPr/>
          <a:lstStyle/>
          <a:p>
            <a:fld id="{9AF86646-E106-48BB-8B5E-9BCE1911271C}" type="slidenum">
              <a:t>2</a:t>
            </a:fld>
            <a:endParaRPr lang="en-GB"/>
          </a:p>
        </p:txBody>
      </p:sp>
    </p:spTree>
    <p:extLst>
      <p:ext uri="{BB962C8B-B14F-4D97-AF65-F5344CB8AC3E}">
        <p14:creationId xmlns:p14="http://schemas.microsoft.com/office/powerpoint/2010/main" val="2708580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Data requirements are a critical aspect of software development. Understanding the types and amount of data that a system will need to handle is essential in order to design a system that can handle that data. Data requirements can involve issues such as data storage, retrieval, and processing. By considering these issues early in the development process, developers can avoid potential issues down the road.</a:t>
            </a:r>
          </a:p>
        </p:txBody>
      </p:sp>
      <p:sp>
        <p:nvSpPr>
          <p:cNvPr id="4" name="Slide Number Placeholder 3"/>
          <p:cNvSpPr>
            <a:spLocks noGrp="1"/>
          </p:cNvSpPr>
          <p:nvPr>
            <p:ph type="sldNum" sz="quarter" idx="5"/>
          </p:nvPr>
        </p:nvSpPr>
        <p:spPr/>
        <p:txBody>
          <a:bodyPr/>
          <a:lstStyle/>
          <a:p>
            <a:fld id="{DE26B498-DDA7-4F77-AD6A-8DCD9CD3D179}" type="slidenum">
              <a:t>11</a:t>
            </a:fld>
            <a:endParaRPr lang="en-GB"/>
          </a:p>
        </p:txBody>
      </p:sp>
    </p:spTree>
    <p:extLst>
      <p:ext uri="{BB962C8B-B14F-4D97-AF65-F5344CB8AC3E}">
        <p14:creationId xmlns:p14="http://schemas.microsoft.com/office/powerpoint/2010/main" val="1420975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Algorithm design is an essential part of software development, particularly in areas like machine learning and data analysis. By breaking down complex problems into smaller, more manageable parts, developers can create efficient and accurate algorithms that can process large amounts of data. Good algorithm design can make a big difference in the success of a product, and it is an area that developers should pay close attention to.</a:t>
            </a:r>
          </a:p>
        </p:txBody>
      </p:sp>
      <p:sp>
        <p:nvSpPr>
          <p:cNvPr id="4" name="Slide Number Placeholder 3"/>
          <p:cNvSpPr>
            <a:spLocks noGrp="1"/>
          </p:cNvSpPr>
          <p:nvPr>
            <p:ph type="sldNum" sz="quarter" idx="5"/>
          </p:nvPr>
        </p:nvSpPr>
        <p:spPr/>
        <p:txBody>
          <a:bodyPr/>
          <a:lstStyle/>
          <a:p>
            <a:fld id="{DE26B498-DDA7-4F77-AD6A-8DCD9CD3D179}" type="slidenum">
              <a:t>12</a:t>
            </a:fld>
            <a:endParaRPr lang="en-GB"/>
          </a:p>
        </p:txBody>
      </p:sp>
    </p:spTree>
    <p:extLst>
      <p:ext uri="{BB962C8B-B14F-4D97-AF65-F5344CB8AC3E}">
        <p14:creationId xmlns:p14="http://schemas.microsoft.com/office/powerpoint/2010/main" val="3705472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test strategy is a critical part of software development. A good test strategy should cover both functional and non-functional aspects of the application, and should involve a variety of testing methods, including unit testing, integration testing, and end-to-end testing. By developing a comprehensive test strategy, developers can ensure that their product is of high quality and meets the needs of users.</a:t>
            </a:r>
          </a:p>
        </p:txBody>
      </p:sp>
      <p:sp>
        <p:nvSpPr>
          <p:cNvPr id="4" name="Slide Number Placeholder 3"/>
          <p:cNvSpPr>
            <a:spLocks noGrp="1"/>
          </p:cNvSpPr>
          <p:nvPr>
            <p:ph type="sldNum" sz="quarter" idx="5"/>
          </p:nvPr>
        </p:nvSpPr>
        <p:spPr/>
        <p:txBody>
          <a:bodyPr/>
          <a:lstStyle/>
          <a:p>
            <a:fld id="{DE26B498-DDA7-4F77-AD6A-8DCD9CD3D179}" type="slidenum">
              <a:t>13</a:t>
            </a:fld>
            <a:endParaRPr lang="en-GB"/>
          </a:p>
        </p:txBody>
      </p:sp>
    </p:spTree>
    <p:extLst>
      <p:ext uri="{BB962C8B-B14F-4D97-AF65-F5344CB8AC3E}">
        <p14:creationId xmlns:p14="http://schemas.microsoft.com/office/powerpoint/2010/main" val="4240775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data flow diagram is a visual representation of how data moves through a system. It is a valuable tool for anyone involved in the design, development, or maintenance of computer systems. By using a DFD, you can gain a better understanding of how data is being processed, identify potential bottlenecks in the system, and ensure that data is being processed accurately and efficiently. DFDs can be used in a variety of industries, from manufacturing to healthcare, and can help to streamline business processes and improve efficiency.</a:t>
            </a:r>
          </a:p>
        </p:txBody>
      </p:sp>
      <p:sp>
        <p:nvSpPr>
          <p:cNvPr id="4" name="Slide Number Placeholder 3"/>
          <p:cNvSpPr>
            <a:spLocks noGrp="1"/>
          </p:cNvSpPr>
          <p:nvPr>
            <p:ph type="sldNum" sz="quarter" idx="5"/>
          </p:nvPr>
        </p:nvSpPr>
        <p:spPr/>
        <p:txBody>
          <a:bodyPr/>
          <a:lstStyle/>
          <a:p>
            <a:fld id="{DE26B498-DDA7-4F77-AD6A-8DCD9CD3D179}" type="slidenum">
              <a:t>14</a:t>
            </a:fld>
            <a:endParaRPr lang="en-GB"/>
          </a:p>
        </p:txBody>
      </p:sp>
    </p:spTree>
    <p:extLst>
      <p:ext uri="{BB962C8B-B14F-4D97-AF65-F5344CB8AC3E}">
        <p14:creationId xmlns:p14="http://schemas.microsoft.com/office/powerpoint/2010/main" val="4203465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Data flow diagrams (DFDs) are a powerful tool for visualizing how data flows through a system. DFDs can help you identify bottlenecks and inefficiencies in your system, and can help you design a more effective solution. DFDs can be used in a variety of industries, including manufacturing, healthcare, and finance. By using DFDs to map out your system, you can ensure that your data is processed accurately, efficiently, and securely.</a:t>
            </a:r>
          </a:p>
        </p:txBody>
      </p:sp>
      <p:sp>
        <p:nvSpPr>
          <p:cNvPr id="4" name="Slide Number Placeholder 3"/>
          <p:cNvSpPr>
            <a:spLocks noGrp="1"/>
          </p:cNvSpPr>
          <p:nvPr>
            <p:ph type="sldNum" sz="quarter" idx="5"/>
          </p:nvPr>
        </p:nvSpPr>
        <p:spPr/>
        <p:txBody>
          <a:bodyPr/>
          <a:lstStyle/>
          <a:p>
            <a:fld id="{DE26B498-DDA7-4F77-AD6A-8DCD9CD3D179}" type="slidenum">
              <a:t>15</a:t>
            </a:fld>
            <a:endParaRPr lang="en-GB"/>
          </a:p>
        </p:txBody>
      </p:sp>
    </p:spTree>
    <p:extLst>
      <p:ext uri="{BB962C8B-B14F-4D97-AF65-F5344CB8AC3E}">
        <p14:creationId xmlns:p14="http://schemas.microsoft.com/office/powerpoint/2010/main" val="13710192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Functional and non-functional requirements are both important aspects of any software solution. Functional requirements refer to what the system should do, while non-functional requirements refer to how well the system should do it. Examples of functional requirements include features, usability, and performance, while examples of non-functional requirements include reliability, security, and scalability.</a:t>
            </a:r>
          </a:p>
        </p:txBody>
      </p:sp>
      <p:sp>
        <p:nvSpPr>
          <p:cNvPr id="4" name="Slide Number Placeholder 3"/>
          <p:cNvSpPr>
            <a:spLocks noGrp="1"/>
          </p:cNvSpPr>
          <p:nvPr>
            <p:ph type="sldNum" sz="quarter" idx="5"/>
          </p:nvPr>
        </p:nvSpPr>
        <p:spPr/>
        <p:txBody>
          <a:bodyPr/>
          <a:lstStyle/>
          <a:p>
            <a:fld id="{9AF86646-E106-48BB-8B5E-9BCE1911271C}" type="slidenum">
              <a:t>3</a:t>
            </a:fld>
            <a:endParaRPr lang="en-GB"/>
          </a:p>
        </p:txBody>
      </p:sp>
    </p:spTree>
    <p:extLst>
      <p:ext uri="{BB962C8B-B14F-4D97-AF65-F5344CB8AC3E}">
        <p14:creationId xmlns:p14="http://schemas.microsoft.com/office/powerpoint/2010/main" val="3777087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Problem decomposition is an important part of any software development project. It involves breaking down a complex problem into smaller, more manageable parts. By doing this, it becomes easier to identify the root cause of an issue and develop appropriate solutions. This helps to ensure that the solution addresses all aspects of the problem and doesn't just address symptoms.</a:t>
            </a:r>
          </a:p>
        </p:txBody>
      </p:sp>
      <p:sp>
        <p:nvSpPr>
          <p:cNvPr id="4" name="Slide Number Placeholder 3"/>
          <p:cNvSpPr>
            <a:spLocks noGrp="1"/>
          </p:cNvSpPr>
          <p:nvPr>
            <p:ph type="sldNum" sz="quarter" idx="5"/>
          </p:nvPr>
        </p:nvSpPr>
        <p:spPr/>
        <p:txBody>
          <a:bodyPr/>
          <a:lstStyle/>
          <a:p>
            <a:fld id="{9AF86646-E106-48BB-8B5E-9BCE1911271C}" type="slidenum">
              <a:t>4</a:t>
            </a:fld>
            <a:endParaRPr lang="en-GB"/>
          </a:p>
        </p:txBody>
      </p:sp>
    </p:spTree>
    <p:extLst>
      <p:ext uri="{BB962C8B-B14F-4D97-AF65-F5344CB8AC3E}">
        <p14:creationId xmlns:p14="http://schemas.microsoft.com/office/powerpoint/2010/main" val="10647005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Developing Key Performance Indicators (KPIs) and user acceptance criteria is an important part of any software development project. KPIs are measurable values that indicate how well a system is performing, while user acceptance criteria are the set of conditions that a system must meet in order to be accepted by the end user. By developing these criteria, we can ensure that the system meets the needs of the end user and performs well.</a:t>
            </a:r>
          </a:p>
        </p:txBody>
      </p:sp>
      <p:sp>
        <p:nvSpPr>
          <p:cNvPr id="4" name="Slide Number Placeholder 3"/>
          <p:cNvSpPr>
            <a:spLocks noGrp="1"/>
          </p:cNvSpPr>
          <p:nvPr>
            <p:ph type="sldNum" sz="quarter" idx="5"/>
          </p:nvPr>
        </p:nvSpPr>
        <p:spPr/>
        <p:txBody>
          <a:bodyPr/>
          <a:lstStyle/>
          <a:p>
            <a:fld id="{9AF86646-E106-48BB-8B5E-9BCE1911271C}" type="slidenum">
              <a:t>5</a:t>
            </a:fld>
            <a:endParaRPr lang="en-GB"/>
          </a:p>
        </p:txBody>
      </p:sp>
    </p:spTree>
    <p:extLst>
      <p:ext uri="{BB962C8B-B14F-4D97-AF65-F5344CB8AC3E}">
        <p14:creationId xmlns:p14="http://schemas.microsoft.com/office/powerpoint/2010/main" val="646654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The description of the proposed solution is an important part of any software development project. It should explain how the system will work and how it will meet the identified requirements. This should include details such as the system architecture, technologies used, and how data will be stored and accessed. The description should be clear and concise, and should be understandable by both technical and non-technical stakeholders.</a:t>
            </a:r>
          </a:p>
        </p:txBody>
      </p:sp>
      <p:sp>
        <p:nvSpPr>
          <p:cNvPr id="4" name="Slide Number Placeholder 3"/>
          <p:cNvSpPr>
            <a:spLocks noGrp="1"/>
          </p:cNvSpPr>
          <p:nvPr>
            <p:ph type="sldNum" sz="quarter" idx="5"/>
          </p:nvPr>
        </p:nvSpPr>
        <p:spPr/>
        <p:txBody>
          <a:bodyPr/>
          <a:lstStyle/>
          <a:p>
            <a:fld id="{9AF86646-E106-48BB-8B5E-9BCE1911271C}" type="slidenum">
              <a:t>6</a:t>
            </a:fld>
            <a:endParaRPr lang="en-GB"/>
          </a:p>
        </p:txBody>
      </p:sp>
    </p:spTree>
    <p:extLst>
      <p:ext uri="{BB962C8B-B14F-4D97-AF65-F5344CB8AC3E}">
        <p14:creationId xmlns:p14="http://schemas.microsoft.com/office/powerpoint/2010/main" val="4066180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It is important to provide a justification for the recommended solution in order to ensure that stakeholders understand why it was chosen. This justification should include a comparison of the proposed solution with alternative solutions, an explanation of how the proposed solution meets the identified requirements, and an explanation of how potential risks will be mitigated. Additionally, the justification should explain how relevant regulatory guidelines and legal requirements will be addressed.</a:t>
            </a:r>
          </a:p>
        </p:txBody>
      </p:sp>
      <p:sp>
        <p:nvSpPr>
          <p:cNvPr id="4" name="Slide Number Placeholder 3"/>
          <p:cNvSpPr>
            <a:spLocks noGrp="1"/>
          </p:cNvSpPr>
          <p:nvPr>
            <p:ph type="sldNum" sz="quarter" idx="5"/>
          </p:nvPr>
        </p:nvSpPr>
        <p:spPr/>
        <p:txBody>
          <a:bodyPr/>
          <a:lstStyle/>
          <a:p>
            <a:fld id="{9AF86646-E106-48BB-8B5E-9BCE1911271C}" type="slidenum">
              <a:t>7</a:t>
            </a:fld>
            <a:endParaRPr lang="en-GB"/>
          </a:p>
        </p:txBody>
      </p:sp>
    </p:spTree>
    <p:extLst>
      <p:ext uri="{BB962C8B-B14F-4D97-AF65-F5344CB8AC3E}">
        <p14:creationId xmlns:p14="http://schemas.microsoft.com/office/powerpoint/2010/main" val="2764729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Risk mitigation is an important part of any software development project. It involves identifying potential risks and developing strategies to minimize their impact. This is important in order to prevent delays and unexpected costs in the project. Risk mitigation should be an ongoing process throughout the project, and should be revisited as new risks emerge.</a:t>
            </a:r>
          </a:p>
        </p:txBody>
      </p:sp>
      <p:sp>
        <p:nvSpPr>
          <p:cNvPr id="4" name="Slide Number Placeholder 3"/>
          <p:cNvSpPr>
            <a:spLocks noGrp="1"/>
          </p:cNvSpPr>
          <p:nvPr>
            <p:ph type="sldNum" sz="quarter" idx="5"/>
          </p:nvPr>
        </p:nvSpPr>
        <p:spPr/>
        <p:txBody>
          <a:bodyPr/>
          <a:lstStyle/>
          <a:p>
            <a:fld id="{9AF86646-E106-48BB-8B5E-9BCE1911271C}" type="slidenum">
              <a:t>8</a:t>
            </a:fld>
            <a:endParaRPr lang="en-GB"/>
          </a:p>
        </p:txBody>
      </p:sp>
    </p:spTree>
    <p:extLst>
      <p:ext uri="{BB962C8B-B14F-4D97-AF65-F5344CB8AC3E}">
        <p14:creationId xmlns:p14="http://schemas.microsoft.com/office/powerpoint/2010/main" val="3073251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Regulatory and legal compliance is an important consideration in any software development project. It involves ensuring that the system meets all relevant regulations and legal requirements, such as data privacy laws. Non-compliance with regulatory and legal requirements can lead to fines, legal action, and damage to the company's reputation. It is important to address these issues early in the project and to regularly revisit them to ensure continued compliance.</a:t>
            </a:r>
          </a:p>
        </p:txBody>
      </p:sp>
      <p:sp>
        <p:nvSpPr>
          <p:cNvPr id="4" name="Slide Number Placeholder 3"/>
          <p:cNvSpPr>
            <a:spLocks noGrp="1"/>
          </p:cNvSpPr>
          <p:nvPr>
            <p:ph type="sldNum" sz="quarter" idx="5"/>
          </p:nvPr>
        </p:nvSpPr>
        <p:spPr/>
        <p:txBody>
          <a:bodyPr/>
          <a:lstStyle/>
          <a:p>
            <a:fld id="{9AF86646-E106-48BB-8B5E-9BCE1911271C}" type="slidenum">
              <a:t>9</a:t>
            </a:fld>
            <a:endParaRPr lang="en-GB"/>
          </a:p>
        </p:txBody>
      </p:sp>
    </p:spTree>
    <p:extLst>
      <p:ext uri="{BB962C8B-B14F-4D97-AF65-F5344CB8AC3E}">
        <p14:creationId xmlns:p14="http://schemas.microsoft.com/office/powerpoint/2010/main" val="7511613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Visual and interface design are key considerations in software development. A good design can make a big difference in the success of a product. Visual design is concerned with the aesthetics and overall look and feel of the application, while interface design is focused on usability and functionality. By considering both of these aspects, developers can create software that is both visually appealing and easy to use.</a:t>
            </a:r>
          </a:p>
        </p:txBody>
      </p:sp>
      <p:sp>
        <p:nvSpPr>
          <p:cNvPr id="4" name="Slide Number Placeholder 3"/>
          <p:cNvSpPr>
            <a:spLocks noGrp="1"/>
          </p:cNvSpPr>
          <p:nvPr>
            <p:ph type="sldNum" sz="quarter" idx="5"/>
          </p:nvPr>
        </p:nvSpPr>
        <p:spPr/>
        <p:txBody>
          <a:bodyPr/>
          <a:lstStyle/>
          <a:p>
            <a:fld id="{DE26B498-DDA7-4F77-AD6A-8DCD9CD3D179}" type="slidenum">
              <a:t>10</a:t>
            </a:fld>
            <a:endParaRPr lang="en-GB"/>
          </a:p>
        </p:txBody>
      </p:sp>
    </p:spTree>
    <p:extLst>
      <p:ext uri="{BB962C8B-B14F-4D97-AF65-F5344CB8AC3E}">
        <p14:creationId xmlns:p14="http://schemas.microsoft.com/office/powerpoint/2010/main" val="71958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GB"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10"/>
          </p:nvPr>
        </p:nvSpPr>
        <p:spPr/>
        <p:txBody>
          <a:bodyPr/>
          <a:lstStyle/>
          <a:p>
            <a:fld id="{846CE7D5-CF57-46EF-B807-FDD0502418D4}"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GB"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08/03/2025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Date Placeholder 4"/>
          <p:cNvSpPr>
            <a:spLocks noGrp="1"/>
          </p:cNvSpPr>
          <p:nvPr>
            <p:ph type="dt" sz="half" idx="10"/>
          </p:nvPr>
        </p:nvSpPr>
        <p:spPr/>
        <p:txBody>
          <a:bodyPr/>
          <a:lstStyle/>
          <a:p>
            <a:fld id="{846CE7D5-CF57-46EF-B807-FDD0502418D4}" type="datetimeFigureOut">
              <a:rPr lang="en-GB" smtClean="0"/>
              <a:t>08/03/2025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GB"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Date Placeholder 6"/>
          <p:cNvSpPr>
            <a:spLocks noGrp="1"/>
          </p:cNvSpPr>
          <p:nvPr>
            <p:ph type="dt" sz="half" idx="10"/>
          </p:nvPr>
        </p:nvSpPr>
        <p:spPr/>
        <p:txBody>
          <a:bodyPr/>
          <a:lstStyle/>
          <a:p>
            <a:fld id="{846CE7D5-CF57-46EF-B807-FDD0502418D4}" type="datetimeFigureOut">
              <a:rPr lang="en-GB" smtClean="0"/>
              <a:t>08/03/2025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GB" dirty="0"/>
          </a:p>
        </p:txBody>
      </p:sp>
      <p:sp>
        <p:nvSpPr>
          <p:cNvPr id="3" name="Date Placeholder 2"/>
          <p:cNvSpPr>
            <a:spLocks noGrp="1"/>
          </p:cNvSpPr>
          <p:nvPr>
            <p:ph type="dt" sz="half" idx="10"/>
          </p:nvPr>
        </p:nvSpPr>
        <p:spPr/>
        <p:txBody>
          <a:bodyPr/>
          <a:lstStyle/>
          <a:p>
            <a:fld id="{846CE7D5-CF57-46EF-B807-FDD0502418D4}" type="datetimeFigureOut">
              <a:rPr lang="en-GB" smtClean="0"/>
              <a:t>08/03/2025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08/03/2025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GB"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08/03/2025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08/03/2025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DA2F98-C6C7-9C3B-33F2-3AB417E64273}"/>
              </a:ext>
            </a:extLst>
          </p:cNvPr>
          <p:cNvSpPr>
            <a:spLocks noGrp="1"/>
          </p:cNvSpPr>
          <p:nvPr>
            <p:ph type="title"/>
          </p:nvPr>
        </p:nvSpPr>
        <p:spPr>
          <a:xfrm>
            <a:off x="640080" y="570750"/>
            <a:ext cx="10890929" cy="1387934"/>
          </a:xfrm>
        </p:spPr>
        <p:txBody>
          <a:bodyPr anchor="b">
            <a:normAutofit/>
          </a:bodyPr>
          <a:lstStyle/>
          <a:p>
            <a:r>
              <a:rPr lang="en-GB" sz="4000"/>
              <a:t>Task 1 Recap</a:t>
            </a:r>
          </a:p>
        </p:txBody>
      </p:sp>
      <p:sp>
        <p:nvSpPr>
          <p:cNvPr id="3" name="Content Placeholder 2">
            <a:extLst>
              <a:ext uri="{FF2B5EF4-FFF2-40B4-BE49-F238E27FC236}">
                <a16:creationId xmlns:a16="http://schemas.microsoft.com/office/drawing/2014/main" id="{64048790-6EEE-6452-DA31-558D6F6FFFF0}"/>
              </a:ext>
            </a:extLst>
          </p:cNvPr>
          <p:cNvSpPr>
            <a:spLocks noGrp="1"/>
          </p:cNvSpPr>
          <p:nvPr>
            <p:ph idx="1"/>
          </p:nvPr>
        </p:nvSpPr>
        <p:spPr>
          <a:xfrm>
            <a:off x="640080" y="2761673"/>
            <a:ext cx="10890929" cy="3536241"/>
          </a:xfrm>
        </p:spPr>
        <p:txBody>
          <a:bodyPr>
            <a:normAutofit/>
          </a:bodyPr>
          <a:lstStyle/>
          <a:p>
            <a:r>
              <a:rPr lang="en-GB"/>
              <a:t>Introduction to task 1</a:t>
            </a:r>
          </a:p>
          <a:p>
            <a:r>
              <a:rPr lang="en-GB"/>
              <a:t>Overview of task 1 objectives</a:t>
            </a:r>
          </a:p>
          <a:p>
            <a:r>
              <a:rPr lang="en-GB"/>
              <a:t>Explanation of task 1 deliverables</a:t>
            </a:r>
          </a:p>
        </p:txBody>
      </p:sp>
      <p:cxnSp>
        <p:nvCxnSpPr>
          <p:cNvPr id="10" name="Straight Connector 9">
            <a:extLst>
              <a:ext uri="{FF2B5EF4-FFF2-40B4-BE49-F238E27FC236}">
                <a16:creationId xmlns:a16="http://schemas.microsoft.com/office/drawing/2014/main" id="{E62D3963-2153-4637-96E6-E31BD2CE5D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23074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2608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77C554E-03ED-434A-BC78-1A52F3C150BD}"/>
              </a:ext>
            </a:extLst>
          </p:cNvPr>
          <p:cNvPicPr>
            <a:picLocks noGrp="1" noChangeAspect="1"/>
          </p:cNvPicPr>
          <p:nvPr>
            <p:ph sz="half" idx="1"/>
          </p:nvPr>
        </p:nvPicPr>
        <p:blipFill>
          <a:blip r:embed="rId3"/>
          <a:srcRect/>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B1B1C5A-A181-DDCB-7B10-4BD8E4949084}"/>
              </a:ext>
            </a:extLst>
          </p:cNvPr>
          <p:cNvSpPr>
            <a:spLocks noGrp="1"/>
          </p:cNvSpPr>
          <p:nvPr>
            <p:ph type="title"/>
          </p:nvPr>
        </p:nvSpPr>
        <p:spPr>
          <a:xfrm>
            <a:off x="1049451" y="1352492"/>
            <a:ext cx="4665540" cy="1143000"/>
          </a:xfrm>
        </p:spPr>
        <p:txBody>
          <a:bodyPr vert="horz" lIns="91440" tIns="45720" rIns="91440" bIns="45720" rtlCol="0" anchor="t">
            <a:normAutofit/>
          </a:bodyPr>
          <a:lstStyle/>
          <a:p>
            <a:r>
              <a:rPr lang="en-US" sz="3700" b="1"/>
              <a:t>Visual/Interface Designs</a:t>
            </a:r>
          </a:p>
        </p:txBody>
      </p:sp>
      <p:sp>
        <p:nvSpPr>
          <p:cNvPr id="4" name="Content Placeholder 3">
            <a:extLst>
              <a:ext uri="{FF2B5EF4-FFF2-40B4-BE49-F238E27FC236}">
                <a16:creationId xmlns:a16="http://schemas.microsoft.com/office/drawing/2014/main" id="{44FF0D54-144B-41DD-392B-E55355F349F1}"/>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1800"/>
              <a:t>Visual design refers to the aesthetics and overall look and feel of a software application.</a:t>
            </a:r>
          </a:p>
          <a:p>
            <a:pPr>
              <a:lnSpc>
                <a:spcPct val="110000"/>
              </a:lnSpc>
              <a:buSzPct val="87000"/>
            </a:pPr>
            <a:r>
              <a:rPr lang="en-US" sz="1800"/>
              <a:t>Interface design is concerned with the usability and functionality of the interface.</a:t>
            </a:r>
          </a:p>
          <a:p>
            <a:pPr>
              <a:lnSpc>
                <a:spcPct val="110000"/>
              </a:lnSpc>
              <a:buSzPct val="87000"/>
            </a:pPr>
            <a:r>
              <a:rPr lang="en-US" sz="1800"/>
              <a:t>A good visual and interface design can lead to increased user engagement and satisfaction.</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935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ig data internet technology">
            <a:extLst>
              <a:ext uri="{FF2B5EF4-FFF2-40B4-BE49-F238E27FC236}">
                <a16:creationId xmlns:a16="http://schemas.microsoft.com/office/drawing/2014/main" id="{8CDB444D-681E-4480-AADA-903F2F617AB9}"/>
              </a:ext>
            </a:extLst>
          </p:cNvPr>
          <p:cNvPicPr>
            <a:picLocks noGrp="1" noChangeAspect="1"/>
          </p:cNvPicPr>
          <p:nvPr>
            <p:ph sz="half" idx="1"/>
          </p:nvPr>
        </p:nvPicPr>
        <p:blipFill>
          <a:blip r:embed="rId3"/>
          <a:srcRect t="22545" b="21205"/>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7F8803-DBA5-0755-544B-7AE957863F64}"/>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100000"/>
              </a:lnSpc>
            </a:pPr>
            <a:r>
              <a:rPr lang="en-US" sz="4000" b="1"/>
              <a:t>Data Requirements</a:t>
            </a:r>
          </a:p>
        </p:txBody>
      </p:sp>
      <p:sp>
        <p:nvSpPr>
          <p:cNvPr id="4" name="Content Placeholder 3">
            <a:extLst>
              <a:ext uri="{FF2B5EF4-FFF2-40B4-BE49-F238E27FC236}">
                <a16:creationId xmlns:a16="http://schemas.microsoft.com/office/drawing/2014/main" id="{1990237B-19E3-0F31-F721-5D2362431F8B}"/>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1800"/>
              <a:t>Data requirements refer to the types and amount of data that needs to be processed by the system.</a:t>
            </a:r>
          </a:p>
          <a:p>
            <a:pPr>
              <a:lnSpc>
                <a:spcPct val="110000"/>
              </a:lnSpc>
              <a:buSzPct val="87000"/>
            </a:pPr>
            <a:r>
              <a:rPr lang="en-US" sz="1800"/>
              <a:t>Understanding data requirements is crucial in order to develop a system that can handle the required data.</a:t>
            </a:r>
          </a:p>
          <a:p>
            <a:pPr>
              <a:lnSpc>
                <a:spcPct val="110000"/>
              </a:lnSpc>
              <a:buSzPct val="87000"/>
            </a:pPr>
            <a:r>
              <a:rPr lang="en-US" sz="1800"/>
              <a:t>Data requirements can involve issues like data storage, retrieval, and processing.</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162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ngle view of circuit shaped like a brain">
            <a:extLst>
              <a:ext uri="{FF2B5EF4-FFF2-40B4-BE49-F238E27FC236}">
                <a16:creationId xmlns:a16="http://schemas.microsoft.com/office/drawing/2014/main" id="{EFD0F267-9CA3-4F5B-8392-C2B9ABA53A8E}"/>
              </a:ext>
            </a:extLst>
          </p:cNvPr>
          <p:cNvPicPr>
            <a:picLocks noGrp="1" noChangeAspect="1"/>
          </p:cNvPicPr>
          <p:nvPr>
            <p:ph sz="half" idx="1"/>
          </p:nvPr>
        </p:nvPicPr>
        <p:blipFill>
          <a:blip r:embed="rId3"/>
          <a:srcRect t="18668" b="687"/>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6857C-6722-788D-3BDD-1F2BF408B776}"/>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100000"/>
              </a:lnSpc>
            </a:pPr>
            <a:r>
              <a:rPr lang="en-US" sz="4000" b="1"/>
              <a:t>Algorithm Designs</a:t>
            </a:r>
          </a:p>
        </p:txBody>
      </p:sp>
      <p:sp>
        <p:nvSpPr>
          <p:cNvPr id="4" name="Content Placeholder 3">
            <a:extLst>
              <a:ext uri="{FF2B5EF4-FFF2-40B4-BE49-F238E27FC236}">
                <a16:creationId xmlns:a16="http://schemas.microsoft.com/office/drawing/2014/main" id="{FC70F1E9-9C09-8FE3-2A99-4C18EB5518BE}"/>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1800"/>
              <a:t>Algorithm design refers to the process of creating a step-by-step procedure for solving a problem.</a:t>
            </a:r>
          </a:p>
          <a:p>
            <a:pPr>
              <a:lnSpc>
                <a:spcPct val="110000"/>
              </a:lnSpc>
              <a:buSzPct val="87000"/>
            </a:pPr>
            <a:r>
              <a:rPr lang="en-US" sz="1800"/>
              <a:t>Algorithm design is an important part of software development, particularly in areas like machine learning and data analysis.</a:t>
            </a:r>
          </a:p>
          <a:p>
            <a:pPr>
              <a:lnSpc>
                <a:spcPct val="110000"/>
              </a:lnSpc>
              <a:buSzPct val="87000"/>
            </a:pPr>
            <a:r>
              <a:rPr lang="en-US" sz="1800"/>
              <a:t>Good algorithm design can lead to more accurate and efficient processing of data.</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1953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and on pencil choosing the test list on the examination.">
            <a:extLst>
              <a:ext uri="{FF2B5EF4-FFF2-40B4-BE49-F238E27FC236}">
                <a16:creationId xmlns:a16="http://schemas.microsoft.com/office/drawing/2014/main" id="{8AA67F5F-BD9E-4720-958A-64DCF2C86F3A}"/>
              </a:ext>
            </a:extLst>
          </p:cNvPr>
          <p:cNvPicPr>
            <a:picLocks noGrp="1" noChangeAspect="1"/>
          </p:cNvPicPr>
          <p:nvPr>
            <p:ph sz="half" idx="1"/>
          </p:nvPr>
        </p:nvPicPr>
        <p:blipFill>
          <a:blip r:embed="rId3"/>
          <a:srcRect t="4402" b="11329"/>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7B481-251A-890E-140A-34309D60E786}"/>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100000"/>
              </a:lnSpc>
            </a:pPr>
            <a:r>
              <a:rPr lang="en-US" sz="4000" b="1"/>
              <a:t>Test Strategy</a:t>
            </a:r>
          </a:p>
        </p:txBody>
      </p:sp>
      <p:sp>
        <p:nvSpPr>
          <p:cNvPr id="4" name="Content Placeholder 3">
            <a:extLst>
              <a:ext uri="{FF2B5EF4-FFF2-40B4-BE49-F238E27FC236}">
                <a16:creationId xmlns:a16="http://schemas.microsoft.com/office/drawing/2014/main" id="{34AB4475-369D-7A62-8A97-906F9A3C6189}"/>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1800"/>
              <a:t>A test strategy is a plan for testing a software application.</a:t>
            </a:r>
          </a:p>
          <a:p>
            <a:pPr>
              <a:lnSpc>
                <a:spcPct val="110000"/>
              </a:lnSpc>
              <a:buSzPct val="87000"/>
            </a:pPr>
            <a:r>
              <a:rPr lang="en-US" sz="1800"/>
              <a:t>A good test strategy should cover both functional and non-functional aspects of the application.</a:t>
            </a:r>
          </a:p>
          <a:p>
            <a:pPr>
              <a:lnSpc>
                <a:spcPct val="110000"/>
              </a:lnSpc>
              <a:buSzPct val="87000"/>
            </a:pPr>
            <a:r>
              <a:rPr lang="en-US" sz="1800"/>
              <a:t>Test strategy should involve a variety of testing methods, including unit testing, integration testing, and end-to-end testing.</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41788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9E915A-D1ED-A0FF-945E-2C54B8AA27F0}"/>
              </a:ext>
            </a:extLst>
          </p:cNvPr>
          <p:cNvSpPr>
            <a:spLocks noGrp="1"/>
          </p:cNvSpPr>
          <p:nvPr>
            <p:ph type="title"/>
          </p:nvPr>
        </p:nvSpPr>
        <p:spPr>
          <a:xfrm>
            <a:off x="640080" y="914401"/>
            <a:ext cx="4876801" cy="1569516"/>
          </a:xfrm>
        </p:spPr>
        <p:txBody>
          <a:bodyPr vert="horz" lIns="91440" tIns="45720" rIns="91440" bIns="45720" rtlCol="0" anchor="t">
            <a:normAutofit/>
          </a:bodyPr>
          <a:lstStyle/>
          <a:p>
            <a:pPr>
              <a:lnSpc>
                <a:spcPct val="100000"/>
              </a:lnSpc>
            </a:pPr>
            <a:r>
              <a:rPr lang="en-US" sz="4000" b="1"/>
              <a:t>What is a Data Flow Diagram?</a:t>
            </a:r>
          </a:p>
        </p:txBody>
      </p:sp>
      <p:sp>
        <p:nvSpPr>
          <p:cNvPr id="4" name="Content Placeholder 3">
            <a:extLst>
              <a:ext uri="{FF2B5EF4-FFF2-40B4-BE49-F238E27FC236}">
                <a16:creationId xmlns:a16="http://schemas.microsoft.com/office/drawing/2014/main" id="{FF7FD35B-DFD3-BFE8-0461-D5810E789A22}"/>
              </a:ext>
            </a:extLst>
          </p:cNvPr>
          <p:cNvSpPr>
            <a:spLocks noGrp="1"/>
          </p:cNvSpPr>
          <p:nvPr>
            <p:ph sz="half" idx="2"/>
          </p:nvPr>
        </p:nvSpPr>
        <p:spPr>
          <a:xfrm>
            <a:off x="6400799" y="960119"/>
            <a:ext cx="5130210" cy="5022661"/>
          </a:xfrm>
        </p:spPr>
        <p:txBody>
          <a:bodyPr vert="horz" lIns="91440" tIns="45720" rIns="91440" bIns="45720" rtlCol="0">
            <a:normAutofit/>
          </a:bodyPr>
          <a:lstStyle/>
          <a:p>
            <a:pPr>
              <a:lnSpc>
                <a:spcPct val="110000"/>
              </a:lnSpc>
              <a:buSzPct val="87000"/>
            </a:pPr>
            <a:r>
              <a:rPr lang="en-US" sz="1500"/>
              <a:t>A data flow diagram (DFD) is a graphical representation of how data flows through a system.</a:t>
            </a:r>
          </a:p>
          <a:p>
            <a:pPr>
              <a:lnSpc>
                <a:spcPct val="110000"/>
              </a:lnSpc>
              <a:buSzPct val="87000"/>
            </a:pPr>
            <a:r>
              <a:rPr lang="en-US" sz="1500"/>
              <a:t>Data flow diagrams were first introduced in the 1970s as a way of documenting the flow of data in large computer systems.</a:t>
            </a:r>
          </a:p>
          <a:p>
            <a:pPr>
              <a:lnSpc>
                <a:spcPct val="110000"/>
              </a:lnSpc>
              <a:buSzPct val="87000"/>
            </a:pPr>
            <a:r>
              <a:rPr lang="en-US" sz="1500"/>
              <a:t>DFDs consist of a set of symbols that represent the various components of a system, such as data sources, processes, and destinations.</a:t>
            </a:r>
          </a:p>
          <a:p>
            <a:pPr>
              <a:lnSpc>
                <a:spcPct val="110000"/>
              </a:lnSpc>
              <a:buSzPct val="87000"/>
            </a:pPr>
            <a:r>
              <a:rPr lang="en-US" sz="1500"/>
              <a:t>DFDs can be used to identify potential bottlenecks in a system and to ensure that data is processed accurately and efficiently.</a:t>
            </a:r>
          </a:p>
          <a:p>
            <a:pPr>
              <a:lnSpc>
                <a:spcPct val="110000"/>
              </a:lnSpc>
              <a:buSzPct val="87000"/>
            </a:pPr>
            <a:r>
              <a:rPr lang="en-US" sz="1500"/>
              <a:t>DFDs can be used in a variety of industries, including manufacturing, healthcare, and finance.</a:t>
            </a:r>
          </a:p>
        </p:txBody>
      </p:sp>
      <p:pic>
        <p:nvPicPr>
          <p:cNvPr id="5" name="Content Placeholder 4" descr="101010 data lines to infinity">
            <a:extLst>
              <a:ext uri="{FF2B5EF4-FFF2-40B4-BE49-F238E27FC236}">
                <a16:creationId xmlns:a16="http://schemas.microsoft.com/office/drawing/2014/main" id="{CF7B43A0-649A-495C-A72E-6A137928145B}"/>
              </a:ext>
            </a:extLst>
          </p:cNvPr>
          <p:cNvPicPr>
            <a:picLocks noGrp="1" noChangeAspect="1"/>
          </p:cNvPicPr>
          <p:nvPr>
            <p:ph sz="half" idx="1"/>
          </p:nvPr>
        </p:nvPicPr>
        <p:blipFill>
          <a:blip r:embed="rId3"/>
          <a:stretch>
            <a:fillRect/>
          </a:stretch>
        </p:blipFill>
        <p:spPr>
          <a:xfrm>
            <a:off x="713232" y="2870693"/>
            <a:ext cx="4806291" cy="3112074"/>
          </a:xfrm>
          <a:prstGeom prst="rect">
            <a:avLst/>
          </a:prstGeom>
        </p:spPr>
      </p:pic>
      <p:cxnSp>
        <p:nvCxnSpPr>
          <p:cNvPr id="14" name="Straight Connector 13">
            <a:extLst>
              <a:ext uri="{FF2B5EF4-FFF2-40B4-BE49-F238E27FC236}">
                <a16:creationId xmlns:a16="http://schemas.microsoft.com/office/drawing/2014/main" id="{540DBD50-3CB1-A513-2321-1891E3F095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57667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81C3B-7B43-E732-8453-4D957CC0FC6D}"/>
              </a:ext>
            </a:extLst>
          </p:cNvPr>
          <p:cNvSpPr>
            <a:spLocks noGrp="1"/>
          </p:cNvSpPr>
          <p:nvPr>
            <p:ph type="title"/>
          </p:nvPr>
        </p:nvSpPr>
        <p:spPr>
          <a:xfrm>
            <a:off x="761840" y="1138265"/>
            <a:ext cx="4544762" cy="1401183"/>
          </a:xfrm>
        </p:spPr>
        <p:txBody>
          <a:bodyPr vert="horz" lIns="91440" tIns="45720" rIns="91440" bIns="45720" rtlCol="0" anchor="t">
            <a:normAutofit/>
          </a:bodyPr>
          <a:lstStyle/>
          <a:p>
            <a:r>
              <a:rPr lang="en-US" sz="3200" b="1" kern="1200">
                <a:solidFill>
                  <a:schemeClr val="tx1"/>
                </a:solidFill>
                <a:latin typeface="+mj-lt"/>
                <a:ea typeface="+mj-ea"/>
                <a:cs typeface="+mj-cs"/>
              </a:rPr>
              <a:t>Visualize Your Data with Data Flow Diagrams</a:t>
            </a:r>
          </a:p>
        </p:txBody>
      </p:sp>
      <p:cxnSp>
        <p:nvCxnSpPr>
          <p:cNvPr id="19" name="Straight Connector 18">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857DBDF1-DCD5-21F9-DDB8-7623BD63FE6A}"/>
              </a:ext>
            </a:extLst>
          </p:cNvPr>
          <p:cNvSpPr>
            <a:spLocks noGrp="1"/>
          </p:cNvSpPr>
          <p:nvPr>
            <p:ph sz="half" idx="2"/>
          </p:nvPr>
        </p:nvSpPr>
        <p:spPr>
          <a:xfrm>
            <a:off x="761840" y="2551176"/>
            <a:ext cx="4544762" cy="3602935"/>
          </a:xfrm>
        </p:spPr>
        <p:txBody>
          <a:bodyPr vert="horz" lIns="91440" tIns="45720" rIns="91440" bIns="45720" rtlCol="0">
            <a:normAutofit/>
          </a:bodyPr>
          <a:lstStyle/>
          <a:p>
            <a:pPr>
              <a:buSzPct val="87000"/>
            </a:pPr>
            <a:r>
              <a:rPr lang="en-US" sz="2000"/>
              <a:t>Data flow diagrams (DFDs) are a graphical representation of how data flows through a system.</a:t>
            </a:r>
          </a:p>
          <a:p>
            <a:pPr>
              <a:buSzPct val="87000"/>
            </a:pPr>
            <a:r>
              <a:rPr lang="en-US" sz="2000"/>
              <a:t>DFDs can be used to identify potential bottlenecks in a system and to ensure that data is processed accurately and efficiently.</a:t>
            </a:r>
          </a:p>
          <a:p>
            <a:pPr>
              <a:buSzPct val="87000"/>
            </a:pPr>
            <a:r>
              <a:rPr lang="en-US" sz="2000"/>
              <a:t>DFDs can be used in a variety of industries, including manufacturing, healthcare, and finance.</a:t>
            </a:r>
          </a:p>
        </p:txBody>
      </p:sp>
      <p:pic>
        <p:nvPicPr>
          <p:cNvPr id="5" name="Content Placeholder 4" descr="A diagram of a product&#10;&#10;Description automatically generated">
            <a:extLst>
              <a:ext uri="{FF2B5EF4-FFF2-40B4-BE49-F238E27FC236}">
                <a16:creationId xmlns:a16="http://schemas.microsoft.com/office/drawing/2014/main" id="{9EE21965-6DE3-404A-8BCE-E3267F9DBF11}"/>
              </a:ext>
            </a:extLst>
          </p:cNvPr>
          <p:cNvPicPr>
            <a:picLocks noGrp="1" noChangeAspect="1"/>
          </p:cNvPicPr>
          <p:nvPr>
            <p:ph sz="half" idx="1"/>
          </p:nvPr>
        </p:nvPicPr>
        <p:blipFill>
          <a:blip r:embed="rId3"/>
          <a:stretch>
            <a:fillRect/>
          </a:stretch>
        </p:blipFill>
        <p:spPr>
          <a:xfrm>
            <a:off x="6082748" y="1062767"/>
            <a:ext cx="5334160" cy="4734066"/>
          </a:xfrm>
          <a:prstGeom prst="rect">
            <a:avLst/>
          </a:prstGeom>
        </p:spPr>
      </p:pic>
    </p:spTree>
    <p:extLst>
      <p:ext uri="{BB962C8B-B14F-4D97-AF65-F5344CB8AC3E}">
        <p14:creationId xmlns:p14="http://schemas.microsoft.com/office/powerpoint/2010/main" val="456143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Businesswomen brainstorming around a laptop">
            <a:extLst>
              <a:ext uri="{FF2B5EF4-FFF2-40B4-BE49-F238E27FC236}">
                <a16:creationId xmlns:a16="http://schemas.microsoft.com/office/drawing/2014/main" id="{3362B599-3B92-466D-AF63-BD0706E6C2D2}"/>
              </a:ext>
            </a:extLst>
          </p:cNvPr>
          <p:cNvPicPr>
            <a:picLocks noGrp="1" noChangeAspect="1"/>
          </p:cNvPicPr>
          <p:nvPr>
            <p:ph sz="half" idx="1"/>
          </p:nvPr>
        </p:nvPicPr>
        <p:blipFill>
          <a:blip r:embed="rId3"/>
          <a:srcRect t="15730"/>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F62FCF-04F9-17E9-C0FA-49B7BD3285F6}"/>
              </a:ext>
            </a:extLst>
          </p:cNvPr>
          <p:cNvSpPr>
            <a:spLocks noGrp="1"/>
          </p:cNvSpPr>
          <p:nvPr>
            <p:ph type="title"/>
          </p:nvPr>
        </p:nvSpPr>
        <p:spPr>
          <a:xfrm>
            <a:off x="1049451" y="1352492"/>
            <a:ext cx="4665540" cy="1143000"/>
          </a:xfrm>
        </p:spPr>
        <p:txBody>
          <a:bodyPr vert="horz" lIns="91440" tIns="45720" rIns="91440" bIns="45720" rtlCol="0" anchor="t">
            <a:normAutofit/>
          </a:bodyPr>
          <a:lstStyle/>
          <a:p>
            <a:pPr>
              <a:lnSpc>
                <a:spcPct val="100000"/>
              </a:lnSpc>
            </a:pPr>
            <a:r>
              <a:rPr lang="en-US" sz="4000" b="1"/>
              <a:t>Business Context</a:t>
            </a:r>
          </a:p>
        </p:txBody>
      </p:sp>
      <p:sp>
        <p:nvSpPr>
          <p:cNvPr id="4" name="Content Placeholder 3">
            <a:extLst>
              <a:ext uri="{FF2B5EF4-FFF2-40B4-BE49-F238E27FC236}">
                <a16:creationId xmlns:a16="http://schemas.microsoft.com/office/drawing/2014/main" id="{15AA1AC1-1520-4A69-7809-E39E066CD5A7}"/>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1800"/>
              <a:t>The business context of a project refers to the environment in which the project will operate.</a:t>
            </a:r>
          </a:p>
          <a:p>
            <a:pPr>
              <a:lnSpc>
                <a:spcPct val="110000"/>
              </a:lnSpc>
              <a:buSzPct val="87000"/>
            </a:pPr>
            <a:r>
              <a:rPr lang="en-US" sz="1800"/>
              <a:t>This includes factors such as the company's goals, the competitive landscape, and market trends.</a:t>
            </a:r>
          </a:p>
          <a:p>
            <a:pPr>
              <a:lnSpc>
                <a:spcPct val="110000"/>
              </a:lnSpc>
              <a:buSzPct val="87000"/>
            </a:pPr>
            <a:r>
              <a:rPr lang="en-US" sz="1800"/>
              <a:t>Understanding the business context is crucial in order to ensure that the solution aligns with the company's overall strategy.</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637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internet concept">
            <a:extLst>
              <a:ext uri="{FF2B5EF4-FFF2-40B4-BE49-F238E27FC236}">
                <a16:creationId xmlns:a16="http://schemas.microsoft.com/office/drawing/2014/main" id="{8D3A697F-15ED-4AA1-91F9-A5D65A4B1F63}"/>
              </a:ext>
            </a:extLst>
          </p:cNvPr>
          <p:cNvPicPr>
            <a:picLocks noGrp="1" noChangeAspect="1"/>
          </p:cNvPicPr>
          <p:nvPr>
            <p:ph sz="half" idx="1"/>
          </p:nvPr>
        </p:nvPicPr>
        <p:blipFill>
          <a:blip r:embed="rId3"/>
          <a:srcRect l="590" r="5632" b="-1"/>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CB59AAF-B0A6-C8B9-23D8-2A757A23DAD3}"/>
              </a:ext>
            </a:extLst>
          </p:cNvPr>
          <p:cNvSpPr>
            <a:spLocks noGrp="1"/>
          </p:cNvSpPr>
          <p:nvPr>
            <p:ph type="title"/>
          </p:nvPr>
        </p:nvSpPr>
        <p:spPr>
          <a:xfrm>
            <a:off x="1049451" y="1352492"/>
            <a:ext cx="4665540" cy="1143000"/>
          </a:xfrm>
        </p:spPr>
        <p:txBody>
          <a:bodyPr vert="horz" lIns="91440" tIns="45720" rIns="91440" bIns="45720" rtlCol="0" anchor="t">
            <a:normAutofit/>
          </a:bodyPr>
          <a:lstStyle/>
          <a:p>
            <a:r>
              <a:rPr lang="en-US" sz="3100" b="1"/>
              <a:t>Functional and Non-Functional Requirements</a:t>
            </a:r>
          </a:p>
        </p:txBody>
      </p:sp>
      <p:sp>
        <p:nvSpPr>
          <p:cNvPr id="4" name="Content Placeholder 3">
            <a:extLst>
              <a:ext uri="{FF2B5EF4-FFF2-40B4-BE49-F238E27FC236}">
                <a16:creationId xmlns:a16="http://schemas.microsoft.com/office/drawing/2014/main" id="{73DECCDD-3A62-3A48-966E-D3E091833579}"/>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1800"/>
              <a:t>Functional requirements refer to what the system should do.</a:t>
            </a:r>
          </a:p>
          <a:p>
            <a:pPr>
              <a:lnSpc>
                <a:spcPct val="110000"/>
              </a:lnSpc>
              <a:buSzPct val="87000"/>
            </a:pPr>
            <a:r>
              <a:rPr lang="en-US" sz="1800"/>
              <a:t>Non-functional requirements refer to how well the system should do it.</a:t>
            </a:r>
          </a:p>
          <a:p>
            <a:pPr>
              <a:lnSpc>
                <a:spcPct val="110000"/>
              </a:lnSpc>
              <a:buSzPct val="87000"/>
            </a:pPr>
            <a:r>
              <a:rPr lang="en-US" sz="1800"/>
              <a:t>Examples of functional requirements include features, usability, and performance. Examples of non-functional requirements include reliability, security, and scalability.</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1081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0CA9D2-57D1-2020-98A3-FA9F237EF5BD}"/>
              </a:ext>
            </a:extLst>
          </p:cNvPr>
          <p:cNvSpPr>
            <a:spLocks noGrp="1"/>
          </p:cNvSpPr>
          <p:nvPr>
            <p:ph type="title"/>
          </p:nvPr>
        </p:nvSpPr>
        <p:spPr>
          <a:xfrm>
            <a:off x="640080" y="914399"/>
            <a:ext cx="10847494" cy="1171069"/>
          </a:xfrm>
        </p:spPr>
        <p:txBody>
          <a:bodyPr vert="horz" lIns="91440" tIns="45720" rIns="91440" bIns="45720" rtlCol="0" anchor="t">
            <a:normAutofit/>
          </a:bodyPr>
          <a:lstStyle/>
          <a:p>
            <a:pPr>
              <a:lnSpc>
                <a:spcPct val="100000"/>
              </a:lnSpc>
            </a:pPr>
            <a:r>
              <a:rPr lang="en-US" sz="4000" b="1"/>
              <a:t>Problem Decomposition</a:t>
            </a:r>
          </a:p>
        </p:txBody>
      </p:sp>
      <p:sp>
        <p:nvSpPr>
          <p:cNvPr id="4" name="Content Placeholder 3">
            <a:extLst>
              <a:ext uri="{FF2B5EF4-FFF2-40B4-BE49-F238E27FC236}">
                <a16:creationId xmlns:a16="http://schemas.microsoft.com/office/drawing/2014/main" id="{837B815D-9BBB-3C8A-083B-AC093F41C092}"/>
              </a:ext>
            </a:extLst>
          </p:cNvPr>
          <p:cNvSpPr>
            <a:spLocks noGrp="1"/>
          </p:cNvSpPr>
          <p:nvPr>
            <p:ph sz="half" idx="2"/>
          </p:nvPr>
        </p:nvSpPr>
        <p:spPr>
          <a:xfrm>
            <a:off x="6915150" y="2256287"/>
            <a:ext cx="4563618" cy="3760459"/>
          </a:xfrm>
        </p:spPr>
        <p:txBody>
          <a:bodyPr vert="horz" lIns="91440" tIns="45720" rIns="91440" bIns="45720" rtlCol="0" anchor="t">
            <a:normAutofit/>
          </a:bodyPr>
          <a:lstStyle/>
          <a:p>
            <a:pPr>
              <a:lnSpc>
                <a:spcPct val="110000"/>
              </a:lnSpc>
              <a:buSzPct val="87000"/>
            </a:pPr>
            <a:r>
              <a:rPr lang="en-US" sz="1800"/>
              <a:t>Problem decomposition involves breaking down a complex problem into smaller, more manageable parts.</a:t>
            </a:r>
          </a:p>
          <a:p>
            <a:pPr>
              <a:lnSpc>
                <a:spcPct val="110000"/>
              </a:lnSpc>
              <a:buSzPct val="87000"/>
            </a:pPr>
            <a:r>
              <a:rPr lang="en-US" sz="1800"/>
              <a:t>By breaking down a problem, it becomes easier to identify the root cause of an issue and develop appropriate solutions.</a:t>
            </a:r>
          </a:p>
          <a:p>
            <a:pPr>
              <a:lnSpc>
                <a:spcPct val="110000"/>
              </a:lnSpc>
              <a:buSzPct val="87000"/>
            </a:pPr>
            <a:r>
              <a:rPr lang="en-US" sz="1800"/>
              <a:t>Problem decomposition is important in order to ensure that the solution addresses all aspects of the problem and doesn't just address symptoms.</a:t>
            </a:r>
          </a:p>
        </p:txBody>
      </p:sp>
      <p:pic>
        <p:nvPicPr>
          <p:cNvPr id="5" name="Content Placeholder 4" descr="Human Hand Writing Labyrinth on Whiteboard">
            <a:extLst>
              <a:ext uri="{FF2B5EF4-FFF2-40B4-BE49-F238E27FC236}">
                <a16:creationId xmlns:a16="http://schemas.microsoft.com/office/drawing/2014/main" id="{BD9AA261-CF22-4E5A-97B4-F450C2314863}"/>
              </a:ext>
            </a:extLst>
          </p:cNvPr>
          <p:cNvPicPr>
            <a:picLocks noGrp="1" noChangeAspect="1"/>
          </p:cNvPicPr>
          <p:nvPr>
            <p:ph sz="half" idx="1"/>
          </p:nvPr>
        </p:nvPicPr>
        <p:blipFill>
          <a:blip r:embed="rId3"/>
          <a:stretch>
            <a:fillRect/>
          </a:stretch>
        </p:blipFill>
        <p:spPr>
          <a:xfrm>
            <a:off x="713232" y="2256287"/>
            <a:ext cx="5430265" cy="3760459"/>
          </a:xfrm>
          <a:prstGeom prst="rect">
            <a:avLst/>
          </a:prstGeom>
        </p:spPr>
      </p:pic>
      <p:cxnSp>
        <p:nvCxnSpPr>
          <p:cNvPr id="14" name="Straight Connector 13">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484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3d render image.  Compass needle pointing the red word Performance.">
            <a:extLst>
              <a:ext uri="{FF2B5EF4-FFF2-40B4-BE49-F238E27FC236}">
                <a16:creationId xmlns:a16="http://schemas.microsoft.com/office/drawing/2014/main" id="{68102ED8-AB4F-4703-B9F5-80AB8EC6705F}"/>
              </a:ext>
            </a:extLst>
          </p:cNvPr>
          <p:cNvPicPr>
            <a:picLocks noGrp="1" noChangeAspect="1"/>
          </p:cNvPicPr>
          <p:nvPr>
            <p:ph sz="half" idx="1"/>
          </p:nvPr>
        </p:nvPicPr>
        <p:blipFill>
          <a:blip r:embed="rId3"/>
          <a:srcRect l="3825" r="4821"/>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F43A502-BAFC-7B34-CF2C-8AA3F5CA2E71}"/>
              </a:ext>
            </a:extLst>
          </p:cNvPr>
          <p:cNvSpPr>
            <a:spLocks noGrp="1"/>
          </p:cNvSpPr>
          <p:nvPr>
            <p:ph type="title"/>
          </p:nvPr>
        </p:nvSpPr>
        <p:spPr>
          <a:xfrm>
            <a:off x="640079" y="914400"/>
            <a:ext cx="4261104" cy="1097280"/>
          </a:xfrm>
        </p:spPr>
        <p:txBody>
          <a:bodyPr vert="horz" lIns="91440" tIns="45720" rIns="91440" bIns="45720" rtlCol="0" anchor="t">
            <a:normAutofit/>
          </a:bodyPr>
          <a:lstStyle/>
          <a:p>
            <a:r>
              <a:rPr lang="en-US" sz="2300" b="1"/>
              <a:t>Key Performance Indicators (KPIs) and User Acceptance Criteria</a:t>
            </a:r>
          </a:p>
        </p:txBody>
      </p:sp>
      <p:sp>
        <p:nvSpPr>
          <p:cNvPr id="4" name="Content Placeholder 3">
            <a:extLst>
              <a:ext uri="{FF2B5EF4-FFF2-40B4-BE49-F238E27FC236}">
                <a16:creationId xmlns:a16="http://schemas.microsoft.com/office/drawing/2014/main" id="{5755E5C3-A47B-5CB9-0B20-D87AC275DE5B}"/>
              </a:ext>
            </a:extLst>
          </p:cNvPr>
          <p:cNvSpPr>
            <a:spLocks noGrp="1"/>
          </p:cNvSpPr>
          <p:nvPr>
            <p:ph sz="half" idx="2"/>
          </p:nvPr>
        </p:nvSpPr>
        <p:spPr>
          <a:xfrm>
            <a:off x="640079" y="2176036"/>
            <a:ext cx="4261104" cy="4121887"/>
          </a:xfrm>
        </p:spPr>
        <p:txBody>
          <a:bodyPr vert="horz" lIns="91440" tIns="45720" rIns="91440" bIns="45720" rtlCol="0">
            <a:normAutofit/>
          </a:bodyPr>
          <a:lstStyle/>
          <a:p>
            <a:pPr>
              <a:lnSpc>
                <a:spcPct val="110000"/>
              </a:lnSpc>
              <a:buSzPct val="87000"/>
            </a:pPr>
            <a:r>
              <a:rPr lang="en-US" sz="1800"/>
              <a:t>Key Performance Indicators (KPIs) are measurable values that indicate how well a system is performing.</a:t>
            </a:r>
          </a:p>
          <a:p>
            <a:pPr>
              <a:lnSpc>
                <a:spcPct val="110000"/>
              </a:lnSpc>
              <a:buSzPct val="87000"/>
            </a:pPr>
            <a:r>
              <a:rPr lang="en-US" sz="1800"/>
              <a:t>User acceptance criteria are the set of conditions that a system must meet in order to be accepted by the end user.</a:t>
            </a:r>
          </a:p>
          <a:p>
            <a:pPr>
              <a:lnSpc>
                <a:spcPct val="110000"/>
              </a:lnSpc>
              <a:buSzPct val="87000"/>
            </a:pPr>
            <a:r>
              <a:rPr lang="en-US" sz="1800"/>
              <a:t>Developing KPIs and user acceptance criteria is important in order to ensure that the system meets the needs of the end user and performs well.</a:t>
            </a:r>
          </a:p>
        </p:txBody>
      </p:sp>
    </p:spTree>
    <p:extLst>
      <p:ext uri="{BB962C8B-B14F-4D97-AF65-F5344CB8AC3E}">
        <p14:creationId xmlns:p14="http://schemas.microsoft.com/office/powerpoint/2010/main" val="1407127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Database and hard disk storage isolated on white background">
            <a:extLst>
              <a:ext uri="{FF2B5EF4-FFF2-40B4-BE49-F238E27FC236}">
                <a16:creationId xmlns:a16="http://schemas.microsoft.com/office/drawing/2014/main" id="{56BA84EC-59B4-4ABD-9460-D64C9F790751}"/>
              </a:ext>
            </a:extLst>
          </p:cNvPr>
          <p:cNvPicPr>
            <a:picLocks noGrp="1" noChangeAspect="1"/>
          </p:cNvPicPr>
          <p:nvPr>
            <p:ph sz="half" idx="1"/>
          </p:nvPr>
        </p:nvPicPr>
        <p:blipFill>
          <a:blip r:embed="rId3"/>
          <a:srcRect l="287" r="618" b="1"/>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F978FE6-1549-0183-DE35-69BE380BA66D}"/>
              </a:ext>
            </a:extLst>
          </p:cNvPr>
          <p:cNvSpPr>
            <a:spLocks noGrp="1"/>
          </p:cNvSpPr>
          <p:nvPr>
            <p:ph type="title"/>
          </p:nvPr>
        </p:nvSpPr>
        <p:spPr>
          <a:xfrm>
            <a:off x="5029200" y="914400"/>
            <a:ext cx="6501810" cy="1097280"/>
          </a:xfrm>
        </p:spPr>
        <p:txBody>
          <a:bodyPr vert="horz" lIns="91440" tIns="45720" rIns="91440" bIns="45720" rtlCol="0" anchor="t">
            <a:normAutofit/>
          </a:bodyPr>
          <a:lstStyle/>
          <a:p>
            <a:r>
              <a:rPr lang="en-US" sz="3400" b="1"/>
              <a:t>Description of Proposed Solution</a:t>
            </a:r>
          </a:p>
        </p:txBody>
      </p:sp>
      <p:sp>
        <p:nvSpPr>
          <p:cNvPr id="4" name="Content Placeholder 3">
            <a:extLst>
              <a:ext uri="{FF2B5EF4-FFF2-40B4-BE49-F238E27FC236}">
                <a16:creationId xmlns:a16="http://schemas.microsoft.com/office/drawing/2014/main" id="{A95645F2-5804-55B1-CD11-055B549B1810}"/>
              </a:ext>
            </a:extLst>
          </p:cNvPr>
          <p:cNvSpPr>
            <a:spLocks noGrp="1"/>
          </p:cNvSpPr>
          <p:nvPr>
            <p:ph sz="half" idx="2"/>
          </p:nvPr>
        </p:nvSpPr>
        <p:spPr>
          <a:xfrm>
            <a:off x="5029200" y="2176036"/>
            <a:ext cx="6501810" cy="4121885"/>
          </a:xfrm>
        </p:spPr>
        <p:txBody>
          <a:bodyPr vert="horz" lIns="91440" tIns="45720" rIns="91440" bIns="45720" rtlCol="0">
            <a:normAutofit/>
          </a:bodyPr>
          <a:lstStyle/>
          <a:p>
            <a:pPr>
              <a:lnSpc>
                <a:spcPct val="110000"/>
              </a:lnSpc>
              <a:buSzPct val="87000"/>
            </a:pPr>
            <a:r>
              <a:rPr lang="en-US" sz="2200"/>
              <a:t>The description of the proposed solution should explain how the system will work and how it will meet the identified requirements.</a:t>
            </a:r>
          </a:p>
          <a:p>
            <a:pPr>
              <a:lnSpc>
                <a:spcPct val="110000"/>
              </a:lnSpc>
              <a:buSzPct val="87000"/>
            </a:pPr>
            <a:r>
              <a:rPr lang="en-US" sz="2200"/>
              <a:t>This should include details such as the system architecture, technologies used, and how data will be stored and accessed.</a:t>
            </a:r>
          </a:p>
          <a:p>
            <a:pPr>
              <a:lnSpc>
                <a:spcPct val="110000"/>
              </a:lnSpc>
              <a:buSzPct val="87000"/>
            </a:pPr>
            <a:r>
              <a:rPr lang="en-US" sz="2200"/>
              <a:t>The description of the proposed solution should be clear and concise, and should be understandable by both technical and non-technical stakeholders.</a:t>
            </a:r>
          </a:p>
        </p:txBody>
      </p:sp>
    </p:spTree>
    <p:extLst>
      <p:ext uri="{BB962C8B-B14F-4D97-AF65-F5344CB8AC3E}">
        <p14:creationId xmlns:p14="http://schemas.microsoft.com/office/powerpoint/2010/main" val="3939964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Risk management plan">
            <a:extLst>
              <a:ext uri="{FF2B5EF4-FFF2-40B4-BE49-F238E27FC236}">
                <a16:creationId xmlns:a16="http://schemas.microsoft.com/office/drawing/2014/main" id="{33FA28D4-B910-4D22-A3F4-314A5A4CD2A5}"/>
              </a:ext>
            </a:extLst>
          </p:cNvPr>
          <p:cNvPicPr>
            <a:picLocks noGrp="1" noChangeAspect="1"/>
          </p:cNvPicPr>
          <p:nvPr>
            <p:ph sz="half" idx="1"/>
          </p:nvPr>
        </p:nvPicPr>
        <p:blipFill>
          <a:blip r:embed="rId3"/>
          <a:srcRect r="6735"/>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6D50F840-C393-9BCE-502D-1E320310B326}"/>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100" b="1"/>
              <a:t>Justification of Recommended Solution</a:t>
            </a:r>
          </a:p>
        </p:txBody>
      </p:sp>
      <p:sp>
        <p:nvSpPr>
          <p:cNvPr id="4" name="Content Placeholder 3">
            <a:extLst>
              <a:ext uri="{FF2B5EF4-FFF2-40B4-BE49-F238E27FC236}">
                <a16:creationId xmlns:a16="http://schemas.microsoft.com/office/drawing/2014/main" id="{AE79A393-BFE0-2757-1DE7-63126B967187}"/>
              </a:ext>
            </a:extLst>
          </p:cNvPr>
          <p:cNvSpPr>
            <a:spLocks noGrp="1"/>
          </p:cNvSpPr>
          <p:nvPr>
            <p:ph sz="half" idx="2"/>
          </p:nvPr>
        </p:nvSpPr>
        <p:spPr>
          <a:xfrm>
            <a:off x="7269905" y="2176036"/>
            <a:ext cx="4261104" cy="4121887"/>
          </a:xfrm>
        </p:spPr>
        <p:txBody>
          <a:bodyPr vert="horz" lIns="91440" tIns="45720" rIns="91440" bIns="45720" rtlCol="0">
            <a:normAutofit/>
          </a:bodyPr>
          <a:lstStyle/>
          <a:p>
            <a:pPr>
              <a:lnSpc>
                <a:spcPct val="110000"/>
              </a:lnSpc>
              <a:buSzPct val="87000"/>
            </a:pPr>
            <a:r>
              <a:rPr lang="en-US" sz="1500"/>
              <a:t>The justification of the recommended solution should explain why the proposed solution is the best option for the project.</a:t>
            </a:r>
          </a:p>
          <a:p>
            <a:pPr>
              <a:lnSpc>
                <a:spcPct val="110000"/>
              </a:lnSpc>
              <a:buSzPct val="87000"/>
            </a:pPr>
            <a:r>
              <a:rPr lang="en-US" sz="1500"/>
              <a:t>This should include a comparison of the proposed solution with alternative solutions, and an explanation of how the proposed solution meets the identified requirements.</a:t>
            </a:r>
          </a:p>
          <a:p>
            <a:pPr>
              <a:lnSpc>
                <a:spcPct val="110000"/>
              </a:lnSpc>
              <a:buSzPct val="87000"/>
            </a:pPr>
            <a:r>
              <a:rPr lang="en-US" sz="1500"/>
              <a:t>The justification should also explain how potential risks will be mitigated, and how relevant regulatory guidelines and legal requirements will be addressed.</a:t>
            </a:r>
          </a:p>
        </p:txBody>
      </p:sp>
    </p:spTree>
    <p:extLst>
      <p:ext uri="{BB962C8B-B14F-4D97-AF65-F5344CB8AC3E}">
        <p14:creationId xmlns:p14="http://schemas.microsoft.com/office/powerpoint/2010/main" val="3167140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5E5682-8D1D-483B-D4A9-16834B541DA5}"/>
              </a:ext>
            </a:extLst>
          </p:cNvPr>
          <p:cNvSpPr>
            <a:spLocks noGrp="1"/>
          </p:cNvSpPr>
          <p:nvPr>
            <p:ph type="title"/>
          </p:nvPr>
        </p:nvSpPr>
        <p:spPr>
          <a:xfrm>
            <a:off x="640080" y="914399"/>
            <a:ext cx="10847494" cy="1171069"/>
          </a:xfrm>
        </p:spPr>
        <p:txBody>
          <a:bodyPr vert="horz" lIns="91440" tIns="45720" rIns="91440" bIns="45720" rtlCol="0" anchor="t">
            <a:normAutofit/>
          </a:bodyPr>
          <a:lstStyle/>
          <a:p>
            <a:pPr>
              <a:lnSpc>
                <a:spcPct val="100000"/>
              </a:lnSpc>
            </a:pPr>
            <a:r>
              <a:rPr lang="en-US" sz="4000" b="1"/>
              <a:t>Risk Mitigation</a:t>
            </a:r>
          </a:p>
        </p:txBody>
      </p:sp>
      <p:sp>
        <p:nvSpPr>
          <p:cNvPr id="4" name="Content Placeholder 3">
            <a:extLst>
              <a:ext uri="{FF2B5EF4-FFF2-40B4-BE49-F238E27FC236}">
                <a16:creationId xmlns:a16="http://schemas.microsoft.com/office/drawing/2014/main" id="{1FA823BC-8C0B-85A9-49A5-7C2FC2C46F3D}"/>
              </a:ext>
            </a:extLst>
          </p:cNvPr>
          <p:cNvSpPr>
            <a:spLocks noGrp="1"/>
          </p:cNvSpPr>
          <p:nvPr>
            <p:ph sz="half" idx="2"/>
          </p:nvPr>
        </p:nvSpPr>
        <p:spPr>
          <a:xfrm>
            <a:off x="6915150" y="2256287"/>
            <a:ext cx="4563618" cy="3760459"/>
          </a:xfrm>
        </p:spPr>
        <p:txBody>
          <a:bodyPr vert="horz" lIns="91440" tIns="45720" rIns="91440" bIns="45720" rtlCol="0" anchor="t">
            <a:normAutofit/>
          </a:bodyPr>
          <a:lstStyle/>
          <a:p>
            <a:pPr>
              <a:lnSpc>
                <a:spcPct val="110000"/>
              </a:lnSpc>
              <a:buSzPct val="87000"/>
            </a:pPr>
            <a:r>
              <a:rPr lang="en-US" sz="2000"/>
              <a:t>Risk mitigation involves identifying potential risks and developing strategies to minimize their impact.</a:t>
            </a:r>
          </a:p>
          <a:p>
            <a:pPr>
              <a:lnSpc>
                <a:spcPct val="110000"/>
              </a:lnSpc>
              <a:buSzPct val="87000"/>
            </a:pPr>
            <a:r>
              <a:rPr lang="en-US" sz="2000"/>
              <a:t>Identifying and mitigating risks is important in order to prevent delays and unexpected costs in the project.</a:t>
            </a:r>
          </a:p>
          <a:p>
            <a:pPr>
              <a:lnSpc>
                <a:spcPct val="110000"/>
              </a:lnSpc>
              <a:buSzPct val="87000"/>
            </a:pPr>
            <a:r>
              <a:rPr lang="en-US" sz="2000"/>
              <a:t>Risk mitigation should be an ongoing process throughout the project, and should be revisited as new risks emerge.</a:t>
            </a:r>
          </a:p>
        </p:txBody>
      </p:sp>
      <p:pic>
        <p:nvPicPr>
          <p:cNvPr id="5" name="Content Placeholder 4" descr="Caliper measures the word Risk built of wooden cubes">
            <a:extLst>
              <a:ext uri="{FF2B5EF4-FFF2-40B4-BE49-F238E27FC236}">
                <a16:creationId xmlns:a16="http://schemas.microsoft.com/office/drawing/2014/main" id="{C9261B1D-DA03-4FAA-91E8-9927FCDCD180}"/>
              </a:ext>
            </a:extLst>
          </p:cNvPr>
          <p:cNvPicPr>
            <a:picLocks noGrp="1" noChangeAspect="1"/>
          </p:cNvPicPr>
          <p:nvPr>
            <p:ph sz="half" idx="1"/>
          </p:nvPr>
        </p:nvPicPr>
        <p:blipFill>
          <a:blip r:embed="rId3"/>
          <a:stretch>
            <a:fillRect/>
          </a:stretch>
        </p:blipFill>
        <p:spPr>
          <a:xfrm>
            <a:off x="713232" y="2256287"/>
            <a:ext cx="5633646" cy="3760459"/>
          </a:xfrm>
          <a:prstGeom prst="rect">
            <a:avLst/>
          </a:prstGeom>
        </p:spPr>
      </p:pic>
      <p:cxnSp>
        <p:nvCxnSpPr>
          <p:cNvPr id="14" name="Straight Connector 13">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581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406BD704-01C2-4341-B99A-116CC7EC56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Stack of colourful files">
            <a:extLst>
              <a:ext uri="{FF2B5EF4-FFF2-40B4-BE49-F238E27FC236}">
                <a16:creationId xmlns:a16="http://schemas.microsoft.com/office/drawing/2014/main" id="{12927054-FB33-41E7-825F-580E4688D3ED}"/>
              </a:ext>
            </a:extLst>
          </p:cNvPr>
          <p:cNvPicPr>
            <a:picLocks noGrp="1" noChangeAspect="1"/>
          </p:cNvPicPr>
          <p:nvPr>
            <p:ph sz="half" idx="1"/>
          </p:nvPr>
        </p:nvPicPr>
        <p:blipFill>
          <a:blip r:embed="rId3"/>
          <a:srcRect/>
          <a:stretch/>
        </p:blipFill>
        <p:spPr>
          <a:xfrm>
            <a:off x="20" y="10"/>
            <a:ext cx="12191980" cy="6857990"/>
          </a:xfrm>
          <a:prstGeom prst="rect">
            <a:avLst/>
          </a:prstGeom>
        </p:spPr>
      </p:pic>
      <p:sp useBgFill="1">
        <p:nvSpPr>
          <p:cNvPr id="14" name="Rectangle 13">
            <a:extLst>
              <a:ext uri="{FF2B5EF4-FFF2-40B4-BE49-F238E27FC236}">
                <a16:creationId xmlns:a16="http://schemas.microsoft.com/office/drawing/2014/main" id="{0225C01B-A296-4FAA-AA46-794F27DF6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4894" y="979075"/>
            <a:ext cx="5777024" cy="507492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859B59-2857-B6E1-28AA-67CE090F41F3}"/>
              </a:ext>
            </a:extLst>
          </p:cNvPr>
          <p:cNvSpPr>
            <a:spLocks noGrp="1"/>
          </p:cNvSpPr>
          <p:nvPr>
            <p:ph type="title"/>
          </p:nvPr>
        </p:nvSpPr>
        <p:spPr>
          <a:xfrm>
            <a:off x="1049451" y="1352492"/>
            <a:ext cx="4665540" cy="1143000"/>
          </a:xfrm>
        </p:spPr>
        <p:txBody>
          <a:bodyPr vert="horz" lIns="91440" tIns="45720" rIns="91440" bIns="45720" rtlCol="0" anchor="t">
            <a:normAutofit/>
          </a:bodyPr>
          <a:lstStyle/>
          <a:p>
            <a:r>
              <a:rPr lang="en-US" sz="3700" b="1"/>
              <a:t>Regulatory and Legal Compliance</a:t>
            </a:r>
          </a:p>
        </p:txBody>
      </p:sp>
      <p:sp>
        <p:nvSpPr>
          <p:cNvPr id="4" name="Content Placeholder 3">
            <a:extLst>
              <a:ext uri="{FF2B5EF4-FFF2-40B4-BE49-F238E27FC236}">
                <a16:creationId xmlns:a16="http://schemas.microsoft.com/office/drawing/2014/main" id="{3A385ECE-3EBE-0ED4-BE60-3AD620E4169E}"/>
              </a:ext>
            </a:extLst>
          </p:cNvPr>
          <p:cNvSpPr>
            <a:spLocks noGrp="1"/>
          </p:cNvSpPr>
          <p:nvPr>
            <p:ph sz="half" idx="2"/>
          </p:nvPr>
        </p:nvSpPr>
        <p:spPr>
          <a:xfrm>
            <a:off x="1049454" y="2662356"/>
            <a:ext cx="4665546" cy="3057911"/>
          </a:xfrm>
        </p:spPr>
        <p:txBody>
          <a:bodyPr vert="horz" lIns="91440" tIns="45720" rIns="91440" bIns="45720" rtlCol="0">
            <a:normAutofit/>
          </a:bodyPr>
          <a:lstStyle/>
          <a:p>
            <a:pPr>
              <a:lnSpc>
                <a:spcPct val="110000"/>
              </a:lnSpc>
              <a:buSzPct val="87000"/>
            </a:pPr>
            <a:r>
              <a:rPr lang="en-US" sz="1500"/>
              <a:t>Regulatory and legal compliance is an important consideration in any software development project.</a:t>
            </a:r>
          </a:p>
          <a:p>
            <a:pPr>
              <a:lnSpc>
                <a:spcPct val="110000"/>
              </a:lnSpc>
              <a:buSzPct val="87000"/>
            </a:pPr>
            <a:r>
              <a:rPr lang="en-US" sz="1500"/>
              <a:t>This involves ensuring that the system meets all relevant regulations and legal requirements, such as data privacy laws.</a:t>
            </a:r>
          </a:p>
          <a:p>
            <a:pPr>
              <a:lnSpc>
                <a:spcPct val="110000"/>
              </a:lnSpc>
              <a:buSzPct val="87000"/>
            </a:pPr>
            <a:r>
              <a:rPr lang="en-US" sz="1500"/>
              <a:t>Non-compliance with regulatory and legal requirements can lead to fines, legal action, and damage to the company's reputation.</a:t>
            </a:r>
          </a:p>
        </p:txBody>
      </p:sp>
      <p:cxnSp>
        <p:nvCxnSpPr>
          <p:cNvPr id="16" name="Straight Connector 15">
            <a:extLst>
              <a:ext uri="{FF2B5EF4-FFF2-40B4-BE49-F238E27FC236}">
                <a16:creationId xmlns:a16="http://schemas.microsoft.com/office/drawing/2014/main" id="{62713E66-598D-4B8A-9D2A-67C7AF46EF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85673" y="979075"/>
            <a:ext cx="0" cy="507492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6689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a02f59e1-34fe-4763-a7fc-32c80d51a1dd">
      <Terms xmlns="http://schemas.microsoft.com/office/infopath/2007/PartnerControls"/>
    </lcf76f155ced4ddcb4097134ff3c332f>
    <TaxCatchAll xmlns="e160ec28-20ff-49c3-9c46-0ae17cd0273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72A781F64CFB643A0815C3FA33536EC" ma:contentTypeVersion="14" ma:contentTypeDescription="Create a new document." ma:contentTypeScope="" ma:versionID="7cf90b2edac7c44434a202b205e86114">
  <xsd:schema xmlns:xsd="http://www.w3.org/2001/XMLSchema" xmlns:xs="http://www.w3.org/2001/XMLSchema" xmlns:p="http://schemas.microsoft.com/office/2006/metadata/properties" xmlns:ns2="a02f59e1-34fe-4763-a7fc-32c80d51a1dd" xmlns:ns3="e160ec28-20ff-49c3-9c46-0ae17cd0273e" targetNamespace="http://schemas.microsoft.com/office/2006/metadata/properties" ma:root="true" ma:fieldsID="77e691de356f7a185232077e8351081f" ns2:_="" ns3:_="">
    <xsd:import namespace="a02f59e1-34fe-4763-a7fc-32c80d51a1dd"/>
    <xsd:import namespace="e160ec28-20ff-49c3-9c46-0ae17cd0273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2f59e1-34fe-4763-a7fc-32c80d51a1d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f848576-c27e-4598-aacd-9a8038a6296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160ec28-20ff-49c3-9c46-0ae17cd0273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8378d4e5-77d0-4546-9690-3c895f486af6}" ma:internalName="TaxCatchAll" ma:showField="CatchAllData" ma:web="e160ec28-20ff-49c3-9c46-0ae17cd0273e">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9A03D09-0204-45D9-B07E-75AC4924824A}">
  <ds:schemaRefs>
    <ds:schemaRef ds:uri="http://purl.org/dc/elements/1.1/"/>
    <ds:schemaRef ds:uri="a02f59e1-34fe-4763-a7fc-32c80d51a1dd"/>
    <ds:schemaRef ds:uri="http://www.w3.org/XML/1998/namespace"/>
    <ds:schemaRef ds:uri="http://purl.org/dc/term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e160ec28-20ff-49c3-9c46-0ae17cd0273e"/>
    <ds:schemaRef ds:uri="http://schemas.microsoft.com/office/2006/metadata/properties"/>
  </ds:schemaRefs>
</ds:datastoreItem>
</file>

<file path=customXml/itemProps2.xml><?xml version="1.0" encoding="utf-8"?>
<ds:datastoreItem xmlns:ds="http://schemas.openxmlformats.org/officeDocument/2006/customXml" ds:itemID="{42DC4FAC-3875-4171-B338-460CD25E6E10}">
  <ds:schemaRefs>
    <ds:schemaRef ds:uri="http://schemas.microsoft.com/sharepoint/v3/contenttype/forms"/>
  </ds:schemaRefs>
</ds:datastoreItem>
</file>

<file path=customXml/itemProps3.xml><?xml version="1.0" encoding="utf-8"?>
<ds:datastoreItem xmlns:ds="http://schemas.openxmlformats.org/officeDocument/2006/customXml" ds:itemID="{3752D91F-8F1F-45F8-A174-5F7229F33C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2f59e1-34fe-4763-a7fc-32c80d51a1dd"/>
    <ds:schemaRef ds:uri="e160ec28-20ff-49c3-9c46-0ae17cd027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1940</Words>
  <Application>Microsoft Office PowerPoint</Application>
  <PresentationFormat>Widescreen</PresentationFormat>
  <Paragraphs>90</Paragraphs>
  <Slides>15</Slides>
  <Notes>14</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Task 1 Recap</vt:lpstr>
      <vt:lpstr>Business Context</vt:lpstr>
      <vt:lpstr>Functional and Non-Functional Requirements</vt:lpstr>
      <vt:lpstr>Problem Decomposition</vt:lpstr>
      <vt:lpstr>Key Performance Indicators (KPIs) and User Acceptance Criteria</vt:lpstr>
      <vt:lpstr>Description of Proposed Solution</vt:lpstr>
      <vt:lpstr>Justification of Recommended Solution</vt:lpstr>
      <vt:lpstr>Risk Mitigation</vt:lpstr>
      <vt:lpstr>Regulatory and Legal Compliance</vt:lpstr>
      <vt:lpstr>Visual/Interface Designs</vt:lpstr>
      <vt:lpstr>Data Requirements</vt:lpstr>
      <vt:lpstr>Algorithm Designs</vt:lpstr>
      <vt:lpstr>Test Strategy</vt:lpstr>
      <vt:lpstr>What is a Data Flow Diagram?</vt:lpstr>
      <vt:lpstr>Visualize Your Data with Data Flow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Oluwasegun Olaleye</cp:lastModifiedBy>
  <cp:revision>31</cp:revision>
  <dcterms:created xsi:type="dcterms:W3CDTF">2013-07-15T20:26:40Z</dcterms:created>
  <dcterms:modified xsi:type="dcterms:W3CDTF">2025-03-08T23:25:32Z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0x010100872A781F64CFB643A0815C3FA33536EC</vt:lpwstr>
  </property>
  <property fmtid="{D5CDD505-2E9C-101B-9397-08002B2CF9AE}" pid="3" name="MediaServiceImageTags">
    <vt:lpwstr/>
  </property>
</Properties>
</file>