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  <p:sldMasterId id="2147483665" r:id="rId2"/>
    <p:sldMasterId id="2147483666" r:id="rId3"/>
    <p:sldMasterId id="2147483668" r:id="rId4"/>
  </p:sldMasterIdLst>
  <p:notesMasterIdLst>
    <p:notesMasterId r:id="rId20"/>
  </p:notesMasterIdLst>
  <p:sldIdLst>
    <p:sldId id="258" r:id="rId5"/>
    <p:sldId id="260" r:id="rId6"/>
    <p:sldId id="264" r:id="rId7"/>
    <p:sldId id="270" r:id="rId8"/>
    <p:sldId id="269" r:id="rId9"/>
    <p:sldId id="273" r:id="rId10"/>
    <p:sldId id="261" r:id="rId11"/>
    <p:sldId id="271" r:id="rId12"/>
    <p:sldId id="275" r:id="rId13"/>
    <p:sldId id="276" r:id="rId14"/>
    <p:sldId id="277" r:id="rId15"/>
    <p:sldId id="278" r:id="rId16"/>
    <p:sldId id="280" r:id="rId17"/>
    <p:sldId id="279" r:id="rId18"/>
    <p:sldId id="281" r:id="rId19"/>
  </p:sldIdLst>
  <p:sldSz cx="9144000" cy="6858000" type="screen4x3"/>
  <p:notesSz cx="6808788" cy="994092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0C86"/>
    <a:srgbClr val="D60093"/>
    <a:srgbClr val="7E0266"/>
    <a:srgbClr val="E090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82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0475" cy="49704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6737" y="0"/>
            <a:ext cx="2950475" cy="49704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02C3C-BF14-4EA6-A6AF-164E9E45C382}" type="datetimeFigureOut">
              <a:rPr lang="fr-FR" smtClean="0"/>
              <a:pPr/>
              <a:t>14/09/2017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0879" y="4721940"/>
            <a:ext cx="5447030" cy="4473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42154"/>
            <a:ext cx="2950475" cy="49704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6737" y="9442154"/>
            <a:ext cx="2950475" cy="49704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9F741D-D229-4980-9B7F-4FAED5B7CF7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1706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F741D-D229-4980-9B7F-4FAED5B7CF7F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4427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F741D-D229-4980-9B7F-4FAED5B7CF7F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70129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Intégrer cette présentation le</a:t>
            </a:r>
            <a:r>
              <a:rPr lang="fr-FR" baseline="0" dirty="0" smtClean="0"/>
              <a:t> jour de la conférence pour une </a:t>
            </a:r>
            <a:r>
              <a:rPr lang="fr-FR" baseline="0" smtClean="0"/>
              <a:t>économie d’argent. 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F741D-D229-4980-9B7F-4FAED5B7CF7F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0417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839" name="Picture 7" descr="couv ppt inwi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4288"/>
            <a:ext cx="9144000" cy="6948488"/>
          </a:xfrm>
          <a:prstGeom prst="rect">
            <a:avLst/>
          </a:prstGeom>
          <a:noFill/>
        </p:spPr>
      </p:pic>
      <p:sp>
        <p:nvSpPr>
          <p:cNvPr id="120840" name="Text Box 8"/>
          <p:cNvSpPr txBox="1">
            <a:spLocks noChangeArrowheads="1"/>
          </p:cNvSpPr>
          <p:nvPr/>
        </p:nvSpPr>
        <p:spPr bwMode="auto">
          <a:xfrm>
            <a:off x="152400" y="6392863"/>
            <a:ext cx="1200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400">
                <a:solidFill>
                  <a:schemeClr val="bg1"/>
                </a:solidFill>
                <a:latin typeface="Candara" pitchFamily="34" charset="0"/>
              </a:rPr>
              <a:t>Le XX/XX/2011</a:t>
            </a:r>
          </a:p>
        </p:txBody>
      </p:sp>
      <p:sp>
        <p:nvSpPr>
          <p:cNvPr id="1208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4645025"/>
            <a:ext cx="7772400" cy="688975"/>
          </a:xfrm>
        </p:spPr>
        <p:txBody>
          <a:bodyPr/>
          <a:lstStyle>
            <a:lvl1pPr>
              <a:defRPr sz="3800" b="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5562600"/>
            <a:ext cx="7391400" cy="533400"/>
          </a:xfrm>
          <a:ln/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120843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fr-FR"/>
              <a:t>- Secret -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53200" y="1066800"/>
            <a:ext cx="2057400" cy="47244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81000" y="1066800"/>
            <a:ext cx="6019800" cy="47244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33400" y="1752600"/>
            <a:ext cx="3390900" cy="487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076700" y="1752600"/>
            <a:ext cx="3390900" cy="487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1000" y="71414"/>
            <a:ext cx="8229600" cy="808038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1000" y="1000108"/>
            <a:ext cx="8229600" cy="5643602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5715000" y="762000"/>
            <a:ext cx="1752600" cy="1477963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762000"/>
            <a:ext cx="5105400" cy="1477963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76200" y="3276600"/>
            <a:ext cx="1295400" cy="38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524000" y="3276600"/>
            <a:ext cx="1295400" cy="38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2247900" y="1524000"/>
            <a:ext cx="723900" cy="21336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76200" y="1524000"/>
            <a:ext cx="2019300" cy="21336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352800" y="3733800"/>
            <a:ext cx="2590800" cy="83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096000" y="3733800"/>
            <a:ext cx="2590800" cy="83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81000" y="2286000"/>
            <a:ext cx="4038600" cy="3505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0" y="2286000"/>
            <a:ext cx="4038600" cy="3505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581900" y="1905000"/>
            <a:ext cx="1409700" cy="26670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352800" y="1905000"/>
            <a:ext cx="4076700" cy="26670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066800"/>
            <a:ext cx="8229600" cy="8080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2286000"/>
            <a:ext cx="8229600" cy="3505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0"/>
            <a:endParaRPr lang="fr-FR" smtClean="0"/>
          </a:p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0"/>
            <a:endParaRPr lang="fr-FR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400" b="1">
          <a:solidFill>
            <a:srgbClr val="832476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400" b="1">
          <a:solidFill>
            <a:srgbClr val="832476"/>
          </a:solidFill>
          <a:latin typeface="Candara" pitchFamily="34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400" b="1">
          <a:solidFill>
            <a:srgbClr val="832476"/>
          </a:solidFill>
          <a:latin typeface="Candara" pitchFamily="34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400" b="1">
          <a:solidFill>
            <a:srgbClr val="832476"/>
          </a:solidFill>
          <a:latin typeface="Candara" pitchFamily="34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400" b="1">
          <a:solidFill>
            <a:srgbClr val="832476"/>
          </a:solidFill>
          <a:latin typeface="Candara" pitchFamily="34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400" b="1">
          <a:solidFill>
            <a:srgbClr val="832476"/>
          </a:solidFill>
          <a:latin typeface="Candara" pitchFamily="34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400" b="1">
          <a:solidFill>
            <a:srgbClr val="832476"/>
          </a:solidFill>
          <a:latin typeface="Candara" pitchFamily="34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400" b="1">
          <a:solidFill>
            <a:srgbClr val="832476"/>
          </a:solidFill>
          <a:latin typeface="Candara" pitchFamily="34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400" b="1">
          <a:solidFill>
            <a:srgbClr val="832476"/>
          </a:solidFill>
          <a:latin typeface="Candara" pitchFamily="34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832476"/>
        </a:buClr>
        <a:buSzPct val="12000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–"/>
        <a:defRPr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Calibri" pitchFamily="34" charset="0"/>
        <a:buChar char="-"/>
        <a:defRPr sz="16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Calibri" pitchFamily="34" charset="0"/>
        <a:defRPr sz="16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Calibri" pitchFamily="34" charset="0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Calibri" pitchFamily="34" charset="0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Calibri" pitchFamily="34" charset="0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Calibri" pitchFamily="34" charset="0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Calibri" pitchFamily="34" charset="0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51" name="Text Box 7"/>
          <p:cNvSpPr txBox="1">
            <a:spLocks noChangeArrowheads="1"/>
          </p:cNvSpPr>
          <p:nvPr/>
        </p:nvSpPr>
        <p:spPr bwMode="auto">
          <a:xfrm>
            <a:off x="82550" y="6308725"/>
            <a:ext cx="9080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000">
                <a:solidFill>
                  <a:srgbClr val="832476"/>
                </a:solidFill>
                <a:latin typeface="Candara" pitchFamily="34" charset="0"/>
              </a:rPr>
              <a:t>Le XX/XX/2011</a:t>
            </a:r>
          </a:p>
        </p:txBody>
      </p:sp>
      <p:sp>
        <p:nvSpPr>
          <p:cNvPr id="236552" name="Text Box 8"/>
          <p:cNvSpPr txBox="1">
            <a:spLocks noChangeArrowheads="1"/>
          </p:cNvSpPr>
          <p:nvPr/>
        </p:nvSpPr>
        <p:spPr bwMode="auto">
          <a:xfrm>
            <a:off x="7391400" y="6308725"/>
            <a:ext cx="14065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fr-FR" sz="1000">
                <a:solidFill>
                  <a:srgbClr val="832476"/>
                </a:solidFill>
                <a:latin typeface="Candara" pitchFamily="34" charset="0"/>
              </a:rPr>
              <a:t>titre de la présentation</a:t>
            </a:r>
          </a:p>
          <a:p>
            <a:pPr algn="r"/>
            <a:r>
              <a:rPr lang="fr-FR" sz="1000">
                <a:solidFill>
                  <a:srgbClr val="832476"/>
                </a:solidFill>
                <a:latin typeface="Candara" pitchFamily="34" charset="0"/>
              </a:rPr>
              <a:t>- S -</a:t>
            </a:r>
          </a:p>
        </p:txBody>
      </p:sp>
      <p:sp>
        <p:nvSpPr>
          <p:cNvPr id="236553" name="Rectangle 9"/>
          <p:cNvSpPr>
            <a:spLocks noChangeArrowheads="1"/>
          </p:cNvSpPr>
          <p:nvPr/>
        </p:nvSpPr>
        <p:spPr bwMode="auto">
          <a:xfrm>
            <a:off x="0" y="1676400"/>
            <a:ext cx="7543800" cy="4419600"/>
          </a:xfrm>
          <a:prstGeom prst="rect">
            <a:avLst/>
          </a:prstGeom>
          <a:solidFill>
            <a:srgbClr val="DDDDDD"/>
          </a:solidFill>
          <a:ln w="28575">
            <a:solidFill>
              <a:srgbClr val="B2B2B2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fr-FR">
                <a:solidFill>
                  <a:srgbClr val="B2B2B2"/>
                </a:solidFill>
              </a:rPr>
              <a:t>IMAGE</a:t>
            </a:r>
          </a:p>
        </p:txBody>
      </p:sp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0"/>
            <a:ext cx="7010400" cy="8080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752600"/>
            <a:ext cx="693420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fr-FR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400">
          <a:solidFill>
            <a:srgbClr val="7C1A7E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400">
          <a:solidFill>
            <a:srgbClr val="7C1A7E"/>
          </a:solidFill>
          <a:latin typeface="Candara" pitchFamily="34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400">
          <a:solidFill>
            <a:srgbClr val="7C1A7E"/>
          </a:solidFill>
          <a:latin typeface="Candara" pitchFamily="34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400">
          <a:solidFill>
            <a:srgbClr val="7C1A7E"/>
          </a:solidFill>
          <a:latin typeface="Candara" pitchFamily="34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400">
          <a:solidFill>
            <a:srgbClr val="7C1A7E"/>
          </a:solidFill>
          <a:latin typeface="Candara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400">
          <a:solidFill>
            <a:srgbClr val="7C1A7E"/>
          </a:solidFill>
          <a:latin typeface="Candara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400">
          <a:solidFill>
            <a:srgbClr val="7C1A7E"/>
          </a:solidFill>
          <a:latin typeface="Candara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400">
          <a:solidFill>
            <a:srgbClr val="7C1A7E"/>
          </a:solidFill>
          <a:latin typeface="Candara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400">
          <a:solidFill>
            <a:srgbClr val="7C1A7E"/>
          </a:solidFill>
          <a:latin typeface="Candara" pitchFamily="34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sz="20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9" name="Rectangle 7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3247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238600" name="Text Box 8"/>
          <p:cNvSpPr txBox="1">
            <a:spLocks noChangeArrowheads="1"/>
          </p:cNvSpPr>
          <p:nvPr/>
        </p:nvSpPr>
        <p:spPr bwMode="auto">
          <a:xfrm>
            <a:off x="228600" y="6096000"/>
            <a:ext cx="9080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fr-FR" sz="1000">
              <a:solidFill>
                <a:srgbClr val="F8F8F8"/>
              </a:solidFill>
              <a:latin typeface="Candara" pitchFamily="34" charset="0"/>
            </a:endParaRPr>
          </a:p>
          <a:p>
            <a:r>
              <a:rPr lang="fr-FR" sz="1000">
                <a:solidFill>
                  <a:srgbClr val="F8F8F8"/>
                </a:solidFill>
                <a:latin typeface="Candara" pitchFamily="34" charset="0"/>
              </a:rPr>
              <a:t>Le XX/XX/2011</a:t>
            </a:r>
          </a:p>
        </p:txBody>
      </p:sp>
      <p:sp>
        <p:nvSpPr>
          <p:cNvPr id="238601" name="Rectangle 9"/>
          <p:cNvSpPr>
            <a:spLocks noChangeArrowheads="1"/>
          </p:cNvSpPr>
          <p:nvPr/>
        </p:nvSpPr>
        <p:spPr bwMode="auto">
          <a:xfrm>
            <a:off x="3124200" y="0"/>
            <a:ext cx="6019800" cy="6858000"/>
          </a:xfrm>
          <a:prstGeom prst="rect">
            <a:avLst/>
          </a:prstGeom>
          <a:solidFill>
            <a:srgbClr val="DDDDDD"/>
          </a:solidFill>
          <a:ln w="28575">
            <a:solidFill>
              <a:srgbClr val="B2B2B2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fr-FR">
                <a:solidFill>
                  <a:srgbClr val="B2B2B2"/>
                </a:solidFill>
              </a:rPr>
              <a:t>IMAGE</a:t>
            </a:r>
          </a:p>
        </p:txBody>
      </p:sp>
      <p:sp>
        <p:nvSpPr>
          <p:cNvPr id="238602" name="Text Box 10"/>
          <p:cNvSpPr txBox="1">
            <a:spLocks noChangeArrowheads="1"/>
          </p:cNvSpPr>
          <p:nvPr/>
        </p:nvSpPr>
        <p:spPr bwMode="auto">
          <a:xfrm>
            <a:off x="7585075" y="6384925"/>
            <a:ext cx="14065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fr-FR" sz="1000">
                <a:solidFill>
                  <a:srgbClr val="F8F8F8"/>
                </a:solidFill>
                <a:latin typeface="Candara" pitchFamily="34" charset="0"/>
              </a:rPr>
              <a:t>titre de la présentation</a:t>
            </a:r>
          </a:p>
          <a:p>
            <a:pPr algn="r"/>
            <a:r>
              <a:rPr lang="fr-FR" sz="1000">
                <a:solidFill>
                  <a:srgbClr val="F8F8F8"/>
                </a:solidFill>
                <a:latin typeface="Candara" pitchFamily="34" charset="0"/>
              </a:rPr>
              <a:t>- S -</a:t>
            </a:r>
          </a:p>
        </p:txBody>
      </p:sp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0"/>
            <a:ext cx="2667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" y="3276600"/>
            <a:ext cx="2743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fr-FR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Candara" pitchFamily="34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Candara" pitchFamily="34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Candara" pitchFamily="34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Candara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Candara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Candara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Candara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Candara" pitchFamily="34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sz="20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Rectangle 2"/>
          <p:cNvSpPr>
            <a:spLocks noChangeArrowheads="1"/>
          </p:cNvSpPr>
          <p:nvPr/>
        </p:nvSpPr>
        <p:spPr bwMode="auto">
          <a:xfrm>
            <a:off x="3124200" y="0"/>
            <a:ext cx="6019800" cy="6858000"/>
          </a:xfrm>
          <a:prstGeom prst="rect">
            <a:avLst/>
          </a:prstGeom>
          <a:solidFill>
            <a:srgbClr val="83247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39117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352800" y="1905000"/>
            <a:ext cx="5638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391179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52800" y="3733800"/>
            <a:ext cx="5334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Candara" pitchFamily="34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Candara" pitchFamily="34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Candara" pitchFamily="34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Candara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Candara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Candara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Candara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Candara" pitchFamily="34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sz="20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4725144"/>
            <a:ext cx="8439472" cy="688975"/>
          </a:xfrm>
        </p:spPr>
        <p:txBody>
          <a:bodyPr/>
          <a:lstStyle/>
          <a:p>
            <a:r>
              <a:rPr lang="fr-FR" b="1" dirty="0" smtClean="0"/>
              <a:t>Dispositif – </a:t>
            </a:r>
            <a:r>
              <a:rPr lang="fr-FR" dirty="0" smtClean="0"/>
              <a:t>Plateforme Open Innovation</a:t>
            </a:r>
            <a:endParaRPr lang="fr-FR" dirty="0"/>
          </a:p>
        </p:txBody>
      </p:sp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>
                    <a:lumMod val="85000"/>
                  </a:schemeClr>
                </a:solidFill>
              </a:rPr>
              <a:t>Production digital </a:t>
            </a:r>
            <a:r>
              <a:rPr lang="fr-FR" b="1" dirty="0" smtClean="0">
                <a:solidFill>
                  <a:schemeClr val="bg1">
                    <a:lumMod val="85000"/>
                  </a:schemeClr>
                </a:solidFill>
              </a:rPr>
              <a:t>11/09/2017</a:t>
            </a:r>
            <a:endParaRPr lang="fr-FR" b="1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à coins arrondis 8"/>
          <p:cNvSpPr/>
          <p:nvPr/>
        </p:nvSpPr>
        <p:spPr>
          <a:xfrm>
            <a:off x="3544219" y="1314733"/>
            <a:ext cx="1774822" cy="3729669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dirty="0" err="1" smtClean="0">
                <a:solidFill>
                  <a:srgbClr val="CC0099"/>
                </a:solidFill>
              </a:rPr>
              <a:t>Branding</a:t>
            </a:r>
            <a:r>
              <a:rPr lang="fr-FR" dirty="0" smtClean="0">
                <a:solidFill>
                  <a:srgbClr val="CC0099"/>
                </a:solidFill>
              </a:rPr>
              <a:t> &amp; Performance</a:t>
            </a:r>
          </a:p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dirty="0">
              <a:solidFill>
                <a:srgbClr val="CC0099"/>
              </a:solidFill>
            </a:endParaRPr>
          </a:p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b="1" dirty="0" smtClean="0">
                <a:solidFill>
                  <a:srgbClr val="CC0099"/>
                </a:solidFill>
              </a:rPr>
              <a:t>Budget :</a:t>
            </a:r>
            <a:r>
              <a:rPr lang="fr-FR" dirty="0" smtClean="0">
                <a:solidFill>
                  <a:srgbClr val="CC0099"/>
                </a:solidFill>
              </a:rPr>
              <a:t> </a:t>
            </a:r>
            <a:br>
              <a:rPr lang="fr-FR" dirty="0" smtClean="0">
                <a:solidFill>
                  <a:srgbClr val="CC0099"/>
                </a:solidFill>
              </a:rPr>
            </a:br>
            <a:r>
              <a:rPr lang="fr-FR" dirty="0" smtClean="0">
                <a:solidFill>
                  <a:srgbClr val="CC0099"/>
                </a:solidFill>
              </a:rPr>
              <a:t>0,10 </a:t>
            </a:r>
            <a:r>
              <a:rPr lang="fr-FR" dirty="0" err="1" smtClean="0">
                <a:solidFill>
                  <a:srgbClr val="CC0099"/>
                </a:solidFill>
              </a:rPr>
              <a:t>Mdh</a:t>
            </a:r>
            <a:r>
              <a:rPr lang="fr-FR" b="1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</a:t>
            </a:r>
            <a:endParaRPr lang="fr-FR" b="1" dirty="0">
              <a:solidFill>
                <a:srgbClr val="CC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3544219" y="702553"/>
            <a:ext cx="1727938" cy="46578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b="1" dirty="0" smtClean="0">
                <a:solidFill>
                  <a:srgbClr val="CC0099"/>
                </a:solidFill>
              </a:rPr>
              <a:t>ONLINE</a:t>
            </a:r>
          </a:p>
        </p:txBody>
      </p:sp>
      <p:sp>
        <p:nvSpPr>
          <p:cNvPr id="12" name="Rectangle à coins arrondis 11"/>
          <p:cNvSpPr/>
          <p:nvPr/>
        </p:nvSpPr>
        <p:spPr>
          <a:xfrm>
            <a:off x="5420639" y="705822"/>
            <a:ext cx="1872209" cy="46578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b="1" dirty="0" smtClean="0">
                <a:solidFill>
                  <a:srgbClr val="CC0099"/>
                </a:solidFill>
              </a:rPr>
              <a:t>AFFICHAGE</a:t>
            </a:r>
          </a:p>
        </p:txBody>
      </p:sp>
      <p:sp>
        <p:nvSpPr>
          <p:cNvPr id="13" name="Flèche droite rayée 12"/>
          <p:cNvSpPr/>
          <p:nvPr/>
        </p:nvSpPr>
        <p:spPr>
          <a:xfrm>
            <a:off x="1243021" y="5201452"/>
            <a:ext cx="6351176" cy="936104"/>
          </a:xfrm>
          <a:prstGeom prst="striped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b="1" dirty="0" smtClean="0">
                <a:solidFill>
                  <a:srgbClr val="CC0099"/>
                </a:solidFill>
              </a:rPr>
              <a:t>BUDGET MEDIA TOTAL :  X </a:t>
            </a:r>
            <a:r>
              <a:rPr lang="fr-FR" b="1" dirty="0" err="1" smtClean="0">
                <a:solidFill>
                  <a:srgbClr val="CC0099"/>
                </a:solidFill>
              </a:rPr>
              <a:t>Mdh</a:t>
            </a:r>
            <a:endParaRPr lang="fr-FR" b="1" dirty="0" smtClean="0">
              <a:solidFill>
                <a:srgbClr val="CC0099"/>
              </a:solidFill>
            </a:endParaRPr>
          </a:p>
        </p:txBody>
      </p:sp>
      <p:sp>
        <p:nvSpPr>
          <p:cNvPr id="17" name="Rectangle à coins arrondis 16"/>
          <p:cNvSpPr/>
          <p:nvPr/>
        </p:nvSpPr>
        <p:spPr>
          <a:xfrm>
            <a:off x="5420639" y="1314733"/>
            <a:ext cx="2173558" cy="372966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CC0099"/>
                </a:solidFill>
              </a:rPr>
              <a:t>75  panneaux</a:t>
            </a:r>
          </a:p>
          <a:p>
            <a:pPr algn="ctr"/>
            <a:endParaRPr lang="fr-FR" dirty="0">
              <a:solidFill>
                <a:srgbClr val="CC0099"/>
              </a:solidFill>
            </a:endParaRPr>
          </a:p>
          <a:p>
            <a:r>
              <a:rPr lang="fr-FR" dirty="0">
                <a:solidFill>
                  <a:srgbClr val="CC0099"/>
                </a:solidFill>
              </a:rPr>
              <a:t>Location : </a:t>
            </a:r>
            <a:r>
              <a:rPr lang="fr-FR" dirty="0" smtClean="0">
                <a:solidFill>
                  <a:srgbClr val="CC0099"/>
                </a:solidFill>
              </a:rPr>
              <a:t>0,5Mdhs</a:t>
            </a:r>
            <a:endParaRPr lang="fr-FR" dirty="0">
              <a:solidFill>
                <a:srgbClr val="CC0099"/>
              </a:solidFill>
            </a:endParaRPr>
          </a:p>
          <a:p>
            <a:r>
              <a:rPr lang="fr-FR" dirty="0">
                <a:solidFill>
                  <a:srgbClr val="CC0099"/>
                </a:solidFill>
              </a:rPr>
              <a:t>Impression : </a:t>
            </a:r>
            <a:r>
              <a:rPr lang="fr-FR" dirty="0" smtClean="0">
                <a:solidFill>
                  <a:srgbClr val="CC0099"/>
                </a:solidFill>
              </a:rPr>
              <a:t>0,1Mdhs</a:t>
            </a:r>
            <a:endParaRPr lang="fr-FR" dirty="0">
              <a:solidFill>
                <a:srgbClr val="CC0099"/>
              </a:solidFill>
            </a:endParaRPr>
          </a:p>
          <a:p>
            <a:pPr algn="ctr"/>
            <a:endParaRPr lang="fr-FR" b="1" dirty="0" smtClean="0">
              <a:solidFill>
                <a:srgbClr val="CC0099"/>
              </a:solidFill>
            </a:endParaRPr>
          </a:p>
          <a:p>
            <a:pPr algn="ctr"/>
            <a:r>
              <a:rPr lang="fr-FR" b="1" dirty="0" smtClean="0">
                <a:solidFill>
                  <a:srgbClr val="CC0099"/>
                </a:solidFill>
              </a:rPr>
              <a:t>Budget </a:t>
            </a:r>
            <a:r>
              <a:rPr lang="fr-FR" dirty="0">
                <a:solidFill>
                  <a:srgbClr val="CC0099"/>
                </a:solidFill>
              </a:rPr>
              <a:t/>
            </a:r>
            <a:br>
              <a:rPr lang="fr-FR" dirty="0">
                <a:solidFill>
                  <a:srgbClr val="CC0099"/>
                </a:solidFill>
              </a:rPr>
            </a:br>
            <a:r>
              <a:rPr lang="fr-FR" dirty="0" smtClean="0">
                <a:solidFill>
                  <a:srgbClr val="CC0099"/>
                </a:solidFill>
              </a:rPr>
              <a:t>0,6 </a:t>
            </a:r>
            <a:r>
              <a:rPr lang="fr-FR" dirty="0" err="1">
                <a:solidFill>
                  <a:srgbClr val="CC0099"/>
                </a:solidFill>
              </a:rPr>
              <a:t>Mdh</a:t>
            </a:r>
            <a:endParaRPr lang="fr-FR" dirty="0">
              <a:solidFill>
                <a:srgbClr val="CC0099"/>
              </a:solidFill>
            </a:endParaRPr>
          </a:p>
        </p:txBody>
      </p:sp>
      <p:sp>
        <p:nvSpPr>
          <p:cNvPr id="19" name="Rectangle à coins arrondis 18"/>
          <p:cNvSpPr/>
          <p:nvPr/>
        </p:nvSpPr>
        <p:spPr>
          <a:xfrm>
            <a:off x="1243021" y="705822"/>
            <a:ext cx="2160828" cy="46578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b="1" dirty="0" smtClean="0">
                <a:solidFill>
                  <a:srgbClr val="CC0099"/>
                </a:solidFill>
              </a:rPr>
              <a:t>RADIO</a:t>
            </a:r>
          </a:p>
        </p:txBody>
      </p:sp>
      <p:sp>
        <p:nvSpPr>
          <p:cNvPr id="20" name="Rectangle à coins arrondis 19"/>
          <p:cNvSpPr/>
          <p:nvPr/>
        </p:nvSpPr>
        <p:spPr>
          <a:xfrm>
            <a:off x="1243021" y="1317076"/>
            <a:ext cx="2160828" cy="372966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rgbClr val="CC0099"/>
                </a:solidFill>
              </a:rPr>
              <a:t>Medi</a:t>
            </a:r>
            <a:r>
              <a:rPr lang="fr-FR" dirty="0" smtClean="0">
                <a:solidFill>
                  <a:srgbClr val="CC0099"/>
                </a:solidFill>
              </a:rPr>
              <a:t> 1 Radio</a:t>
            </a:r>
          </a:p>
          <a:p>
            <a:pPr algn="ctr"/>
            <a:r>
              <a:rPr lang="fr-FR" dirty="0" err="1" smtClean="0">
                <a:solidFill>
                  <a:srgbClr val="CC0099"/>
                </a:solidFill>
              </a:rPr>
              <a:t>Hitradio</a:t>
            </a:r>
            <a:r>
              <a:rPr lang="fr-FR" dirty="0" smtClean="0">
                <a:solidFill>
                  <a:srgbClr val="CC0099"/>
                </a:solidFill>
              </a:rPr>
              <a:t> deal Infra </a:t>
            </a:r>
            <a:endParaRPr lang="fr-FR" dirty="0">
              <a:solidFill>
                <a:srgbClr val="CC0099"/>
              </a:solidFill>
            </a:endParaRPr>
          </a:p>
          <a:p>
            <a:pPr algn="ctr"/>
            <a:endParaRPr lang="fr-FR" dirty="0">
              <a:solidFill>
                <a:srgbClr val="CC0099"/>
              </a:solidFill>
            </a:endParaRPr>
          </a:p>
          <a:p>
            <a:pPr algn="ctr"/>
            <a:endParaRPr lang="fr-FR" dirty="0">
              <a:solidFill>
                <a:srgbClr val="CC0099"/>
              </a:solidFill>
            </a:endParaRPr>
          </a:p>
          <a:p>
            <a:pPr algn="ctr"/>
            <a:r>
              <a:rPr lang="fr-FR" b="1" dirty="0">
                <a:solidFill>
                  <a:srgbClr val="CC0099"/>
                </a:solidFill>
              </a:rPr>
              <a:t>Budget :</a:t>
            </a:r>
            <a:r>
              <a:rPr lang="fr-FR" dirty="0">
                <a:solidFill>
                  <a:srgbClr val="CC0099"/>
                </a:solidFill>
              </a:rPr>
              <a:t>  </a:t>
            </a:r>
            <a:r>
              <a:rPr lang="fr-FR" dirty="0" smtClean="0">
                <a:solidFill>
                  <a:srgbClr val="CC0099"/>
                </a:solidFill>
              </a:rPr>
              <a:t>0,2 </a:t>
            </a:r>
            <a:r>
              <a:rPr lang="fr-FR" dirty="0" err="1" smtClean="0">
                <a:solidFill>
                  <a:srgbClr val="CC0099"/>
                </a:solidFill>
              </a:rPr>
              <a:t>Mdhs</a:t>
            </a:r>
            <a:endParaRPr lang="fr-FR" dirty="0">
              <a:solidFill>
                <a:srgbClr val="CC0099"/>
              </a:solidFill>
            </a:endParaRPr>
          </a:p>
        </p:txBody>
      </p:sp>
      <p:sp>
        <p:nvSpPr>
          <p:cNvPr id="11" name="Titre 1"/>
          <p:cNvSpPr txBox="1">
            <a:spLocks/>
          </p:cNvSpPr>
          <p:nvPr/>
        </p:nvSpPr>
        <p:spPr>
          <a:xfrm>
            <a:off x="0" y="0"/>
            <a:ext cx="9144000" cy="808038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83247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832476"/>
                </a:solidFill>
                <a:latin typeface="Candara" pitchFamily="34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832476"/>
                </a:solidFill>
                <a:latin typeface="Candara" pitchFamily="34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832476"/>
                </a:solidFill>
                <a:latin typeface="Candara" pitchFamily="34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832476"/>
                </a:solidFill>
                <a:latin typeface="Candara" pitchFamily="34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832476"/>
                </a:solidFill>
                <a:latin typeface="Candara" pitchFamily="34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832476"/>
                </a:solidFill>
                <a:latin typeface="Candara" pitchFamily="34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832476"/>
                </a:solidFill>
                <a:latin typeface="Candara" pitchFamily="34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832476"/>
                </a:solidFill>
                <a:latin typeface="Candara" pitchFamily="34" charset="0"/>
                <a:cs typeface="Arial" charset="0"/>
              </a:defRPr>
            </a:lvl9pPr>
          </a:lstStyle>
          <a:p>
            <a:r>
              <a:rPr lang="fr-FR" sz="2800" dirty="0" smtClean="0">
                <a:solidFill>
                  <a:srgbClr val="CC0099"/>
                </a:solidFill>
                <a:latin typeface="Candara" panose="020E0502030303020204" pitchFamily="34" charset="0"/>
                <a:ea typeface="+mn-ea"/>
                <a:cs typeface="+mn-cs"/>
              </a:rPr>
              <a:t>Dispositif Media – Campagne Plateforme Entreprenariat :  </a:t>
            </a:r>
            <a:endParaRPr lang="fr-FR" sz="2800" dirty="0">
              <a:solidFill>
                <a:srgbClr val="CC0099"/>
              </a:solidFill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0" y="6509984"/>
            <a:ext cx="78065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>
                <a:solidFill>
                  <a:srgbClr val="CC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</a:t>
            </a:r>
            <a:r>
              <a:rPr lang="fr-F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1600" b="1" i="1" dirty="0" smtClean="0"/>
              <a:t>Dont 0,035Mdhs depuis le budget </a:t>
            </a:r>
            <a:r>
              <a:rPr lang="fr-FR" sz="1600" b="1" i="1" dirty="0" err="1" smtClean="0"/>
              <a:t>prod</a:t>
            </a:r>
            <a:r>
              <a:rPr lang="fr-FR" sz="1600" b="1" i="1" dirty="0" smtClean="0"/>
              <a:t> digitale</a:t>
            </a:r>
            <a:endParaRPr lang="fr-FR" sz="1600" b="1" i="1" dirty="0"/>
          </a:p>
        </p:txBody>
      </p:sp>
    </p:spTree>
    <p:extLst>
      <p:ext uri="{BB962C8B-B14F-4D97-AF65-F5344CB8AC3E}">
        <p14:creationId xmlns:p14="http://schemas.microsoft.com/office/powerpoint/2010/main" val="29687810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 txBox="1">
            <a:spLocks/>
          </p:cNvSpPr>
          <p:nvPr/>
        </p:nvSpPr>
        <p:spPr bwMode="auto">
          <a:xfrm>
            <a:off x="0" y="411480"/>
            <a:ext cx="4999704" cy="384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832476"/>
                </a:solidFill>
                <a:latin typeface="+mj-lt"/>
                <a:ea typeface="Arial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832476"/>
                </a:solidFill>
                <a:latin typeface="Candara" pitchFamily="34" charset="0"/>
                <a:ea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832476"/>
                </a:solidFill>
                <a:latin typeface="Candara" pitchFamily="34" charset="0"/>
                <a:ea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832476"/>
                </a:solidFill>
                <a:latin typeface="Candara" pitchFamily="34" charset="0"/>
                <a:ea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832476"/>
                </a:solidFill>
                <a:latin typeface="Candara" pitchFamily="34" charset="0"/>
                <a:ea typeface="Arial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832476"/>
                </a:solidFill>
                <a:latin typeface="Candara" pitchFamily="34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832476"/>
                </a:solidFill>
                <a:latin typeface="Candara" pitchFamily="34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832476"/>
                </a:solidFill>
                <a:latin typeface="Candara" pitchFamily="34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832476"/>
                </a:solidFill>
                <a:latin typeface="Candara" pitchFamily="34" charset="0"/>
                <a:cs typeface="Arial" charset="0"/>
              </a:defRPr>
            </a:lvl9pPr>
          </a:lstStyle>
          <a:p>
            <a:pPr marL="285750" indent="-285750">
              <a:buFont typeface="Wingdings" pitchFamily="2" charset="2"/>
              <a:buChar char="Ø"/>
            </a:pPr>
            <a:r>
              <a:rPr lang="fr-FR" sz="1800" kern="0" dirty="0" smtClean="0">
                <a:solidFill>
                  <a:srgbClr val="CC3399"/>
                </a:solidFill>
                <a:latin typeface="Candara" charset="0"/>
                <a:ea typeface="Candara" charset="0"/>
                <a:cs typeface="Candara" charset="0"/>
              </a:rPr>
              <a:t>Objectifs :</a:t>
            </a:r>
            <a:endParaRPr lang="fr-FR" sz="1800" kern="0" dirty="0">
              <a:solidFill>
                <a:srgbClr val="CC3399"/>
              </a:solidFill>
              <a:latin typeface="Candara" charset="0"/>
              <a:ea typeface="Candara" charset="0"/>
              <a:cs typeface="Candara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1763" y="796172"/>
            <a:ext cx="8409039" cy="56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832476"/>
              </a:buClr>
              <a:buSzPct val="120000"/>
              <a:buFontTx/>
              <a:buChar char="-"/>
              <a:defRPr/>
            </a:pPr>
            <a:r>
              <a:rPr lang="fr-FR" sz="1400" kern="0" dirty="0">
                <a:solidFill>
                  <a:sysClr val="windowText" lastClr="000000"/>
                </a:solidFill>
                <a:latin typeface="Candara" charset="0"/>
                <a:ea typeface="Candara" charset="0"/>
                <a:cs typeface="Candara" charset="0"/>
              </a:rPr>
              <a:t>  </a:t>
            </a:r>
            <a:r>
              <a:rPr lang="fr-FR" sz="1400" kern="0" dirty="0" smtClean="0">
                <a:solidFill>
                  <a:sysClr val="windowText" lastClr="000000"/>
                </a:solidFill>
                <a:latin typeface="Candara" charset="0"/>
                <a:ea typeface="Candara" charset="0"/>
                <a:cs typeface="Candara" charset="0"/>
              </a:rPr>
              <a:t>Participer à la notoriété et à l’engouement autour de la nouvelle plateforme</a:t>
            </a:r>
          </a:p>
          <a:p>
            <a:pPr>
              <a:spcBef>
                <a:spcPct val="20000"/>
              </a:spcBef>
              <a:buClr>
                <a:srgbClr val="832476"/>
              </a:buClr>
              <a:buSzPct val="120000"/>
              <a:buFontTx/>
              <a:buChar char="-"/>
              <a:defRPr/>
            </a:pPr>
            <a:r>
              <a:rPr lang="fr-FR" sz="1400" kern="0" dirty="0" smtClean="0">
                <a:solidFill>
                  <a:sysClr val="windowText" lastClr="000000"/>
                </a:solidFill>
                <a:latin typeface="Candara" charset="0"/>
                <a:ea typeface="Candara" charset="0"/>
                <a:cs typeface="Candara" charset="0"/>
              </a:rPr>
              <a:t>  Contribuer à générer du </a:t>
            </a:r>
            <a:r>
              <a:rPr lang="fr-FR" sz="1400" kern="0" dirty="0" err="1" smtClean="0">
                <a:solidFill>
                  <a:sysClr val="windowText" lastClr="000000"/>
                </a:solidFill>
                <a:latin typeface="Candara" charset="0"/>
                <a:ea typeface="Candara" charset="0"/>
                <a:cs typeface="Candara" charset="0"/>
              </a:rPr>
              <a:t>traffic</a:t>
            </a:r>
            <a:r>
              <a:rPr lang="fr-FR" sz="1400" kern="0" dirty="0" smtClean="0">
                <a:solidFill>
                  <a:sysClr val="windowText" lastClr="000000"/>
                </a:solidFill>
                <a:latin typeface="Candara" charset="0"/>
                <a:ea typeface="Candara" charset="0"/>
                <a:cs typeface="Candara" charset="0"/>
              </a:rPr>
              <a:t> vers la nouvelle plateforme</a:t>
            </a:r>
            <a:endParaRPr lang="fr-FR" sz="1400" kern="0" dirty="0">
              <a:solidFill>
                <a:sysClr val="windowText" lastClr="000000"/>
              </a:solidFill>
              <a:latin typeface="Candara" charset="0"/>
              <a:ea typeface="Candara" charset="0"/>
              <a:cs typeface="Candara" charset="0"/>
            </a:endParaRPr>
          </a:p>
        </p:txBody>
      </p:sp>
      <p:graphicFrame>
        <p:nvGraphicFramePr>
          <p:cNvPr id="11" name="Espace réservé du contenu 3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385763" y="1771650"/>
          <a:ext cx="8758466" cy="4769177"/>
        </p:xfrm>
        <a:graphic>
          <a:graphicData uri="http://schemas.openxmlformats.org/drawingml/2006/table">
            <a:tbl>
              <a:tblPr/>
              <a:tblGrid>
                <a:gridCol w="1375068"/>
                <a:gridCol w="4681139"/>
                <a:gridCol w="1119117"/>
                <a:gridCol w="1583142"/>
              </a:tblGrid>
              <a:tr h="33158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32476"/>
                        </a:buClr>
                        <a:buSzPct val="120000"/>
                        <a:defRPr>
                          <a:solidFill>
                            <a:schemeClr val="tx1"/>
                          </a:solidFill>
                          <a:latin typeface="Candara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ndara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Calibri" charset="0"/>
                        <a:defRPr sz="1400">
                          <a:solidFill>
                            <a:schemeClr val="tx1"/>
                          </a:solidFill>
                          <a:latin typeface="Candara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Calibri" charset="0"/>
                        <a:defRPr sz="1400">
                          <a:solidFill>
                            <a:schemeClr val="tx1"/>
                          </a:solidFill>
                          <a:latin typeface="Candara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Calibri" charset="0"/>
                        <a:defRPr>
                          <a:solidFill>
                            <a:schemeClr val="tx1"/>
                          </a:solidFill>
                          <a:latin typeface="Candara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Calibri" charset="0"/>
                        <a:defRPr>
                          <a:solidFill>
                            <a:schemeClr val="tx1"/>
                          </a:solidFill>
                          <a:latin typeface="Candara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Calibri" charset="0"/>
                        <a:defRPr>
                          <a:solidFill>
                            <a:schemeClr val="tx1"/>
                          </a:solidFill>
                          <a:latin typeface="Candara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Calibri" charset="0"/>
                        <a:defRPr>
                          <a:solidFill>
                            <a:schemeClr val="tx1"/>
                          </a:solidFill>
                          <a:latin typeface="Candara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Calibri" charset="0"/>
                        <a:defRPr>
                          <a:solidFill>
                            <a:schemeClr val="tx1"/>
                          </a:solidFill>
                          <a:latin typeface="Candara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ndara" charset="0"/>
                          <a:ea typeface="Arial" charset="0"/>
                          <a:cs typeface="Arial" charset="0"/>
                        </a:rPr>
                        <a:t>Type de canal</a:t>
                      </a:r>
                      <a:endParaRPr kumimoji="0" lang="fr-FR" altLang="fr-FR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ndara" charset="0"/>
                        <a:ea typeface="Arial" charset="0"/>
                        <a:cs typeface="Arial" charset="0"/>
                      </a:endParaRPr>
                    </a:p>
                  </a:txBody>
                  <a:tcPr marL="110271" marR="110271" marT="55135" marB="5513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32476"/>
                        </a:buClr>
                        <a:buSzPct val="120000"/>
                        <a:defRPr>
                          <a:solidFill>
                            <a:schemeClr val="tx1"/>
                          </a:solidFill>
                          <a:latin typeface="Candara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ndara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Calibri" charset="0"/>
                        <a:defRPr sz="1400">
                          <a:solidFill>
                            <a:schemeClr val="tx1"/>
                          </a:solidFill>
                          <a:latin typeface="Candara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Calibri" charset="0"/>
                        <a:defRPr sz="1400">
                          <a:solidFill>
                            <a:schemeClr val="tx1"/>
                          </a:solidFill>
                          <a:latin typeface="Candara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Calibri" charset="0"/>
                        <a:defRPr>
                          <a:solidFill>
                            <a:schemeClr val="tx1"/>
                          </a:solidFill>
                          <a:latin typeface="Candara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Calibri" charset="0"/>
                        <a:defRPr>
                          <a:solidFill>
                            <a:schemeClr val="tx1"/>
                          </a:solidFill>
                          <a:latin typeface="Candara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Calibri" charset="0"/>
                        <a:defRPr>
                          <a:solidFill>
                            <a:schemeClr val="tx1"/>
                          </a:solidFill>
                          <a:latin typeface="Candara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Calibri" charset="0"/>
                        <a:defRPr>
                          <a:solidFill>
                            <a:schemeClr val="tx1"/>
                          </a:solidFill>
                          <a:latin typeface="Candara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Calibri" charset="0"/>
                        <a:defRPr>
                          <a:solidFill>
                            <a:schemeClr val="tx1"/>
                          </a:solidFill>
                          <a:latin typeface="Candara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ndara" charset="0"/>
                          <a:ea typeface="Arial" charset="0"/>
                          <a:cs typeface="Arial" charset="0"/>
                        </a:rPr>
                        <a:t>Sous-type canal</a:t>
                      </a:r>
                      <a:endParaRPr kumimoji="0" lang="fr-FR" altLang="fr-FR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ndara" charset="0"/>
                        <a:ea typeface="Arial" charset="0"/>
                        <a:cs typeface="Arial" charset="0"/>
                      </a:endParaRPr>
                    </a:p>
                  </a:txBody>
                  <a:tcPr marL="110271" marR="110271" marT="55135" marB="5513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32476"/>
                        </a:buClr>
                        <a:buSzPct val="120000"/>
                        <a:defRPr>
                          <a:solidFill>
                            <a:schemeClr val="tx1"/>
                          </a:solidFill>
                          <a:latin typeface="Candara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ndara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Calibri" charset="0"/>
                        <a:defRPr sz="1400">
                          <a:solidFill>
                            <a:schemeClr val="tx1"/>
                          </a:solidFill>
                          <a:latin typeface="Candara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Calibri" charset="0"/>
                        <a:defRPr sz="1400">
                          <a:solidFill>
                            <a:schemeClr val="tx1"/>
                          </a:solidFill>
                          <a:latin typeface="Candara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Calibri" charset="0"/>
                        <a:defRPr>
                          <a:solidFill>
                            <a:schemeClr val="tx1"/>
                          </a:solidFill>
                          <a:latin typeface="Candara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Calibri" charset="0"/>
                        <a:defRPr>
                          <a:solidFill>
                            <a:schemeClr val="tx1"/>
                          </a:solidFill>
                          <a:latin typeface="Candara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Calibri" charset="0"/>
                        <a:defRPr>
                          <a:solidFill>
                            <a:schemeClr val="tx1"/>
                          </a:solidFill>
                          <a:latin typeface="Candara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Calibri" charset="0"/>
                        <a:defRPr>
                          <a:solidFill>
                            <a:schemeClr val="tx1"/>
                          </a:solidFill>
                          <a:latin typeface="Candara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Calibri" charset="0"/>
                        <a:defRPr>
                          <a:solidFill>
                            <a:schemeClr val="tx1"/>
                          </a:solidFill>
                          <a:latin typeface="Candara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ndara" charset="0"/>
                          <a:ea typeface="Arial" charset="0"/>
                          <a:cs typeface="Arial" charset="0"/>
                        </a:rPr>
                        <a:t>Budget</a:t>
                      </a:r>
                    </a:p>
                  </a:txBody>
                  <a:tcPr marL="110271" marR="110271" marT="55135" marB="5513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ndara" charset="0"/>
                          <a:ea typeface="Arial" charset="0"/>
                          <a:cs typeface="Arial" charset="0"/>
                        </a:rPr>
                        <a:t>KPI</a:t>
                      </a:r>
                      <a:endParaRPr kumimoji="0" lang="fr-FR" altLang="fr-FR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ndara" charset="0"/>
                        <a:ea typeface="Arial" charset="0"/>
                        <a:cs typeface="Arial" charset="0"/>
                      </a:endParaRPr>
                    </a:p>
                  </a:txBody>
                  <a:tcPr marL="110271" marR="110271" marT="55135" marB="5513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99"/>
                    </a:solidFill>
                  </a:tcPr>
                </a:tc>
              </a:tr>
              <a:tr h="201007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32476"/>
                        </a:buClr>
                        <a:buSzPct val="120000"/>
                        <a:defRPr>
                          <a:solidFill>
                            <a:schemeClr val="tx1"/>
                          </a:solidFill>
                          <a:latin typeface="Candara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ndara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Calibri" charset="0"/>
                        <a:defRPr sz="1400">
                          <a:solidFill>
                            <a:schemeClr val="tx1"/>
                          </a:solidFill>
                          <a:latin typeface="Candara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Calibri" charset="0"/>
                        <a:defRPr sz="1400">
                          <a:solidFill>
                            <a:schemeClr val="tx1"/>
                          </a:solidFill>
                          <a:latin typeface="Candara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Calibri" charset="0"/>
                        <a:defRPr>
                          <a:solidFill>
                            <a:schemeClr val="tx1"/>
                          </a:solidFill>
                          <a:latin typeface="Candara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Calibri" charset="0"/>
                        <a:defRPr>
                          <a:solidFill>
                            <a:schemeClr val="tx1"/>
                          </a:solidFill>
                          <a:latin typeface="Candara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Calibri" charset="0"/>
                        <a:defRPr>
                          <a:solidFill>
                            <a:schemeClr val="tx1"/>
                          </a:solidFill>
                          <a:latin typeface="Candara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Calibri" charset="0"/>
                        <a:defRPr>
                          <a:solidFill>
                            <a:schemeClr val="tx1"/>
                          </a:solidFill>
                          <a:latin typeface="Candara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Calibri" charset="0"/>
                        <a:defRPr>
                          <a:solidFill>
                            <a:schemeClr val="tx1"/>
                          </a:solidFill>
                          <a:latin typeface="Candara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ndara" charset="0"/>
                          <a:ea typeface="Arial" charset="0"/>
                          <a:cs typeface="Arial" charset="0"/>
                        </a:rPr>
                        <a:t>Performance</a:t>
                      </a:r>
                      <a:endParaRPr kumimoji="0" lang="fr-FR" altLang="fr-F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ndara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altLang="fr-F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ndara" charset="0"/>
                          <a:ea typeface="Arial" charset="0"/>
                          <a:cs typeface="Arial" charset="0"/>
                        </a:rPr>
                        <a:t>Campagne </a:t>
                      </a:r>
                      <a:r>
                        <a:rPr kumimoji="0" lang="fr-FR" altLang="fr-F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ndara" charset="0"/>
                          <a:ea typeface="Arial" charset="0"/>
                          <a:cs typeface="Arial" charset="0"/>
                        </a:rPr>
                        <a:t>Google Display</a:t>
                      </a:r>
                      <a:r>
                        <a:rPr kumimoji="0" lang="fr-FR" altLang="fr-F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ndara" charset="0"/>
                          <a:ea typeface="Arial" charset="0"/>
                          <a:cs typeface="Arial" charset="0"/>
                        </a:rPr>
                        <a:t> axé sur un catégorie démographique apte à être intéressé par le sujet (18 – 35 Ans) sur un ciblage à plusieurs niveaux :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fr-FR" altLang="fr-F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ndara" charset="0"/>
                          <a:ea typeface="Arial" charset="0"/>
                          <a:cs typeface="Arial" charset="0"/>
                        </a:rPr>
                        <a:t>BDD de </a:t>
                      </a:r>
                      <a:r>
                        <a:rPr kumimoji="0" lang="fr-FR" altLang="fr-F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ndara" charset="0"/>
                          <a:ea typeface="Arial" charset="0"/>
                          <a:cs typeface="Arial" charset="0"/>
                        </a:rPr>
                        <a:t>inwiDAYS</a:t>
                      </a:r>
                      <a:endParaRPr kumimoji="0" lang="fr-FR" altLang="fr-F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ndara" charset="0"/>
                        <a:ea typeface="Arial" charset="0"/>
                        <a:cs typeface="Arial" charset="0"/>
                      </a:endParaRP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fr-FR" altLang="fr-F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ndara" charset="0"/>
                          <a:ea typeface="Arial" charset="0"/>
                          <a:cs typeface="Arial" charset="0"/>
                        </a:rPr>
                        <a:t>Audience de la chaîne </a:t>
                      </a:r>
                      <a:r>
                        <a:rPr kumimoji="0" lang="fr-FR" altLang="fr-F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ndara" charset="0"/>
                          <a:ea typeface="Arial" charset="0"/>
                          <a:cs typeface="Arial" charset="0"/>
                        </a:rPr>
                        <a:t>Ytbe</a:t>
                      </a:r>
                      <a:r>
                        <a:rPr kumimoji="0" lang="fr-FR" altLang="fr-F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ndara" charset="0"/>
                          <a:ea typeface="Arial" charset="0"/>
                          <a:cs typeface="Arial" charset="0"/>
                        </a:rPr>
                        <a:t> : Les internautes ayant déjà visionné l’une de nos vidéos sur la chaîne (marque, RSE, </a:t>
                      </a:r>
                      <a:r>
                        <a:rPr kumimoji="0" lang="fr-FR" altLang="fr-F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ndara" charset="0"/>
                          <a:ea typeface="Arial" charset="0"/>
                          <a:cs typeface="Arial" charset="0"/>
                        </a:rPr>
                        <a:t>websérie</a:t>
                      </a:r>
                      <a:r>
                        <a:rPr kumimoji="0" lang="fr-FR" altLang="fr-F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ndara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kumimoji="0" lang="fr-FR" altLang="fr-F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ndara" charset="0"/>
                          <a:ea typeface="Arial" charset="0"/>
                          <a:cs typeface="Arial" charset="0"/>
                        </a:rPr>
                        <a:t>etc</a:t>
                      </a:r>
                      <a:r>
                        <a:rPr kumimoji="0" lang="fr-FR" altLang="fr-F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ndara" charset="0"/>
                          <a:ea typeface="Arial" charset="0"/>
                          <a:cs typeface="Arial" charset="0"/>
                        </a:rPr>
                        <a:t>).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fr-FR" altLang="fr-F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ndara" charset="0"/>
                          <a:ea typeface="Arial" charset="0"/>
                          <a:cs typeface="Arial" charset="0"/>
                        </a:rPr>
                        <a:t>Mots clés  : Remonter sur les emplacements web comprenant des keywords autour de la thématique entreprenarial 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fr-FR" altLang="fr-F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ndara" charset="0"/>
                          <a:ea typeface="Arial" charset="0"/>
                          <a:cs typeface="Arial" charset="0"/>
                        </a:rPr>
                        <a:t>Thèmes : Toucher les internautes intéressés sur les emplacements en relation avec la plateforme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altLang="fr-F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ndara" charset="0"/>
                          <a:ea typeface="Arial" charset="0"/>
                          <a:cs typeface="Arial" charset="0"/>
                        </a:rPr>
                        <a:t>40Kdhs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altLang="fr-F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ndara" charset="0"/>
                          <a:ea typeface="Arial" charset="0"/>
                          <a:cs typeface="Arial" charset="0"/>
                        </a:rPr>
                        <a:t>133K visites en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altLang="fr-F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ndara" charset="0"/>
                          <a:ea typeface="Arial" charset="0"/>
                          <a:cs typeface="Arial" charset="0"/>
                        </a:rPr>
                        <a:t>moyenne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517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ndara" charset="0"/>
                          <a:ea typeface="Arial" charset="0"/>
                          <a:cs typeface="Arial" charset="0"/>
                        </a:rPr>
                        <a:t>Branding</a:t>
                      </a:r>
                      <a:r>
                        <a:rPr kumimoji="0" lang="fr-FR" altLang="fr-F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ndara" charset="0"/>
                          <a:ea typeface="Arial" charset="0"/>
                          <a:cs typeface="Arial" charset="0"/>
                        </a:rPr>
                        <a:t> </a:t>
                      </a:r>
                      <a:endParaRPr kumimoji="0" lang="fr-FR" altLang="fr-F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ndara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fr-FR" altLang="fr-F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ndara" charset="0"/>
                          <a:ea typeface="Arial" charset="0"/>
                          <a:cs typeface="Arial" charset="0"/>
                        </a:rPr>
                        <a:t>Sur un volet </a:t>
                      </a:r>
                      <a:r>
                        <a:rPr kumimoji="0" lang="fr-FR" altLang="fr-F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ndara" charset="0"/>
                          <a:ea typeface="Arial" charset="0"/>
                          <a:cs typeface="Arial" charset="0"/>
                        </a:rPr>
                        <a:t>brand content </a:t>
                      </a:r>
                      <a:r>
                        <a:rPr kumimoji="0" lang="fr-FR" altLang="fr-F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ndara" charset="0"/>
                          <a:ea typeface="Arial" charset="0"/>
                          <a:cs typeface="Arial" charset="0"/>
                        </a:rPr>
                        <a:t>, lancer un quizz sur WLB afin d’</a:t>
                      </a:r>
                      <a:r>
                        <a:rPr kumimoji="0" lang="fr-FR" altLang="fr-F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ndara" charset="0"/>
                          <a:ea typeface="Arial" charset="0"/>
                          <a:cs typeface="Arial" charset="0"/>
                        </a:rPr>
                        <a:t>événementialiser</a:t>
                      </a:r>
                      <a:r>
                        <a:rPr kumimoji="0" lang="fr-FR" altLang="fr-F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ndara" charset="0"/>
                          <a:ea typeface="Arial" charset="0"/>
                          <a:cs typeface="Arial" charset="0"/>
                        </a:rPr>
                        <a:t> le lancement de la plateforme avec un tirage au sort et des </a:t>
                      </a:r>
                      <a:r>
                        <a:rPr kumimoji="0" lang="fr-FR" altLang="fr-F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ndara" charset="0"/>
                          <a:ea typeface="Arial" charset="0"/>
                          <a:cs typeface="Arial" charset="0"/>
                        </a:rPr>
                        <a:t>smartphones</a:t>
                      </a:r>
                      <a:r>
                        <a:rPr kumimoji="0" lang="fr-FR" altLang="fr-F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ndara" charset="0"/>
                          <a:ea typeface="Arial" charset="0"/>
                          <a:cs typeface="Arial" charset="0"/>
                        </a:rPr>
                        <a:t> à la clé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fr-FR" altLang="fr-F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ndara" charset="0"/>
                          <a:ea typeface="Arial" charset="0"/>
                          <a:cs typeface="Arial" charset="0"/>
                        </a:rPr>
                        <a:t>Mise en avant de la campagne </a:t>
                      </a:r>
                      <a:r>
                        <a:rPr kumimoji="0" lang="fr-FR" altLang="fr-F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ndara" charset="0"/>
                          <a:ea typeface="Arial" charset="0"/>
                          <a:cs typeface="Arial" charset="0"/>
                        </a:rPr>
                        <a:t>Premium</a:t>
                      </a:r>
                      <a:r>
                        <a:rPr kumimoji="0" lang="fr-FR" altLang="fr-F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ndara" charset="0"/>
                          <a:ea typeface="Arial" charset="0"/>
                          <a:cs typeface="Arial" charset="0"/>
                        </a:rPr>
                        <a:t> sur </a:t>
                      </a:r>
                      <a:r>
                        <a:rPr kumimoji="0" lang="fr-FR" altLang="fr-F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ndara" charset="0"/>
                          <a:ea typeface="Arial" charset="0"/>
                          <a:cs typeface="Arial" charset="0"/>
                        </a:rPr>
                        <a:t>Linked’in</a:t>
                      </a:r>
                      <a:r>
                        <a:rPr kumimoji="0" lang="fr-FR" altLang="fr-F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ndara" charset="0"/>
                          <a:ea typeface="Arial" charset="0"/>
                          <a:cs typeface="Arial" charset="0"/>
                        </a:rPr>
                        <a:t> &amp; sur La Nouvelle Tribune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altLang="fr-F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ndara" charset="0"/>
                          <a:ea typeface="Arial" charset="0"/>
                          <a:cs typeface="Arial" charset="0"/>
                        </a:rPr>
                        <a:t>63Kdhs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altLang="fr-F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ndara" charset="0"/>
                          <a:ea typeface="Arial" charset="0"/>
                          <a:cs typeface="Arial" charset="0"/>
                        </a:rPr>
                        <a:t>Incluant les lots à la clé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altLang="fr-F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ndara" charset="0"/>
                          <a:ea typeface="Arial" charset="0"/>
                          <a:cs typeface="Arial" charset="0"/>
                        </a:rPr>
                        <a:t>470K impressions en moyenne et 300 </a:t>
                      </a:r>
                      <a:r>
                        <a:rPr kumimoji="0" lang="fr-FR" altLang="fr-F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ndara" charset="0"/>
                          <a:ea typeface="Arial" charset="0"/>
                          <a:cs typeface="Arial" charset="0"/>
                        </a:rPr>
                        <a:t>shares</a:t>
                      </a:r>
                      <a:r>
                        <a:rPr kumimoji="0" lang="fr-FR" altLang="fr-F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ndara" charset="0"/>
                          <a:ea typeface="Arial" charset="0"/>
                          <a:cs typeface="Arial" charset="0"/>
                        </a:rPr>
                        <a:t> du quizz minimum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altLang="fr-F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ndara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361227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32476"/>
                        </a:buClr>
                        <a:buSzPct val="120000"/>
                        <a:defRPr>
                          <a:solidFill>
                            <a:schemeClr val="tx1"/>
                          </a:solidFill>
                          <a:latin typeface="Candara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ndara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Calibri" charset="0"/>
                        <a:defRPr sz="1400">
                          <a:solidFill>
                            <a:schemeClr val="tx1"/>
                          </a:solidFill>
                          <a:latin typeface="Candara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Calibri" charset="0"/>
                        <a:defRPr sz="1400">
                          <a:solidFill>
                            <a:schemeClr val="tx1"/>
                          </a:solidFill>
                          <a:latin typeface="Candara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Calibri" charset="0"/>
                        <a:defRPr>
                          <a:solidFill>
                            <a:schemeClr val="tx1"/>
                          </a:solidFill>
                          <a:latin typeface="Candara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Calibri" charset="0"/>
                        <a:defRPr>
                          <a:solidFill>
                            <a:schemeClr val="tx1"/>
                          </a:solidFill>
                          <a:latin typeface="Candara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Calibri" charset="0"/>
                        <a:defRPr>
                          <a:solidFill>
                            <a:schemeClr val="tx1"/>
                          </a:solidFill>
                          <a:latin typeface="Candara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Calibri" charset="0"/>
                        <a:defRPr>
                          <a:solidFill>
                            <a:schemeClr val="tx1"/>
                          </a:solidFill>
                          <a:latin typeface="Candara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Calibri" charset="0"/>
                        <a:defRPr>
                          <a:solidFill>
                            <a:schemeClr val="tx1"/>
                          </a:solidFill>
                          <a:latin typeface="Candara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ndara" charset="0"/>
                          <a:ea typeface="Arial" charset="0"/>
                          <a:cs typeface="Arial" charset="0"/>
                        </a:rPr>
                        <a:t>Total</a:t>
                      </a:r>
                      <a:endParaRPr kumimoji="0" lang="fr-FR" altLang="fr-FR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ndara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32476"/>
                        </a:buClr>
                        <a:buSzPct val="120000"/>
                        <a:defRPr>
                          <a:solidFill>
                            <a:schemeClr val="tx1"/>
                          </a:solidFill>
                          <a:latin typeface="Candara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ndara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Calibri" charset="0"/>
                        <a:defRPr sz="1400">
                          <a:solidFill>
                            <a:schemeClr val="tx1"/>
                          </a:solidFill>
                          <a:latin typeface="Candara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Calibri" charset="0"/>
                        <a:defRPr sz="1400">
                          <a:solidFill>
                            <a:schemeClr val="tx1"/>
                          </a:solidFill>
                          <a:latin typeface="Candara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Calibri" charset="0"/>
                        <a:defRPr>
                          <a:solidFill>
                            <a:schemeClr val="tx1"/>
                          </a:solidFill>
                          <a:latin typeface="Candara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Calibri" charset="0"/>
                        <a:defRPr>
                          <a:solidFill>
                            <a:schemeClr val="tx1"/>
                          </a:solidFill>
                          <a:latin typeface="Candara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Calibri" charset="0"/>
                        <a:defRPr>
                          <a:solidFill>
                            <a:schemeClr val="tx1"/>
                          </a:solidFill>
                          <a:latin typeface="Candara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Calibri" charset="0"/>
                        <a:defRPr>
                          <a:solidFill>
                            <a:schemeClr val="tx1"/>
                          </a:solidFill>
                          <a:latin typeface="Candara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Calibri" charset="0"/>
                        <a:defRPr>
                          <a:solidFill>
                            <a:schemeClr val="tx1"/>
                          </a:solidFill>
                          <a:latin typeface="Candara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ndara" charset="0"/>
                          <a:ea typeface="Arial" charset="0"/>
                          <a:cs typeface="Arial" charset="0"/>
                        </a:rPr>
                        <a:t>103 </a:t>
                      </a:r>
                      <a:r>
                        <a:rPr kumimoji="0" lang="fr-FR" altLang="fr-FR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ndara" charset="0"/>
                          <a:ea typeface="Arial" charset="0"/>
                          <a:cs typeface="Arial" charset="0"/>
                        </a:rPr>
                        <a:t>KDh</a:t>
                      </a:r>
                      <a:r>
                        <a:rPr kumimoji="0" lang="fr-FR" altLang="fr-F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ndara" charset="0"/>
                          <a:ea typeface="Arial" charset="0"/>
                          <a:cs typeface="Arial" charset="0"/>
                        </a:rPr>
                        <a:t>*</a:t>
                      </a:r>
                      <a:endParaRPr kumimoji="0" lang="fr-FR" altLang="fr-FR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ndara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altLang="fr-FR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ndara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</a:tr>
            </a:tbl>
          </a:graphicData>
        </a:graphic>
      </p:graphicFrame>
      <p:sp>
        <p:nvSpPr>
          <p:cNvPr id="8" name="Titre 1"/>
          <p:cNvSpPr txBox="1">
            <a:spLocks/>
          </p:cNvSpPr>
          <p:nvPr/>
        </p:nvSpPr>
        <p:spPr bwMode="auto">
          <a:xfrm>
            <a:off x="0" y="1355895"/>
            <a:ext cx="4999704" cy="384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832476"/>
                </a:solidFill>
                <a:latin typeface="+mj-lt"/>
                <a:ea typeface="Arial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832476"/>
                </a:solidFill>
                <a:latin typeface="Candara" pitchFamily="34" charset="0"/>
                <a:ea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832476"/>
                </a:solidFill>
                <a:latin typeface="Candara" pitchFamily="34" charset="0"/>
                <a:ea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832476"/>
                </a:solidFill>
                <a:latin typeface="Candara" pitchFamily="34" charset="0"/>
                <a:ea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832476"/>
                </a:solidFill>
                <a:latin typeface="Candara" pitchFamily="34" charset="0"/>
                <a:ea typeface="Arial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832476"/>
                </a:solidFill>
                <a:latin typeface="Candara" pitchFamily="34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832476"/>
                </a:solidFill>
                <a:latin typeface="Candara" pitchFamily="34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832476"/>
                </a:solidFill>
                <a:latin typeface="Candara" pitchFamily="34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832476"/>
                </a:solidFill>
                <a:latin typeface="Candara" pitchFamily="34" charset="0"/>
                <a:cs typeface="Arial" charset="0"/>
              </a:defRPr>
            </a:lvl9pPr>
          </a:lstStyle>
          <a:p>
            <a:pPr marL="285750" indent="-285750">
              <a:buFont typeface="Wingdings" pitchFamily="2" charset="2"/>
              <a:buChar char="Ø"/>
            </a:pPr>
            <a:r>
              <a:rPr lang="fr-FR" sz="1800" kern="0" dirty="0" smtClean="0">
                <a:solidFill>
                  <a:srgbClr val="CC3399"/>
                </a:solidFill>
                <a:latin typeface="Candara" charset="0"/>
                <a:ea typeface="Candara" charset="0"/>
                <a:cs typeface="Candara" charset="0"/>
              </a:rPr>
              <a:t>Détails du dispositif : </a:t>
            </a:r>
            <a:endParaRPr lang="fr-FR" sz="1800" kern="0" dirty="0">
              <a:solidFill>
                <a:srgbClr val="CC3399"/>
              </a:solidFill>
              <a:latin typeface="Candara" charset="0"/>
              <a:ea typeface="Candara" charset="0"/>
              <a:cs typeface="Candara" charset="0"/>
            </a:endParaRPr>
          </a:p>
        </p:txBody>
      </p:sp>
      <p:sp>
        <p:nvSpPr>
          <p:cNvPr id="12" name="Titre 1"/>
          <p:cNvSpPr txBox="1">
            <a:spLocks/>
          </p:cNvSpPr>
          <p:nvPr/>
        </p:nvSpPr>
        <p:spPr>
          <a:xfrm>
            <a:off x="0" y="72653"/>
            <a:ext cx="8229600" cy="4040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b="1" dirty="0" smtClean="0">
                <a:solidFill>
                  <a:srgbClr val="CC0099"/>
                </a:solidFill>
                <a:latin typeface="Candara" panose="020E0502030303020204" pitchFamily="34" charset="0"/>
                <a:ea typeface="+mn-ea"/>
                <a:cs typeface="+mn-cs"/>
              </a:rPr>
              <a:t>Détails - Dispositif Media Online :</a:t>
            </a:r>
            <a:endParaRPr lang="fr-FR" sz="3200" b="1" dirty="0">
              <a:solidFill>
                <a:srgbClr val="CC0099"/>
              </a:solidFill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-1" y="6552195"/>
            <a:ext cx="78065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solidFill>
                  <a:srgbClr val="CC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</a:t>
            </a:r>
            <a:r>
              <a:rPr lang="fr-FR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1400" b="1" i="1" dirty="0" smtClean="0"/>
              <a:t>Dont 0,035Mdhs depuis le budget </a:t>
            </a:r>
            <a:r>
              <a:rPr lang="fr-FR" sz="1400" b="1" i="1" dirty="0" err="1" smtClean="0"/>
              <a:t>prod</a:t>
            </a:r>
            <a:r>
              <a:rPr lang="fr-FR" sz="1400" b="1" i="1" dirty="0" smtClean="0"/>
              <a:t> digitale</a:t>
            </a:r>
            <a:endParaRPr lang="fr-FR" sz="1400" b="1" i="1" dirty="0"/>
          </a:p>
        </p:txBody>
      </p:sp>
    </p:spTree>
    <p:extLst>
      <p:ext uri="{BB962C8B-B14F-4D97-AF65-F5344CB8AC3E}">
        <p14:creationId xmlns:p14="http://schemas.microsoft.com/office/powerpoint/2010/main" val="34689941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 txBox="1">
            <a:spLocks/>
          </p:cNvSpPr>
          <p:nvPr/>
        </p:nvSpPr>
        <p:spPr bwMode="auto">
          <a:xfrm>
            <a:off x="0" y="2884750"/>
            <a:ext cx="4999704" cy="384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832476"/>
                </a:solidFill>
                <a:latin typeface="+mj-lt"/>
                <a:ea typeface="Arial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832476"/>
                </a:solidFill>
                <a:latin typeface="Candara" pitchFamily="34" charset="0"/>
                <a:ea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832476"/>
                </a:solidFill>
                <a:latin typeface="Candara" pitchFamily="34" charset="0"/>
                <a:ea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832476"/>
                </a:solidFill>
                <a:latin typeface="Candara" pitchFamily="34" charset="0"/>
                <a:ea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832476"/>
                </a:solidFill>
                <a:latin typeface="Candara" pitchFamily="34" charset="0"/>
                <a:ea typeface="Arial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832476"/>
                </a:solidFill>
                <a:latin typeface="Candara" pitchFamily="34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832476"/>
                </a:solidFill>
                <a:latin typeface="Candara" pitchFamily="34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832476"/>
                </a:solidFill>
                <a:latin typeface="Candara" pitchFamily="34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832476"/>
                </a:solidFill>
                <a:latin typeface="Candara" pitchFamily="34" charset="0"/>
                <a:cs typeface="Arial" charset="0"/>
              </a:defRPr>
            </a:lvl9pPr>
          </a:lstStyle>
          <a:p>
            <a:pPr marL="285750" indent="-285750">
              <a:buFont typeface="Wingdings" pitchFamily="2" charset="2"/>
              <a:buChar char="Ø"/>
            </a:pPr>
            <a:r>
              <a:rPr lang="fr-FR" sz="1800" kern="0" dirty="0" smtClean="0">
                <a:solidFill>
                  <a:srgbClr val="CC3399"/>
                </a:solidFill>
                <a:latin typeface="Candara" charset="0"/>
                <a:ea typeface="Candara" charset="0"/>
                <a:cs typeface="Candara" charset="0"/>
              </a:rPr>
              <a:t>Visuels :</a:t>
            </a:r>
            <a:endParaRPr lang="fr-FR" sz="1800" kern="0" dirty="0">
              <a:solidFill>
                <a:srgbClr val="CC3399"/>
              </a:solidFill>
              <a:latin typeface="Candara" charset="0"/>
              <a:ea typeface="Candara" charset="0"/>
              <a:cs typeface="Candara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2831" y="969804"/>
            <a:ext cx="3566862" cy="1800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832476"/>
              </a:buClr>
              <a:buSzPct val="120000"/>
              <a:buFontTx/>
              <a:buChar char="-"/>
              <a:defRPr/>
            </a:pPr>
            <a:r>
              <a:rPr lang="fr-FR" sz="1500" kern="0" dirty="0">
                <a:solidFill>
                  <a:sysClr val="windowText" lastClr="000000"/>
                </a:solidFill>
                <a:latin typeface="Candara" charset="0"/>
                <a:ea typeface="Candara" charset="0"/>
                <a:cs typeface="Candara" charset="0"/>
              </a:rPr>
              <a:t> </a:t>
            </a:r>
            <a:r>
              <a:rPr lang="fr-FR" sz="1500" kern="0" dirty="0" smtClean="0">
                <a:solidFill>
                  <a:sysClr val="windowText" lastClr="000000"/>
                </a:solidFill>
                <a:latin typeface="Candara" charset="0"/>
                <a:ea typeface="Candara" charset="0"/>
                <a:cs typeface="Candara" charset="0"/>
              </a:rPr>
              <a:t>En vue du volume d’impressions et de la moyenne d’investissement, il s’agit d’une campagne performance sur un ciblage News, Vidéos,  annonces, sports.</a:t>
            </a:r>
          </a:p>
          <a:p>
            <a:pPr>
              <a:spcBef>
                <a:spcPct val="20000"/>
              </a:spcBef>
              <a:buClr>
                <a:srgbClr val="832476"/>
              </a:buClr>
              <a:buSzPct val="120000"/>
              <a:buFontTx/>
              <a:buChar char="-"/>
              <a:defRPr/>
            </a:pPr>
            <a:r>
              <a:rPr lang="fr-FR" sz="1500" kern="0" dirty="0">
                <a:solidFill>
                  <a:sysClr val="windowText" lastClr="000000"/>
                </a:solidFill>
                <a:latin typeface="Candara" charset="0"/>
                <a:ea typeface="Candara" charset="0"/>
                <a:cs typeface="Candara" charset="0"/>
              </a:rPr>
              <a:t> </a:t>
            </a:r>
            <a:r>
              <a:rPr lang="fr-FR" sz="1500" kern="0" dirty="0" smtClean="0">
                <a:solidFill>
                  <a:sysClr val="windowText" lastClr="000000"/>
                </a:solidFill>
                <a:latin typeface="Candara" charset="0"/>
                <a:ea typeface="Candara" charset="0"/>
                <a:cs typeface="Candara" charset="0"/>
              </a:rPr>
              <a:t>Une campagne axée formats classiques</a:t>
            </a:r>
          </a:p>
          <a:p>
            <a:pPr>
              <a:spcBef>
                <a:spcPct val="20000"/>
              </a:spcBef>
              <a:buClr>
                <a:srgbClr val="832476"/>
              </a:buClr>
              <a:buSzPct val="120000"/>
              <a:buFontTx/>
              <a:buChar char="-"/>
              <a:defRPr/>
            </a:pPr>
            <a:r>
              <a:rPr lang="fr-FR" sz="1500" kern="0" dirty="0" smtClean="0">
                <a:solidFill>
                  <a:sysClr val="windowText" lastClr="000000"/>
                </a:solidFill>
                <a:latin typeface="Candara" charset="0"/>
                <a:ea typeface="Candara" charset="0"/>
                <a:cs typeface="Candara" charset="0"/>
              </a:rPr>
              <a:t> Communication à 2 langues, plusieurs messages &amp; CTA sur la même créa</a:t>
            </a:r>
          </a:p>
        </p:txBody>
      </p:sp>
      <p:sp>
        <p:nvSpPr>
          <p:cNvPr id="8" name="Titre 1"/>
          <p:cNvSpPr txBox="1">
            <a:spLocks/>
          </p:cNvSpPr>
          <p:nvPr/>
        </p:nvSpPr>
        <p:spPr bwMode="auto">
          <a:xfrm>
            <a:off x="0" y="547278"/>
            <a:ext cx="4999704" cy="384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832476"/>
                </a:solidFill>
                <a:latin typeface="+mj-lt"/>
                <a:ea typeface="Arial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832476"/>
                </a:solidFill>
                <a:latin typeface="Candara" pitchFamily="34" charset="0"/>
                <a:ea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832476"/>
                </a:solidFill>
                <a:latin typeface="Candara" pitchFamily="34" charset="0"/>
                <a:ea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832476"/>
                </a:solidFill>
                <a:latin typeface="Candara" pitchFamily="34" charset="0"/>
                <a:ea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832476"/>
                </a:solidFill>
                <a:latin typeface="Candara" pitchFamily="34" charset="0"/>
                <a:ea typeface="Arial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832476"/>
                </a:solidFill>
                <a:latin typeface="Candara" pitchFamily="34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832476"/>
                </a:solidFill>
                <a:latin typeface="Candara" pitchFamily="34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832476"/>
                </a:solidFill>
                <a:latin typeface="Candara" pitchFamily="34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832476"/>
                </a:solidFill>
                <a:latin typeface="Candara" pitchFamily="34" charset="0"/>
                <a:cs typeface="Arial" charset="0"/>
              </a:defRPr>
            </a:lvl9pPr>
          </a:lstStyle>
          <a:p>
            <a:pPr marL="285750" indent="-285750">
              <a:buFont typeface="Wingdings" pitchFamily="2" charset="2"/>
              <a:buChar char="Ø"/>
            </a:pPr>
            <a:r>
              <a:rPr lang="fr-FR" sz="1800" kern="0" dirty="0" smtClean="0">
                <a:solidFill>
                  <a:srgbClr val="CC3399"/>
                </a:solidFill>
                <a:latin typeface="Candara" charset="0"/>
                <a:ea typeface="Candara" charset="0"/>
                <a:cs typeface="Candara" charset="0"/>
              </a:rPr>
              <a:t>Zoom sur la campagne Media Online :</a:t>
            </a:r>
            <a:endParaRPr lang="fr-FR" sz="1800" kern="0" dirty="0">
              <a:solidFill>
                <a:srgbClr val="CC3399"/>
              </a:solidFill>
              <a:latin typeface="Candara" charset="0"/>
              <a:ea typeface="Candara" charset="0"/>
              <a:cs typeface="Candara" charset="0"/>
            </a:endParaRPr>
          </a:p>
        </p:txBody>
      </p:sp>
      <p:sp>
        <p:nvSpPr>
          <p:cNvPr id="12" name="Titre 1"/>
          <p:cNvSpPr txBox="1">
            <a:spLocks/>
          </p:cNvSpPr>
          <p:nvPr/>
        </p:nvSpPr>
        <p:spPr>
          <a:xfrm>
            <a:off x="0" y="72653"/>
            <a:ext cx="8229600" cy="4040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b="1" dirty="0" smtClean="0">
                <a:solidFill>
                  <a:srgbClr val="CC0099"/>
                </a:solidFill>
                <a:latin typeface="Candara" panose="020E0502030303020204" pitchFamily="34" charset="0"/>
                <a:ea typeface="+mn-ea"/>
                <a:cs typeface="+mn-cs"/>
              </a:rPr>
              <a:t>Annexe – Campagne Club Entrepreneur Orange : </a:t>
            </a:r>
            <a:endParaRPr lang="fr-FR" sz="3200" b="1" dirty="0">
              <a:solidFill>
                <a:srgbClr val="CC0099"/>
              </a:solidFill>
              <a:latin typeface="Candara" panose="020E0502030303020204" pitchFamily="34" charset="0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64" y="3425578"/>
            <a:ext cx="780465" cy="2896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809" y="3425575"/>
            <a:ext cx="6058538" cy="1892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809" y="5530867"/>
            <a:ext cx="6058538" cy="79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34"/>
          <a:stretch/>
        </p:blipFill>
        <p:spPr bwMode="auto">
          <a:xfrm>
            <a:off x="3689693" y="2008758"/>
            <a:ext cx="5186149" cy="916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ZoneTexte 2"/>
          <p:cNvSpPr txBox="1"/>
          <p:nvPr/>
        </p:nvSpPr>
        <p:spPr>
          <a:xfrm rot="16200000">
            <a:off x="8222776" y="1746325"/>
            <a:ext cx="15694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b="1" i="1" dirty="0" smtClean="0">
                <a:solidFill>
                  <a:srgbClr val="CC3399"/>
                </a:solidFill>
              </a:rPr>
              <a:t>Source tendances : Startex</a:t>
            </a:r>
            <a:endParaRPr lang="fr-FR" sz="900" b="1" i="1" dirty="0">
              <a:solidFill>
                <a:srgbClr val="CC3399"/>
              </a:solidFill>
            </a:endParaRP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9693" y="893110"/>
            <a:ext cx="5108315" cy="1107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09532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 txBox="1">
            <a:spLocks/>
          </p:cNvSpPr>
          <p:nvPr/>
        </p:nvSpPr>
        <p:spPr bwMode="auto">
          <a:xfrm>
            <a:off x="0" y="2884750"/>
            <a:ext cx="4999704" cy="384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832476"/>
                </a:solidFill>
                <a:latin typeface="+mj-lt"/>
                <a:ea typeface="Arial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832476"/>
                </a:solidFill>
                <a:latin typeface="Candara" pitchFamily="34" charset="0"/>
                <a:ea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832476"/>
                </a:solidFill>
                <a:latin typeface="Candara" pitchFamily="34" charset="0"/>
                <a:ea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832476"/>
                </a:solidFill>
                <a:latin typeface="Candara" pitchFamily="34" charset="0"/>
                <a:ea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832476"/>
                </a:solidFill>
                <a:latin typeface="Candara" pitchFamily="34" charset="0"/>
                <a:ea typeface="Arial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832476"/>
                </a:solidFill>
                <a:latin typeface="Candara" pitchFamily="34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832476"/>
                </a:solidFill>
                <a:latin typeface="Candara" pitchFamily="34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832476"/>
                </a:solidFill>
                <a:latin typeface="Candara" pitchFamily="34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832476"/>
                </a:solidFill>
                <a:latin typeface="Candara" pitchFamily="34" charset="0"/>
                <a:cs typeface="Arial" charset="0"/>
              </a:defRPr>
            </a:lvl9pPr>
          </a:lstStyle>
          <a:p>
            <a:pPr marL="285750" indent="-285750">
              <a:buFont typeface="Wingdings" pitchFamily="2" charset="2"/>
              <a:buChar char="Ø"/>
            </a:pPr>
            <a:r>
              <a:rPr lang="fr-FR" sz="1800" kern="0" dirty="0" smtClean="0">
                <a:solidFill>
                  <a:srgbClr val="CC3399"/>
                </a:solidFill>
                <a:latin typeface="Candara" charset="0"/>
                <a:ea typeface="Candara" charset="0"/>
                <a:cs typeface="Candara" charset="0"/>
              </a:rPr>
              <a:t>Visuels :</a:t>
            </a:r>
            <a:endParaRPr lang="fr-FR" sz="1800" kern="0" dirty="0">
              <a:solidFill>
                <a:srgbClr val="CC3399"/>
              </a:solidFill>
              <a:latin typeface="Candara" charset="0"/>
              <a:ea typeface="Candara" charset="0"/>
              <a:cs typeface="Candara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2831" y="969804"/>
            <a:ext cx="3566862" cy="1800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832476"/>
              </a:buClr>
              <a:buSzPct val="120000"/>
              <a:buFontTx/>
              <a:buChar char="-"/>
              <a:defRPr/>
            </a:pPr>
            <a:r>
              <a:rPr lang="fr-FR" sz="1500" kern="0" dirty="0">
                <a:solidFill>
                  <a:sysClr val="windowText" lastClr="000000"/>
                </a:solidFill>
                <a:latin typeface="Candara" charset="0"/>
                <a:ea typeface="Candara" charset="0"/>
                <a:cs typeface="Candara" charset="0"/>
              </a:rPr>
              <a:t> </a:t>
            </a:r>
            <a:r>
              <a:rPr lang="fr-FR" sz="1500" kern="0" dirty="0" smtClean="0">
                <a:solidFill>
                  <a:sysClr val="windowText" lastClr="000000"/>
                </a:solidFill>
                <a:latin typeface="Candara" charset="0"/>
                <a:ea typeface="Candara" charset="0"/>
                <a:cs typeface="Candara" charset="0"/>
              </a:rPr>
              <a:t>En vue du volume d’impressions et de la moyenne d’investissement, il s’agit d’une campagne performance sur un ciblage News, Vidéos,  annonces, sports.</a:t>
            </a:r>
          </a:p>
          <a:p>
            <a:pPr>
              <a:spcBef>
                <a:spcPct val="20000"/>
              </a:spcBef>
              <a:buClr>
                <a:srgbClr val="832476"/>
              </a:buClr>
              <a:buSzPct val="120000"/>
              <a:buFontTx/>
              <a:buChar char="-"/>
              <a:defRPr/>
            </a:pPr>
            <a:r>
              <a:rPr lang="fr-FR" sz="1500" kern="0" dirty="0">
                <a:solidFill>
                  <a:sysClr val="windowText" lastClr="000000"/>
                </a:solidFill>
                <a:latin typeface="Candara" charset="0"/>
                <a:ea typeface="Candara" charset="0"/>
                <a:cs typeface="Candara" charset="0"/>
              </a:rPr>
              <a:t> </a:t>
            </a:r>
            <a:r>
              <a:rPr lang="fr-FR" sz="1500" kern="0" dirty="0" smtClean="0">
                <a:solidFill>
                  <a:sysClr val="windowText" lastClr="000000"/>
                </a:solidFill>
                <a:latin typeface="Candara" charset="0"/>
                <a:ea typeface="Candara" charset="0"/>
                <a:cs typeface="Candara" charset="0"/>
              </a:rPr>
              <a:t>Une campagne axée formats classiques</a:t>
            </a:r>
          </a:p>
          <a:p>
            <a:pPr>
              <a:spcBef>
                <a:spcPct val="20000"/>
              </a:spcBef>
              <a:buClr>
                <a:srgbClr val="832476"/>
              </a:buClr>
              <a:buSzPct val="120000"/>
              <a:buFontTx/>
              <a:buChar char="-"/>
              <a:defRPr/>
            </a:pPr>
            <a:r>
              <a:rPr lang="fr-FR" sz="1500" kern="0" dirty="0" smtClean="0">
                <a:solidFill>
                  <a:sysClr val="windowText" lastClr="000000"/>
                </a:solidFill>
                <a:latin typeface="Candara" charset="0"/>
                <a:ea typeface="Candara" charset="0"/>
                <a:cs typeface="Candara" charset="0"/>
              </a:rPr>
              <a:t> Communication à 2 langues, plusieurs messages &amp; CTA sur la même créa</a:t>
            </a:r>
          </a:p>
        </p:txBody>
      </p:sp>
      <p:sp>
        <p:nvSpPr>
          <p:cNvPr id="8" name="Titre 1"/>
          <p:cNvSpPr txBox="1">
            <a:spLocks/>
          </p:cNvSpPr>
          <p:nvPr/>
        </p:nvSpPr>
        <p:spPr bwMode="auto">
          <a:xfrm>
            <a:off x="0" y="547278"/>
            <a:ext cx="4999704" cy="384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832476"/>
                </a:solidFill>
                <a:latin typeface="+mj-lt"/>
                <a:ea typeface="Arial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832476"/>
                </a:solidFill>
                <a:latin typeface="Candara" pitchFamily="34" charset="0"/>
                <a:ea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832476"/>
                </a:solidFill>
                <a:latin typeface="Candara" pitchFamily="34" charset="0"/>
                <a:ea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832476"/>
                </a:solidFill>
                <a:latin typeface="Candara" pitchFamily="34" charset="0"/>
                <a:ea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832476"/>
                </a:solidFill>
                <a:latin typeface="Candara" pitchFamily="34" charset="0"/>
                <a:ea typeface="Arial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832476"/>
                </a:solidFill>
                <a:latin typeface="Candara" pitchFamily="34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832476"/>
                </a:solidFill>
                <a:latin typeface="Candara" pitchFamily="34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832476"/>
                </a:solidFill>
                <a:latin typeface="Candara" pitchFamily="34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832476"/>
                </a:solidFill>
                <a:latin typeface="Candara" pitchFamily="34" charset="0"/>
                <a:cs typeface="Arial" charset="0"/>
              </a:defRPr>
            </a:lvl9pPr>
          </a:lstStyle>
          <a:p>
            <a:pPr marL="285750" indent="-285750">
              <a:buFont typeface="Wingdings" pitchFamily="2" charset="2"/>
              <a:buChar char="Ø"/>
            </a:pPr>
            <a:r>
              <a:rPr lang="fr-FR" sz="1800" kern="0" dirty="0" smtClean="0">
                <a:solidFill>
                  <a:srgbClr val="CC3399"/>
                </a:solidFill>
                <a:latin typeface="Candara" charset="0"/>
                <a:ea typeface="Candara" charset="0"/>
                <a:cs typeface="Candara" charset="0"/>
              </a:rPr>
              <a:t>Zoom sur la campagne Media Online :</a:t>
            </a:r>
            <a:endParaRPr lang="fr-FR" sz="1800" kern="0" dirty="0">
              <a:solidFill>
                <a:srgbClr val="CC3399"/>
              </a:solidFill>
              <a:latin typeface="Candara" charset="0"/>
              <a:ea typeface="Candara" charset="0"/>
              <a:cs typeface="Candara" charset="0"/>
            </a:endParaRPr>
          </a:p>
        </p:txBody>
      </p:sp>
      <p:sp>
        <p:nvSpPr>
          <p:cNvPr id="12" name="Titre 1"/>
          <p:cNvSpPr txBox="1">
            <a:spLocks/>
          </p:cNvSpPr>
          <p:nvPr/>
        </p:nvSpPr>
        <p:spPr>
          <a:xfrm>
            <a:off x="0" y="72653"/>
            <a:ext cx="8229600" cy="4040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b="1" dirty="0" smtClean="0">
                <a:solidFill>
                  <a:srgbClr val="CC0099"/>
                </a:solidFill>
                <a:latin typeface="Candara" panose="020E0502030303020204" pitchFamily="34" charset="0"/>
                <a:ea typeface="+mn-ea"/>
                <a:cs typeface="+mn-cs"/>
              </a:rPr>
              <a:t>Annexe – Campagne Club Entrepreneur Orange : </a:t>
            </a:r>
            <a:endParaRPr lang="fr-FR" sz="3200" b="1" dirty="0">
              <a:solidFill>
                <a:srgbClr val="CC0099"/>
              </a:solidFill>
              <a:latin typeface="Candara" panose="020E0502030303020204" pitchFamily="34" charset="0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64" y="3425578"/>
            <a:ext cx="780465" cy="2896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809" y="3425575"/>
            <a:ext cx="6058538" cy="1892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809" y="5530867"/>
            <a:ext cx="6058538" cy="79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34"/>
          <a:stretch/>
        </p:blipFill>
        <p:spPr bwMode="auto">
          <a:xfrm>
            <a:off x="3689693" y="2008758"/>
            <a:ext cx="5186149" cy="916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ZoneTexte 2"/>
          <p:cNvSpPr txBox="1"/>
          <p:nvPr/>
        </p:nvSpPr>
        <p:spPr>
          <a:xfrm rot="16200000">
            <a:off x="8222776" y="1746325"/>
            <a:ext cx="15694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b="1" i="1" dirty="0" smtClean="0">
                <a:solidFill>
                  <a:srgbClr val="CC3399"/>
                </a:solidFill>
              </a:rPr>
              <a:t>Source tendances : Startex</a:t>
            </a:r>
            <a:endParaRPr lang="fr-FR" sz="900" b="1" i="1" dirty="0">
              <a:solidFill>
                <a:srgbClr val="CC3399"/>
              </a:solidFill>
            </a:endParaRP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9693" y="893110"/>
            <a:ext cx="5108315" cy="1107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49875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707904" y="2708920"/>
            <a:ext cx="5638800" cy="1143000"/>
          </a:xfrm>
        </p:spPr>
        <p:txBody>
          <a:bodyPr/>
          <a:lstStyle/>
          <a:p>
            <a:r>
              <a:rPr lang="fr-FR" sz="4000" b="1" dirty="0" smtClean="0"/>
              <a:t>DISPOSITIF</a:t>
            </a:r>
            <a:r>
              <a:rPr lang="fr-FR" sz="4000" b="1" dirty="0" smtClean="0"/>
              <a:t> </a:t>
            </a:r>
            <a:r>
              <a:rPr lang="fr-FR" sz="4000" b="1" dirty="0" smtClean="0"/>
              <a:t>RP</a:t>
            </a:r>
            <a:endParaRPr lang="fr-FR" sz="4000" b="1" dirty="0"/>
          </a:p>
        </p:txBody>
      </p:sp>
    </p:spTree>
    <p:extLst>
      <p:ext uri="{BB962C8B-B14F-4D97-AF65-F5344CB8AC3E}">
        <p14:creationId xmlns:p14="http://schemas.microsoft.com/office/powerpoint/2010/main" val="2796093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55576" y="1196752"/>
            <a:ext cx="7560840" cy="42484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itre 1"/>
          <p:cNvSpPr txBox="1">
            <a:spLocks/>
          </p:cNvSpPr>
          <p:nvPr/>
        </p:nvSpPr>
        <p:spPr>
          <a:xfrm>
            <a:off x="144016" y="138115"/>
            <a:ext cx="9144000" cy="808038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83247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832476"/>
                </a:solidFill>
                <a:latin typeface="Candara" pitchFamily="34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832476"/>
                </a:solidFill>
                <a:latin typeface="Candara" pitchFamily="34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832476"/>
                </a:solidFill>
                <a:latin typeface="Candara" pitchFamily="34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832476"/>
                </a:solidFill>
                <a:latin typeface="Candara" pitchFamily="34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832476"/>
                </a:solidFill>
                <a:latin typeface="Candara" pitchFamily="34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832476"/>
                </a:solidFill>
                <a:latin typeface="Candara" pitchFamily="34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832476"/>
                </a:solidFill>
                <a:latin typeface="Candara" pitchFamily="34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832476"/>
                </a:solidFill>
                <a:latin typeface="Candara" pitchFamily="34" charset="0"/>
                <a:cs typeface="Arial" charset="0"/>
              </a:defRPr>
            </a:lvl9pPr>
          </a:lstStyle>
          <a:p>
            <a:r>
              <a:rPr lang="fr-FR" sz="2800" dirty="0" smtClean="0">
                <a:solidFill>
                  <a:srgbClr val="CC0099"/>
                </a:solidFill>
                <a:latin typeface="Candara" panose="020E0502030303020204" pitchFamily="34" charset="0"/>
                <a:ea typeface="+mn-ea"/>
                <a:cs typeface="+mn-cs"/>
              </a:rPr>
              <a:t>Dispositif </a:t>
            </a:r>
            <a:r>
              <a:rPr lang="fr-FR" sz="2800" dirty="0" smtClean="0">
                <a:solidFill>
                  <a:srgbClr val="CC0099"/>
                </a:solidFill>
                <a:latin typeface="Candara" panose="020E0502030303020204" pitchFamily="34" charset="0"/>
                <a:ea typeface="+mn-ea"/>
                <a:cs typeface="+mn-cs"/>
              </a:rPr>
              <a:t>RP </a:t>
            </a:r>
            <a:r>
              <a:rPr lang="fr-FR" sz="2800" dirty="0" smtClean="0">
                <a:solidFill>
                  <a:srgbClr val="CC0099"/>
                </a:solidFill>
                <a:latin typeface="Candara" panose="020E0502030303020204" pitchFamily="34" charset="0"/>
                <a:ea typeface="+mn-ea"/>
                <a:cs typeface="+mn-cs"/>
              </a:rPr>
              <a:t>– Campagne Plateforme Entreprenariat :  </a:t>
            </a:r>
            <a:endParaRPr lang="fr-FR" sz="2800" dirty="0">
              <a:solidFill>
                <a:srgbClr val="CC0099"/>
              </a:solidFill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14" name="Espace réservé du contenu 2"/>
          <p:cNvSpPr>
            <a:spLocks noGrp="1"/>
          </p:cNvSpPr>
          <p:nvPr>
            <p:ph idx="1"/>
          </p:nvPr>
        </p:nvSpPr>
        <p:spPr>
          <a:xfrm>
            <a:off x="899592" y="1168078"/>
            <a:ext cx="7632848" cy="5861322"/>
          </a:xfrm>
        </p:spPr>
        <p:txBody>
          <a:bodyPr/>
          <a:lstStyle/>
          <a:p>
            <a:pPr marL="0" indent="0">
              <a:buNone/>
            </a:pPr>
            <a:r>
              <a:rPr lang="fr-FR" sz="1600" dirty="0"/>
              <a:t> </a:t>
            </a:r>
            <a:endParaRPr lang="fr-FR" sz="1800" dirty="0"/>
          </a:p>
          <a:p>
            <a:pPr marL="0" lvl="0" indent="0">
              <a:buNone/>
            </a:pPr>
            <a:r>
              <a:rPr lang="fr-FR" b="1" dirty="0">
                <a:solidFill>
                  <a:srgbClr val="F40C86"/>
                </a:solidFill>
              </a:rPr>
              <a:t>Dispositif : </a:t>
            </a:r>
            <a:r>
              <a:rPr lang="fr-FR" sz="1600" dirty="0"/>
              <a:t>organisation d’une conférence de presse </a:t>
            </a:r>
            <a:endParaRPr lang="fr-FR" sz="1800" dirty="0"/>
          </a:p>
          <a:p>
            <a:pPr marL="0" lvl="0" indent="0">
              <a:buNone/>
            </a:pPr>
            <a:r>
              <a:rPr lang="fr-FR" b="1" dirty="0">
                <a:solidFill>
                  <a:srgbClr val="F40C86"/>
                </a:solidFill>
              </a:rPr>
              <a:t>Date : </a:t>
            </a:r>
            <a:r>
              <a:rPr lang="fr-FR" sz="1600" dirty="0"/>
              <a:t>le jeudi 21 ou 28 septembre </a:t>
            </a:r>
            <a:endParaRPr lang="fr-FR" sz="1800" dirty="0"/>
          </a:p>
          <a:p>
            <a:pPr marL="0" lvl="0" indent="0">
              <a:buNone/>
            </a:pPr>
            <a:r>
              <a:rPr lang="fr-FR" b="1" dirty="0">
                <a:solidFill>
                  <a:srgbClr val="F40C86"/>
                </a:solidFill>
              </a:rPr>
              <a:t>Thème : </a:t>
            </a:r>
            <a:r>
              <a:rPr lang="fr-FR" sz="1600" dirty="0"/>
              <a:t>entreprenariat </a:t>
            </a:r>
            <a:endParaRPr lang="fr-FR" sz="1800" dirty="0"/>
          </a:p>
          <a:p>
            <a:pPr marL="457200" lvl="1" indent="0">
              <a:buNone/>
            </a:pPr>
            <a:r>
              <a:rPr lang="fr-FR" sz="1400" dirty="0"/>
              <a:t>Bilan des actions liés à l’entreprenariat menées par </a:t>
            </a:r>
            <a:r>
              <a:rPr lang="fr-FR" sz="1400" dirty="0" err="1"/>
              <a:t>inwi</a:t>
            </a:r>
            <a:endParaRPr lang="fr-FR" sz="1600" dirty="0"/>
          </a:p>
          <a:p>
            <a:pPr marL="457200" lvl="1" indent="0">
              <a:buNone/>
            </a:pPr>
            <a:r>
              <a:rPr lang="fr-FR" sz="1400" dirty="0"/>
              <a:t>Annonce partenariat avec « Réseau Entreprendre »</a:t>
            </a:r>
            <a:endParaRPr lang="fr-FR" sz="1600" dirty="0"/>
          </a:p>
          <a:p>
            <a:pPr marL="457200" lvl="1" indent="0">
              <a:buNone/>
            </a:pPr>
            <a:r>
              <a:rPr lang="fr-FR" sz="1400" dirty="0"/>
              <a:t>Annonce de l’impact camp </a:t>
            </a:r>
            <a:r>
              <a:rPr lang="fr-FR" sz="1400" dirty="0" err="1"/>
              <a:t>week</a:t>
            </a:r>
            <a:r>
              <a:rPr lang="fr-FR" sz="1400" dirty="0"/>
              <a:t> </a:t>
            </a:r>
            <a:endParaRPr lang="fr-FR" sz="1600" dirty="0"/>
          </a:p>
          <a:p>
            <a:pPr marL="457200" lvl="1" indent="0">
              <a:buNone/>
            </a:pPr>
            <a:r>
              <a:rPr lang="fr-FR" sz="1400" dirty="0"/>
              <a:t>Annonce lancement plateforme « open innovation »</a:t>
            </a:r>
            <a:endParaRPr lang="fr-FR" sz="1600" dirty="0"/>
          </a:p>
          <a:p>
            <a:pPr marL="0" lvl="0" indent="0">
              <a:buNone/>
            </a:pPr>
            <a:r>
              <a:rPr lang="fr-FR" b="1" dirty="0">
                <a:solidFill>
                  <a:srgbClr val="F40C86"/>
                </a:solidFill>
              </a:rPr>
              <a:t>Porte- parole : </a:t>
            </a:r>
            <a:r>
              <a:rPr lang="fr-FR" sz="1600" dirty="0"/>
              <a:t>Nadia Rahim</a:t>
            </a:r>
            <a:endParaRPr lang="fr-FR" sz="1800" dirty="0"/>
          </a:p>
          <a:p>
            <a:pPr marL="0" lvl="0" indent="0">
              <a:buNone/>
            </a:pPr>
            <a:r>
              <a:rPr lang="fr-FR" b="1" dirty="0">
                <a:solidFill>
                  <a:srgbClr val="F40C86"/>
                </a:solidFill>
              </a:rPr>
              <a:t>Lieu : </a:t>
            </a:r>
            <a:r>
              <a:rPr lang="fr-FR" sz="1600" dirty="0"/>
              <a:t>Technoparc (en lien avec la thématique) </a:t>
            </a:r>
            <a:endParaRPr lang="fr-FR" sz="1800" dirty="0"/>
          </a:p>
          <a:p>
            <a:pPr marL="0" lvl="0" indent="0">
              <a:buNone/>
            </a:pPr>
            <a:r>
              <a:rPr lang="fr-FR" b="1" dirty="0">
                <a:solidFill>
                  <a:srgbClr val="F40C86"/>
                </a:solidFill>
              </a:rPr>
              <a:t>Audience : </a:t>
            </a:r>
            <a:r>
              <a:rPr lang="fr-FR" sz="1600" dirty="0"/>
              <a:t>100 personnes (Journalistes, Influenceurs et jeunes entrepreneurs) </a:t>
            </a:r>
            <a:endParaRPr lang="fr-FR" sz="1800" dirty="0"/>
          </a:p>
          <a:p>
            <a:pPr marL="0" lvl="0" indent="0">
              <a:buNone/>
            </a:pPr>
            <a:r>
              <a:rPr lang="fr-FR" b="1" dirty="0">
                <a:solidFill>
                  <a:srgbClr val="F40C86"/>
                </a:solidFill>
              </a:rPr>
              <a:t>Budget : </a:t>
            </a:r>
            <a:r>
              <a:rPr lang="fr-FR" dirty="0"/>
              <a:t>170 </a:t>
            </a:r>
            <a:r>
              <a:rPr lang="fr-FR" dirty="0" err="1"/>
              <a:t>kdhs</a:t>
            </a:r>
            <a:r>
              <a:rPr lang="fr-FR" dirty="0"/>
              <a:t> </a:t>
            </a:r>
            <a:endParaRPr lang="fr-FR" sz="2400" dirty="0"/>
          </a:p>
          <a:p>
            <a:pPr marL="0" indent="0">
              <a:buNone/>
            </a:pPr>
            <a:r>
              <a:rPr lang="fr-FR" sz="1600" dirty="0"/>
              <a:t> </a:t>
            </a:r>
            <a:endParaRPr lang="fr-FR" sz="1800" dirty="0"/>
          </a:p>
          <a:p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39093276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 bwMode="auto">
          <a:xfrm>
            <a:off x="3707904" y="2708920"/>
            <a:ext cx="5638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Candara" pitchFamily="34" charset="0"/>
                <a:cs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Candara" pitchFamily="34" charset="0"/>
                <a:cs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Candara" pitchFamily="34" charset="0"/>
                <a:cs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Candara" pitchFamily="34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Candara" pitchFamily="34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Candara" pitchFamily="34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Candara" pitchFamily="34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Candara" pitchFamily="34" charset="0"/>
                <a:cs typeface="Arial" charset="0"/>
              </a:defRPr>
            </a:lvl9pPr>
          </a:lstStyle>
          <a:p>
            <a:r>
              <a:rPr lang="fr-FR" sz="4000" b="1" kern="0" dirty="0" smtClean="0"/>
              <a:t>DISPOSITIF RS</a:t>
            </a:r>
            <a:endParaRPr lang="fr-FR" sz="4000" b="1" kern="0" dirty="0"/>
          </a:p>
        </p:txBody>
      </p:sp>
    </p:spTree>
    <p:extLst>
      <p:ext uri="{BB962C8B-B14F-4D97-AF65-F5344CB8AC3E}">
        <p14:creationId xmlns:p14="http://schemas.microsoft.com/office/powerpoint/2010/main" val="176080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1000" y="704759"/>
            <a:ext cx="8229600" cy="808038"/>
          </a:xfrm>
        </p:spPr>
        <p:txBody>
          <a:bodyPr/>
          <a:lstStyle/>
          <a:p>
            <a:r>
              <a:rPr lang="fr-FR" sz="2400" dirty="0" smtClean="0"/>
              <a:t>Save The Date</a:t>
            </a:r>
            <a:endParaRPr lang="fr-FR" sz="2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1000" y="1336336"/>
            <a:ext cx="8229600" cy="5643602"/>
          </a:xfrm>
        </p:spPr>
        <p:txBody>
          <a:bodyPr/>
          <a:lstStyle/>
          <a:p>
            <a:pPr marL="0" indent="0">
              <a:buNone/>
            </a:pPr>
            <a:r>
              <a:rPr lang="fr-FR" sz="1800" b="1" dirty="0">
                <a:solidFill>
                  <a:sysClr val="windowText" lastClr="000000"/>
                </a:solidFill>
                <a:latin typeface="Candara" pitchFamily="34" charset="0"/>
                <a:sym typeface="Wingdings" panose="05000000000000000000" pitchFamily="2" charset="2"/>
              </a:rPr>
              <a:t> Plateforme</a:t>
            </a:r>
            <a:r>
              <a:rPr lang="fr-FR" sz="1800" b="1" dirty="0">
                <a:solidFill>
                  <a:sysClr val="windowText" lastClr="000000"/>
                </a:solidFill>
                <a:latin typeface="Candara" pitchFamily="34" charset="0"/>
              </a:rPr>
              <a:t> </a:t>
            </a:r>
            <a:r>
              <a:rPr lang="fr-FR" sz="1800" b="1" dirty="0" smtClean="0">
                <a:solidFill>
                  <a:sysClr val="windowText" lastClr="000000"/>
                </a:solidFill>
                <a:latin typeface="Candara" pitchFamily="34" charset="0"/>
              </a:rPr>
              <a:t>:</a:t>
            </a:r>
            <a:r>
              <a:rPr lang="fr-FR" sz="1800" b="1" dirty="0" smtClean="0"/>
              <a:t> Facebook + </a:t>
            </a:r>
            <a:r>
              <a:rPr lang="fr-FR" sz="1800" b="1" dirty="0" err="1" smtClean="0"/>
              <a:t>Twitter</a:t>
            </a:r>
            <a:r>
              <a:rPr lang="fr-FR" sz="1800" b="1" dirty="0" smtClean="0">
                <a:solidFill>
                  <a:sysClr val="windowText" lastClr="000000"/>
                </a:solidFill>
                <a:latin typeface="Candara" pitchFamily="34" charset="0"/>
              </a:rPr>
              <a:t> </a:t>
            </a:r>
            <a:endParaRPr lang="fr-FR" sz="1800" b="1" dirty="0">
              <a:solidFill>
                <a:sysClr val="windowText" lastClr="000000"/>
              </a:solidFill>
              <a:latin typeface="Candara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fr-FR" sz="1800" dirty="0" smtClean="0">
                <a:solidFill>
                  <a:sysClr val="windowText" lastClr="000000"/>
                </a:solidFill>
                <a:latin typeface="Candara" pitchFamily="34" charset="0"/>
              </a:rPr>
              <a:t>A J-5 de la conférence de presse, un « Save The Date » sera lancé pour annoncer sur nos réseaux sociaux qu’une innovation se prépare pour le grand bonheur des porteurs de projets et des entrepreneurs en herbe. </a:t>
            </a:r>
          </a:p>
          <a:p>
            <a:pPr marL="0" indent="0">
              <a:buNone/>
            </a:pPr>
            <a:endParaRPr lang="fr-FR" sz="1800" dirty="0">
              <a:solidFill>
                <a:sysClr val="windowText" lastClr="000000"/>
              </a:solidFill>
              <a:latin typeface="Candara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fr-FR" sz="1800" dirty="0" smtClean="0">
              <a:solidFill>
                <a:sysClr val="windowText" lastClr="000000"/>
              </a:solidFill>
              <a:latin typeface="Candara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fr-FR" sz="1800" dirty="0">
              <a:solidFill>
                <a:sysClr val="windowText" lastClr="000000"/>
              </a:solidFill>
              <a:latin typeface="Candara" pitchFamily="34" charset="0"/>
            </a:endParaRPr>
          </a:p>
          <a:p>
            <a:pPr marL="0" indent="0">
              <a:buNone/>
            </a:pPr>
            <a:endParaRPr lang="fr-FR" sz="1800" dirty="0" smtClean="0">
              <a:solidFill>
                <a:sysClr val="windowText" lastClr="000000"/>
              </a:solidFill>
              <a:latin typeface="Candara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556873" y="121130"/>
            <a:ext cx="6336704" cy="61555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3400" b="1">
                <a:solidFill>
                  <a:srgbClr val="832476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sz="3400" b="1">
                <a:solidFill>
                  <a:srgbClr val="832476"/>
                </a:solidFill>
                <a:latin typeface="Candara" pitchFamily="34" charset="0"/>
              </a:defRPr>
            </a:lvl2pPr>
            <a:lvl3pPr eaLnBrk="1" hangingPunct="1">
              <a:defRPr sz="3400" b="1">
                <a:solidFill>
                  <a:srgbClr val="832476"/>
                </a:solidFill>
                <a:latin typeface="Candara" pitchFamily="34" charset="0"/>
              </a:defRPr>
            </a:lvl3pPr>
            <a:lvl4pPr eaLnBrk="1" hangingPunct="1">
              <a:defRPr sz="3400" b="1">
                <a:solidFill>
                  <a:srgbClr val="832476"/>
                </a:solidFill>
                <a:latin typeface="Candara" pitchFamily="34" charset="0"/>
              </a:defRPr>
            </a:lvl4pPr>
            <a:lvl5pPr eaLnBrk="1" hangingPunct="1">
              <a:defRPr sz="3400" b="1">
                <a:solidFill>
                  <a:srgbClr val="832476"/>
                </a:solidFill>
                <a:latin typeface="Candara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832476"/>
                </a:solidFill>
                <a:latin typeface="Candara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832476"/>
                </a:solidFill>
                <a:latin typeface="Candara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832476"/>
                </a:solidFill>
                <a:latin typeface="Candara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832476"/>
                </a:solidFill>
                <a:latin typeface="Candara" pitchFamily="34" charset="0"/>
              </a:defRPr>
            </a:lvl9pPr>
          </a:lstStyle>
          <a:p>
            <a:pPr algn="ctr"/>
            <a:r>
              <a:rPr lang="fr-FR" sz="3600" dirty="0" smtClean="0">
                <a:solidFill>
                  <a:srgbClr val="F40C86"/>
                </a:solidFill>
              </a:rPr>
              <a:t>Objectif : Susciter l’intérêt</a:t>
            </a:r>
            <a:endParaRPr lang="fr-FR" sz="3600" dirty="0">
              <a:solidFill>
                <a:srgbClr val="F40C86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2924944"/>
            <a:ext cx="5202994" cy="3701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355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9515" y="847180"/>
            <a:ext cx="4040188" cy="1143000"/>
          </a:xfrm>
        </p:spPr>
        <p:txBody>
          <a:bodyPr/>
          <a:lstStyle/>
          <a:p>
            <a:r>
              <a:rPr lang="fr-FR" sz="2800" dirty="0" smtClean="0"/>
              <a:t>Live Vidéo – Open </a:t>
            </a:r>
            <a:r>
              <a:rPr lang="fr-FR" sz="2800" dirty="0" err="1" smtClean="0"/>
              <a:t>Innov</a:t>
            </a:r>
            <a:endParaRPr lang="fr-FR" sz="280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71136" y="1876349"/>
            <a:ext cx="4040188" cy="1249312"/>
          </a:xfrm>
        </p:spPr>
        <p:txBody>
          <a:bodyPr/>
          <a:lstStyle/>
          <a:p>
            <a:r>
              <a:rPr lang="fr-FR" sz="1600" dirty="0" smtClean="0">
                <a:solidFill>
                  <a:srgbClr val="D60093"/>
                </a:solidFill>
              </a:rPr>
              <a:t>Plateforme : Facebook </a:t>
            </a:r>
          </a:p>
          <a:p>
            <a:r>
              <a:rPr lang="fr-FR" sz="1600" dirty="0" smtClean="0"/>
              <a:t>Faire un live vidéo au moment où le sujet de la nouvelle plateforme sera abordée pendant la conférence relative à l’entreprenariat.  </a:t>
            </a:r>
            <a:endParaRPr lang="fr-FR" sz="160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522124" y="1401364"/>
            <a:ext cx="4391471" cy="1741561"/>
          </a:xfr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endParaRPr lang="fr-FR" sz="1600" dirty="0" smtClean="0"/>
          </a:p>
          <a:p>
            <a:endParaRPr lang="fr-FR" sz="1600" dirty="0"/>
          </a:p>
          <a:p>
            <a:endParaRPr lang="fr-FR" sz="1600" dirty="0" smtClean="0"/>
          </a:p>
          <a:p>
            <a:endParaRPr lang="fr-FR" sz="1600" dirty="0"/>
          </a:p>
          <a:p>
            <a:endParaRPr lang="fr-FR" sz="1600" dirty="0" smtClean="0"/>
          </a:p>
          <a:p>
            <a:r>
              <a:rPr lang="fr-FR" sz="1600" dirty="0">
                <a:solidFill>
                  <a:srgbClr val="D60093"/>
                </a:solidFill>
              </a:rPr>
              <a:t>Plateforme : </a:t>
            </a:r>
            <a:r>
              <a:rPr lang="fr-FR" sz="1600" dirty="0" err="1" smtClean="0">
                <a:solidFill>
                  <a:srgbClr val="D60093"/>
                </a:solidFill>
              </a:rPr>
              <a:t>Twitter</a:t>
            </a:r>
            <a:endParaRPr lang="fr-FR" sz="1600" dirty="0"/>
          </a:p>
          <a:p>
            <a:r>
              <a:rPr lang="fr-FR" sz="1600" dirty="0" smtClean="0">
                <a:solidFill>
                  <a:sysClr val="windowText" lastClr="000000"/>
                </a:solidFill>
                <a:latin typeface="Candara" pitchFamily="34" charset="0"/>
              </a:rPr>
              <a:t>Lors </a:t>
            </a:r>
            <a:r>
              <a:rPr lang="fr-FR" sz="1600" dirty="0">
                <a:solidFill>
                  <a:sysClr val="windowText" lastClr="000000"/>
                </a:solidFill>
                <a:latin typeface="Candara" pitchFamily="34" charset="0"/>
              </a:rPr>
              <a:t>de la conférence « Open </a:t>
            </a:r>
            <a:r>
              <a:rPr lang="fr-FR" sz="1600" dirty="0" err="1">
                <a:solidFill>
                  <a:sysClr val="windowText" lastClr="000000"/>
                </a:solidFill>
                <a:latin typeface="Candara" pitchFamily="34" charset="0"/>
              </a:rPr>
              <a:t>Innov</a:t>
            </a:r>
            <a:r>
              <a:rPr lang="fr-FR" sz="1600" dirty="0">
                <a:solidFill>
                  <a:sysClr val="windowText" lastClr="000000"/>
                </a:solidFill>
                <a:latin typeface="Candara" pitchFamily="34" charset="0"/>
              </a:rPr>
              <a:t> » un live </a:t>
            </a:r>
            <a:r>
              <a:rPr lang="fr-FR" sz="1600" dirty="0" err="1">
                <a:solidFill>
                  <a:sysClr val="windowText" lastClr="000000"/>
                </a:solidFill>
                <a:latin typeface="Candara" pitchFamily="34" charset="0"/>
              </a:rPr>
              <a:t>tweet</a:t>
            </a:r>
            <a:r>
              <a:rPr lang="fr-FR" sz="1600" dirty="0">
                <a:solidFill>
                  <a:sysClr val="windowText" lastClr="000000"/>
                </a:solidFill>
                <a:latin typeface="Candara" pitchFamily="34" charset="0"/>
              </a:rPr>
              <a:t> sera organisé pour informer toute la communauté du lancement de cette nouvelle plateforme</a:t>
            </a:r>
            <a:r>
              <a:rPr lang="fr-FR" sz="1600" dirty="0" smtClean="0">
                <a:solidFill>
                  <a:sysClr val="windowText" lastClr="000000"/>
                </a:solidFill>
                <a:latin typeface="Candara" pitchFamily="34" charset="0"/>
              </a:rPr>
              <a:t>.</a:t>
            </a:r>
            <a:r>
              <a:rPr lang="fr-FR" sz="1600" dirty="0" smtClean="0"/>
              <a:t> </a:t>
            </a:r>
            <a:endParaRPr lang="fr-FR" sz="1600" dirty="0"/>
          </a:p>
        </p:txBody>
      </p:sp>
      <p:sp>
        <p:nvSpPr>
          <p:cNvPr id="7" name="Titre 1"/>
          <p:cNvSpPr txBox="1">
            <a:spLocks/>
          </p:cNvSpPr>
          <p:nvPr/>
        </p:nvSpPr>
        <p:spPr bwMode="auto">
          <a:xfrm>
            <a:off x="4550503" y="836712"/>
            <a:ext cx="4040188" cy="1143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83247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832476"/>
                </a:solidFill>
                <a:latin typeface="Candara" pitchFamily="34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832476"/>
                </a:solidFill>
                <a:latin typeface="Candara" pitchFamily="34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832476"/>
                </a:solidFill>
                <a:latin typeface="Candara" pitchFamily="34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832476"/>
                </a:solidFill>
                <a:latin typeface="Candara" pitchFamily="34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832476"/>
                </a:solidFill>
                <a:latin typeface="Candara" pitchFamily="34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832476"/>
                </a:solidFill>
                <a:latin typeface="Candara" pitchFamily="34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832476"/>
                </a:solidFill>
                <a:latin typeface="Candara" pitchFamily="34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832476"/>
                </a:solidFill>
                <a:latin typeface="Candara" pitchFamily="34" charset="0"/>
                <a:cs typeface="Arial" charset="0"/>
              </a:defRPr>
            </a:lvl9pPr>
          </a:lstStyle>
          <a:p>
            <a:r>
              <a:rPr lang="fr-FR" sz="2800" dirty="0" smtClean="0"/>
              <a:t>Live </a:t>
            </a:r>
            <a:r>
              <a:rPr lang="fr-FR" sz="2800" dirty="0" err="1" smtClean="0"/>
              <a:t>Tweet</a:t>
            </a:r>
            <a:endParaRPr lang="fr-FR" sz="2800" dirty="0" smtClean="0"/>
          </a:p>
        </p:txBody>
      </p:sp>
      <p:sp>
        <p:nvSpPr>
          <p:cNvPr id="11" name="ZoneTexte 10"/>
          <p:cNvSpPr txBox="1"/>
          <p:nvPr/>
        </p:nvSpPr>
        <p:spPr>
          <a:xfrm>
            <a:off x="2116379" y="231793"/>
            <a:ext cx="4533578" cy="61555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3400" b="1">
                <a:solidFill>
                  <a:srgbClr val="832476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sz="3400" b="1">
                <a:solidFill>
                  <a:srgbClr val="832476"/>
                </a:solidFill>
                <a:latin typeface="Candara" pitchFamily="34" charset="0"/>
              </a:defRPr>
            </a:lvl2pPr>
            <a:lvl3pPr eaLnBrk="1" hangingPunct="1">
              <a:defRPr sz="3400" b="1">
                <a:solidFill>
                  <a:srgbClr val="832476"/>
                </a:solidFill>
                <a:latin typeface="Candara" pitchFamily="34" charset="0"/>
              </a:defRPr>
            </a:lvl3pPr>
            <a:lvl4pPr eaLnBrk="1" hangingPunct="1">
              <a:defRPr sz="3400" b="1">
                <a:solidFill>
                  <a:srgbClr val="832476"/>
                </a:solidFill>
                <a:latin typeface="Candara" pitchFamily="34" charset="0"/>
              </a:defRPr>
            </a:lvl4pPr>
            <a:lvl5pPr eaLnBrk="1" hangingPunct="1">
              <a:defRPr sz="3400" b="1">
                <a:solidFill>
                  <a:srgbClr val="832476"/>
                </a:solidFill>
                <a:latin typeface="Candara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832476"/>
                </a:solidFill>
                <a:latin typeface="Candara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832476"/>
                </a:solidFill>
                <a:latin typeface="Candara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832476"/>
                </a:solidFill>
                <a:latin typeface="Candara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832476"/>
                </a:solidFill>
                <a:latin typeface="Candara" pitchFamily="34" charset="0"/>
              </a:defRPr>
            </a:lvl9pPr>
          </a:lstStyle>
          <a:p>
            <a:pPr algn="ctr"/>
            <a:r>
              <a:rPr lang="fr-FR" sz="3600" dirty="0" smtClean="0">
                <a:solidFill>
                  <a:srgbClr val="F40C86"/>
                </a:solidFill>
              </a:rPr>
              <a:t>Objectif : Visibilité</a:t>
            </a:r>
            <a:endParaRPr lang="fr-FR" sz="3600" dirty="0">
              <a:solidFill>
                <a:srgbClr val="F40C86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355976" y="1268760"/>
            <a:ext cx="47797" cy="3680238"/>
          </a:xfrm>
          <a:prstGeom prst="rect">
            <a:avLst/>
          </a:prstGeom>
          <a:solidFill>
            <a:srgbClr val="F40C86"/>
          </a:solidFill>
          <a:ln>
            <a:solidFill>
              <a:srgbClr val="7E02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5" name="Picture 2" descr="Résultat de recherche d'images pour &quot;live tweet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8542" y="3212976"/>
            <a:ext cx="3178634" cy="1736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Résultat de recherche d'images pour &quot;live facebook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01" y="3212975"/>
            <a:ext cx="3202436" cy="1736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1511660" y="5370412"/>
            <a:ext cx="5688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latin typeface="+mn-lt"/>
                <a:cs typeface="+mn-cs"/>
              </a:rPr>
              <a:t>A la fin de la conférence de presse, publier une carte </a:t>
            </a:r>
            <a:r>
              <a:rPr lang="fr-FR" sz="1600" b="1" dirty="0" err="1">
                <a:latin typeface="+mn-lt"/>
                <a:cs typeface="+mn-cs"/>
              </a:rPr>
              <a:t>tweet</a:t>
            </a:r>
            <a:r>
              <a:rPr lang="fr-FR" sz="1600" b="1" dirty="0">
                <a:latin typeface="+mn-lt"/>
                <a:cs typeface="+mn-cs"/>
              </a:rPr>
              <a:t> sur </a:t>
            </a:r>
            <a:r>
              <a:rPr lang="fr-FR" sz="1600" b="1" dirty="0" err="1">
                <a:latin typeface="+mn-lt"/>
                <a:cs typeface="+mn-cs"/>
              </a:rPr>
              <a:t>Twitter</a:t>
            </a:r>
            <a:r>
              <a:rPr lang="fr-FR" sz="1600" b="1" dirty="0">
                <a:latin typeface="+mn-lt"/>
                <a:cs typeface="+mn-cs"/>
              </a:rPr>
              <a:t> </a:t>
            </a:r>
            <a:r>
              <a:rPr lang="fr-FR" sz="1600" b="1" dirty="0" smtClean="0">
                <a:latin typeface="+mn-lt"/>
                <a:cs typeface="+mn-cs"/>
              </a:rPr>
              <a:t>pour </a:t>
            </a:r>
            <a:r>
              <a:rPr lang="fr-FR" sz="1600" b="1" dirty="0">
                <a:latin typeface="+mn-lt"/>
                <a:cs typeface="+mn-cs"/>
              </a:rPr>
              <a:t>renvoyer vers la nouvelle plateforme et faire sa promotion. 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3235660" y="6404753"/>
            <a:ext cx="2520280" cy="408623"/>
          </a:xfrm>
          <a:prstGeom prst="roundRect">
            <a:avLst/>
          </a:prstGeom>
          <a:solidFill>
            <a:srgbClr val="7E0266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1"/>
                </a:solidFill>
                <a:latin typeface="+mj-lt"/>
              </a:rPr>
              <a:t>Budget : 3</a:t>
            </a:r>
            <a:r>
              <a:rPr lang="fr-FR" dirty="0" smtClean="0">
                <a:solidFill>
                  <a:schemeClr val="bg1"/>
                </a:solidFill>
                <a:latin typeface="+mj-lt"/>
              </a:rPr>
              <a:t> 000 </a:t>
            </a:r>
            <a:r>
              <a:rPr lang="fr-FR" dirty="0" err="1" smtClean="0">
                <a:solidFill>
                  <a:schemeClr val="bg1"/>
                </a:solidFill>
                <a:latin typeface="+mj-lt"/>
              </a:rPr>
              <a:t>dh</a:t>
            </a:r>
            <a:endParaRPr lang="fr-FR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67672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1000" y="580012"/>
            <a:ext cx="8229600" cy="808038"/>
          </a:xfrm>
        </p:spPr>
        <p:txBody>
          <a:bodyPr/>
          <a:lstStyle/>
          <a:p>
            <a:r>
              <a:rPr lang="fr-FR" sz="2400" dirty="0" smtClean="0"/>
              <a:t>Génération de trafic</a:t>
            </a:r>
            <a:endParaRPr lang="fr-FR" sz="2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1000" y="1169774"/>
            <a:ext cx="8229600" cy="5643602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Afin d’attirer du trafic vers la nouvelle plateforme </a:t>
            </a:r>
            <a:r>
              <a:rPr lang="fr-FR" dirty="0" err="1" smtClean="0"/>
              <a:t>OpenInnov</a:t>
            </a:r>
            <a:r>
              <a:rPr lang="fr-FR" dirty="0" smtClean="0"/>
              <a:t>, nous allons aller vers un format de publicité qui booste le nombre de clics sur un lien. </a:t>
            </a:r>
            <a:endParaRPr lang="fr-FR" dirty="0"/>
          </a:p>
          <a:p>
            <a:pPr marL="0" indent="0">
              <a:buNone/>
            </a:pPr>
            <a:r>
              <a:rPr lang="fr-FR" dirty="0" smtClean="0"/>
              <a:t>Ainsi, 3 </a:t>
            </a:r>
            <a:r>
              <a:rPr lang="fr-FR" dirty="0" err="1" smtClean="0"/>
              <a:t>posts</a:t>
            </a:r>
            <a:r>
              <a:rPr lang="fr-FR" dirty="0" smtClean="0"/>
              <a:t> sponsorisés seront lancés en simultané dont chacun renverra vers l’une des 3 rubriques principales de la nouvelle plateforme avec des ciblages différents à chaque fois : </a:t>
            </a:r>
            <a:r>
              <a:rPr lang="fr-FR" b="1" dirty="0" smtClean="0"/>
              <a:t>Evènements</a:t>
            </a:r>
            <a:r>
              <a:rPr lang="fr-FR" dirty="0" smtClean="0"/>
              <a:t>; </a:t>
            </a:r>
            <a:r>
              <a:rPr lang="fr-FR" b="1" dirty="0" smtClean="0"/>
              <a:t>Challenges</a:t>
            </a:r>
            <a:r>
              <a:rPr lang="fr-FR" dirty="0" smtClean="0"/>
              <a:t>; </a:t>
            </a:r>
            <a:r>
              <a:rPr lang="fr-FR" b="1" dirty="0" smtClean="0"/>
              <a:t>Actus Startups</a:t>
            </a:r>
            <a:r>
              <a:rPr lang="fr-FR" dirty="0" smtClean="0"/>
              <a:t>.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2999538" y="6260737"/>
            <a:ext cx="2992524" cy="408623"/>
          </a:xfrm>
          <a:prstGeom prst="roundRect">
            <a:avLst/>
          </a:prstGeom>
          <a:solidFill>
            <a:srgbClr val="7E0266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1"/>
                </a:solidFill>
                <a:latin typeface="+mj-lt"/>
              </a:rPr>
              <a:t>Budget Global : </a:t>
            </a:r>
            <a:r>
              <a:rPr lang="fr-FR" dirty="0">
                <a:solidFill>
                  <a:schemeClr val="bg1"/>
                </a:solidFill>
                <a:latin typeface="+mj-lt"/>
              </a:rPr>
              <a:t>7</a:t>
            </a:r>
            <a:r>
              <a:rPr lang="fr-FR" dirty="0" smtClean="0">
                <a:solidFill>
                  <a:schemeClr val="bg1"/>
                </a:solidFill>
                <a:latin typeface="+mj-lt"/>
              </a:rPr>
              <a:t> 500 </a:t>
            </a:r>
            <a:r>
              <a:rPr lang="fr-FR" dirty="0" err="1" smtClean="0">
                <a:solidFill>
                  <a:schemeClr val="bg1"/>
                </a:solidFill>
                <a:latin typeface="+mj-lt"/>
              </a:rPr>
              <a:t>dh</a:t>
            </a:r>
            <a:endParaRPr lang="fr-FR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2219609" y="89206"/>
            <a:ext cx="4800663" cy="61555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3400" b="1">
                <a:solidFill>
                  <a:srgbClr val="832476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sz="3400" b="1">
                <a:solidFill>
                  <a:srgbClr val="832476"/>
                </a:solidFill>
                <a:latin typeface="Candara" pitchFamily="34" charset="0"/>
              </a:defRPr>
            </a:lvl2pPr>
            <a:lvl3pPr eaLnBrk="1" hangingPunct="1">
              <a:defRPr sz="3400" b="1">
                <a:solidFill>
                  <a:srgbClr val="832476"/>
                </a:solidFill>
                <a:latin typeface="Candara" pitchFamily="34" charset="0"/>
              </a:defRPr>
            </a:lvl3pPr>
            <a:lvl4pPr eaLnBrk="1" hangingPunct="1">
              <a:defRPr sz="3400" b="1">
                <a:solidFill>
                  <a:srgbClr val="832476"/>
                </a:solidFill>
                <a:latin typeface="Candara" pitchFamily="34" charset="0"/>
              </a:defRPr>
            </a:lvl4pPr>
            <a:lvl5pPr eaLnBrk="1" hangingPunct="1">
              <a:defRPr sz="3400" b="1">
                <a:solidFill>
                  <a:srgbClr val="832476"/>
                </a:solidFill>
                <a:latin typeface="Candara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832476"/>
                </a:solidFill>
                <a:latin typeface="Candara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832476"/>
                </a:solidFill>
                <a:latin typeface="Candara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832476"/>
                </a:solidFill>
                <a:latin typeface="Candara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832476"/>
                </a:solidFill>
                <a:latin typeface="Candara" pitchFamily="34" charset="0"/>
              </a:defRPr>
            </a:lvl9pPr>
          </a:lstStyle>
          <a:p>
            <a:pPr algn="ctr"/>
            <a:r>
              <a:rPr lang="fr-FR" sz="3600" dirty="0">
                <a:solidFill>
                  <a:srgbClr val="F40C86"/>
                </a:solidFill>
              </a:rPr>
              <a:t>Objectif </a:t>
            </a:r>
            <a:r>
              <a:rPr lang="fr-FR" sz="3600" dirty="0" smtClean="0">
                <a:solidFill>
                  <a:srgbClr val="F40C86"/>
                </a:solidFill>
              </a:rPr>
              <a:t>: Conversion</a:t>
            </a:r>
            <a:endParaRPr lang="fr-FR" sz="3600" dirty="0">
              <a:solidFill>
                <a:srgbClr val="F40C86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575" y="3490497"/>
            <a:ext cx="4362450" cy="261937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18784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9515" y="847180"/>
            <a:ext cx="4040188" cy="1143000"/>
          </a:xfrm>
        </p:spPr>
        <p:txBody>
          <a:bodyPr/>
          <a:lstStyle/>
          <a:p>
            <a:r>
              <a:rPr lang="fr-FR" sz="3200" dirty="0" smtClean="0"/>
              <a:t>Evènement Facebook</a:t>
            </a:r>
            <a:endParaRPr lang="fr-FR" sz="320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87411" y="1740534"/>
            <a:ext cx="4040188" cy="1249312"/>
          </a:xfrm>
        </p:spPr>
        <p:txBody>
          <a:bodyPr/>
          <a:lstStyle/>
          <a:p>
            <a:r>
              <a:rPr lang="fr-FR" sz="1600" dirty="0" smtClean="0">
                <a:solidFill>
                  <a:srgbClr val="D60093"/>
                </a:solidFill>
              </a:rPr>
              <a:t>Plateforme : Facebook </a:t>
            </a:r>
          </a:p>
          <a:p>
            <a:r>
              <a:rPr lang="fr-FR" sz="1600" dirty="0" smtClean="0"/>
              <a:t>Créer un événement Facebook pour chaque initiative entrepreneuriale de </a:t>
            </a:r>
            <a:r>
              <a:rPr lang="fr-FR" sz="1600" dirty="0" err="1" smtClean="0"/>
              <a:t>inwi</a:t>
            </a:r>
            <a:r>
              <a:rPr lang="fr-FR" sz="1600" dirty="0" smtClean="0"/>
              <a:t> avec un renvoi vers la nouvelle plateforme. </a:t>
            </a:r>
            <a:endParaRPr lang="fr-FR" sz="160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522124" y="1494409"/>
            <a:ext cx="4391471" cy="1741561"/>
          </a:xfr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endParaRPr lang="fr-FR" sz="1600" dirty="0" smtClean="0"/>
          </a:p>
          <a:p>
            <a:endParaRPr lang="fr-FR" sz="1600" dirty="0"/>
          </a:p>
          <a:p>
            <a:endParaRPr lang="fr-FR" sz="1600" dirty="0" smtClean="0"/>
          </a:p>
          <a:p>
            <a:endParaRPr lang="fr-FR" sz="1600" dirty="0"/>
          </a:p>
          <a:p>
            <a:endParaRPr lang="fr-FR" sz="1600" dirty="0" smtClean="0"/>
          </a:p>
          <a:p>
            <a:r>
              <a:rPr lang="fr-FR" sz="1600" dirty="0">
                <a:solidFill>
                  <a:srgbClr val="D60093"/>
                </a:solidFill>
              </a:rPr>
              <a:t>Plateforme : </a:t>
            </a:r>
            <a:r>
              <a:rPr lang="fr-FR" sz="1600" dirty="0" smtClean="0">
                <a:solidFill>
                  <a:srgbClr val="D60093"/>
                </a:solidFill>
              </a:rPr>
              <a:t>Facebook</a:t>
            </a:r>
            <a:endParaRPr lang="fr-FR" sz="1600" dirty="0"/>
          </a:p>
          <a:p>
            <a:r>
              <a:rPr lang="fr-FR" sz="1600" dirty="0" smtClean="0"/>
              <a:t>Créer pour chaque appel à projet un carrousel pour mettre en avant les profils recherchés pour qu’ils puissent rejoindre les équipes qui faisant appel à des métiers spécifiques. </a:t>
            </a:r>
            <a:endParaRPr lang="fr-FR" sz="1600" dirty="0"/>
          </a:p>
        </p:txBody>
      </p:sp>
      <p:sp>
        <p:nvSpPr>
          <p:cNvPr id="7" name="Titre 1"/>
          <p:cNvSpPr txBox="1">
            <a:spLocks/>
          </p:cNvSpPr>
          <p:nvPr/>
        </p:nvSpPr>
        <p:spPr bwMode="auto">
          <a:xfrm>
            <a:off x="4550503" y="836712"/>
            <a:ext cx="4040188" cy="1143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83247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832476"/>
                </a:solidFill>
                <a:latin typeface="Candara" pitchFamily="34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832476"/>
                </a:solidFill>
                <a:latin typeface="Candara" pitchFamily="34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832476"/>
                </a:solidFill>
                <a:latin typeface="Candara" pitchFamily="34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832476"/>
                </a:solidFill>
                <a:latin typeface="Candara" pitchFamily="34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832476"/>
                </a:solidFill>
                <a:latin typeface="Candara" pitchFamily="34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832476"/>
                </a:solidFill>
                <a:latin typeface="Candara" pitchFamily="34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832476"/>
                </a:solidFill>
                <a:latin typeface="Candara" pitchFamily="34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832476"/>
                </a:solidFill>
                <a:latin typeface="Candara" pitchFamily="34" charset="0"/>
                <a:cs typeface="Arial" charset="0"/>
              </a:defRPr>
            </a:lvl9pPr>
          </a:lstStyle>
          <a:p>
            <a:r>
              <a:rPr lang="fr-FR" dirty="0" smtClean="0"/>
              <a:t>Carrousel Projets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959469" y="6228095"/>
            <a:ext cx="2520280" cy="408623"/>
          </a:xfrm>
          <a:prstGeom prst="roundRect">
            <a:avLst/>
          </a:prstGeom>
          <a:solidFill>
            <a:srgbClr val="7E0266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1"/>
                </a:solidFill>
                <a:latin typeface="+mj-lt"/>
              </a:rPr>
              <a:t>Budget : </a:t>
            </a:r>
            <a:r>
              <a:rPr lang="fr-FR" dirty="0" smtClean="0">
                <a:solidFill>
                  <a:schemeClr val="bg1"/>
                </a:solidFill>
                <a:latin typeface="+mj-lt"/>
              </a:rPr>
              <a:t>2 </a:t>
            </a:r>
            <a:r>
              <a:rPr lang="fr-FR" dirty="0">
                <a:solidFill>
                  <a:schemeClr val="bg1"/>
                </a:solidFill>
                <a:latin typeface="+mj-lt"/>
              </a:rPr>
              <a:t>0</a:t>
            </a:r>
            <a:r>
              <a:rPr lang="fr-FR" dirty="0" smtClean="0">
                <a:solidFill>
                  <a:schemeClr val="bg1"/>
                </a:solidFill>
                <a:latin typeface="+mj-lt"/>
              </a:rPr>
              <a:t>00 </a:t>
            </a:r>
            <a:r>
              <a:rPr lang="fr-FR" dirty="0" err="1" smtClean="0">
                <a:solidFill>
                  <a:schemeClr val="bg1"/>
                </a:solidFill>
                <a:latin typeface="+mj-lt"/>
              </a:rPr>
              <a:t>dh</a:t>
            </a:r>
            <a:endParaRPr lang="fr-FR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5611726" y="6228095"/>
            <a:ext cx="2520280" cy="408623"/>
          </a:xfrm>
          <a:prstGeom prst="roundRect">
            <a:avLst/>
          </a:prstGeom>
          <a:solidFill>
            <a:srgbClr val="7E0266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1"/>
                </a:solidFill>
                <a:latin typeface="+mj-lt"/>
              </a:rPr>
              <a:t>Budget : </a:t>
            </a:r>
            <a:r>
              <a:rPr lang="fr-FR" dirty="0" smtClean="0">
                <a:solidFill>
                  <a:schemeClr val="bg1"/>
                </a:solidFill>
                <a:latin typeface="+mj-lt"/>
              </a:rPr>
              <a:t>2 500 </a:t>
            </a:r>
            <a:r>
              <a:rPr lang="fr-FR" dirty="0" err="1" smtClean="0">
                <a:solidFill>
                  <a:schemeClr val="bg1"/>
                </a:solidFill>
                <a:latin typeface="+mj-lt"/>
              </a:rPr>
              <a:t>dh</a:t>
            </a:r>
            <a:endParaRPr lang="fr-FR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2178381" y="164393"/>
            <a:ext cx="5042421" cy="61555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3400" b="1">
                <a:solidFill>
                  <a:srgbClr val="832476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sz="3400" b="1">
                <a:solidFill>
                  <a:srgbClr val="832476"/>
                </a:solidFill>
                <a:latin typeface="Candara" pitchFamily="34" charset="0"/>
              </a:defRPr>
            </a:lvl2pPr>
            <a:lvl3pPr eaLnBrk="1" hangingPunct="1">
              <a:defRPr sz="3400" b="1">
                <a:solidFill>
                  <a:srgbClr val="832476"/>
                </a:solidFill>
                <a:latin typeface="Candara" pitchFamily="34" charset="0"/>
              </a:defRPr>
            </a:lvl3pPr>
            <a:lvl4pPr eaLnBrk="1" hangingPunct="1">
              <a:defRPr sz="3400" b="1">
                <a:solidFill>
                  <a:srgbClr val="832476"/>
                </a:solidFill>
                <a:latin typeface="Candara" pitchFamily="34" charset="0"/>
              </a:defRPr>
            </a:lvl4pPr>
            <a:lvl5pPr eaLnBrk="1" hangingPunct="1">
              <a:defRPr sz="3400" b="1">
                <a:solidFill>
                  <a:srgbClr val="832476"/>
                </a:solidFill>
                <a:latin typeface="Candara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832476"/>
                </a:solidFill>
                <a:latin typeface="Candara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832476"/>
                </a:solidFill>
                <a:latin typeface="Candara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832476"/>
                </a:solidFill>
                <a:latin typeface="Candara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832476"/>
                </a:solidFill>
                <a:latin typeface="Candara" pitchFamily="34" charset="0"/>
              </a:defRPr>
            </a:lvl9pPr>
          </a:lstStyle>
          <a:p>
            <a:pPr algn="ctr"/>
            <a:r>
              <a:rPr lang="fr-FR" sz="3600" dirty="0">
                <a:solidFill>
                  <a:srgbClr val="F40C86"/>
                </a:solidFill>
              </a:rPr>
              <a:t>Objectif </a:t>
            </a:r>
            <a:r>
              <a:rPr lang="fr-FR" sz="3600" dirty="0" smtClean="0">
                <a:solidFill>
                  <a:srgbClr val="F40C86"/>
                </a:solidFill>
              </a:rPr>
              <a:t>: Engagement</a:t>
            </a:r>
            <a:endParaRPr lang="fr-FR" sz="3600" dirty="0">
              <a:solidFill>
                <a:srgbClr val="F40C86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358054" y="1268760"/>
            <a:ext cx="45719" cy="5367958"/>
          </a:xfrm>
          <a:prstGeom prst="rect">
            <a:avLst/>
          </a:prstGeom>
          <a:solidFill>
            <a:srgbClr val="F40C86"/>
          </a:solidFill>
          <a:ln>
            <a:solidFill>
              <a:srgbClr val="7E02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098" name="Picture 2" descr="Résultat de recherche d'images pour &quot;carrousel facebook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8696" y="3368629"/>
            <a:ext cx="3938326" cy="2617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896" y="3271810"/>
            <a:ext cx="3781425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758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 bwMode="auto">
          <a:xfrm>
            <a:off x="3707904" y="2708920"/>
            <a:ext cx="5638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Candara" pitchFamily="34" charset="0"/>
                <a:cs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Candara" pitchFamily="34" charset="0"/>
                <a:cs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Candara" pitchFamily="34" charset="0"/>
                <a:cs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Candara" pitchFamily="34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Candara" pitchFamily="34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Candara" pitchFamily="34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Candara" pitchFamily="34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Candara" pitchFamily="34" charset="0"/>
                <a:cs typeface="Arial" charset="0"/>
              </a:defRPr>
            </a:lvl9pPr>
          </a:lstStyle>
          <a:p>
            <a:r>
              <a:rPr lang="fr-FR" sz="4000" b="1" kern="0" dirty="0" smtClean="0"/>
              <a:t>DISPOSITIF E-REP</a:t>
            </a:r>
            <a:endParaRPr lang="fr-FR" sz="4000" b="1" kern="0" dirty="0"/>
          </a:p>
        </p:txBody>
      </p:sp>
    </p:spTree>
    <p:extLst>
      <p:ext uri="{BB962C8B-B14F-4D97-AF65-F5344CB8AC3E}">
        <p14:creationId xmlns:p14="http://schemas.microsoft.com/office/powerpoint/2010/main" val="2589362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Rencontre influenceurs : Open </a:t>
            </a:r>
            <a:r>
              <a:rPr lang="fr-FR" dirty="0" err="1" smtClean="0"/>
              <a:t>Innov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1000" y="882280"/>
            <a:ext cx="8229600" cy="5643602"/>
          </a:xfrm>
        </p:spPr>
        <p:txBody>
          <a:bodyPr/>
          <a:lstStyle/>
          <a:p>
            <a:r>
              <a:rPr lang="fr-FR" sz="1600" dirty="0" smtClean="0"/>
              <a:t>Organiser un déjeuner où les influenceurs qui œuvrent dans le domaine de l’entreprenariat et des startups y seront invités pour y présenter en détails les atouts de cette nouvelle plateforme destinée aux porteurs de projets afin qu’ils puissent communiquer dessus autour d’eux et réfléchir à un moyen de faire un partenariat avec eux pour booster les startups et les porteurs de projets de leurs écosystèmes respectifs. </a:t>
            </a:r>
          </a:p>
          <a:p>
            <a:r>
              <a:rPr lang="fr-FR" sz="1800" b="1" dirty="0" smtClean="0">
                <a:solidFill>
                  <a:srgbClr val="F40C86"/>
                </a:solidFill>
                <a:sym typeface="Wingdings" panose="05000000000000000000" pitchFamily="2" charset="2"/>
              </a:rPr>
              <a:t> </a:t>
            </a:r>
            <a:r>
              <a:rPr lang="fr-FR" sz="1400" b="1" dirty="0" smtClean="0">
                <a:solidFill>
                  <a:srgbClr val="F40C86"/>
                </a:solidFill>
              </a:rPr>
              <a:t>Liste prévisionnel : </a:t>
            </a:r>
            <a:endParaRPr lang="fr-FR" sz="1400" b="1" dirty="0">
              <a:solidFill>
                <a:srgbClr val="F40C86"/>
              </a:solidFill>
            </a:endParaRP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845952"/>
              </p:ext>
            </p:extLst>
          </p:nvPr>
        </p:nvGraphicFramePr>
        <p:xfrm>
          <a:off x="381000" y="2564904"/>
          <a:ext cx="6135216" cy="41049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34994"/>
                <a:gridCol w="3300222"/>
              </a:tblGrid>
              <a:tr h="256562"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Noms</a:t>
                      </a:r>
                      <a:endParaRPr lang="fr-FR" sz="14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00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Supports</a:t>
                      </a:r>
                      <a:endParaRPr lang="fr-FR" sz="14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0093"/>
                    </a:solidFill>
                  </a:tcPr>
                </a:tc>
              </a:tr>
              <a:tr h="256562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dirty="0">
                          <a:effectLst/>
                        </a:rPr>
                        <a:t>Mohamed Rahmo</a:t>
                      </a:r>
                      <a:endParaRPr lang="fr-F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Madness.ma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6562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fr-FR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Marouane </a:t>
                      </a:r>
                      <a:r>
                        <a:rPr lang="fr-FR" sz="11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Moutawakil</a:t>
                      </a:r>
                      <a:endParaRPr lang="fr-FR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Fikra.ma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6562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fr-FR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Mohamed Ezzouak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Yabiladi.com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6562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fr-FR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Karima </a:t>
                      </a:r>
                      <a:r>
                        <a:rPr lang="fr-FR" sz="11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Lebbat</a:t>
                      </a:r>
                      <a:endParaRPr lang="fr-FR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Réseau Entreprendre</a:t>
                      </a:r>
                      <a:endParaRPr lang="fr-FR" sz="11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6562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fr-FR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Fatima Baiz</a:t>
                      </a:r>
                      <a:endParaRPr lang="fr-FR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Pitch </a:t>
                      </a:r>
                      <a:r>
                        <a:rPr lang="fr-FR" sz="1100" b="1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Lab</a:t>
                      </a:r>
                      <a:endParaRPr lang="fr-FR" sz="11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6562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fr-FR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Majid </a:t>
                      </a:r>
                      <a:r>
                        <a:rPr lang="fr-FR" sz="11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Kaissar</a:t>
                      </a:r>
                      <a:r>
                        <a:rPr lang="fr-FR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El </a:t>
                      </a:r>
                      <a:r>
                        <a:rPr lang="fr-FR" sz="11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Ghaib</a:t>
                      </a:r>
                      <a:endParaRPr lang="fr-FR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Enactus</a:t>
                      </a:r>
                      <a:r>
                        <a:rPr lang="fr-FR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Maroc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6562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fr-FR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Omar </a:t>
                      </a:r>
                      <a:r>
                        <a:rPr lang="fr-FR" sz="11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Madi</a:t>
                      </a:r>
                      <a:r>
                        <a:rPr lang="fr-FR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Startup </a:t>
                      </a:r>
                      <a:r>
                        <a:rPr lang="fr-FR" sz="11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Your</a:t>
                      </a:r>
                      <a:r>
                        <a:rPr lang="fr-FR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Life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6562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fr-FR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Aymane Cherragui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Tizi</a:t>
                      </a:r>
                      <a:r>
                        <a:rPr lang="fr-FR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Initiative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6562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fr-FR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Hakim </a:t>
                      </a:r>
                      <a:r>
                        <a:rPr lang="fr-FR" sz="11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Semmami</a:t>
                      </a:r>
                      <a:endParaRPr lang="fr-FR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Jeunes Leaders Marocains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6562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fr-FR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Younes </a:t>
                      </a:r>
                      <a:r>
                        <a:rPr lang="fr-FR" sz="11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Quacimi</a:t>
                      </a:r>
                      <a:endParaRPr lang="fr-FR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Maroc Web </a:t>
                      </a:r>
                      <a:r>
                        <a:rPr lang="fr-FR" sz="1100" b="1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Awards</a:t>
                      </a:r>
                      <a:endParaRPr lang="fr-FR" sz="11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6562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fr-FR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Soufiane </a:t>
                      </a:r>
                      <a:r>
                        <a:rPr lang="fr-FR" sz="11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Taeiboune</a:t>
                      </a:r>
                      <a:r>
                        <a:rPr lang="fr-FR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Rotaract</a:t>
                      </a:r>
                      <a:r>
                        <a:rPr lang="fr-FR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Maroc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6562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dirty="0">
                          <a:effectLst/>
                        </a:rPr>
                        <a:t>Saad </a:t>
                      </a:r>
                      <a:r>
                        <a:rPr lang="fr-FR" sz="1100" u="none" strike="noStrike" dirty="0" err="1">
                          <a:effectLst/>
                        </a:rPr>
                        <a:t>Zabari</a:t>
                      </a:r>
                      <a:r>
                        <a:rPr lang="fr-FR" sz="1100" u="none" strike="noStrike" dirty="0">
                          <a:effectLst/>
                        </a:rPr>
                        <a:t> </a:t>
                      </a:r>
                      <a:endParaRPr lang="fr-F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JCI Casablanca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6562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Moncef </a:t>
                      </a:r>
                      <a:r>
                        <a:rPr lang="fr-FR" sz="11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Okbi</a:t>
                      </a:r>
                      <a:endParaRPr lang="fr-FR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Les Citoyens/Geek </a:t>
                      </a:r>
                      <a:r>
                        <a:rPr lang="fr-FR" sz="11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Ftour</a:t>
                      </a:r>
                      <a:endParaRPr lang="fr-FR" sz="11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6562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Mehdi</a:t>
                      </a:r>
                      <a:r>
                        <a:rPr lang="fr-FR" sz="11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Alaoui</a:t>
                      </a:r>
                      <a:endParaRPr lang="fr-FR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Screendy</a:t>
                      </a:r>
                      <a:endParaRPr lang="fr-FR" sz="11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6562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Ghassane</a:t>
                      </a:r>
                      <a:r>
                        <a:rPr lang="fr-FR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Benchiheb</a:t>
                      </a:r>
                      <a:endParaRPr lang="fr-FR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6732240" y="3739601"/>
            <a:ext cx="2232248" cy="578882"/>
          </a:xfrm>
          <a:prstGeom prst="roundRect">
            <a:avLst/>
          </a:prstGeom>
          <a:solidFill>
            <a:srgbClr val="7E0266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  <a:latin typeface="+mj-lt"/>
              </a:rPr>
              <a:t>Budget :</a:t>
            </a:r>
          </a:p>
          <a:p>
            <a:pPr algn="ctr"/>
            <a:r>
              <a:rPr lang="fr-FR" sz="1400" b="1" dirty="0" smtClean="0">
                <a:solidFill>
                  <a:schemeClr val="bg1"/>
                </a:solidFill>
                <a:latin typeface="+mj-lt"/>
              </a:rPr>
              <a:t> 40 000 </a:t>
            </a:r>
            <a:r>
              <a:rPr lang="fr-FR" sz="1400" b="1" dirty="0" err="1" smtClean="0">
                <a:solidFill>
                  <a:schemeClr val="bg1"/>
                </a:solidFill>
                <a:latin typeface="+mj-lt"/>
              </a:rPr>
              <a:t>dh</a:t>
            </a:r>
            <a:endParaRPr lang="fr-FR" sz="14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48227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 bwMode="auto">
          <a:xfrm>
            <a:off x="3707904" y="2708920"/>
            <a:ext cx="5638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Candara" pitchFamily="34" charset="0"/>
                <a:cs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Candara" pitchFamily="34" charset="0"/>
                <a:cs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Candara" pitchFamily="34" charset="0"/>
                <a:cs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Candara" pitchFamily="34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Candara" pitchFamily="34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Candara" pitchFamily="34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Candara" pitchFamily="34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Candara" pitchFamily="34" charset="0"/>
                <a:cs typeface="Arial" charset="0"/>
              </a:defRPr>
            </a:lvl9pPr>
          </a:lstStyle>
          <a:p>
            <a:r>
              <a:rPr lang="fr-FR" sz="4000" b="1" kern="0" dirty="0" smtClean="0"/>
              <a:t>DISPOSITIF MEDIA</a:t>
            </a:r>
            <a:endParaRPr lang="fr-FR" sz="4000" b="1" kern="0" dirty="0"/>
          </a:p>
        </p:txBody>
      </p:sp>
    </p:spTree>
    <p:extLst>
      <p:ext uri="{BB962C8B-B14F-4D97-AF65-F5344CB8AC3E}">
        <p14:creationId xmlns:p14="http://schemas.microsoft.com/office/powerpoint/2010/main" val="132509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 sans image inwi">
  <a:themeElements>
    <a:clrScheme name="Template sans image inwi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emplate sans image inwi">
      <a:majorFont>
        <a:latin typeface="Candara"/>
        <a:ea typeface=""/>
        <a:cs typeface="Arial"/>
      </a:majorFont>
      <a:minorFont>
        <a:latin typeface="Candar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sans image inwi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ans image inwi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ans image inwi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ans image inwi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ans image inwi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ans image inwi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ans image inwi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ans image inwi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ans image inwi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ans image inwi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ans image inwi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ans image inwi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onception personnalisée">
  <a:themeElements>
    <a:clrScheme name="Conception personnalisé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onception personnalisée">
      <a:majorFont>
        <a:latin typeface="Candara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onception personnalisé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Conception personnalisée">
  <a:themeElements>
    <a:clrScheme name="2_Conception personnalisé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Conception personnalisée">
      <a:majorFont>
        <a:latin typeface="Candara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Conception personnalisé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onception personnalisé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onception personnalisé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onception personnalisé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onception personnalisé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onception personnalisé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onception personnalisé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onception personnalisé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onception personnalisé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onception personnalisé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onception personnalisé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onception personnalisé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5_Conception personnalisée">
  <a:themeElements>
    <a:clrScheme name="5_Conception personnalisé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5_Conception personnalisée">
      <a:majorFont>
        <a:latin typeface="Candara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5_Conception personnalisé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Conception personnalisé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Conception personnalisé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Conception personnalisé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Conception personnalisé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Conception personnalisé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Conception personnalisé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Conception personnalisé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Conception personnalisé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Conception personnalisé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Conception personnalisé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Conception personnalisé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sans image inwi</Template>
  <TotalTime>1392</TotalTime>
  <Words>819</Words>
  <Application>Microsoft Office PowerPoint</Application>
  <PresentationFormat>Affichage à l'écran (4:3)</PresentationFormat>
  <Paragraphs>160</Paragraphs>
  <Slides>15</Slides>
  <Notes>3</Notes>
  <HiddenSlides>2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4</vt:i4>
      </vt:variant>
      <vt:variant>
        <vt:lpstr>Titres des diapositives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Candara</vt:lpstr>
      <vt:lpstr>Wingdings</vt:lpstr>
      <vt:lpstr>Template sans image inwi</vt:lpstr>
      <vt:lpstr>Conception personnalisée</vt:lpstr>
      <vt:lpstr>2_Conception personnalisée</vt:lpstr>
      <vt:lpstr>5_Conception personnalisée</vt:lpstr>
      <vt:lpstr>Dispositif – Plateforme Open Innovation</vt:lpstr>
      <vt:lpstr>Présentation PowerPoint</vt:lpstr>
      <vt:lpstr>Save The Date</vt:lpstr>
      <vt:lpstr>Live Vidéo – Open Innov</vt:lpstr>
      <vt:lpstr>Génération de trafic</vt:lpstr>
      <vt:lpstr>Evènement Facebook</vt:lpstr>
      <vt:lpstr>Présentation PowerPoint</vt:lpstr>
      <vt:lpstr>Rencontre influenceurs : Open Innov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DISPOSITIF RP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Dispositif RP</dc:title>
  <dc:creator>Sara Elabbassi-Chraibi</dc:creator>
  <cp:lastModifiedBy>Oumaima Ouchene</cp:lastModifiedBy>
  <cp:revision>213</cp:revision>
  <cp:lastPrinted>2016-09-28T14:38:59Z</cp:lastPrinted>
  <dcterms:created xsi:type="dcterms:W3CDTF">2011-08-09T12:57:14Z</dcterms:created>
  <dcterms:modified xsi:type="dcterms:W3CDTF">2017-09-14T09:10:42Z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