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
      <p:font typeface="Amatic SC"/>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maticSC-regular.fntdata"/><Relationship Id="rId20" Type="http://schemas.openxmlformats.org/officeDocument/2006/relationships/slide" Target="slides/slide15.xml"/><Relationship Id="rId41" Type="http://schemas.openxmlformats.org/officeDocument/2006/relationships/font" Target="fonts/AmaticSC-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bold.fntdata"/><Relationship Id="rId12" Type="http://schemas.openxmlformats.org/officeDocument/2006/relationships/slide" Target="slides/slide7.xml"/><Relationship Id="rId34" Type="http://schemas.openxmlformats.org/officeDocument/2006/relationships/font" Target="fonts/RobotoSlab-regular.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Evaluates ratings given by users to new movies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87ffb1b24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87ffb1b24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87ffb1b24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87ffb1b24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87ffb1b24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87ffb1b24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97ba44c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97ba44c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97ba44c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97ba44c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97ba44c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97ba44c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89bd94271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89bd94271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884868d4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884868d4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89bd9427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89bd9427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89bd9427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89bd9427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89bd9427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89bd9427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choosing from a huge diversity of choice, recommendation </a:t>
            </a:r>
            <a:r>
              <a:rPr lang="en"/>
              <a:t>engines give us ease, and better user experience.</a:t>
            </a:r>
            <a:endParaRPr/>
          </a:p>
          <a:p>
            <a:pPr indent="0" lvl="0" marL="0" rtl="0" algn="l">
              <a:spcBef>
                <a:spcPts val="0"/>
              </a:spcBef>
              <a:spcAft>
                <a:spcPts val="0"/>
              </a:spcAft>
              <a:buNone/>
            </a:pPr>
            <a:r>
              <a:rPr lang="en"/>
              <a:t>The image shows a non-digital version of recommendation engine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89bd9427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89bd9427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89bd9427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89bd9427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89bd9427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89bd9427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89bd9427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89bd9427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884868d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884868d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latin typeface="Roboto"/>
              <a:ea typeface="Roboto"/>
              <a:cs typeface="Roboto"/>
              <a:sym typeface="Roboto"/>
            </a:endParaRPr>
          </a:p>
          <a:p>
            <a:pPr indent="-342900" lvl="0" marL="457200" rtl="0" algn="l">
              <a:spcBef>
                <a:spcPts val="1600"/>
              </a:spcBef>
              <a:spcAft>
                <a:spcPts val="0"/>
              </a:spcAft>
              <a:buClr>
                <a:schemeClr val="dk1"/>
              </a:buClr>
              <a:buSzPts val="1800"/>
              <a:buFont typeface="Roboto"/>
              <a:buAutoNum type="arabicPeriod"/>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89bd94271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89bd9427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latin typeface="Roboto"/>
              <a:ea typeface="Roboto"/>
              <a:cs typeface="Roboto"/>
              <a:sym typeface="Roboto"/>
            </a:endParaRPr>
          </a:p>
          <a:p>
            <a:pPr indent="-342900" lvl="0" marL="457200" rtl="0" algn="l">
              <a:spcBef>
                <a:spcPts val="1600"/>
              </a:spcBef>
              <a:spcAft>
                <a:spcPts val="0"/>
              </a:spcAft>
              <a:buClr>
                <a:schemeClr val="dk1"/>
              </a:buClr>
              <a:buSzPts val="1800"/>
              <a:buFont typeface="Roboto"/>
              <a:buAutoNum type="arabicPeriod"/>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89bd94271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89bd9427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89bd9427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89bd9427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89bd9427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89bd9427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business needs are accelerating, there is an increased dependence on extracting meaningful information from humongous amount of raw data to drive business solutions. The same is true for digital recommendation systems which are becoming a norm for consumer industries such as books, music, clothing, movies, news articles, places, utilities, etc. These systems collect information from the users to improve the future suggestions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96ecbb04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96ecbb0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Cloud was built using Python code from the movie names.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87ffb1b2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87ffb1b2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87ffb1b2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87ffb1b2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97ba44c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97ba44c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85b77c3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85b77c3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87ffb1b24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87ffb1b24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hyperlink" Target="https://github.com/avyaktawrat/Evaluat-inato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hyperlink" Target="https://en.wikipedia.org/wiki/Recommender_syste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400">
                <a:latin typeface="Amatic SC"/>
                <a:ea typeface="Amatic SC"/>
                <a:cs typeface="Amatic SC"/>
                <a:sym typeface="Amatic SC"/>
              </a:rPr>
              <a:t>Evaluat-inator</a:t>
            </a:r>
            <a:endParaRPr sz="8400">
              <a:latin typeface="Amatic SC"/>
              <a:ea typeface="Amatic SC"/>
              <a:cs typeface="Amatic SC"/>
              <a:sym typeface="Amatic SC"/>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GNR 652: Machine Learning for Remote Sensing - I</a:t>
            </a:r>
            <a:endParaRPr/>
          </a:p>
          <a:p>
            <a:pPr indent="0" lvl="0" marL="0" rtl="0" algn="ctr">
              <a:spcBef>
                <a:spcPts val="0"/>
              </a:spcBef>
              <a:spcAft>
                <a:spcPts val="0"/>
              </a:spcAft>
              <a:buNone/>
            </a:pPr>
            <a:r>
              <a:t/>
            </a:r>
            <a:endParaRPr sz="1900"/>
          </a:p>
          <a:p>
            <a:pPr indent="0" lvl="0" marL="0" rtl="0" algn="ctr">
              <a:spcBef>
                <a:spcPts val="0"/>
              </a:spcBef>
              <a:spcAft>
                <a:spcPts val="0"/>
              </a:spcAft>
              <a:buNone/>
            </a:pPr>
            <a:r>
              <a:rPr lang="en" sz="1900"/>
              <a:t>Course Project under Prof Biplab Banerjee</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Similarity Matrices</a:t>
            </a:r>
            <a:endParaRPr/>
          </a:p>
        </p:txBody>
      </p:sp>
      <p:sp>
        <p:nvSpPr>
          <p:cNvPr id="131" name="Google Shape;131;p2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Cosine Similarity</a:t>
            </a:r>
            <a:endParaRPr sz="1800"/>
          </a:p>
          <a:p>
            <a:pPr indent="-330200" lvl="0" marL="457200" rtl="0" algn="just">
              <a:spcBef>
                <a:spcPts val="1600"/>
              </a:spcBef>
              <a:spcAft>
                <a:spcPts val="0"/>
              </a:spcAft>
              <a:buSzPts val="1600"/>
              <a:buChar char="-"/>
            </a:pPr>
            <a:r>
              <a:rPr lang="en" sz="1600"/>
              <a:t>Cosine of the angle between the feature vector</a:t>
            </a:r>
            <a:endParaRPr sz="1600"/>
          </a:p>
          <a:p>
            <a:pPr indent="-330200" lvl="0" marL="457200" rtl="0" algn="just">
              <a:spcBef>
                <a:spcPts val="1000"/>
              </a:spcBef>
              <a:spcAft>
                <a:spcPts val="1000"/>
              </a:spcAft>
              <a:buSzPts val="1600"/>
              <a:buChar char="-"/>
            </a:pPr>
            <a:r>
              <a:rPr lang="en" sz="1600"/>
              <a:t>Used on content-based recommendation as each dimension was significant</a:t>
            </a:r>
            <a:endParaRPr sz="1600"/>
          </a:p>
        </p:txBody>
      </p:sp>
      <p:sp>
        <p:nvSpPr>
          <p:cNvPr id="132" name="Google Shape;132;p2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Pearson Similarity</a:t>
            </a:r>
            <a:endParaRPr sz="1800"/>
          </a:p>
          <a:p>
            <a:pPr indent="-330200" lvl="0" marL="457200" rtl="0" algn="just">
              <a:spcBef>
                <a:spcPts val="1600"/>
              </a:spcBef>
              <a:spcAft>
                <a:spcPts val="0"/>
              </a:spcAft>
              <a:buSzPts val="1600"/>
              <a:buChar char="-"/>
            </a:pPr>
            <a:r>
              <a:rPr lang="en" sz="1600"/>
              <a:t>Similar to cosine but uses only those dimensions that are common to the two vectors</a:t>
            </a:r>
            <a:endParaRPr sz="1600"/>
          </a:p>
          <a:p>
            <a:pPr indent="-330200" lvl="0" marL="457200" rtl="0" algn="just">
              <a:spcBef>
                <a:spcPts val="1000"/>
              </a:spcBef>
              <a:spcAft>
                <a:spcPts val="1000"/>
              </a:spcAft>
              <a:buSzPts val="1600"/>
              <a:buChar char="-"/>
            </a:pPr>
            <a:r>
              <a:rPr lang="en" sz="1600"/>
              <a:t>Gave a better performance on user-user collaborative filtering</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 Based				Collaborative Filtering</a:t>
            </a:r>
            <a:endParaRPr/>
          </a:p>
        </p:txBody>
      </p:sp>
      <p:sp>
        <p:nvSpPr>
          <p:cNvPr id="138" name="Google Shape;138;p23"/>
          <p:cNvSpPr txBox="1"/>
          <p:nvPr>
            <p:ph idx="1" type="body"/>
          </p:nvPr>
        </p:nvSpPr>
        <p:spPr>
          <a:xfrm>
            <a:off x="387900" y="1489825"/>
            <a:ext cx="3999900" cy="15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based on similarity between movies’ genres</a:t>
            </a:r>
            <a:endParaRPr/>
          </a:p>
          <a:p>
            <a:pPr indent="0" lvl="0" marL="0" rtl="0" algn="l">
              <a:spcBef>
                <a:spcPts val="1600"/>
              </a:spcBef>
              <a:spcAft>
                <a:spcPts val="0"/>
              </a:spcAft>
              <a:buNone/>
            </a:pPr>
            <a:r>
              <a:rPr lang="en"/>
              <a:t>Top ‘n’ similarity scores were given as output</a:t>
            </a:r>
            <a:endParaRPr/>
          </a:p>
          <a:p>
            <a:pPr indent="0" lvl="0" marL="0" rtl="0" algn="l">
              <a:spcBef>
                <a:spcPts val="1600"/>
              </a:spcBef>
              <a:spcAft>
                <a:spcPts val="1600"/>
              </a:spcAft>
              <a:buNone/>
            </a:pPr>
            <a:r>
              <a:rPr lang="en"/>
              <a:t>No proper evaluation was possible as ratings were not predicted</a:t>
            </a:r>
            <a:endParaRPr/>
          </a:p>
        </p:txBody>
      </p:sp>
      <p:sp>
        <p:nvSpPr>
          <p:cNvPr id="139" name="Google Shape;139;p23"/>
          <p:cNvSpPr txBox="1"/>
          <p:nvPr>
            <p:ph idx="2" type="body"/>
          </p:nvPr>
        </p:nvSpPr>
        <p:spPr>
          <a:xfrm>
            <a:off x="4756200" y="1489825"/>
            <a:ext cx="3999900" cy="22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based on similarity between users’ previous ratings</a:t>
            </a:r>
            <a:endParaRPr/>
          </a:p>
          <a:p>
            <a:pPr indent="0" lvl="0" marL="0" rtl="0" algn="l">
              <a:spcBef>
                <a:spcPts val="1600"/>
              </a:spcBef>
              <a:spcAft>
                <a:spcPts val="0"/>
              </a:spcAft>
              <a:buNone/>
            </a:pPr>
            <a:r>
              <a:rPr lang="en"/>
              <a:t>Top ‘n’ rated movies in the result was given as output</a:t>
            </a:r>
            <a:endParaRPr/>
          </a:p>
          <a:p>
            <a:pPr indent="0" lvl="0" marL="0" rtl="0" algn="l">
              <a:spcBef>
                <a:spcPts val="1600"/>
              </a:spcBef>
              <a:spcAft>
                <a:spcPts val="1600"/>
              </a:spcAft>
              <a:buNone/>
            </a:pPr>
            <a:r>
              <a:rPr lang="en"/>
              <a:t>Model was evaluated by splitting the data into train and test</a:t>
            </a:r>
            <a:endParaRPr/>
          </a:p>
        </p:txBody>
      </p:sp>
      <p:sp>
        <p:nvSpPr>
          <p:cNvPr id="140" name="Google Shape;140;p23"/>
          <p:cNvSpPr txBox="1"/>
          <p:nvPr/>
        </p:nvSpPr>
        <p:spPr>
          <a:xfrm>
            <a:off x="387900" y="3708725"/>
            <a:ext cx="8368200" cy="13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NOTE: No Optimization was done here. This was a pure Mathematical concept where similarity scores were used to evaluate recommended movies.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RMSE of around 3 was reported on unseen data, which was quite high and led us to look for better models</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Singular Value Decomposition</a:t>
            </a:r>
            <a:endParaRPr/>
          </a:p>
        </p:txBody>
      </p:sp>
      <p:sp>
        <p:nvSpPr>
          <p:cNvPr id="146" name="Google Shape;146;p24"/>
          <p:cNvSpPr txBox="1"/>
          <p:nvPr>
            <p:ph idx="1" type="body"/>
          </p:nvPr>
        </p:nvSpPr>
        <p:spPr>
          <a:xfrm>
            <a:off x="387900" y="1489825"/>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lang="en" sz="1800"/>
              <a:t>Collaborative Filtering Technique</a:t>
            </a:r>
            <a:endParaRPr sz="1800"/>
          </a:p>
          <a:p>
            <a:pPr indent="-317500" lvl="0" marL="457200" rtl="0" algn="l">
              <a:spcBef>
                <a:spcPts val="1600"/>
              </a:spcBef>
              <a:spcAft>
                <a:spcPts val="0"/>
              </a:spcAft>
              <a:buSzPts val="1400"/>
              <a:buChar char="●"/>
            </a:pPr>
            <a:r>
              <a:rPr lang="en"/>
              <a:t>Surprise Library was used to build an effective recommendation system</a:t>
            </a:r>
            <a:endParaRPr/>
          </a:p>
          <a:p>
            <a:pPr indent="-317500" lvl="0" marL="457200" rtl="0" algn="l">
              <a:spcBef>
                <a:spcPts val="0"/>
              </a:spcBef>
              <a:spcAft>
                <a:spcPts val="0"/>
              </a:spcAft>
              <a:buSzPts val="1400"/>
              <a:buChar char="●"/>
            </a:pPr>
            <a:r>
              <a:rPr lang="en"/>
              <a:t>Predicted ratings of every movie by every user is stored in the matrix reconstructed from SVD</a:t>
            </a:r>
            <a:endParaRPr/>
          </a:p>
          <a:p>
            <a:pPr indent="-317500" lvl="0" marL="457200" rtl="0" algn="l">
              <a:spcBef>
                <a:spcPts val="0"/>
              </a:spcBef>
              <a:spcAft>
                <a:spcPts val="0"/>
              </a:spcAft>
              <a:buSzPts val="1400"/>
              <a:buChar char="●"/>
            </a:pPr>
            <a:r>
              <a:rPr lang="en"/>
              <a:t>This model showed a better performance with a rmse of less than 1 on unseen data, implying predicted ratings differed by less than 1 than the provided dataset</a:t>
            </a:r>
            <a:endParaRPr/>
          </a:p>
        </p:txBody>
      </p:sp>
      <p:pic>
        <p:nvPicPr>
          <p:cNvPr id="147" name="Google Shape;147;p24"/>
          <p:cNvPicPr preferRelativeResize="0"/>
          <p:nvPr/>
        </p:nvPicPr>
        <p:blipFill>
          <a:blip r:embed="rId3">
            <a:alphaModFix/>
          </a:blip>
          <a:stretch>
            <a:fillRect/>
          </a:stretch>
        </p:blipFill>
        <p:spPr>
          <a:xfrm>
            <a:off x="310850" y="2674488"/>
            <a:ext cx="7620000" cy="404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555600"/>
            <a:ext cx="8355900" cy="50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based item-item collaborative filtering</a:t>
            </a:r>
            <a:endParaRPr/>
          </a:p>
        </p:txBody>
      </p:sp>
      <p:sp>
        <p:nvSpPr>
          <p:cNvPr id="153" name="Google Shape;153;p25"/>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k-nearest neighbors (KNN) algorithm is a simple, easy-to-implement supervised machine learning algorithm. </a:t>
            </a:r>
            <a:r>
              <a:rPr b="1" lang="en"/>
              <a:t>KNN captures the idea of similarity.</a:t>
            </a:r>
            <a:endParaRPr b="1"/>
          </a:p>
          <a:p>
            <a:pPr indent="0" lvl="0" marL="0" rtl="0" algn="l">
              <a:spcBef>
                <a:spcPts val="1600"/>
              </a:spcBef>
              <a:spcAft>
                <a:spcPts val="0"/>
              </a:spcAft>
              <a:buNone/>
            </a:pPr>
            <a:r>
              <a:rPr lang="en"/>
              <a:t>In KNN classification, the </a:t>
            </a:r>
            <a:r>
              <a:rPr b="1" lang="en"/>
              <a:t>output is a class membership</a:t>
            </a:r>
            <a:r>
              <a:rPr lang="en"/>
              <a:t>. An object is classified by a plurality vote of its neighbors, with the object being assigned to the class most common among its k nearest neighbors</a:t>
            </a:r>
            <a:endParaRPr/>
          </a:p>
          <a:p>
            <a:pPr indent="0" lvl="0" marL="0" rtl="0" algn="l">
              <a:spcBef>
                <a:spcPts val="1600"/>
              </a:spcBef>
              <a:spcAft>
                <a:spcPts val="1600"/>
              </a:spcAft>
              <a:buNone/>
            </a:pPr>
            <a:r>
              <a:t/>
            </a:r>
            <a:endParaRPr/>
          </a:p>
        </p:txBody>
      </p:sp>
      <p:pic>
        <p:nvPicPr>
          <p:cNvPr id="154" name="Google Shape;154;p25"/>
          <p:cNvPicPr preferRelativeResize="0"/>
          <p:nvPr/>
        </p:nvPicPr>
        <p:blipFill>
          <a:blip r:embed="rId3">
            <a:alphaModFix/>
          </a:blip>
          <a:stretch>
            <a:fillRect/>
          </a:stretch>
        </p:blipFill>
        <p:spPr>
          <a:xfrm>
            <a:off x="4500100" y="1473923"/>
            <a:ext cx="4318701" cy="283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58925" y="464300"/>
            <a:ext cx="8160600" cy="40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Steps to build KNN based recommendation System</a:t>
            </a:r>
            <a:endParaRPr u="sng"/>
          </a:p>
        </p:txBody>
      </p:sp>
      <p:sp>
        <p:nvSpPr>
          <p:cNvPr id="160" name="Google Shape;160;p26"/>
          <p:cNvSpPr txBox="1"/>
          <p:nvPr>
            <p:ph idx="1" type="body"/>
          </p:nvPr>
        </p:nvSpPr>
        <p:spPr>
          <a:xfrm>
            <a:off x="357450" y="1452000"/>
            <a:ext cx="8353500" cy="336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FFFFFF"/>
              </a:buClr>
              <a:buSzPts val="1400"/>
              <a:buChar char="●"/>
            </a:pPr>
            <a:r>
              <a:rPr lang="en" sz="1400">
                <a:solidFill>
                  <a:srgbClr val="FFFFFF"/>
                </a:solidFill>
              </a:rPr>
              <a:t>The data is read in data frame as ratings, users and movies. These dfs are processed as </a:t>
            </a:r>
            <a:r>
              <a:rPr lang="en" sz="1400">
                <a:solidFill>
                  <a:srgbClr val="FFFFFF"/>
                </a:solidFill>
              </a:rPr>
              <a:t>described</a:t>
            </a:r>
            <a:r>
              <a:rPr lang="en" sz="1400">
                <a:solidFill>
                  <a:srgbClr val="FFFFFF"/>
                </a:solidFill>
              </a:rPr>
              <a:t> in EDA section     </a:t>
            </a:r>
            <a:endParaRPr sz="1400">
              <a:solidFill>
                <a:srgbClr val="FFFFFF"/>
              </a:solidFill>
            </a:endParaRPr>
          </a:p>
          <a:p>
            <a:pPr indent="-317500" lvl="0" marL="457200" rtl="0" algn="l">
              <a:lnSpc>
                <a:spcPct val="115000"/>
              </a:lnSpc>
              <a:spcBef>
                <a:spcPts val="1600"/>
              </a:spcBef>
              <a:spcAft>
                <a:spcPts val="0"/>
              </a:spcAft>
              <a:buClr>
                <a:srgbClr val="FFFFFF"/>
              </a:buClr>
              <a:buSzPts val="1400"/>
              <a:buChar char="●"/>
            </a:pPr>
            <a:r>
              <a:rPr lang="en" sz="1400">
                <a:solidFill>
                  <a:srgbClr val="FFFFFF"/>
                </a:solidFill>
              </a:rPr>
              <a:t>The processed data is used to create a matrix(namely movie_user_mat ) between moviesId and userId as rows and columns respectively. The values of the cell of matrix( movie_user_mat[i, j] ) is the rating given by j</a:t>
            </a:r>
            <a:r>
              <a:rPr baseline="30000" lang="en" sz="1400">
                <a:solidFill>
                  <a:srgbClr val="FFFFFF"/>
                </a:solidFill>
              </a:rPr>
              <a:t>th</a:t>
            </a:r>
            <a:r>
              <a:rPr lang="en" sz="1400">
                <a:solidFill>
                  <a:srgbClr val="FFFFFF"/>
                </a:solidFill>
              </a:rPr>
              <a:t> user on i</a:t>
            </a:r>
            <a:r>
              <a:rPr baseline="30000" lang="en" sz="1400">
                <a:solidFill>
                  <a:srgbClr val="FFFFFF"/>
                </a:solidFill>
              </a:rPr>
              <a:t>th</a:t>
            </a:r>
            <a:r>
              <a:rPr lang="en" sz="1400">
                <a:solidFill>
                  <a:srgbClr val="FFFFFF"/>
                </a:solidFill>
              </a:rPr>
              <a:t> movie. This matrix is transformed into scipy sparse matrix for easy computation.</a:t>
            </a:r>
            <a:endParaRPr sz="1400">
              <a:solidFill>
                <a:srgbClr val="FFFFFF"/>
              </a:solidFill>
            </a:endParaRPr>
          </a:p>
          <a:p>
            <a:pPr indent="-317500" lvl="0" marL="457200" rtl="0" algn="l">
              <a:lnSpc>
                <a:spcPct val="115000"/>
              </a:lnSpc>
              <a:spcBef>
                <a:spcPts val="1000"/>
              </a:spcBef>
              <a:spcAft>
                <a:spcPts val="0"/>
              </a:spcAft>
              <a:buClr>
                <a:srgbClr val="FFFFFF"/>
              </a:buClr>
              <a:buSzPts val="1400"/>
              <a:buChar char="●"/>
            </a:pPr>
            <a:r>
              <a:rPr lang="en" sz="1400">
                <a:solidFill>
                  <a:srgbClr val="FFFFFF"/>
                </a:solidFill>
              </a:rPr>
              <a:t> A mapper(namely movie_to_idx ) is a dictionary which is created, that maps movie to it's index according to movies dataframe.</a:t>
            </a:r>
            <a:endParaRPr sz="1400">
              <a:solidFill>
                <a:srgbClr val="FFFFFF"/>
              </a:solidFill>
            </a:endParaRPr>
          </a:p>
          <a:p>
            <a:pPr indent="-317500" lvl="0" marL="457200" rtl="0" algn="l">
              <a:lnSpc>
                <a:spcPct val="115000"/>
              </a:lnSpc>
              <a:spcBef>
                <a:spcPts val="1000"/>
              </a:spcBef>
              <a:spcAft>
                <a:spcPts val="0"/>
              </a:spcAft>
              <a:buClr>
                <a:srgbClr val="FFFFFF"/>
              </a:buClr>
              <a:buSzPts val="1400"/>
              <a:buChar char="●"/>
            </a:pPr>
            <a:r>
              <a:rPr lang="en" sz="1400">
                <a:solidFill>
                  <a:srgbClr val="FFFFFF"/>
                </a:solidFill>
              </a:rPr>
              <a:t> The matrix is fed into NearestNeighbors model of sklearn. 'Cosine' similarity metric is used with brute algorithm.</a:t>
            </a:r>
            <a:endParaRPr sz="16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idx="1" type="body"/>
          </p:nvPr>
        </p:nvSpPr>
        <p:spPr>
          <a:xfrm>
            <a:off x="387900" y="1552175"/>
            <a:ext cx="7795500" cy="2723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SzPts val="1400"/>
              <a:buChar char="●"/>
            </a:pPr>
            <a:r>
              <a:rPr lang="en" sz="1400"/>
              <a:t>Fuzzy_matching function takes in favorite movie as input and gives out index of most similar movie listed in mapper. The similarity is calculated via fuzz ratio.</a:t>
            </a:r>
            <a:endParaRPr sz="1400"/>
          </a:p>
          <a:p>
            <a:pPr indent="-317500" lvl="0" marL="457200" rtl="0" algn="l">
              <a:lnSpc>
                <a:spcPct val="100000"/>
              </a:lnSpc>
              <a:spcBef>
                <a:spcPts val="1600"/>
              </a:spcBef>
              <a:spcAft>
                <a:spcPts val="0"/>
              </a:spcAft>
              <a:buSzPts val="1400"/>
              <a:buChar char="●"/>
            </a:pPr>
            <a:r>
              <a:rPr lang="en" sz="1400"/>
              <a:t>In the function make_recommendation the data(i.e. the movie_user_mat) is fit in knn model, it then finds n nearest neighbours of data[idx], where idx given out by Fuzzy_matching function for favorite movie.</a:t>
            </a:r>
            <a:endParaRPr sz="1400"/>
          </a:p>
          <a:p>
            <a:pPr indent="-317500" lvl="0" marL="457200" rtl="0" algn="l">
              <a:lnSpc>
                <a:spcPct val="100000"/>
              </a:lnSpc>
              <a:spcBef>
                <a:spcPts val="1000"/>
              </a:spcBef>
              <a:spcAft>
                <a:spcPts val="0"/>
              </a:spcAft>
              <a:buSzPts val="1400"/>
              <a:buChar char="●"/>
            </a:pPr>
            <a:r>
              <a:rPr lang="en" sz="1400"/>
              <a:t> The distance is sorted in top n neighbours with maximum distance( i.e. minimum angle as cosine similarity is used) is printed with movies name mapped via reverse mapping of movieID to movie.</a:t>
            </a:r>
            <a:endParaRPr sz="1400"/>
          </a:p>
          <a:p>
            <a:pPr indent="0" lvl="0" marL="0" rtl="0" algn="l">
              <a:lnSpc>
                <a:spcPct val="100000"/>
              </a:lnSpc>
              <a:spcBef>
                <a:spcPts val="1600"/>
              </a:spcBef>
              <a:spcAft>
                <a:spcPts val="1600"/>
              </a:spcAft>
              <a:buNone/>
            </a:pPr>
            <a:r>
              <a:t/>
            </a:r>
            <a:endParaRPr sz="1400"/>
          </a:p>
        </p:txBody>
      </p:sp>
      <p:sp>
        <p:nvSpPr>
          <p:cNvPr id="166" name="Google Shape;166;p27"/>
          <p:cNvSpPr txBox="1"/>
          <p:nvPr/>
        </p:nvSpPr>
        <p:spPr>
          <a:xfrm>
            <a:off x="233325" y="304350"/>
            <a:ext cx="8832600" cy="6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chemeClr val="dk1"/>
                </a:solidFill>
                <a:latin typeface="Roboto Slab"/>
                <a:ea typeface="Roboto Slab"/>
                <a:cs typeface="Roboto Slab"/>
                <a:sym typeface="Roboto Slab"/>
              </a:rPr>
              <a:t>Steps to build KNN based recommendation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292925" y="186600"/>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Sample output of KNN model</a:t>
            </a:r>
            <a:endParaRPr sz="1800"/>
          </a:p>
        </p:txBody>
      </p:sp>
      <p:pic>
        <p:nvPicPr>
          <p:cNvPr id="172" name="Google Shape;172;p28"/>
          <p:cNvPicPr preferRelativeResize="0"/>
          <p:nvPr/>
        </p:nvPicPr>
        <p:blipFill>
          <a:blip r:embed="rId3">
            <a:alphaModFix/>
          </a:blip>
          <a:stretch>
            <a:fillRect/>
          </a:stretch>
        </p:blipFill>
        <p:spPr>
          <a:xfrm>
            <a:off x="1146350" y="1040600"/>
            <a:ext cx="6160945" cy="379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51225" y="1659725"/>
            <a:ext cx="4045200" cy="65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Auto-Encoders</a:t>
            </a:r>
            <a:endParaRPr/>
          </a:p>
        </p:txBody>
      </p:sp>
      <p:sp>
        <p:nvSpPr>
          <p:cNvPr id="178" name="Google Shape;178;p29"/>
          <p:cNvSpPr txBox="1"/>
          <p:nvPr>
            <p:ph idx="4294967295" type="subTitle"/>
          </p:nvPr>
        </p:nvSpPr>
        <p:spPr>
          <a:xfrm>
            <a:off x="51225" y="2444426"/>
            <a:ext cx="4045200" cy="1345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100">
                <a:solidFill>
                  <a:schemeClr val="accent5"/>
                </a:solidFill>
              </a:rPr>
              <a:t>Deep Learning</a:t>
            </a:r>
            <a:endParaRPr sz="2100">
              <a:solidFill>
                <a:schemeClr val="accent5"/>
              </a:solidFill>
            </a:endParaRPr>
          </a:p>
          <a:p>
            <a:pPr indent="0" lvl="0" marL="0" rtl="0" algn="ctr">
              <a:lnSpc>
                <a:spcPct val="150000"/>
              </a:lnSpc>
              <a:spcBef>
                <a:spcPts val="1600"/>
              </a:spcBef>
              <a:spcAft>
                <a:spcPts val="1600"/>
              </a:spcAft>
              <a:buNone/>
            </a:pPr>
            <a:r>
              <a:rPr lang="en" sz="2100">
                <a:solidFill>
                  <a:schemeClr val="accent5"/>
                </a:solidFill>
              </a:rPr>
              <a:t>Collaborative Filtering</a:t>
            </a:r>
            <a:endParaRPr sz="2100">
              <a:solidFill>
                <a:schemeClr val="accent5"/>
              </a:solidFill>
            </a:endParaRPr>
          </a:p>
        </p:txBody>
      </p:sp>
      <p:pic>
        <p:nvPicPr>
          <p:cNvPr id="179" name="Google Shape;179;p29"/>
          <p:cNvPicPr preferRelativeResize="0"/>
          <p:nvPr/>
        </p:nvPicPr>
        <p:blipFill>
          <a:blip r:embed="rId3">
            <a:alphaModFix/>
          </a:blip>
          <a:stretch>
            <a:fillRect/>
          </a:stretch>
        </p:blipFill>
        <p:spPr>
          <a:xfrm>
            <a:off x="4093375" y="594125"/>
            <a:ext cx="5050624" cy="3788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Auto-Encoders?</a:t>
            </a:r>
            <a:endParaRPr/>
          </a:p>
        </p:txBody>
      </p:sp>
      <p:sp>
        <p:nvSpPr>
          <p:cNvPr id="185" name="Google Shape;185;p30"/>
          <p:cNvSpPr txBox="1"/>
          <p:nvPr>
            <p:ph idx="1" type="body"/>
          </p:nvPr>
        </p:nvSpPr>
        <p:spPr>
          <a:xfrm>
            <a:off x="387900" y="1489825"/>
            <a:ext cx="8368200" cy="254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Artificial Neural Network characterized by a encoding and decoding layer</a:t>
            </a:r>
            <a:endParaRPr/>
          </a:p>
          <a:p>
            <a:pPr indent="-342900" lvl="0" marL="457200" rtl="0" algn="l">
              <a:spcBef>
                <a:spcPts val="1000"/>
              </a:spcBef>
              <a:spcAft>
                <a:spcPts val="0"/>
              </a:spcAft>
              <a:buSzPts val="1800"/>
              <a:buChar char="-"/>
            </a:pPr>
            <a:r>
              <a:rPr lang="en"/>
              <a:t>Same number of input and output neurons</a:t>
            </a:r>
            <a:endParaRPr/>
          </a:p>
          <a:p>
            <a:pPr indent="-342900" lvl="0" marL="457200" rtl="0" algn="l">
              <a:spcBef>
                <a:spcPts val="1000"/>
              </a:spcBef>
              <a:spcAft>
                <a:spcPts val="0"/>
              </a:spcAft>
              <a:buSzPts val="1800"/>
              <a:buChar char="-"/>
            </a:pPr>
            <a:r>
              <a:rPr lang="en"/>
              <a:t>Idea is to train a neural network to map the inputs to outputs, that are same as inputs.</a:t>
            </a:r>
            <a:endParaRPr/>
          </a:p>
          <a:p>
            <a:pPr indent="-342900" lvl="0" marL="457200" rtl="0" algn="l">
              <a:spcBef>
                <a:spcPts val="1000"/>
              </a:spcBef>
              <a:spcAft>
                <a:spcPts val="0"/>
              </a:spcAft>
              <a:buSzPts val="1800"/>
              <a:buChar char="-"/>
            </a:pPr>
            <a:r>
              <a:rPr lang="en"/>
              <a:t>In process, we expect autoencoder to learn the most salient features and recommend based on them.</a:t>
            </a:r>
            <a:endParaRPr/>
          </a:p>
          <a:p>
            <a:pPr indent="0" lvl="0" marL="457200" rtl="0" algn="l">
              <a:spcBef>
                <a:spcPts val="1000"/>
              </a:spcBef>
              <a:spcAft>
                <a:spcPts val="1000"/>
              </a:spcAft>
              <a:buNone/>
            </a:pPr>
            <a:r>
              <a:t/>
            </a:r>
            <a:endParaRPr/>
          </a:p>
        </p:txBody>
      </p:sp>
      <p:sp>
        <p:nvSpPr>
          <p:cNvPr id="186" name="Google Shape;186;p30"/>
          <p:cNvSpPr txBox="1"/>
          <p:nvPr/>
        </p:nvSpPr>
        <p:spPr>
          <a:xfrm>
            <a:off x="233800" y="4036875"/>
            <a:ext cx="8759700" cy="6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500">
                <a:solidFill>
                  <a:schemeClr val="dk1"/>
                </a:solidFill>
                <a:latin typeface="Roboto"/>
                <a:ea typeface="Roboto"/>
                <a:cs typeface="Roboto"/>
                <a:sym typeface="Roboto"/>
              </a:rPr>
              <a:t>The Architecture:</a:t>
            </a:r>
            <a:r>
              <a:rPr lang="en" sz="1800">
                <a:solidFill>
                  <a:schemeClr val="dk1"/>
                </a:solidFill>
                <a:latin typeface="Roboto"/>
                <a:ea typeface="Roboto"/>
                <a:cs typeface="Roboto"/>
                <a:sym typeface="Roboto"/>
              </a:rPr>
              <a:t> 		</a:t>
            </a:r>
            <a:r>
              <a:rPr lang="en" sz="1800">
                <a:solidFill>
                  <a:schemeClr val="dk1"/>
                </a:solidFill>
                <a:latin typeface="Roboto"/>
                <a:ea typeface="Roboto"/>
                <a:cs typeface="Roboto"/>
                <a:sym typeface="Roboto"/>
              </a:rPr>
              <a:t>3 hidden Layers with 20, 10 and 20 neurons in each</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a:t>
            </a:r>
            <a:endParaRPr/>
          </a:p>
        </p:txBody>
      </p:sp>
      <p:sp>
        <p:nvSpPr>
          <p:cNvPr id="192" name="Google Shape;192;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Design of User-movie matrix such that rows are various users input</a:t>
            </a:r>
            <a:endParaRPr/>
          </a:p>
          <a:p>
            <a:pPr indent="-342900" lvl="0" marL="457200" rtl="0" algn="l">
              <a:spcBef>
                <a:spcPts val="1000"/>
              </a:spcBef>
              <a:spcAft>
                <a:spcPts val="0"/>
              </a:spcAft>
              <a:buSzPts val="1800"/>
              <a:buChar char="-"/>
            </a:pPr>
            <a:r>
              <a:rPr lang="en"/>
              <a:t>Computed output from the neural network has ratings for unrated movies</a:t>
            </a:r>
            <a:endParaRPr/>
          </a:p>
          <a:p>
            <a:pPr indent="-342900" lvl="0" marL="457200" rtl="0" algn="l">
              <a:spcBef>
                <a:spcPts val="1000"/>
              </a:spcBef>
              <a:spcAft>
                <a:spcPts val="0"/>
              </a:spcAft>
              <a:buSzPts val="1800"/>
              <a:buChar char="-"/>
            </a:pPr>
            <a:r>
              <a:rPr lang="en"/>
              <a:t>Loss computation (MSE) does not count for unrated movies</a:t>
            </a:r>
            <a:endParaRPr/>
          </a:p>
          <a:p>
            <a:pPr indent="-342900" lvl="0" marL="457200" rtl="0" algn="l">
              <a:spcBef>
                <a:spcPts val="1000"/>
              </a:spcBef>
              <a:spcAft>
                <a:spcPts val="0"/>
              </a:spcAft>
              <a:buSzPts val="1800"/>
              <a:buChar char="-"/>
            </a:pPr>
            <a:r>
              <a:rPr lang="en"/>
              <a:t>For this output ratings for unrated movies is set to 0, MSE calculated and multiplied by a correcting factor</a:t>
            </a:r>
            <a:endParaRPr/>
          </a:p>
          <a:p>
            <a:pPr indent="-342900" lvl="0" marL="457200" rtl="0" algn="l">
              <a:spcBef>
                <a:spcPts val="1000"/>
              </a:spcBef>
              <a:spcAft>
                <a:spcPts val="0"/>
              </a:spcAft>
              <a:buSzPts val="1800"/>
              <a:buChar char="-"/>
            </a:pPr>
            <a:r>
              <a:rPr lang="en"/>
              <a:t>Optimization is done to get MSE &lt; 1 on both train and test set</a:t>
            </a:r>
            <a:endParaRPr/>
          </a:p>
          <a:p>
            <a:pPr indent="0" lvl="0" marL="0" rtl="0" algn="l">
              <a:spcBef>
                <a:spcPts val="1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0" y="404050"/>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Recommendation Engines</a:t>
            </a:r>
            <a:endParaRPr>
              <a:solidFill>
                <a:schemeClr val="accent5"/>
              </a:solidFill>
            </a:endParaRPr>
          </a:p>
        </p:txBody>
      </p:sp>
      <p:pic>
        <p:nvPicPr>
          <p:cNvPr id="70" name="Google Shape;70;p14"/>
          <p:cNvPicPr preferRelativeResize="0"/>
          <p:nvPr/>
        </p:nvPicPr>
        <p:blipFill>
          <a:blip r:embed="rId3">
            <a:alphaModFix/>
          </a:blip>
          <a:stretch>
            <a:fillRect/>
          </a:stretch>
        </p:blipFill>
        <p:spPr>
          <a:xfrm>
            <a:off x="3066057" y="0"/>
            <a:ext cx="6077943" cy="5143500"/>
          </a:xfrm>
          <a:prstGeom prst="rect">
            <a:avLst/>
          </a:prstGeom>
          <a:noFill/>
          <a:ln>
            <a:noFill/>
          </a:ln>
        </p:spPr>
      </p:pic>
      <p:sp>
        <p:nvSpPr>
          <p:cNvPr id="71" name="Google Shape;71;p14"/>
          <p:cNvSpPr txBox="1"/>
          <p:nvPr>
            <p:ph idx="4294967295" type="title"/>
          </p:nvPr>
        </p:nvSpPr>
        <p:spPr>
          <a:xfrm>
            <a:off x="0" y="1285200"/>
            <a:ext cx="3103500" cy="2573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400">
                <a:latin typeface="Roboto"/>
                <a:ea typeface="Roboto"/>
                <a:cs typeface="Roboto"/>
                <a:sym typeface="Roboto"/>
              </a:rPr>
              <a:t>Avyakta Wrat 		180070010</a:t>
            </a:r>
            <a:endParaRPr sz="1400">
              <a:latin typeface="Roboto"/>
              <a:ea typeface="Roboto"/>
              <a:cs typeface="Roboto"/>
              <a:sym typeface="Roboto"/>
            </a:endParaRPr>
          </a:p>
          <a:p>
            <a:pPr indent="0" lvl="0" marL="0" rtl="0" algn="l">
              <a:lnSpc>
                <a:spcPct val="115000"/>
              </a:lnSpc>
              <a:spcBef>
                <a:spcPts val="1600"/>
              </a:spcBef>
              <a:spcAft>
                <a:spcPts val="0"/>
              </a:spcAft>
              <a:buNone/>
            </a:pPr>
            <a:r>
              <a:rPr lang="en" sz="1400">
                <a:latin typeface="Roboto"/>
                <a:ea typeface="Roboto"/>
                <a:cs typeface="Roboto"/>
                <a:sym typeface="Roboto"/>
              </a:rPr>
              <a:t>Meeta Malviya 		180070034</a:t>
            </a:r>
            <a:endParaRPr sz="1400">
              <a:latin typeface="Roboto"/>
              <a:ea typeface="Roboto"/>
              <a:cs typeface="Roboto"/>
              <a:sym typeface="Roboto"/>
            </a:endParaRPr>
          </a:p>
          <a:p>
            <a:pPr indent="0" lvl="0" marL="0" rtl="0" algn="l">
              <a:lnSpc>
                <a:spcPct val="115000"/>
              </a:lnSpc>
              <a:spcBef>
                <a:spcPts val="1600"/>
              </a:spcBef>
              <a:spcAft>
                <a:spcPts val="0"/>
              </a:spcAft>
              <a:buNone/>
            </a:pPr>
            <a:r>
              <a:rPr lang="en" sz="1400">
                <a:latin typeface="Roboto"/>
                <a:ea typeface="Roboto"/>
                <a:cs typeface="Roboto"/>
                <a:sym typeface="Roboto"/>
              </a:rPr>
              <a:t>Devank Rajvanshi 	18D100009</a:t>
            </a:r>
            <a:endParaRPr sz="1400">
              <a:latin typeface="Roboto"/>
              <a:ea typeface="Roboto"/>
              <a:cs typeface="Roboto"/>
              <a:sym typeface="Roboto"/>
            </a:endParaRPr>
          </a:p>
          <a:p>
            <a:pPr indent="0" lvl="0" marL="0" rtl="0" algn="l">
              <a:spcBef>
                <a:spcPts val="1600"/>
              </a:spcBef>
              <a:spcAft>
                <a:spcPts val="0"/>
              </a:spcAft>
              <a:buNone/>
            </a:pPr>
            <a:r>
              <a:t/>
            </a:r>
            <a:endParaRPr/>
          </a:p>
        </p:txBody>
      </p:sp>
      <p:sp>
        <p:nvSpPr>
          <p:cNvPr id="72" name="Google Shape;72;p14"/>
          <p:cNvSpPr txBox="1"/>
          <p:nvPr/>
        </p:nvSpPr>
        <p:spPr>
          <a:xfrm>
            <a:off x="343050" y="3505100"/>
            <a:ext cx="2417400" cy="12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accent6"/>
                </a:solidFill>
                <a:latin typeface="Roboto"/>
                <a:ea typeface="Roboto"/>
                <a:cs typeface="Roboto"/>
                <a:sym typeface="Roboto"/>
              </a:rPr>
              <a:t>The Team</a:t>
            </a:r>
            <a:endParaRPr sz="3900">
              <a:solidFill>
                <a:schemeClr val="accent6"/>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Embeddings - Deep Learning</a:t>
            </a:r>
            <a:endParaRPr/>
          </a:p>
        </p:txBody>
      </p:sp>
      <p:sp>
        <p:nvSpPr>
          <p:cNvPr id="198" name="Google Shape;198;p32"/>
          <p:cNvSpPr txBox="1"/>
          <p:nvPr>
            <p:ph idx="1" type="body"/>
          </p:nvPr>
        </p:nvSpPr>
        <p:spPr>
          <a:xfrm>
            <a:off x="387900" y="1489825"/>
            <a:ext cx="8620500" cy="34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his is a </a:t>
            </a:r>
            <a:r>
              <a:rPr b="1" lang="en"/>
              <a:t>content based filtering approach.</a:t>
            </a:r>
            <a:endParaRPr b="1"/>
          </a:p>
          <a:p>
            <a:pPr indent="-317500" lvl="0" marL="457200" rtl="0" algn="l">
              <a:spcBef>
                <a:spcPts val="1600"/>
              </a:spcBef>
              <a:spcAft>
                <a:spcPts val="0"/>
              </a:spcAft>
              <a:buSzPts val="1400"/>
              <a:buAutoNum type="arabicPeriod"/>
            </a:pPr>
            <a:r>
              <a:rPr lang="en"/>
              <a:t>Maps the movie ids to a latent space to form embeddings and then build a multi-layer perceptron classifier to learn predicting the movie ratings. </a:t>
            </a:r>
            <a:endParaRPr/>
          </a:p>
          <a:p>
            <a:pPr indent="-317500" lvl="0" marL="457200" rtl="0" algn="l">
              <a:spcBef>
                <a:spcPts val="1000"/>
              </a:spcBef>
              <a:spcAft>
                <a:spcPts val="0"/>
              </a:spcAft>
              <a:buSzPts val="1400"/>
              <a:buAutoNum type="arabicPeriod"/>
            </a:pPr>
            <a:r>
              <a:rPr lang="en"/>
              <a:t>The intuition behind using embeddings is that each component of the embedding can be thought of as a higher level representation of movie , for eg: different genres and their combinations. </a:t>
            </a:r>
            <a:endParaRPr/>
          </a:p>
          <a:p>
            <a:pPr indent="-317500" lvl="0" marL="457200" rtl="0" algn="l">
              <a:spcBef>
                <a:spcPts val="1000"/>
              </a:spcBef>
              <a:spcAft>
                <a:spcPts val="0"/>
              </a:spcAft>
              <a:buSzPts val="1400"/>
              <a:buAutoNum type="arabicPeriod"/>
            </a:pPr>
            <a:r>
              <a:rPr lang="en"/>
              <a:t>We build a </a:t>
            </a:r>
            <a:r>
              <a:rPr b="1" lang="en"/>
              <a:t>model for each user.</a:t>
            </a:r>
            <a:r>
              <a:rPr lang="en"/>
              <a:t> The model will learn to </a:t>
            </a:r>
            <a:r>
              <a:rPr b="1" lang="en"/>
              <a:t>predict the ratings</a:t>
            </a:r>
            <a:r>
              <a:rPr lang="en"/>
              <a:t> that the user would give to a movie. </a:t>
            </a:r>
            <a:endParaRPr/>
          </a:p>
          <a:p>
            <a:pPr indent="-317500" lvl="0" marL="457200" rtl="0" algn="l">
              <a:spcBef>
                <a:spcPts val="1000"/>
              </a:spcBef>
              <a:spcAft>
                <a:spcPts val="0"/>
              </a:spcAft>
              <a:buSzPts val="1400"/>
              <a:buAutoNum type="arabicPeriod"/>
            </a:pPr>
            <a:r>
              <a:rPr lang="en"/>
              <a:t>Whenever we want to recommend a new movie to an existing user, we can</a:t>
            </a:r>
            <a:r>
              <a:rPr b="1" lang="en"/>
              <a:t> pass that movie id to the user's model to estimate the rating. </a:t>
            </a:r>
            <a:r>
              <a:rPr lang="en"/>
              <a:t>If that rating is high, we can recommend that movie to the user. </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87900" y="2877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 to build Embedding Model</a:t>
            </a:r>
            <a:endParaRPr/>
          </a:p>
        </p:txBody>
      </p:sp>
      <p:sp>
        <p:nvSpPr>
          <p:cNvPr id="204" name="Google Shape;204;p33"/>
          <p:cNvSpPr txBox="1"/>
          <p:nvPr>
            <p:ph idx="1" type="body"/>
          </p:nvPr>
        </p:nvSpPr>
        <p:spPr>
          <a:xfrm>
            <a:off x="387900" y="1489825"/>
            <a:ext cx="8368200" cy="30789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AutoNum type="arabicPeriod"/>
            </a:pPr>
            <a:r>
              <a:rPr lang="en"/>
              <a:t>A user is selected and the all the ratings given by him are extracted.</a:t>
            </a:r>
            <a:endParaRPr/>
          </a:p>
          <a:p>
            <a:pPr indent="-317500" lvl="0" marL="457200" rtl="0" algn="l">
              <a:spcBef>
                <a:spcPts val="1600"/>
              </a:spcBef>
              <a:spcAft>
                <a:spcPts val="0"/>
              </a:spcAft>
              <a:buSzPts val="1400"/>
              <a:buAutoNum type="arabicPeriod"/>
            </a:pPr>
            <a:r>
              <a:rPr lang="en"/>
              <a:t>Each of these movie Ids is passed in to the model to get 5 output probabilities for each of the rating value of 1 to 5.</a:t>
            </a:r>
            <a:endParaRPr/>
          </a:p>
          <a:p>
            <a:pPr indent="-317500" lvl="0" marL="457200" rtl="0" algn="l">
              <a:spcBef>
                <a:spcPts val="1000"/>
              </a:spcBef>
              <a:spcAft>
                <a:spcPts val="0"/>
              </a:spcAft>
              <a:buSzPts val="1400"/>
              <a:buAutoNum type="arabicPeriod"/>
            </a:pPr>
            <a:r>
              <a:rPr lang="en"/>
              <a:t>Cross Entropy loss was used as an optimization criterion and Adam optimizer with a learning rate of 0.0001 and weight decay of 1e-6 is used.</a:t>
            </a:r>
            <a:endParaRPr/>
          </a:p>
          <a:p>
            <a:pPr indent="-317500" lvl="0" marL="457200" rtl="0" algn="l">
              <a:spcBef>
                <a:spcPts val="1000"/>
              </a:spcBef>
              <a:spcAft>
                <a:spcPts val="0"/>
              </a:spcAft>
              <a:buSzPts val="1400"/>
              <a:buAutoNum type="arabicPeriod"/>
            </a:pPr>
            <a:r>
              <a:rPr lang="en"/>
              <a:t>Backpropagation was used to compute the gradients and update the parameters.</a:t>
            </a:r>
            <a:endParaRPr/>
          </a:p>
          <a:p>
            <a:pPr indent="-317500" lvl="0" marL="457200" rtl="0" algn="l">
              <a:spcBef>
                <a:spcPts val="1000"/>
              </a:spcBef>
              <a:spcAft>
                <a:spcPts val="0"/>
              </a:spcAft>
              <a:buSzPts val="1400"/>
              <a:buAutoNum type="arabicPeriod"/>
            </a:pPr>
            <a:r>
              <a:rPr lang="en"/>
              <a:t>The model was trained for 200 epochs.</a:t>
            </a:r>
            <a:endParaRPr/>
          </a:p>
          <a:p>
            <a:pPr indent="-317500" lvl="0" marL="457200" rtl="0" algn="l">
              <a:spcBef>
                <a:spcPts val="1000"/>
              </a:spcBef>
              <a:spcAft>
                <a:spcPts val="0"/>
              </a:spcAft>
              <a:buSzPts val="1400"/>
              <a:buAutoNum type="arabicPeriod"/>
            </a:pPr>
            <a:r>
              <a:rPr lang="en"/>
              <a:t>PyTorch was used to train the model.</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4"/>
          <p:cNvPicPr preferRelativeResize="0"/>
          <p:nvPr/>
        </p:nvPicPr>
        <p:blipFill>
          <a:blip r:embed="rId3">
            <a:alphaModFix/>
          </a:blip>
          <a:stretch>
            <a:fillRect/>
          </a:stretch>
        </p:blipFill>
        <p:spPr>
          <a:xfrm>
            <a:off x="1156749" y="584388"/>
            <a:ext cx="2000475" cy="4400125"/>
          </a:xfrm>
          <a:prstGeom prst="rect">
            <a:avLst/>
          </a:prstGeom>
          <a:noFill/>
          <a:ln>
            <a:noFill/>
          </a:ln>
        </p:spPr>
      </p:pic>
      <p:pic>
        <p:nvPicPr>
          <p:cNvPr id="210" name="Google Shape;210;p34"/>
          <p:cNvPicPr preferRelativeResize="0"/>
          <p:nvPr/>
        </p:nvPicPr>
        <p:blipFill>
          <a:blip r:embed="rId4">
            <a:alphaModFix/>
          </a:blip>
          <a:stretch>
            <a:fillRect/>
          </a:stretch>
        </p:blipFill>
        <p:spPr>
          <a:xfrm>
            <a:off x="4685575" y="1677325"/>
            <a:ext cx="3502625" cy="1972950"/>
          </a:xfrm>
          <a:prstGeom prst="rect">
            <a:avLst/>
          </a:prstGeom>
          <a:noFill/>
          <a:ln>
            <a:noFill/>
          </a:ln>
        </p:spPr>
      </p:pic>
      <p:sp>
        <p:nvSpPr>
          <p:cNvPr id="211" name="Google Shape;211;p34"/>
          <p:cNvSpPr txBox="1"/>
          <p:nvPr/>
        </p:nvSpPr>
        <p:spPr>
          <a:xfrm>
            <a:off x="1234025" y="135350"/>
            <a:ext cx="49503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Model structure</a:t>
            </a:r>
            <a:endParaRPr>
              <a:solidFill>
                <a:srgbClr val="FFFFFF"/>
              </a:solidFill>
              <a:latin typeface="Roboto"/>
              <a:ea typeface="Roboto"/>
              <a:cs typeface="Roboto"/>
              <a:sym typeface="Roboto"/>
            </a:endParaRPr>
          </a:p>
        </p:txBody>
      </p:sp>
      <p:sp>
        <p:nvSpPr>
          <p:cNvPr id="212" name="Google Shape;212;p34"/>
          <p:cNvSpPr txBox="1"/>
          <p:nvPr/>
        </p:nvSpPr>
        <p:spPr>
          <a:xfrm>
            <a:off x="5130300" y="906338"/>
            <a:ext cx="28230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Sample output of Embedding model for user[idx=1]</a:t>
            </a:r>
            <a:endParaRPr>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87900" y="11524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Conclusion</a:t>
            </a:r>
            <a:endParaRPr sz="8000"/>
          </a:p>
        </p:txBody>
      </p:sp>
      <p:sp>
        <p:nvSpPr>
          <p:cNvPr id="218" name="Google Shape;218;p35"/>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Drawing </a:t>
            </a:r>
            <a:r>
              <a:rPr lang="en"/>
              <a:t>Comparisons</a:t>
            </a:r>
            <a:r>
              <a:rPr lang="en"/>
              <a:t> between collaborative filtering models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87900" y="191725"/>
            <a:ext cx="8368200" cy="1298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500">
                <a:latin typeface="Roboto"/>
                <a:ea typeface="Roboto"/>
                <a:cs typeface="Roboto"/>
                <a:sym typeface="Roboto"/>
              </a:rPr>
              <a:t>User-user Based </a:t>
            </a:r>
            <a:endParaRPr sz="2500">
              <a:latin typeface="Roboto"/>
              <a:ea typeface="Roboto"/>
              <a:cs typeface="Roboto"/>
              <a:sym typeface="Roboto"/>
            </a:endParaRPr>
          </a:p>
          <a:p>
            <a:pPr indent="0" lvl="0" marL="0" rtl="0" algn="ctr">
              <a:lnSpc>
                <a:spcPct val="115000"/>
              </a:lnSpc>
              <a:spcBef>
                <a:spcPts val="1600"/>
              </a:spcBef>
              <a:spcAft>
                <a:spcPts val="1600"/>
              </a:spcAft>
              <a:buNone/>
            </a:pPr>
            <a:r>
              <a:rPr lang="en" sz="1800">
                <a:latin typeface="Roboto"/>
                <a:ea typeface="Roboto"/>
                <a:cs typeface="Roboto"/>
                <a:sym typeface="Roboto"/>
              </a:rPr>
              <a:t>AutoEncoder | SVD Implementation</a:t>
            </a:r>
            <a:endParaRPr sz="2000">
              <a:latin typeface="Roboto"/>
              <a:ea typeface="Roboto"/>
              <a:cs typeface="Roboto"/>
              <a:sym typeface="Roboto"/>
            </a:endParaRPr>
          </a:p>
        </p:txBody>
      </p:sp>
      <p:sp>
        <p:nvSpPr>
          <p:cNvPr id="224" name="Google Shape;224;p3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Pros-</a:t>
            </a:r>
            <a:endParaRPr sz="1800"/>
          </a:p>
          <a:p>
            <a:pPr indent="-317500" lvl="0" marL="457200" rtl="0" algn="l">
              <a:lnSpc>
                <a:spcPct val="100000"/>
              </a:lnSpc>
              <a:spcBef>
                <a:spcPts val="1600"/>
              </a:spcBef>
              <a:spcAft>
                <a:spcPts val="0"/>
              </a:spcAft>
              <a:buClr>
                <a:srgbClr val="FFFFFF"/>
              </a:buClr>
              <a:buSzPts val="1400"/>
              <a:buFont typeface="Roboto"/>
              <a:buAutoNum type="arabicPeriod"/>
            </a:pPr>
            <a:r>
              <a:rPr lang="en"/>
              <a:t>Developers make more user interested products from feedback given.</a:t>
            </a:r>
            <a:endParaRPr/>
          </a:p>
          <a:p>
            <a:pPr indent="-317500" lvl="0" marL="457200" rtl="0" algn="l">
              <a:lnSpc>
                <a:spcPct val="100000"/>
              </a:lnSpc>
              <a:spcBef>
                <a:spcPts val="1000"/>
              </a:spcBef>
              <a:spcAft>
                <a:spcPts val="0"/>
              </a:spcAft>
              <a:buClr>
                <a:srgbClr val="FFFFFF"/>
              </a:buClr>
              <a:buSzPts val="1400"/>
              <a:buFont typeface="Roboto"/>
              <a:buAutoNum type="arabicPeriod"/>
            </a:pPr>
            <a:r>
              <a:rPr lang="en">
                <a:solidFill>
                  <a:srgbClr val="FFFFFF"/>
                </a:solidFill>
              </a:rPr>
              <a:t>The model can help users discover new interests and recommendations made are more bold. </a:t>
            </a:r>
            <a:endParaRPr>
              <a:solidFill>
                <a:srgbClr val="FFFFFF"/>
              </a:solidFill>
            </a:endParaRPr>
          </a:p>
          <a:p>
            <a:pPr indent="0" lvl="0" marL="457200" rtl="0" algn="l">
              <a:spcBef>
                <a:spcPts val="1000"/>
              </a:spcBef>
              <a:spcAft>
                <a:spcPts val="0"/>
              </a:spcAft>
              <a:buNone/>
            </a:pPr>
            <a:r>
              <a:t/>
            </a:r>
            <a:endParaRPr>
              <a:solidFill>
                <a:srgbClr val="FFFFFF"/>
              </a:solidFill>
            </a:endParaRPr>
          </a:p>
        </p:txBody>
      </p:sp>
      <p:sp>
        <p:nvSpPr>
          <p:cNvPr id="225" name="Google Shape;225;p36"/>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Cons- </a:t>
            </a:r>
            <a:endParaRPr sz="1800"/>
          </a:p>
          <a:p>
            <a:pPr indent="-317500" lvl="0" marL="457200" rtl="0" algn="l">
              <a:spcBef>
                <a:spcPts val="1600"/>
              </a:spcBef>
              <a:spcAft>
                <a:spcPts val="0"/>
              </a:spcAft>
              <a:buClr>
                <a:schemeClr val="dk1"/>
              </a:buClr>
              <a:buSzPts val="1400"/>
              <a:buFont typeface="Georgia"/>
              <a:buAutoNum type="arabicPeriod"/>
            </a:pPr>
            <a:r>
              <a:rPr lang="en">
                <a:latin typeface="Georgia"/>
                <a:ea typeface="Georgia"/>
                <a:cs typeface="Georgia"/>
                <a:sym typeface="Georgia"/>
              </a:rPr>
              <a:t>Recommender fails to recommend new or non active users because the model needs to train to understand taste of the user.</a:t>
            </a:r>
            <a:endParaRPr>
              <a:latin typeface="Georgia"/>
              <a:ea typeface="Georgia"/>
              <a:cs typeface="Georgia"/>
              <a:sym typeface="Georgia"/>
            </a:endParaRPr>
          </a:p>
          <a:p>
            <a:pPr indent="-317500" lvl="0" marL="457200" rtl="0" algn="l">
              <a:spcBef>
                <a:spcPts val="1000"/>
              </a:spcBef>
              <a:spcAft>
                <a:spcPts val="1000"/>
              </a:spcAft>
              <a:buClr>
                <a:schemeClr val="dk1"/>
              </a:buClr>
              <a:buSzPts val="1400"/>
              <a:buFont typeface="Georgia"/>
              <a:buAutoNum type="arabicPeriod"/>
            </a:pPr>
            <a:r>
              <a:rPr lang="en">
                <a:latin typeface="Georgia"/>
                <a:ea typeface="Georgia"/>
                <a:cs typeface="Georgia"/>
                <a:sym typeface="Georgia"/>
              </a:rPr>
              <a:t>Uses much more resources and computation power than item-item collaborative filtering and </a:t>
            </a:r>
            <a:r>
              <a:rPr lang="en"/>
              <a:t>adding a new user is expensive since it requires to update all similarities between users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87900" y="191725"/>
            <a:ext cx="8368200" cy="1298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500">
                <a:latin typeface="Roboto"/>
                <a:ea typeface="Roboto"/>
                <a:cs typeface="Roboto"/>
                <a:sym typeface="Roboto"/>
              </a:rPr>
              <a:t>Item-item</a:t>
            </a:r>
            <a:r>
              <a:rPr lang="en" sz="2500">
                <a:latin typeface="Roboto"/>
                <a:ea typeface="Roboto"/>
                <a:cs typeface="Roboto"/>
                <a:sym typeface="Roboto"/>
              </a:rPr>
              <a:t> Based </a:t>
            </a:r>
            <a:endParaRPr sz="2500">
              <a:latin typeface="Roboto"/>
              <a:ea typeface="Roboto"/>
              <a:cs typeface="Roboto"/>
              <a:sym typeface="Roboto"/>
            </a:endParaRPr>
          </a:p>
          <a:p>
            <a:pPr indent="0" lvl="0" marL="0" rtl="0" algn="ctr">
              <a:lnSpc>
                <a:spcPct val="115000"/>
              </a:lnSpc>
              <a:spcBef>
                <a:spcPts val="1600"/>
              </a:spcBef>
              <a:spcAft>
                <a:spcPts val="1600"/>
              </a:spcAft>
              <a:buNone/>
            </a:pPr>
            <a:r>
              <a:rPr lang="en" sz="1800">
                <a:latin typeface="Roboto"/>
                <a:ea typeface="Roboto"/>
                <a:cs typeface="Roboto"/>
                <a:sym typeface="Roboto"/>
              </a:rPr>
              <a:t>KNN</a:t>
            </a:r>
            <a:r>
              <a:rPr lang="en" sz="1800">
                <a:latin typeface="Roboto"/>
                <a:ea typeface="Roboto"/>
                <a:cs typeface="Roboto"/>
                <a:sym typeface="Roboto"/>
              </a:rPr>
              <a:t> | Embeddings Deep Learning</a:t>
            </a:r>
            <a:endParaRPr sz="2000">
              <a:latin typeface="Roboto"/>
              <a:ea typeface="Roboto"/>
              <a:cs typeface="Roboto"/>
              <a:sym typeface="Roboto"/>
            </a:endParaRPr>
          </a:p>
        </p:txBody>
      </p:sp>
      <p:sp>
        <p:nvSpPr>
          <p:cNvPr id="231" name="Google Shape;231;p37"/>
          <p:cNvSpPr txBox="1"/>
          <p:nvPr>
            <p:ph idx="1" type="body"/>
          </p:nvPr>
        </p:nvSpPr>
        <p:spPr>
          <a:xfrm>
            <a:off x="387900" y="1393375"/>
            <a:ext cx="3999900" cy="3078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800"/>
              <a:t>Pros-</a:t>
            </a:r>
            <a:endParaRPr sz="1800"/>
          </a:p>
          <a:p>
            <a:pPr indent="-317500" lvl="0" marL="457200" rtl="0" algn="l">
              <a:spcBef>
                <a:spcPts val="1600"/>
              </a:spcBef>
              <a:spcAft>
                <a:spcPts val="0"/>
              </a:spcAft>
              <a:buClr>
                <a:schemeClr val="dk1"/>
              </a:buClr>
              <a:buSzPts val="1400"/>
              <a:buFont typeface="Roboto"/>
              <a:buAutoNum type="arabicPeriod"/>
            </a:pPr>
            <a:r>
              <a:rPr lang="en"/>
              <a:t>Requires less computation power and resources to implement.</a:t>
            </a:r>
            <a:endParaRPr/>
          </a:p>
          <a:p>
            <a:pPr indent="-317500" lvl="0" marL="457200" rtl="0" algn="l">
              <a:spcBef>
                <a:spcPts val="1000"/>
              </a:spcBef>
              <a:spcAft>
                <a:spcPts val="1000"/>
              </a:spcAft>
              <a:buClr>
                <a:schemeClr val="dk1"/>
              </a:buClr>
              <a:buSzPts val="1400"/>
              <a:buFont typeface="Roboto"/>
              <a:buAutoNum type="arabicPeriod"/>
            </a:pPr>
            <a:r>
              <a:rPr lang="en"/>
              <a:t>The model can help users discover new interests. </a:t>
            </a:r>
            <a:endParaRPr>
              <a:solidFill>
                <a:srgbClr val="FFFFFF"/>
              </a:solidFill>
            </a:endParaRPr>
          </a:p>
        </p:txBody>
      </p:sp>
      <p:sp>
        <p:nvSpPr>
          <p:cNvPr id="232" name="Google Shape;232;p37"/>
          <p:cNvSpPr txBox="1"/>
          <p:nvPr>
            <p:ph idx="2" type="body"/>
          </p:nvPr>
        </p:nvSpPr>
        <p:spPr>
          <a:xfrm>
            <a:off x="4756200" y="1489825"/>
            <a:ext cx="3999900" cy="3078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800"/>
              <a:t>Cons- </a:t>
            </a:r>
            <a:endParaRPr sz="1800"/>
          </a:p>
          <a:p>
            <a:pPr indent="-317500" lvl="0" marL="457200" rtl="0" algn="l">
              <a:spcBef>
                <a:spcPts val="1600"/>
              </a:spcBef>
              <a:spcAft>
                <a:spcPts val="0"/>
              </a:spcAft>
              <a:buClr>
                <a:schemeClr val="dk1"/>
              </a:buClr>
              <a:buSzPts val="1400"/>
              <a:buFont typeface="Georgia"/>
              <a:buAutoNum type="arabicPeriod"/>
            </a:pPr>
            <a:r>
              <a:rPr lang="en">
                <a:latin typeface="Georgia"/>
                <a:ea typeface="Georgia"/>
                <a:cs typeface="Georgia"/>
                <a:sym typeface="Georgia"/>
              </a:rPr>
              <a:t>Popularity bias: recommender is prone to recommender popular items.</a:t>
            </a:r>
            <a:endParaRPr>
              <a:latin typeface="Georgia"/>
              <a:ea typeface="Georgia"/>
              <a:cs typeface="Georgia"/>
              <a:sym typeface="Georgia"/>
            </a:endParaRPr>
          </a:p>
          <a:p>
            <a:pPr indent="-317500" lvl="0" marL="457200" rtl="0" algn="l">
              <a:spcBef>
                <a:spcPts val="1000"/>
              </a:spcBef>
              <a:spcAft>
                <a:spcPts val="1000"/>
              </a:spcAft>
              <a:buClr>
                <a:schemeClr val="dk1"/>
              </a:buClr>
              <a:buSzPts val="1400"/>
              <a:buFont typeface="Georgia"/>
              <a:buAutoNum type="arabicPeriod"/>
            </a:pPr>
            <a:r>
              <a:rPr lang="en">
                <a:latin typeface="Georgia"/>
                <a:ea typeface="Georgia"/>
                <a:cs typeface="Georgia"/>
                <a:sym typeface="Georgia"/>
              </a:rPr>
              <a:t>Recommender fails to recommend new or less-known items because items have either none or very little interactions</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idx="1" type="body"/>
          </p:nvPr>
        </p:nvSpPr>
        <p:spPr>
          <a:xfrm>
            <a:off x="308000" y="1489825"/>
            <a:ext cx="4158000" cy="307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Avyakta Wrat 	</a:t>
            </a:r>
            <a:r>
              <a:rPr lang="en">
                <a:solidFill>
                  <a:schemeClr val="accent5"/>
                </a:solidFill>
              </a:rPr>
              <a:t>180070010</a:t>
            </a:r>
            <a:endParaRPr>
              <a:solidFill>
                <a:schemeClr val="accent5"/>
              </a:solidFill>
            </a:endParaRPr>
          </a:p>
          <a:p>
            <a:pPr indent="-317500" lvl="0" marL="457200" rtl="0" algn="l">
              <a:spcBef>
                <a:spcPts val="1600"/>
              </a:spcBef>
              <a:spcAft>
                <a:spcPts val="0"/>
              </a:spcAft>
              <a:buSzPts val="1400"/>
              <a:buChar char="-"/>
            </a:pPr>
            <a:r>
              <a:rPr lang="en"/>
              <a:t>Content and collaborative Filtering using Matrices</a:t>
            </a:r>
            <a:endParaRPr/>
          </a:p>
          <a:p>
            <a:pPr indent="-317500" lvl="0" marL="457200" rtl="0" algn="l">
              <a:spcBef>
                <a:spcPts val="0"/>
              </a:spcBef>
              <a:spcAft>
                <a:spcPts val="0"/>
              </a:spcAft>
              <a:buSzPts val="1400"/>
              <a:buChar char="-"/>
            </a:pPr>
            <a:r>
              <a:rPr lang="en"/>
              <a:t>Singular Value Decomposition</a:t>
            </a:r>
            <a:endParaRPr/>
          </a:p>
          <a:p>
            <a:pPr indent="0" lvl="0" marL="0" rtl="0" algn="l">
              <a:spcBef>
                <a:spcPts val="1600"/>
              </a:spcBef>
              <a:spcAft>
                <a:spcPts val="0"/>
              </a:spcAft>
              <a:buNone/>
            </a:pPr>
            <a:r>
              <a:rPr lang="en">
                <a:solidFill>
                  <a:schemeClr val="accent5"/>
                </a:solidFill>
              </a:rPr>
              <a:t>Ipsit Mantri 	180070032 (dropped the course)</a:t>
            </a:r>
            <a:endParaRPr>
              <a:solidFill>
                <a:schemeClr val="accent5"/>
              </a:solidFill>
            </a:endParaRPr>
          </a:p>
          <a:p>
            <a:pPr indent="-317500" lvl="0" marL="457200" rtl="0" algn="l">
              <a:spcBef>
                <a:spcPts val="1600"/>
              </a:spcBef>
              <a:spcAft>
                <a:spcPts val="0"/>
              </a:spcAft>
              <a:buSzPts val="1400"/>
              <a:buChar char="-"/>
            </a:pPr>
            <a:r>
              <a:rPr lang="en"/>
              <a:t>Embeddings</a:t>
            </a:r>
            <a:endParaRPr/>
          </a:p>
        </p:txBody>
      </p:sp>
      <p:sp>
        <p:nvSpPr>
          <p:cNvPr id="238" name="Google Shape;238;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39" name="Google Shape;239;p38"/>
          <p:cNvSpPr txBox="1"/>
          <p:nvPr>
            <p:ph idx="2" type="body"/>
          </p:nvPr>
        </p:nvSpPr>
        <p:spPr>
          <a:xfrm>
            <a:off x="4756200" y="1489825"/>
            <a:ext cx="3999900" cy="307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Meeta Malviya 		180070034</a:t>
            </a:r>
            <a:endParaRPr>
              <a:solidFill>
                <a:schemeClr val="accent5"/>
              </a:solidFill>
            </a:endParaRPr>
          </a:p>
          <a:p>
            <a:pPr indent="-317500" lvl="0" marL="457200" rtl="0" algn="l">
              <a:spcBef>
                <a:spcPts val="1600"/>
              </a:spcBef>
              <a:spcAft>
                <a:spcPts val="0"/>
              </a:spcAft>
              <a:buSzPts val="1400"/>
              <a:buChar char="-"/>
            </a:pPr>
            <a:r>
              <a:rPr lang="en"/>
              <a:t>Exploratory Data Analysis</a:t>
            </a:r>
            <a:endParaRPr/>
          </a:p>
          <a:p>
            <a:pPr indent="-317500" lvl="0" marL="457200" rtl="0" algn="l">
              <a:spcBef>
                <a:spcPts val="0"/>
              </a:spcBef>
              <a:spcAft>
                <a:spcPts val="0"/>
              </a:spcAft>
              <a:buSzPts val="1400"/>
              <a:buChar char="-"/>
            </a:pPr>
            <a:r>
              <a:rPr lang="en"/>
              <a:t>K Nearest Neighbours</a:t>
            </a:r>
            <a:endParaRPr/>
          </a:p>
          <a:p>
            <a:pPr indent="0" lvl="0" marL="0" rtl="0" algn="l">
              <a:spcBef>
                <a:spcPts val="1600"/>
              </a:spcBef>
              <a:spcAft>
                <a:spcPts val="0"/>
              </a:spcAft>
              <a:buNone/>
            </a:pPr>
            <a:r>
              <a:rPr lang="en">
                <a:solidFill>
                  <a:schemeClr val="accent5"/>
                </a:solidFill>
              </a:rPr>
              <a:t>Devank Rajvanshi 	18D100009</a:t>
            </a:r>
            <a:endParaRPr>
              <a:solidFill>
                <a:schemeClr val="accent5"/>
              </a:solidFill>
            </a:endParaRPr>
          </a:p>
          <a:p>
            <a:pPr indent="-317500" lvl="0" marL="457200" rtl="0" algn="l">
              <a:spcBef>
                <a:spcPts val="1600"/>
              </a:spcBef>
              <a:spcAft>
                <a:spcPts val="0"/>
              </a:spcAft>
              <a:buSzPts val="1400"/>
              <a:buChar char="-"/>
            </a:pPr>
            <a:r>
              <a:rPr lang="en"/>
              <a:t>AutoEncoders</a:t>
            </a:r>
            <a:endParaRPr/>
          </a:p>
        </p:txBody>
      </p:sp>
      <p:sp>
        <p:nvSpPr>
          <p:cNvPr id="240" name="Google Shape;240;p38"/>
          <p:cNvSpPr txBox="1"/>
          <p:nvPr/>
        </p:nvSpPr>
        <p:spPr>
          <a:xfrm>
            <a:off x="369600" y="4388925"/>
            <a:ext cx="8130900" cy="5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All the team members were actively involved in each area and have helped each other out.</a:t>
            </a:r>
            <a:endParaRPr>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idx="1" type="body"/>
          </p:nvPr>
        </p:nvSpPr>
        <p:spPr>
          <a:xfrm>
            <a:off x="940350" y="1524600"/>
            <a:ext cx="7263300" cy="286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https://github.com/avyaktawrat/Evaluat-inator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exact results, figures and inferences, check the report(pdf) of our project. It’s in the same directory as this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Recommendation systems are supposed to be unsupervised learning, the results obtained are by dividing the known ratings into train and test. However, this isn’t the best way to test a recommendation engine as the new observed ratings cannot be evaluated.</a:t>
            </a:r>
            <a:endParaRPr/>
          </a:p>
          <a:p>
            <a:pPr indent="0" lvl="0" marL="0" rtl="0" algn="l">
              <a:spcBef>
                <a:spcPts val="0"/>
              </a:spcBef>
              <a:spcAft>
                <a:spcPts val="0"/>
              </a:spcAft>
              <a:buNone/>
            </a:pPr>
            <a:r>
              <a:t/>
            </a:r>
            <a:endParaRPr/>
          </a:p>
        </p:txBody>
      </p:sp>
      <p:sp>
        <p:nvSpPr>
          <p:cNvPr id="246" name="Google Shape;246;p39"/>
          <p:cNvSpPr txBox="1"/>
          <p:nvPr>
            <p:ph idx="4294967295"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387900" y="18025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t>Thank you</a:t>
            </a:r>
            <a:endParaRPr sz="9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Recommendation Systems play a major role in today’s business needs. With a better recommendation, a business is more likely to lure its customers into buying a product of their liking, which will accrue to a businesses’ profits and make it more customer oriented.</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n"/>
              <a:t>The motivation of the project is not to dig into the complexity but rather expose ourselves to a wider domain of mathematics, machine learning and deep learning while building a </a:t>
            </a:r>
            <a:r>
              <a:rPr b="1" lang="en" sz="1900"/>
              <a:t>movie recommendation engine</a:t>
            </a:r>
            <a:r>
              <a:rPr lang="en"/>
              <a:t> from scratch.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68825" y="131900"/>
            <a:ext cx="8520600" cy="6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84" name="Google Shape;84;p16"/>
          <p:cNvSpPr txBox="1"/>
          <p:nvPr>
            <p:ph idx="1" type="body"/>
          </p:nvPr>
        </p:nvSpPr>
        <p:spPr>
          <a:xfrm>
            <a:off x="311700" y="902750"/>
            <a:ext cx="8520600" cy="73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Movie Lens is a collection of movie ratings. </a:t>
            </a:r>
            <a:r>
              <a:rPr lang="en">
                <a:solidFill>
                  <a:srgbClr val="FFFFFF"/>
                </a:solidFill>
              </a:rPr>
              <a:t>It contains around 1M ratings given by around 6k users on around 4k movies.</a:t>
            </a:r>
            <a:r>
              <a:rPr lang="en">
                <a:solidFill>
                  <a:srgbClr val="FFFFFF"/>
                </a:solidFill>
              </a:rPr>
              <a:t> The following dataframes were present:</a:t>
            </a:r>
            <a:endParaRPr>
              <a:solidFill>
                <a:srgbClr val="FFFFFF"/>
              </a:solidFill>
            </a:endParaRPr>
          </a:p>
        </p:txBody>
      </p:sp>
      <p:pic>
        <p:nvPicPr>
          <p:cNvPr id="85" name="Google Shape;85;p16"/>
          <p:cNvPicPr preferRelativeResize="0"/>
          <p:nvPr/>
        </p:nvPicPr>
        <p:blipFill>
          <a:blip r:embed="rId3">
            <a:alphaModFix/>
          </a:blip>
          <a:stretch>
            <a:fillRect/>
          </a:stretch>
        </p:blipFill>
        <p:spPr>
          <a:xfrm>
            <a:off x="288950" y="1841600"/>
            <a:ext cx="5337950" cy="2872625"/>
          </a:xfrm>
          <a:prstGeom prst="rect">
            <a:avLst/>
          </a:prstGeom>
          <a:noFill/>
          <a:ln>
            <a:noFill/>
          </a:ln>
        </p:spPr>
      </p:pic>
      <p:sp>
        <p:nvSpPr>
          <p:cNvPr id="86" name="Google Shape;86;p16"/>
          <p:cNvSpPr txBox="1"/>
          <p:nvPr/>
        </p:nvSpPr>
        <p:spPr>
          <a:xfrm>
            <a:off x="5434025" y="1709450"/>
            <a:ext cx="3455400" cy="32955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000"/>
              </a:spcBef>
              <a:spcAft>
                <a:spcPts val="0"/>
              </a:spcAft>
              <a:buClr>
                <a:srgbClr val="FFFFFF"/>
              </a:buClr>
              <a:buSzPts val="1400"/>
              <a:buFont typeface="Roboto"/>
              <a:buChar char="-"/>
            </a:pPr>
            <a:r>
              <a:rPr b="1" lang="en">
                <a:solidFill>
                  <a:srgbClr val="FFFFFF"/>
                </a:solidFill>
                <a:latin typeface="Roboto"/>
                <a:ea typeface="Roboto"/>
                <a:cs typeface="Roboto"/>
                <a:sym typeface="Roboto"/>
              </a:rPr>
              <a:t>Movies </a:t>
            </a:r>
            <a:r>
              <a:rPr lang="en">
                <a:solidFill>
                  <a:srgbClr val="FFFFFF"/>
                </a:solidFill>
                <a:latin typeface="Roboto"/>
                <a:ea typeface="Roboto"/>
                <a:cs typeface="Roboto"/>
                <a:sym typeface="Roboto"/>
              </a:rPr>
              <a:t>: contains</a:t>
            </a:r>
            <a:r>
              <a:rPr lang="en">
                <a:solidFill>
                  <a:srgbClr val="FFFFFF"/>
                </a:solidFill>
                <a:latin typeface="Roboto"/>
                <a:ea typeface="Roboto"/>
                <a:cs typeface="Roboto"/>
                <a:sym typeface="Roboto"/>
              </a:rPr>
              <a:t> 3883 movies with </a:t>
            </a:r>
            <a:r>
              <a:rPr lang="en">
                <a:solidFill>
                  <a:srgbClr val="FFFFFF"/>
                </a:solidFill>
                <a:latin typeface="Roboto"/>
                <a:ea typeface="Roboto"/>
                <a:cs typeface="Roboto"/>
                <a:sym typeface="Roboto"/>
              </a:rPr>
              <a:t>moviesID</a:t>
            </a:r>
            <a:r>
              <a:rPr lang="en">
                <a:solidFill>
                  <a:srgbClr val="FFFFFF"/>
                </a:solidFill>
                <a:latin typeface="Roboto"/>
                <a:ea typeface="Roboto"/>
                <a:cs typeface="Roboto"/>
                <a:sym typeface="Roboto"/>
              </a:rPr>
              <a:t>, title and genres.</a:t>
            </a:r>
            <a:endParaRPr>
              <a:solidFill>
                <a:srgbClr val="FFFFFF"/>
              </a:solidFill>
              <a:latin typeface="Roboto"/>
              <a:ea typeface="Roboto"/>
              <a:cs typeface="Roboto"/>
              <a:sym typeface="Roboto"/>
            </a:endParaRPr>
          </a:p>
          <a:p>
            <a:pPr indent="-317500" lvl="0" marL="457200" rtl="0" algn="l">
              <a:lnSpc>
                <a:spcPct val="115000"/>
              </a:lnSpc>
              <a:spcBef>
                <a:spcPts val="1000"/>
              </a:spcBef>
              <a:spcAft>
                <a:spcPts val="0"/>
              </a:spcAft>
              <a:buClr>
                <a:srgbClr val="FFFFFF"/>
              </a:buClr>
              <a:buSzPts val="1400"/>
              <a:buFont typeface="Roboto"/>
              <a:buChar char="-"/>
            </a:pPr>
            <a:r>
              <a:rPr b="1" lang="en">
                <a:solidFill>
                  <a:srgbClr val="FFFFFF"/>
                </a:solidFill>
                <a:latin typeface="Roboto"/>
                <a:ea typeface="Roboto"/>
                <a:cs typeface="Roboto"/>
                <a:sym typeface="Roboto"/>
              </a:rPr>
              <a:t>Users </a:t>
            </a:r>
            <a:r>
              <a:rPr lang="en">
                <a:solidFill>
                  <a:srgbClr val="FFFFFF"/>
                </a:solidFill>
                <a:latin typeface="Roboto"/>
                <a:ea typeface="Roboto"/>
                <a:cs typeface="Roboto"/>
                <a:sym typeface="Roboto"/>
              </a:rPr>
              <a:t>: </a:t>
            </a:r>
            <a:r>
              <a:rPr lang="en">
                <a:solidFill>
                  <a:srgbClr val="FFFFFF"/>
                </a:solidFill>
                <a:latin typeface="Roboto"/>
                <a:ea typeface="Roboto"/>
                <a:cs typeface="Roboto"/>
                <a:sym typeface="Roboto"/>
              </a:rPr>
              <a:t>contains</a:t>
            </a:r>
            <a:r>
              <a:rPr lang="en">
                <a:solidFill>
                  <a:srgbClr val="FFFFFF"/>
                </a:solidFill>
                <a:latin typeface="Roboto"/>
                <a:ea typeface="Roboto"/>
                <a:cs typeface="Roboto"/>
                <a:sym typeface="Roboto"/>
              </a:rPr>
              <a:t> 6040 users with userID, gender, </a:t>
            </a:r>
            <a:r>
              <a:rPr lang="en">
                <a:solidFill>
                  <a:srgbClr val="FFFFFF"/>
                </a:solidFill>
                <a:latin typeface="Roboto"/>
                <a:ea typeface="Roboto"/>
                <a:cs typeface="Roboto"/>
                <a:sym typeface="Roboto"/>
              </a:rPr>
              <a:t>zip code</a:t>
            </a:r>
            <a:r>
              <a:rPr lang="en">
                <a:solidFill>
                  <a:srgbClr val="FFFFFF"/>
                </a:solidFill>
                <a:latin typeface="Roboto"/>
                <a:ea typeface="Roboto"/>
                <a:cs typeface="Roboto"/>
                <a:sym typeface="Roboto"/>
              </a:rPr>
              <a:t>, age</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a:p>
            <a:pPr indent="-317500" lvl="0" marL="457200" rtl="0" algn="l">
              <a:lnSpc>
                <a:spcPct val="115000"/>
              </a:lnSpc>
              <a:spcBef>
                <a:spcPts val="1000"/>
              </a:spcBef>
              <a:spcAft>
                <a:spcPts val="1000"/>
              </a:spcAft>
              <a:buClr>
                <a:srgbClr val="FFFFFF"/>
              </a:buClr>
              <a:buSzPts val="1400"/>
              <a:buFont typeface="Roboto"/>
              <a:buChar char="-"/>
            </a:pPr>
            <a:r>
              <a:rPr b="1" lang="en">
                <a:solidFill>
                  <a:srgbClr val="FFFFFF"/>
                </a:solidFill>
                <a:latin typeface="Roboto"/>
                <a:ea typeface="Roboto"/>
                <a:cs typeface="Roboto"/>
                <a:sym typeface="Roboto"/>
              </a:rPr>
              <a:t>Ratings </a:t>
            </a:r>
            <a:r>
              <a:rPr lang="en">
                <a:solidFill>
                  <a:srgbClr val="FFFFFF"/>
                </a:solidFill>
                <a:latin typeface="Roboto"/>
                <a:ea typeface="Roboto"/>
                <a:cs typeface="Roboto"/>
                <a:sym typeface="Roboto"/>
              </a:rPr>
              <a:t>: contains 1000209 ratings with their userID, movieID and ratings.</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b="14590" l="137220" r="-137220" t="-14589"/>
          <a:stretch/>
        </p:blipFill>
        <p:spPr>
          <a:xfrm>
            <a:off x="4213599" y="458025"/>
            <a:ext cx="3844550" cy="2850725"/>
          </a:xfrm>
          <a:prstGeom prst="rect">
            <a:avLst/>
          </a:prstGeom>
          <a:noFill/>
          <a:ln>
            <a:noFill/>
          </a:ln>
        </p:spPr>
      </p:pic>
      <p:pic>
        <p:nvPicPr>
          <p:cNvPr id="92" name="Google Shape;92;p17"/>
          <p:cNvPicPr preferRelativeResize="0"/>
          <p:nvPr/>
        </p:nvPicPr>
        <p:blipFill>
          <a:blip r:embed="rId4">
            <a:alphaModFix/>
          </a:blip>
          <a:stretch>
            <a:fillRect/>
          </a:stretch>
        </p:blipFill>
        <p:spPr>
          <a:xfrm>
            <a:off x="4708250" y="1915513"/>
            <a:ext cx="4027550" cy="2944000"/>
          </a:xfrm>
          <a:prstGeom prst="rect">
            <a:avLst/>
          </a:prstGeom>
          <a:noFill/>
          <a:ln>
            <a:noFill/>
          </a:ln>
        </p:spPr>
      </p:pic>
      <p:pic>
        <p:nvPicPr>
          <p:cNvPr id="93" name="Google Shape;93;p17"/>
          <p:cNvPicPr preferRelativeResize="0"/>
          <p:nvPr/>
        </p:nvPicPr>
        <p:blipFill>
          <a:blip r:embed="rId5">
            <a:alphaModFix/>
          </a:blip>
          <a:stretch>
            <a:fillRect/>
          </a:stretch>
        </p:blipFill>
        <p:spPr>
          <a:xfrm>
            <a:off x="283850" y="1082847"/>
            <a:ext cx="3929750" cy="2676478"/>
          </a:xfrm>
          <a:prstGeom prst="rect">
            <a:avLst/>
          </a:prstGeom>
          <a:noFill/>
          <a:ln>
            <a:noFill/>
          </a:ln>
        </p:spPr>
      </p:pic>
      <p:sp>
        <p:nvSpPr>
          <p:cNvPr id="94" name="Google Shape;94;p17"/>
          <p:cNvSpPr txBox="1"/>
          <p:nvPr/>
        </p:nvSpPr>
        <p:spPr>
          <a:xfrm>
            <a:off x="392175" y="3936250"/>
            <a:ext cx="3713100" cy="167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There are few movies only which are highly rated. The data is highly skewed. </a:t>
            </a:r>
            <a:endParaRPr sz="1600">
              <a:solidFill>
                <a:schemeClr val="dk1"/>
              </a:solidFill>
              <a:latin typeface="Roboto"/>
              <a:ea typeface="Roboto"/>
              <a:cs typeface="Roboto"/>
              <a:sym typeface="Roboto"/>
            </a:endParaRPr>
          </a:p>
        </p:txBody>
      </p:sp>
      <p:sp>
        <p:nvSpPr>
          <p:cNvPr id="95" name="Google Shape;95;p17"/>
          <p:cNvSpPr txBox="1"/>
          <p:nvPr/>
        </p:nvSpPr>
        <p:spPr>
          <a:xfrm>
            <a:off x="4845600" y="1004375"/>
            <a:ext cx="3611700" cy="588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chemeClr val="dk1"/>
              </a:buClr>
              <a:buSzPts val="1600"/>
              <a:buFont typeface="Roboto"/>
              <a:buChar char="●"/>
            </a:pPr>
            <a:r>
              <a:rPr lang="en" sz="1600">
                <a:solidFill>
                  <a:schemeClr val="dk1"/>
                </a:solidFill>
                <a:latin typeface="Roboto"/>
                <a:ea typeface="Roboto"/>
                <a:cs typeface="Roboto"/>
                <a:sym typeface="Roboto"/>
              </a:rPr>
              <a:t>We observe that users give 3 or 4 more than any other ratings.</a:t>
            </a:r>
            <a:endParaRPr>
              <a:latin typeface="Roboto"/>
              <a:ea typeface="Roboto"/>
              <a:cs typeface="Roboto"/>
              <a:sym typeface="Roboto"/>
            </a:endParaRPr>
          </a:p>
        </p:txBody>
      </p:sp>
      <p:sp>
        <p:nvSpPr>
          <p:cNvPr id="96" name="Google Shape;96;p17"/>
          <p:cNvSpPr txBox="1"/>
          <p:nvPr>
            <p:ph type="title"/>
          </p:nvPr>
        </p:nvSpPr>
        <p:spPr>
          <a:xfrm>
            <a:off x="438625" y="3182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221800" y="1660925"/>
            <a:ext cx="4258599" cy="3157725"/>
          </a:xfrm>
          <a:prstGeom prst="rect">
            <a:avLst/>
          </a:prstGeom>
          <a:noFill/>
          <a:ln>
            <a:noFill/>
          </a:ln>
        </p:spPr>
      </p:pic>
      <p:pic>
        <p:nvPicPr>
          <p:cNvPr id="102" name="Google Shape;102;p18"/>
          <p:cNvPicPr preferRelativeResize="0"/>
          <p:nvPr/>
        </p:nvPicPr>
        <p:blipFill>
          <a:blip r:embed="rId4">
            <a:alphaModFix/>
          </a:blip>
          <a:stretch>
            <a:fillRect/>
          </a:stretch>
        </p:blipFill>
        <p:spPr>
          <a:xfrm>
            <a:off x="4744775" y="364325"/>
            <a:ext cx="4118975" cy="2836024"/>
          </a:xfrm>
          <a:prstGeom prst="rect">
            <a:avLst/>
          </a:prstGeom>
          <a:noFill/>
          <a:ln>
            <a:noFill/>
          </a:ln>
        </p:spPr>
      </p:pic>
      <p:sp>
        <p:nvSpPr>
          <p:cNvPr id="103" name="Google Shape;103;p18"/>
          <p:cNvSpPr txBox="1"/>
          <p:nvPr/>
        </p:nvSpPr>
        <p:spPr>
          <a:xfrm>
            <a:off x="505063" y="283600"/>
            <a:ext cx="3266700" cy="892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There are only 600-700 movies out of 4k movies that are rated more than 500 times.</a:t>
            </a:r>
            <a:endParaRPr>
              <a:latin typeface="Roboto"/>
              <a:ea typeface="Roboto"/>
              <a:cs typeface="Roboto"/>
              <a:sym typeface="Roboto"/>
            </a:endParaRPr>
          </a:p>
        </p:txBody>
      </p:sp>
      <p:sp>
        <p:nvSpPr>
          <p:cNvPr id="104" name="Google Shape;104;p18"/>
          <p:cNvSpPr txBox="1"/>
          <p:nvPr/>
        </p:nvSpPr>
        <p:spPr>
          <a:xfrm>
            <a:off x="4865900" y="3378275"/>
            <a:ext cx="3976800" cy="1217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There are 5 genre which have more than 400 movies rated, and about 11 genres with less than 200 movies. Which shows that few genres are more preferred than others.</a:t>
            </a:r>
            <a:endParaRPr>
              <a:latin typeface="Roboto"/>
              <a:ea typeface="Roboto"/>
              <a:cs typeface="Roboto"/>
              <a:sym typeface="Roboto"/>
            </a:endParaRPr>
          </a:p>
        </p:txBody>
      </p:sp>
      <p:sp>
        <p:nvSpPr>
          <p:cNvPr id="105" name="Google Shape;105;p18"/>
          <p:cNvSpPr/>
          <p:nvPr/>
        </p:nvSpPr>
        <p:spPr>
          <a:xfrm>
            <a:off x="825100" y="1918100"/>
            <a:ext cx="835800" cy="2357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1066275" y="111150"/>
            <a:ext cx="7766100" cy="80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Recommendation systems</a:t>
            </a:r>
            <a:endParaRPr/>
          </a:p>
        </p:txBody>
      </p:sp>
      <p:sp>
        <p:nvSpPr>
          <p:cNvPr id="111" name="Google Shape;111;p19"/>
          <p:cNvSpPr txBox="1"/>
          <p:nvPr>
            <p:ph idx="4294967295" type="body"/>
          </p:nvPr>
        </p:nvSpPr>
        <p:spPr>
          <a:xfrm>
            <a:off x="1066275" y="4114800"/>
            <a:ext cx="3505800" cy="1028700"/>
          </a:xfrm>
          <a:prstGeom prst="rect">
            <a:avLst/>
          </a:prstGeom>
          <a:noFill/>
        </p:spPr>
        <p:txBody>
          <a:bodyPr anchorCtr="0" anchor="t" bIns="91425" lIns="91425" spcFirstLastPara="1" rIns="91425" wrap="square" tIns="91425">
            <a:noAutofit/>
          </a:bodyPr>
          <a:lstStyle/>
          <a:p>
            <a:pPr indent="0" lvl="0" marL="0" rtl="0" algn="l">
              <a:spcBef>
                <a:spcPts val="500"/>
              </a:spcBef>
              <a:spcAft>
                <a:spcPts val="0"/>
              </a:spcAft>
              <a:buNone/>
            </a:pPr>
            <a:r>
              <a:rPr lang="en" sz="1050">
                <a:latin typeface="Arial"/>
                <a:ea typeface="Arial"/>
                <a:cs typeface="Arial"/>
                <a:sym typeface="Arial"/>
              </a:rPr>
              <a:t> The system executes a model-building stage by finding the similarity between all pairs of items. </a:t>
            </a:r>
            <a:endParaRPr sz="1050">
              <a:latin typeface="Arial"/>
              <a:ea typeface="Arial"/>
              <a:cs typeface="Arial"/>
              <a:sym typeface="Arial"/>
            </a:endParaRPr>
          </a:p>
          <a:p>
            <a:pPr indent="0" lvl="0" marL="0" rtl="0" algn="l">
              <a:spcBef>
                <a:spcPts val="500"/>
              </a:spcBef>
              <a:spcAft>
                <a:spcPts val="0"/>
              </a:spcAft>
              <a:buNone/>
            </a:pPr>
            <a:r>
              <a:t/>
            </a:r>
            <a:endParaRPr sz="1050">
              <a:solidFill>
                <a:srgbClr val="202122"/>
              </a:solidFill>
              <a:highlight>
                <a:srgbClr val="FFFFFF"/>
              </a:highlight>
              <a:latin typeface="Arial"/>
              <a:ea typeface="Arial"/>
              <a:cs typeface="Arial"/>
              <a:sym typeface="Arial"/>
            </a:endParaRPr>
          </a:p>
          <a:p>
            <a:pPr indent="0" lvl="0" marL="0" rtl="0" algn="l">
              <a:spcBef>
                <a:spcPts val="500"/>
              </a:spcBef>
              <a:spcAft>
                <a:spcPts val="1600"/>
              </a:spcAft>
              <a:buNone/>
            </a:pPr>
            <a:r>
              <a:t/>
            </a:r>
            <a:endParaRPr/>
          </a:p>
        </p:txBody>
      </p:sp>
      <p:pic>
        <p:nvPicPr>
          <p:cNvPr id="112" name="Google Shape;112;p19"/>
          <p:cNvPicPr preferRelativeResize="0"/>
          <p:nvPr/>
        </p:nvPicPr>
        <p:blipFill>
          <a:blip r:embed="rId3">
            <a:alphaModFix/>
          </a:blip>
          <a:stretch>
            <a:fillRect/>
          </a:stretch>
        </p:blipFill>
        <p:spPr>
          <a:xfrm>
            <a:off x="1311550" y="912150"/>
            <a:ext cx="6274776" cy="3286050"/>
          </a:xfrm>
          <a:prstGeom prst="rect">
            <a:avLst/>
          </a:prstGeom>
          <a:noFill/>
          <a:ln>
            <a:noFill/>
          </a:ln>
        </p:spPr>
      </p:pic>
      <p:sp>
        <p:nvSpPr>
          <p:cNvPr id="113" name="Google Shape;113;p19"/>
          <p:cNvSpPr txBox="1"/>
          <p:nvPr/>
        </p:nvSpPr>
        <p:spPr>
          <a:xfrm>
            <a:off x="4602075" y="4128325"/>
            <a:ext cx="4230300" cy="101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rPr lang="en" sz="1050">
                <a:solidFill>
                  <a:schemeClr val="dk1"/>
                </a:solidFill>
              </a:rPr>
              <a:t>T</a:t>
            </a:r>
            <a:r>
              <a:rPr lang="en" sz="1050">
                <a:solidFill>
                  <a:schemeClr val="dk1"/>
                </a:solidFill>
              </a:rPr>
              <a:t>he system executes a </a:t>
            </a:r>
            <a:r>
              <a:rPr lang="en" sz="1050">
                <a:solidFill>
                  <a:schemeClr val="dk1"/>
                </a:solidFill>
                <a:uFill>
                  <a:noFill/>
                </a:uFill>
                <a:hlinkClick r:id="rId4"/>
              </a:rPr>
              <a:t>recommendation</a:t>
            </a:r>
            <a:r>
              <a:rPr lang="en" sz="1050">
                <a:solidFill>
                  <a:schemeClr val="dk1"/>
                </a:solidFill>
              </a:rPr>
              <a:t> stage. It uses the most similar items to a user's already-rated items to generate a list of recommendations.</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600">
                <a:latin typeface="Arial"/>
                <a:ea typeface="Arial"/>
                <a:cs typeface="Arial"/>
                <a:sym typeface="Arial"/>
              </a:rPr>
              <a:t>Data Pre-processing</a:t>
            </a:r>
            <a:endParaRPr b="0" sz="3600">
              <a:latin typeface="Arial"/>
              <a:ea typeface="Arial"/>
              <a:cs typeface="Arial"/>
              <a:sym typeface="Arial"/>
            </a:endParaRPr>
          </a:p>
        </p:txBody>
      </p:sp>
      <p:sp>
        <p:nvSpPr>
          <p:cNvPr id="119" name="Google Shape;119;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en" sz="1600"/>
              <a:t>A </a:t>
            </a:r>
            <a:r>
              <a:rPr b="1" lang="en" sz="1600"/>
              <a:t>user-movie matrix </a:t>
            </a:r>
            <a:r>
              <a:rPr lang="en" sz="1600"/>
              <a:t>containing the ratings given by user to each movie was created from the ratings.dat dataset. </a:t>
            </a:r>
            <a:r>
              <a:rPr b="1" lang="en" sz="1600"/>
              <a:t>Users as rows and movies as columns</a:t>
            </a:r>
            <a:r>
              <a:rPr lang="en" sz="1600"/>
              <a:t>. The empty fields were filled with 0.</a:t>
            </a:r>
            <a:endParaRPr sz="1600"/>
          </a:p>
          <a:p>
            <a:pPr indent="-330200" lvl="0" marL="457200" rtl="0" algn="l">
              <a:spcBef>
                <a:spcPts val="1600"/>
              </a:spcBef>
              <a:spcAft>
                <a:spcPts val="0"/>
              </a:spcAft>
              <a:buSzPts val="1600"/>
              <a:buChar char="●"/>
            </a:pPr>
            <a:r>
              <a:rPr b="1" lang="en" sz="1600"/>
              <a:t>Outliers were Removed from movies</a:t>
            </a:r>
            <a:r>
              <a:rPr lang="en" sz="1600"/>
              <a:t> dataframe. Those movies which had less than </a:t>
            </a:r>
            <a:r>
              <a:rPr b="1" lang="en" sz="1600"/>
              <a:t>50 ratings </a:t>
            </a:r>
            <a:r>
              <a:rPr lang="en" sz="1600"/>
              <a:t>were removed and subsequently those ratings which were given to the unpopular movies were removed.       </a:t>
            </a:r>
            <a:endParaRPr sz="1600"/>
          </a:p>
          <a:p>
            <a:pPr indent="-330200" lvl="0" marL="457200" rtl="0" algn="l">
              <a:spcBef>
                <a:spcPts val="1000"/>
              </a:spcBef>
              <a:spcAft>
                <a:spcPts val="0"/>
              </a:spcAft>
              <a:buSzPts val="1600"/>
              <a:buChar char="●"/>
            </a:pPr>
            <a:r>
              <a:rPr b="1" lang="en" sz="1600"/>
              <a:t>Outliers were removed from ratings</a:t>
            </a:r>
            <a:r>
              <a:rPr lang="en" sz="1600"/>
              <a:t> data frame. Ratings given by non-active users, ie those users who had given less than</a:t>
            </a:r>
            <a:r>
              <a:rPr b="1" lang="en" sz="1600"/>
              <a:t> 50 ratings </a:t>
            </a:r>
            <a:r>
              <a:rPr lang="en" sz="1600"/>
              <a:t>were removed for better performance of the model.</a:t>
            </a:r>
            <a:endParaRPr sz="1600"/>
          </a:p>
          <a:p>
            <a:pPr indent="0" lvl="0" marL="0" rtl="0" algn="l">
              <a:spcBef>
                <a:spcPts val="1600"/>
              </a:spcBef>
              <a:spcAft>
                <a:spcPts val="160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25" name="Google Shape;125;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We have implemented the following five models:</a:t>
            </a:r>
            <a:endParaRPr sz="2000"/>
          </a:p>
          <a:p>
            <a:pPr indent="-342900" lvl="0" marL="457200" rtl="0" algn="l">
              <a:lnSpc>
                <a:spcPct val="100000"/>
              </a:lnSpc>
              <a:spcBef>
                <a:spcPts val="1600"/>
              </a:spcBef>
              <a:spcAft>
                <a:spcPts val="0"/>
              </a:spcAft>
              <a:buSzPts val="1800"/>
              <a:buAutoNum type="arabicPeriod"/>
            </a:pPr>
            <a:r>
              <a:rPr lang="en"/>
              <a:t>Content Based and Collaborative Filtering using Similarity Matrices</a:t>
            </a:r>
            <a:endParaRPr/>
          </a:p>
          <a:p>
            <a:pPr indent="-342900" lvl="0" marL="457200" rtl="0" algn="l">
              <a:lnSpc>
                <a:spcPct val="100000"/>
              </a:lnSpc>
              <a:spcBef>
                <a:spcPts val="1000"/>
              </a:spcBef>
              <a:spcAft>
                <a:spcPts val="0"/>
              </a:spcAft>
              <a:buSzPts val="1800"/>
              <a:buAutoNum type="arabicPeriod"/>
            </a:pPr>
            <a:r>
              <a:rPr lang="en"/>
              <a:t>Singular Value Decomposition (Matrix Factorization)</a:t>
            </a:r>
            <a:endParaRPr/>
          </a:p>
          <a:p>
            <a:pPr indent="-342900" lvl="0" marL="457200" rtl="0" algn="l">
              <a:lnSpc>
                <a:spcPct val="100000"/>
              </a:lnSpc>
              <a:spcBef>
                <a:spcPts val="1000"/>
              </a:spcBef>
              <a:spcAft>
                <a:spcPts val="0"/>
              </a:spcAft>
              <a:buSzPts val="1800"/>
              <a:buAutoNum type="arabicPeriod"/>
            </a:pPr>
            <a:r>
              <a:rPr lang="en"/>
              <a:t>KNN Clustering Algorithm</a:t>
            </a:r>
            <a:endParaRPr/>
          </a:p>
          <a:p>
            <a:pPr indent="-342900" lvl="0" marL="457200" rtl="0" algn="l">
              <a:lnSpc>
                <a:spcPct val="100000"/>
              </a:lnSpc>
              <a:spcBef>
                <a:spcPts val="1000"/>
              </a:spcBef>
              <a:spcAft>
                <a:spcPts val="0"/>
              </a:spcAft>
              <a:buSzPts val="1800"/>
              <a:buAutoNum type="arabicPeriod"/>
            </a:pPr>
            <a:r>
              <a:rPr lang="en"/>
              <a:t>Auto-Encoders (Deep Learning)</a:t>
            </a:r>
            <a:endParaRPr/>
          </a:p>
          <a:p>
            <a:pPr indent="-342900" lvl="0" marL="457200" rtl="0" algn="l">
              <a:lnSpc>
                <a:spcPct val="100000"/>
              </a:lnSpc>
              <a:spcBef>
                <a:spcPts val="1000"/>
              </a:spcBef>
              <a:spcAft>
                <a:spcPts val="1000"/>
              </a:spcAft>
              <a:buSzPts val="1800"/>
              <a:buAutoNum type="arabicPeriod"/>
            </a:pPr>
            <a:r>
              <a:rPr lang="en"/>
              <a:t>Embeddings (Deep Learning)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