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Lst>
  <p:notesMasterIdLst>
    <p:notesMasterId r:id="rId3"/>
  </p:notesMasterIdLst>
  <p:sldIdLst>
    <p:sldId id="267" r:id="rId2"/>
  </p:sldIdLst>
  <p:sldSz cx="32918400" cy="438912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guide id="3" orient="horz" pos="13824">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374" autoAdjust="0"/>
  </p:normalViewPr>
  <p:slideViewPr>
    <p:cSldViewPr snapToGrid="0">
      <p:cViewPr>
        <p:scale>
          <a:sx n="60" d="100"/>
          <a:sy n="60" d="100"/>
        </p:scale>
        <p:origin x="-4632" y="-11866"/>
      </p:cViewPr>
      <p:guideLst>
        <p:guide orient="horz" pos="10368"/>
        <p:guide pos="13824"/>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E595723-05DF-4C58-A2F6-64D7DA9B98A5}" type="datetimeFigureOut">
              <a:rPr lang="en-US" smtClean="0"/>
              <a:t>11/8/2020</a:t>
            </a:fld>
            <a:endParaRPr lang="en-US"/>
          </a:p>
        </p:txBody>
      </p:sp>
      <p:sp>
        <p:nvSpPr>
          <p:cNvPr id="4" name="Slide Image Placeholder 3"/>
          <p:cNvSpPr>
            <a:spLocks noGrp="1" noRot="1" noChangeAspect="1"/>
          </p:cNvSpPr>
          <p:nvPr>
            <p:ph type="sldImg" idx="2"/>
          </p:nvPr>
        </p:nvSpPr>
        <p:spPr>
          <a:xfrm>
            <a:off x="2328863" y="1162050"/>
            <a:ext cx="23526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74512BD6-F08D-4D2A-9E08-E8F718F6386A}" type="slidenum">
              <a:rPr lang="en-US" smtClean="0"/>
              <a:t>‹#›</a:t>
            </a:fld>
            <a:endParaRPr lang="en-US"/>
          </a:p>
        </p:txBody>
      </p:sp>
    </p:spTree>
    <p:extLst>
      <p:ext uri="{BB962C8B-B14F-4D97-AF65-F5344CB8AC3E}">
        <p14:creationId xmlns:p14="http://schemas.microsoft.com/office/powerpoint/2010/main" val="98146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512BD6-F08D-4D2A-9E08-E8F718F6386A}" type="slidenum">
              <a:rPr lang="en-US" smtClean="0"/>
              <a:t>2</a:t>
            </a:fld>
            <a:endParaRPr lang="en-US"/>
          </a:p>
        </p:txBody>
      </p:sp>
    </p:spTree>
    <p:extLst>
      <p:ext uri="{BB962C8B-B14F-4D97-AF65-F5344CB8AC3E}">
        <p14:creationId xmlns:p14="http://schemas.microsoft.com/office/powerpoint/2010/main" val="3604186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4114800" y="23053044"/>
            <a:ext cx="24688800" cy="1059687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332204-9368-4051-860A-A287A749A4D8}"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A117A-CA91-4C1A-B4D9-F6476F89D17C}" type="slidenum">
              <a:rPr lang="en-US" smtClean="0"/>
              <a:t>‹#›</a:t>
            </a:fld>
            <a:endParaRPr lang="en-US"/>
          </a:p>
        </p:txBody>
      </p:sp>
    </p:spTree>
    <p:extLst>
      <p:ext uri="{BB962C8B-B14F-4D97-AF65-F5344CB8AC3E}">
        <p14:creationId xmlns:p14="http://schemas.microsoft.com/office/powerpoint/2010/main" val="341840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32204-9368-4051-860A-A287A749A4D8}"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A117A-CA91-4C1A-B4D9-F6476F89D17C}" type="slidenum">
              <a:rPr lang="en-US" smtClean="0"/>
              <a:t>‹#›</a:t>
            </a:fld>
            <a:endParaRPr lang="en-US"/>
          </a:p>
        </p:txBody>
      </p:sp>
    </p:spTree>
    <p:extLst>
      <p:ext uri="{BB962C8B-B14F-4D97-AF65-F5344CB8AC3E}">
        <p14:creationId xmlns:p14="http://schemas.microsoft.com/office/powerpoint/2010/main" val="3316643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1"/>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1"/>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32204-9368-4051-860A-A287A749A4D8}"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A117A-CA91-4C1A-B4D9-F6476F89D17C}" type="slidenum">
              <a:rPr lang="en-US" smtClean="0"/>
              <a:t>‹#›</a:t>
            </a:fld>
            <a:endParaRPr lang="en-US"/>
          </a:p>
        </p:txBody>
      </p:sp>
    </p:spTree>
    <p:extLst>
      <p:ext uri="{BB962C8B-B14F-4D97-AF65-F5344CB8AC3E}">
        <p14:creationId xmlns:p14="http://schemas.microsoft.com/office/powerpoint/2010/main" val="350687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332204-9368-4051-860A-A287A749A4D8}"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A117A-CA91-4C1A-B4D9-F6476F89D17C}" type="slidenum">
              <a:rPr lang="en-US" smtClean="0"/>
              <a:t>‹#›</a:t>
            </a:fld>
            <a:endParaRPr lang="en-US"/>
          </a:p>
        </p:txBody>
      </p:sp>
    </p:spTree>
    <p:extLst>
      <p:ext uri="{BB962C8B-B14F-4D97-AF65-F5344CB8AC3E}">
        <p14:creationId xmlns:p14="http://schemas.microsoft.com/office/powerpoint/2010/main" val="349802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2"/>
            <a:ext cx="28392120" cy="18257517"/>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245997" y="29372572"/>
            <a:ext cx="28392120" cy="960119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332204-9368-4051-860A-A287A749A4D8}"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A117A-CA91-4C1A-B4D9-F6476F89D17C}" type="slidenum">
              <a:rPr lang="en-US" smtClean="0"/>
              <a:t>‹#›</a:t>
            </a:fld>
            <a:endParaRPr lang="en-US"/>
          </a:p>
        </p:txBody>
      </p:sp>
    </p:spTree>
    <p:extLst>
      <p:ext uri="{BB962C8B-B14F-4D97-AF65-F5344CB8AC3E}">
        <p14:creationId xmlns:p14="http://schemas.microsoft.com/office/powerpoint/2010/main" val="270486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1"/>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1"/>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332204-9368-4051-860A-A287A749A4D8}"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A117A-CA91-4C1A-B4D9-F6476F89D17C}" type="slidenum">
              <a:rPr lang="en-US" smtClean="0"/>
              <a:t>‹#›</a:t>
            </a:fld>
            <a:endParaRPr lang="en-US"/>
          </a:p>
        </p:txBody>
      </p:sp>
    </p:spTree>
    <p:extLst>
      <p:ext uri="{BB962C8B-B14F-4D97-AF65-F5344CB8AC3E}">
        <p14:creationId xmlns:p14="http://schemas.microsoft.com/office/powerpoint/2010/main" val="403015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09"/>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2" y="10759444"/>
            <a:ext cx="13926024"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2267432" y="16032481"/>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3" y="10759444"/>
            <a:ext cx="13994608"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16664943" y="16032481"/>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332204-9368-4051-860A-A287A749A4D8}"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A117A-CA91-4C1A-B4D9-F6476F89D17C}" type="slidenum">
              <a:rPr lang="en-US" smtClean="0"/>
              <a:t>‹#›</a:t>
            </a:fld>
            <a:endParaRPr lang="en-US"/>
          </a:p>
        </p:txBody>
      </p:sp>
    </p:spTree>
    <p:extLst>
      <p:ext uri="{BB962C8B-B14F-4D97-AF65-F5344CB8AC3E}">
        <p14:creationId xmlns:p14="http://schemas.microsoft.com/office/powerpoint/2010/main" val="399242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332204-9368-4051-860A-A287A749A4D8}"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A117A-CA91-4C1A-B4D9-F6476F89D17C}" type="slidenum">
              <a:rPr lang="en-US" smtClean="0"/>
              <a:t>‹#›</a:t>
            </a:fld>
            <a:endParaRPr lang="en-US"/>
          </a:p>
        </p:txBody>
      </p:sp>
    </p:spTree>
    <p:extLst>
      <p:ext uri="{BB962C8B-B14F-4D97-AF65-F5344CB8AC3E}">
        <p14:creationId xmlns:p14="http://schemas.microsoft.com/office/powerpoint/2010/main" val="92222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32204-9368-4051-860A-A287A749A4D8}"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A117A-CA91-4C1A-B4D9-F6476F89D17C}" type="slidenum">
              <a:rPr lang="en-US" smtClean="0"/>
              <a:t>‹#›</a:t>
            </a:fld>
            <a:endParaRPr lang="en-US"/>
          </a:p>
        </p:txBody>
      </p:sp>
    </p:spTree>
    <p:extLst>
      <p:ext uri="{BB962C8B-B14F-4D97-AF65-F5344CB8AC3E}">
        <p14:creationId xmlns:p14="http://schemas.microsoft.com/office/powerpoint/2010/main" val="141218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1" cy="1024128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3994608" y="6319529"/>
            <a:ext cx="16664940" cy="311912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13167361"/>
            <a:ext cx="10617041"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B6332204-9368-4051-860A-A287A749A4D8}"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A117A-CA91-4C1A-B4D9-F6476F89D17C}" type="slidenum">
              <a:rPr lang="en-US" smtClean="0"/>
              <a:t>‹#›</a:t>
            </a:fld>
            <a:endParaRPr lang="en-US"/>
          </a:p>
        </p:txBody>
      </p:sp>
    </p:spTree>
    <p:extLst>
      <p:ext uri="{BB962C8B-B14F-4D97-AF65-F5344CB8AC3E}">
        <p14:creationId xmlns:p14="http://schemas.microsoft.com/office/powerpoint/2010/main" val="366180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926080"/>
            <a:ext cx="10617041" cy="1024128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29"/>
            <a:ext cx="16664940" cy="311912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2267429" y="13167361"/>
            <a:ext cx="10617041"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B6332204-9368-4051-860A-A287A749A4D8}"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A117A-CA91-4C1A-B4D9-F6476F89D17C}" type="slidenum">
              <a:rPr lang="en-US" smtClean="0"/>
              <a:t>‹#›</a:t>
            </a:fld>
            <a:endParaRPr lang="en-US"/>
          </a:p>
        </p:txBody>
      </p:sp>
    </p:spTree>
    <p:extLst>
      <p:ext uri="{BB962C8B-B14F-4D97-AF65-F5344CB8AC3E}">
        <p14:creationId xmlns:p14="http://schemas.microsoft.com/office/powerpoint/2010/main" val="324931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09"/>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1"/>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49"/>
            <a:ext cx="7406640" cy="2336800"/>
          </a:xfrm>
          <a:prstGeom prst="rect">
            <a:avLst/>
          </a:prstGeom>
        </p:spPr>
        <p:txBody>
          <a:bodyPr vert="horz" lIns="91440" tIns="45720" rIns="91440" bIns="45720" rtlCol="0" anchor="ctr"/>
          <a:lstStyle>
            <a:lvl1pPr algn="l">
              <a:defRPr sz="5760">
                <a:solidFill>
                  <a:schemeClr val="tx1">
                    <a:tint val="75000"/>
                  </a:schemeClr>
                </a:solidFill>
              </a:defRPr>
            </a:lvl1pPr>
          </a:lstStyle>
          <a:p>
            <a:fld id="{B6332204-9368-4051-860A-A287A749A4D8}" type="datetimeFigureOut">
              <a:rPr lang="en-US" smtClean="0"/>
              <a:t>11/8/2020</a:t>
            </a:fld>
            <a:endParaRPr lang="en-US"/>
          </a:p>
        </p:txBody>
      </p:sp>
      <p:sp>
        <p:nvSpPr>
          <p:cNvPr id="5" name="Footer Placeholder 4"/>
          <p:cNvSpPr>
            <a:spLocks noGrp="1"/>
          </p:cNvSpPr>
          <p:nvPr>
            <p:ph type="ftr" sz="quarter" idx="3"/>
          </p:nvPr>
        </p:nvSpPr>
        <p:spPr>
          <a:xfrm>
            <a:off x="10904220" y="40680649"/>
            <a:ext cx="11109960" cy="23368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49"/>
            <a:ext cx="7406640" cy="2336800"/>
          </a:xfrm>
          <a:prstGeom prst="rect">
            <a:avLst/>
          </a:prstGeom>
        </p:spPr>
        <p:txBody>
          <a:bodyPr vert="horz" lIns="91440" tIns="45720" rIns="91440" bIns="45720" rtlCol="0" anchor="ctr"/>
          <a:lstStyle>
            <a:lvl1pPr algn="r">
              <a:defRPr sz="5760">
                <a:solidFill>
                  <a:schemeClr val="tx1">
                    <a:tint val="75000"/>
                  </a:schemeClr>
                </a:solidFill>
              </a:defRPr>
            </a:lvl1pPr>
          </a:lstStyle>
          <a:p>
            <a:fld id="{7B4A117A-CA91-4C1A-B4D9-F6476F89D17C}" type="slidenum">
              <a:rPr lang="en-US" smtClean="0"/>
              <a:t>‹#›</a:t>
            </a:fld>
            <a:endParaRPr lang="en-US"/>
          </a:p>
        </p:txBody>
      </p:sp>
    </p:spTree>
    <p:extLst>
      <p:ext uri="{BB962C8B-B14F-4D97-AF65-F5344CB8AC3E}">
        <p14:creationId xmlns:p14="http://schemas.microsoft.com/office/powerpoint/2010/main" val="3014041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www.who.int/violence_injury_prevention/road_safety_status/2018/en/"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http://www.cdc.gov/injury/wisqars"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alpha val="85000"/>
          </a:srgb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336B5CD-F571-4BB1-ABBF-B883457C61F7}"/>
              </a:ext>
            </a:extLst>
          </p:cNvPr>
          <p:cNvSpPr/>
          <p:nvPr/>
        </p:nvSpPr>
        <p:spPr>
          <a:xfrm>
            <a:off x="455302" y="26356573"/>
            <a:ext cx="10553798" cy="17534627"/>
          </a:xfrm>
          <a:prstGeom prst="rect">
            <a:avLst/>
          </a:prstGeom>
          <a:solidFill>
            <a:schemeClr val="bg1">
              <a:alpha val="6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rPr>
              <a:t>The data set were downloaded from the source Kaggle</a:t>
            </a:r>
          </a:p>
          <a:p>
            <a:pPr algn="just"/>
            <a:r>
              <a:rPr lang="en-US" sz="3600" dirty="0">
                <a:solidFill>
                  <a:schemeClr val="tx1"/>
                </a:solidFill>
              </a:rPr>
              <a:t>Data sets: France from year 2005-2016</a:t>
            </a:r>
          </a:p>
          <a:p>
            <a:pPr algn="just"/>
            <a:endParaRPr lang="en-US" sz="3600" dirty="0">
              <a:solidFill>
                <a:schemeClr val="tx1"/>
              </a:solidFill>
            </a:endParaRPr>
          </a:p>
          <a:p>
            <a:pPr algn="just"/>
            <a:r>
              <a:rPr lang="en-US" sz="3600" b="1" dirty="0">
                <a:solidFill>
                  <a:schemeClr val="tx1"/>
                </a:solidFill>
              </a:rPr>
              <a:t>Initial methods includes:</a:t>
            </a:r>
          </a:p>
          <a:p>
            <a:pPr marL="571500" indent="-571500" algn="just">
              <a:buFont typeface="Arial" panose="020B0604020202020204" pitchFamily="34" charset="0"/>
              <a:buChar char="•"/>
            </a:pPr>
            <a:r>
              <a:rPr lang="en-US" sz="3600" dirty="0">
                <a:solidFill>
                  <a:schemeClr val="tx1"/>
                </a:solidFill>
              </a:rPr>
              <a:t>Combine of all the features</a:t>
            </a:r>
          </a:p>
          <a:p>
            <a:pPr marL="571500" indent="-571500" algn="just">
              <a:buFont typeface="Arial" panose="020B0604020202020204" pitchFamily="34" charset="0"/>
              <a:buChar char="•"/>
            </a:pPr>
            <a:r>
              <a:rPr lang="en-US" sz="3600" dirty="0">
                <a:solidFill>
                  <a:schemeClr val="tx1"/>
                </a:solidFill>
              </a:rPr>
              <a:t>Dropping  irrelevant features</a:t>
            </a:r>
          </a:p>
          <a:p>
            <a:pPr marL="571500" indent="-571500" algn="just">
              <a:buFont typeface="Arial" panose="020B0604020202020204" pitchFamily="34" charset="0"/>
              <a:buChar char="•"/>
            </a:pPr>
            <a:r>
              <a:rPr lang="en-US" sz="3600" dirty="0">
                <a:solidFill>
                  <a:schemeClr val="tx1"/>
                </a:solidFill>
              </a:rPr>
              <a:t>29 features were selected</a:t>
            </a:r>
          </a:p>
          <a:p>
            <a:pPr marL="571500" indent="-571500" algn="just">
              <a:buFont typeface="Arial" panose="020B0604020202020204" pitchFamily="34" charset="0"/>
              <a:buChar char="•"/>
            </a:pPr>
            <a:r>
              <a:rPr lang="en-US" sz="3600" dirty="0">
                <a:solidFill>
                  <a:schemeClr val="tx1"/>
                </a:solidFill>
              </a:rPr>
              <a:t>Missing values  and outliers were replaced</a:t>
            </a:r>
          </a:p>
          <a:p>
            <a:pPr algn="just"/>
            <a:endParaRPr lang="en-US" sz="3600" dirty="0">
              <a:solidFill>
                <a:schemeClr val="tx1"/>
              </a:solidFill>
            </a:endParaRPr>
          </a:p>
          <a:p>
            <a:pPr algn="just"/>
            <a:r>
              <a:rPr lang="en-US" sz="3600" b="1" dirty="0">
                <a:solidFill>
                  <a:schemeClr val="tx1"/>
                </a:solidFill>
              </a:rPr>
              <a:t>Exploratory Data Analysis:</a:t>
            </a:r>
          </a:p>
          <a:p>
            <a:pPr algn="just"/>
            <a:r>
              <a:rPr lang="en-US" sz="3600" dirty="0">
                <a:solidFill>
                  <a:schemeClr val="tx1"/>
                </a:solidFill>
              </a:rPr>
              <a:t>Classified into binary</a:t>
            </a:r>
          </a:p>
          <a:p>
            <a:pPr marL="571500" indent="-571500" algn="just">
              <a:buFont typeface="Arial" panose="020B0604020202020204" pitchFamily="34" charset="0"/>
              <a:buChar char="•"/>
            </a:pPr>
            <a:r>
              <a:rPr lang="en-US" sz="3600" dirty="0">
                <a:solidFill>
                  <a:schemeClr val="tx1"/>
                </a:solidFill>
              </a:rPr>
              <a:t>0: low severity</a:t>
            </a:r>
          </a:p>
          <a:p>
            <a:pPr marL="571500" indent="-571500" algn="just">
              <a:buFont typeface="Arial" panose="020B0604020202020204" pitchFamily="34" charset="0"/>
              <a:buChar char="•"/>
            </a:pPr>
            <a:r>
              <a:rPr lang="en-US" sz="3600" dirty="0">
                <a:solidFill>
                  <a:schemeClr val="tx1"/>
                </a:solidFill>
              </a:rPr>
              <a:t>1: high severity</a:t>
            </a: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marL="571500" indent="-571500" algn="just">
              <a:buFont typeface="Arial" panose="020B0604020202020204" pitchFamily="34" charset="0"/>
              <a:buChar char="•"/>
            </a:pPr>
            <a:endParaRPr lang="en-US" sz="3600" dirty="0">
              <a:solidFill>
                <a:schemeClr val="tx1"/>
              </a:solidFill>
            </a:endParaRPr>
          </a:p>
          <a:p>
            <a:pPr algn="just"/>
            <a:endParaRPr lang="en-US" sz="3600" dirty="0">
              <a:solidFill>
                <a:schemeClr val="tx1"/>
              </a:solidFill>
            </a:endParaRPr>
          </a:p>
          <a:p>
            <a:pPr algn="just"/>
            <a:endParaRPr lang="en-US" sz="3600" dirty="0">
              <a:solidFill>
                <a:schemeClr val="tx1"/>
              </a:solidFill>
            </a:endParaRPr>
          </a:p>
        </p:txBody>
      </p:sp>
      <p:grpSp>
        <p:nvGrpSpPr>
          <p:cNvPr id="7" name="Group 6">
            <a:extLst>
              <a:ext uri="{FF2B5EF4-FFF2-40B4-BE49-F238E27FC236}">
                <a16:creationId xmlns:a16="http://schemas.microsoft.com/office/drawing/2014/main" id="{CA15A004-4C46-44F4-917D-AD4D1D92BC08}"/>
              </a:ext>
            </a:extLst>
          </p:cNvPr>
          <p:cNvGrpSpPr/>
          <p:nvPr/>
        </p:nvGrpSpPr>
        <p:grpSpPr>
          <a:xfrm>
            <a:off x="469792" y="5774358"/>
            <a:ext cx="10552176" cy="18822153"/>
            <a:chOff x="17146132" y="3437147"/>
            <a:chExt cx="13829517" cy="11872450"/>
          </a:xfrm>
        </p:grpSpPr>
        <p:sp>
          <p:nvSpPr>
            <p:cNvPr id="8" name="Rectangle 7">
              <a:extLst>
                <a:ext uri="{FF2B5EF4-FFF2-40B4-BE49-F238E27FC236}">
                  <a16:creationId xmlns:a16="http://schemas.microsoft.com/office/drawing/2014/main" id="{D336B5CD-F571-4BB1-ABBF-B883457C61F7}"/>
                </a:ext>
              </a:extLst>
            </p:cNvPr>
            <p:cNvSpPr/>
            <p:nvPr/>
          </p:nvSpPr>
          <p:spPr>
            <a:xfrm>
              <a:off x="17146132" y="4398367"/>
              <a:ext cx="13829517" cy="10911230"/>
            </a:xfrm>
            <a:prstGeom prst="rect">
              <a:avLst/>
            </a:prstGeom>
            <a:solidFill>
              <a:schemeClr val="bg1">
                <a:alpha val="6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dirty="0"/>
            </a:p>
          </p:txBody>
        </p:sp>
        <p:sp>
          <p:nvSpPr>
            <p:cNvPr id="9" name="Rectangle 8">
              <a:extLst>
                <a:ext uri="{FF2B5EF4-FFF2-40B4-BE49-F238E27FC236}">
                  <a16:creationId xmlns:a16="http://schemas.microsoft.com/office/drawing/2014/main" id="{9A3F3DBF-58DE-4FC8-9B4C-A754CC727A38}"/>
                </a:ext>
              </a:extLst>
            </p:cNvPr>
            <p:cNvSpPr/>
            <p:nvPr/>
          </p:nvSpPr>
          <p:spPr>
            <a:xfrm>
              <a:off x="17146132" y="3437147"/>
              <a:ext cx="13829517" cy="1038176"/>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58" tIns="34279" rIns="68558" bIns="34279" rtlCol="0" anchor="ctr"/>
            <a:lstStyle/>
            <a:p>
              <a:pPr algn="ctr"/>
              <a:r>
                <a:rPr lang="en-US" sz="6000" b="1" dirty="0">
                  <a:solidFill>
                    <a:schemeClr val="accent3">
                      <a:lumMod val="20000"/>
                      <a:lumOff val="80000"/>
                    </a:schemeClr>
                  </a:solidFill>
                  <a:latin typeface="Franklin Gothic Book" panose="020B0503020102020204" pitchFamily="34" charset="0"/>
                  <a:cs typeface="Calibri" panose="020F0502020204030204" pitchFamily="34" charset="0"/>
                </a:rPr>
                <a:t>Background</a:t>
              </a:r>
              <a:endParaRPr lang="en-US" sz="4400" b="1" dirty="0">
                <a:solidFill>
                  <a:schemeClr val="accent3">
                    <a:lumMod val="20000"/>
                    <a:lumOff val="80000"/>
                  </a:schemeClr>
                </a:solidFill>
                <a:latin typeface="Franklin Gothic Book" panose="020B0503020102020204" pitchFamily="34" charset="0"/>
                <a:cs typeface="Calibri" panose="020F0502020204030204" pitchFamily="34" charset="0"/>
              </a:endParaRPr>
            </a:p>
          </p:txBody>
        </p:sp>
      </p:grpSp>
      <p:sp>
        <p:nvSpPr>
          <p:cNvPr id="12" name="Text Box 122">
            <a:extLst>
              <a:ext uri="{FF2B5EF4-FFF2-40B4-BE49-F238E27FC236}">
                <a16:creationId xmlns:a16="http://schemas.microsoft.com/office/drawing/2014/main" id="{FEE3D265-559D-475C-A51D-95D63FA5E06C}"/>
              </a:ext>
            </a:extLst>
          </p:cNvPr>
          <p:cNvSpPr txBox="1">
            <a:spLocks noChangeArrowheads="1"/>
          </p:cNvSpPr>
          <p:nvPr/>
        </p:nvSpPr>
        <p:spPr bwMode="auto">
          <a:xfrm>
            <a:off x="6890082" y="481955"/>
            <a:ext cx="25859876" cy="192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16" tIns="342790" rIns="137116" bIns="34279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latin typeface="Times New Roman" panose="02020603050405020304" pitchFamily="18" charset="0"/>
                <a:cs typeface="Times New Roman" panose="02020603050405020304" pitchFamily="18" charset="0"/>
              </a:rPr>
              <a:t>Predicting Traffic Accident Severity</a:t>
            </a:r>
          </a:p>
        </p:txBody>
      </p:sp>
      <p:sp>
        <p:nvSpPr>
          <p:cNvPr id="16" name="Rectangle 15">
            <a:extLst>
              <a:ext uri="{FF2B5EF4-FFF2-40B4-BE49-F238E27FC236}">
                <a16:creationId xmlns:a16="http://schemas.microsoft.com/office/drawing/2014/main" id="{B871D819-AAB8-4F05-8154-DECC617D087D}"/>
              </a:ext>
            </a:extLst>
          </p:cNvPr>
          <p:cNvSpPr/>
          <p:nvPr/>
        </p:nvSpPr>
        <p:spPr>
          <a:xfrm>
            <a:off x="11378884" y="7358522"/>
            <a:ext cx="10546445" cy="3634268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43" dirty="0">
                <a:solidFill>
                  <a:schemeClr val="tx1"/>
                </a:solidFill>
              </a:rPr>
              <a:t> </a:t>
            </a:r>
          </a:p>
        </p:txBody>
      </p:sp>
      <p:sp>
        <p:nvSpPr>
          <p:cNvPr id="40" name="Rectangle 39">
            <a:extLst>
              <a:ext uri="{FF2B5EF4-FFF2-40B4-BE49-F238E27FC236}">
                <a16:creationId xmlns:a16="http://schemas.microsoft.com/office/drawing/2014/main" id="{E28A52E5-44F0-48AD-A7A4-3E5A8A84DCDF}"/>
              </a:ext>
            </a:extLst>
          </p:cNvPr>
          <p:cNvSpPr/>
          <p:nvPr/>
        </p:nvSpPr>
        <p:spPr>
          <a:xfrm>
            <a:off x="459666" y="24802094"/>
            <a:ext cx="10562199" cy="15544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sz="6000" b="1" dirty="0">
                <a:solidFill>
                  <a:schemeClr val="accent3">
                    <a:lumMod val="20000"/>
                    <a:lumOff val="80000"/>
                  </a:schemeClr>
                </a:solidFill>
                <a:latin typeface="Franklin Gothic Book" panose="020B0503020102020204" pitchFamily="34" charset="0"/>
                <a:cs typeface="Calibri" panose="020F0502020204030204" pitchFamily="34" charset="0"/>
              </a:rPr>
              <a:t>Data Preparation</a:t>
            </a:r>
          </a:p>
        </p:txBody>
      </p:sp>
      <p:sp>
        <p:nvSpPr>
          <p:cNvPr id="41" name="Rectangle 40">
            <a:extLst>
              <a:ext uri="{FF2B5EF4-FFF2-40B4-BE49-F238E27FC236}">
                <a16:creationId xmlns:a16="http://schemas.microsoft.com/office/drawing/2014/main" id="{C67F7DE2-2DF6-409C-B768-E5386ACB4642}"/>
              </a:ext>
            </a:extLst>
          </p:cNvPr>
          <p:cNvSpPr/>
          <p:nvPr/>
        </p:nvSpPr>
        <p:spPr>
          <a:xfrm>
            <a:off x="22289197" y="7317984"/>
            <a:ext cx="10233374" cy="604381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rPr>
              <a:t>Random Forest:</a:t>
            </a:r>
          </a:p>
          <a:p>
            <a:r>
              <a:rPr lang="en-US" sz="3200" dirty="0">
                <a:solidFill>
                  <a:schemeClr val="tx1"/>
                </a:solidFill>
              </a:rPr>
              <a:t>Decision tress: 10</a:t>
            </a:r>
          </a:p>
          <a:p>
            <a:r>
              <a:rPr lang="en-US" sz="3200" dirty="0">
                <a:solidFill>
                  <a:schemeClr val="tx1"/>
                </a:solidFill>
              </a:rPr>
              <a:t>Maximum depth of features : 12</a:t>
            </a:r>
          </a:p>
          <a:p>
            <a:endParaRPr lang="en-US" sz="3200" dirty="0">
              <a:solidFill>
                <a:schemeClr val="tx1"/>
              </a:solidFill>
            </a:endParaRPr>
          </a:p>
          <a:p>
            <a:r>
              <a:rPr lang="en-US" sz="3200" b="1" dirty="0">
                <a:solidFill>
                  <a:schemeClr val="tx1"/>
                </a:solidFill>
              </a:rPr>
              <a:t>Logistic Regression</a:t>
            </a:r>
          </a:p>
          <a:p>
            <a:r>
              <a:rPr lang="en-US" sz="3200" dirty="0">
                <a:solidFill>
                  <a:schemeClr val="tx1"/>
                </a:solidFill>
              </a:rPr>
              <a:t>C= 0.001</a:t>
            </a:r>
          </a:p>
          <a:p>
            <a:endParaRPr lang="en-US" sz="3200" dirty="0">
              <a:solidFill>
                <a:schemeClr val="tx1"/>
              </a:solidFill>
            </a:endParaRPr>
          </a:p>
          <a:p>
            <a:r>
              <a:rPr lang="en-US" sz="3200" b="1" dirty="0" err="1">
                <a:solidFill>
                  <a:schemeClr val="tx1"/>
                </a:solidFill>
              </a:rPr>
              <a:t>K_Nearest</a:t>
            </a:r>
            <a:r>
              <a:rPr lang="en-US" sz="3200" b="1" dirty="0">
                <a:solidFill>
                  <a:schemeClr val="tx1"/>
                </a:solidFill>
              </a:rPr>
              <a:t> </a:t>
            </a:r>
            <a:r>
              <a:rPr lang="en-US" sz="3200" b="1" dirty="0" err="1">
                <a:solidFill>
                  <a:schemeClr val="tx1"/>
                </a:solidFill>
              </a:rPr>
              <a:t>Neighbour</a:t>
            </a:r>
            <a:endParaRPr lang="en-US" sz="3200" b="1" dirty="0">
              <a:solidFill>
                <a:schemeClr val="tx1"/>
              </a:solidFill>
            </a:endParaRPr>
          </a:p>
          <a:p>
            <a:r>
              <a:rPr lang="en-US" sz="3200" dirty="0">
                <a:solidFill>
                  <a:schemeClr val="tx1"/>
                </a:solidFill>
              </a:rPr>
              <a:t>K=15</a:t>
            </a:r>
          </a:p>
          <a:p>
            <a:endParaRPr lang="en-US" sz="3200" dirty="0">
              <a:solidFill>
                <a:schemeClr val="tx1"/>
              </a:solidFill>
            </a:endParaRPr>
          </a:p>
          <a:p>
            <a:r>
              <a:rPr lang="en-US" sz="3200" b="1" dirty="0">
                <a:solidFill>
                  <a:schemeClr val="tx1"/>
                </a:solidFill>
              </a:rPr>
              <a:t>Supervised Vector Machine</a:t>
            </a:r>
          </a:p>
          <a:p>
            <a:r>
              <a:rPr lang="en-US" sz="3200" dirty="0">
                <a:solidFill>
                  <a:schemeClr val="tx1"/>
                </a:solidFill>
              </a:rPr>
              <a:t>Training size=75,000 samples</a:t>
            </a:r>
          </a:p>
        </p:txBody>
      </p:sp>
      <p:grpSp>
        <p:nvGrpSpPr>
          <p:cNvPr id="52" name="Group 51">
            <a:extLst>
              <a:ext uri="{FF2B5EF4-FFF2-40B4-BE49-F238E27FC236}">
                <a16:creationId xmlns:a16="http://schemas.microsoft.com/office/drawing/2014/main" id="{CF6C4B39-E477-4C56-9E77-C4DE4568B7D0}"/>
              </a:ext>
            </a:extLst>
          </p:cNvPr>
          <p:cNvGrpSpPr/>
          <p:nvPr/>
        </p:nvGrpSpPr>
        <p:grpSpPr>
          <a:xfrm>
            <a:off x="22269430" y="34964350"/>
            <a:ext cx="10268182" cy="5767790"/>
            <a:chOff x="19342085" y="35552509"/>
            <a:chExt cx="9794432" cy="4299192"/>
          </a:xfrm>
        </p:grpSpPr>
        <p:sp>
          <p:nvSpPr>
            <p:cNvPr id="57" name="Rectangle 56">
              <a:extLst>
                <a:ext uri="{FF2B5EF4-FFF2-40B4-BE49-F238E27FC236}">
                  <a16:creationId xmlns:a16="http://schemas.microsoft.com/office/drawing/2014/main" id="{31152636-DFA2-4B7E-9A4B-75724E088EFD}"/>
                </a:ext>
              </a:extLst>
            </p:cNvPr>
            <p:cNvSpPr/>
            <p:nvPr/>
          </p:nvSpPr>
          <p:spPr>
            <a:xfrm>
              <a:off x="19342085" y="36347835"/>
              <a:ext cx="9772069" cy="3503866"/>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sp>
          <p:nvSpPr>
            <p:cNvPr id="58" name="Rectangle 57">
              <a:extLst>
                <a:ext uri="{FF2B5EF4-FFF2-40B4-BE49-F238E27FC236}">
                  <a16:creationId xmlns:a16="http://schemas.microsoft.com/office/drawing/2014/main" id="{34707A94-404F-4DEC-9BD8-1073561CEE5C}"/>
                </a:ext>
              </a:extLst>
            </p:cNvPr>
            <p:cNvSpPr/>
            <p:nvPr/>
          </p:nvSpPr>
          <p:spPr>
            <a:xfrm>
              <a:off x="19364448" y="35552509"/>
              <a:ext cx="9772069" cy="1180553"/>
            </a:xfrm>
            <a:prstGeom prst="rect">
              <a:avLst/>
            </a:prstGeom>
            <a:solidFill>
              <a:schemeClr val="tx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lIns="68439" tIns="34221" rIns="68439" bIns="34221" rtlCol="0" anchor="ctr"/>
            <a:lstStyle/>
            <a:p>
              <a:pPr algn="ctr"/>
              <a:r>
                <a:rPr lang="en-US" sz="6000" b="1" dirty="0">
                  <a:solidFill>
                    <a:schemeClr val="accent3">
                      <a:lumMod val="20000"/>
                      <a:lumOff val="80000"/>
                    </a:schemeClr>
                  </a:solidFill>
                  <a:latin typeface="Franklin Gothic Book" panose="020B0503020102020204" pitchFamily="34" charset="0"/>
                  <a:cs typeface="Calibri" panose="020F0502020204030204" pitchFamily="34" charset="0"/>
                </a:rPr>
                <a:t>References</a:t>
              </a:r>
              <a:endParaRPr lang="en-US" sz="4286" b="1" dirty="0">
                <a:solidFill>
                  <a:schemeClr val="accent3">
                    <a:lumMod val="20000"/>
                    <a:lumOff val="80000"/>
                  </a:schemeClr>
                </a:solidFill>
                <a:latin typeface="Franklin Gothic Book" panose="020B0503020102020204" pitchFamily="34" charset="0"/>
                <a:cs typeface="Calibri" panose="020F0502020204030204" pitchFamily="34" charset="0"/>
              </a:endParaRPr>
            </a:p>
          </p:txBody>
        </p:sp>
      </p:grpSp>
      <p:sp>
        <p:nvSpPr>
          <p:cNvPr id="54" name="Rectangle 53">
            <a:extLst>
              <a:ext uri="{FF2B5EF4-FFF2-40B4-BE49-F238E27FC236}">
                <a16:creationId xmlns:a16="http://schemas.microsoft.com/office/drawing/2014/main" id="{40E2A719-731E-4BE2-A1AB-8657EBBE5271}"/>
              </a:ext>
            </a:extLst>
          </p:cNvPr>
          <p:cNvSpPr/>
          <p:nvPr/>
        </p:nvSpPr>
        <p:spPr>
          <a:xfrm>
            <a:off x="22282754" y="42469343"/>
            <a:ext cx="10239019" cy="1231859"/>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5000"/>
              </a:lnSpc>
              <a:spcAft>
                <a:spcPts val="800"/>
              </a:spcAft>
            </a:pPr>
            <a:r>
              <a:rPr lang="en-US" sz="3200" dirty="0">
                <a:solidFill>
                  <a:schemeClr val="tx1"/>
                </a:solidFill>
                <a:ea typeface="Calibri" panose="020F0502020204030204" pitchFamily="34" charset="0"/>
                <a:cs typeface="Times New Roman" panose="02020603050405020304" pitchFamily="18" charset="0"/>
              </a:rPr>
              <a:t>Thank you so much for the Coursera providing the  course  which help me a lot to figure out real data, their analysis.</a:t>
            </a:r>
          </a:p>
        </p:txBody>
      </p:sp>
      <p:sp>
        <p:nvSpPr>
          <p:cNvPr id="56" name="Rectangle 55">
            <a:extLst>
              <a:ext uri="{FF2B5EF4-FFF2-40B4-BE49-F238E27FC236}">
                <a16:creationId xmlns:a16="http://schemas.microsoft.com/office/drawing/2014/main" id="{E1F7D5DA-ACC8-4358-934D-8E12B06FA130}"/>
              </a:ext>
            </a:extLst>
          </p:cNvPr>
          <p:cNvSpPr/>
          <p:nvPr/>
        </p:nvSpPr>
        <p:spPr>
          <a:xfrm>
            <a:off x="22282753" y="40965927"/>
            <a:ext cx="10239020" cy="1554480"/>
          </a:xfrm>
          <a:prstGeom prst="rect">
            <a:avLst/>
          </a:prstGeom>
          <a:solidFill>
            <a:schemeClr val="tx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lIns="68439" tIns="34221" rIns="68439" bIns="34221" rtlCol="0" anchor="ctr"/>
          <a:lstStyle/>
          <a:p>
            <a:pPr algn="ctr"/>
            <a:r>
              <a:rPr lang="en-US" sz="6000" b="1" dirty="0">
                <a:solidFill>
                  <a:schemeClr val="accent3">
                    <a:lumMod val="20000"/>
                    <a:lumOff val="80000"/>
                  </a:schemeClr>
                </a:solidFill>
                <a:latin typeface="Franklin Gothic Book" panose="020B0503020102020204" pitchFamily="34" charset="0"/>
                <a:cs typeface="Calibri" panose="020F0502020204030204" pitchFamily="34" charset="0"/>
              </a:rPr>
              <a:t>Acknowledgements</a:t>
            </a:r>
          </a:p>
        </p:txBody>
      </p:sp>
      <p:sp>
        <p:nvSpPr>
          <p:cNvPr id="35" name="Rectangle 34">
            <a:extLst>
              <a:ext uri="{FF2B5EF4-FFF2-40B4-BE49-F238E27FC236}">
                <a16:creationId xmlns:a16="http://schemas.microsoft.com/office/drawing/2014/main" id="{EA4AFA40-D613-4207-8547-89C8CA6A9C04}"/>
              </a:ext>
            </a:extLst>
          </p:cNvPr>
          <p:cNvSpPr/>
          <p:nvPr/>
        </p:nvSpPr>
        <p:spPr>
          <a:xfrm>
            <a:off x="22280794" y="5790056"/>
            <a:ext cx="10233374" cy="15544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58" tIns="34279" rIns="68558" bIns="34279" rtlCol="0" anchor="ctr"/>
          <a:lstStyle/>
          <a:p>
            <a:pPr algn="ctr"/>
            <a:r>
              <a:rPr lang="en-US" sz="6000" b="1" dirty="0">
                <a:solidFill>
                  <a:schemeClr val="accent3">
                    <a:lumMod val="20000"/>
                    <a:lumOff val="80000"/>
                  </a:schemeClr>
                </a:solidFill>
                <a:latin typeface="Franklin Gothic Book" panose="020B0503020102020204" pitchFamily="34" charset="0"/>
                <a:cs typeface="Calibri" panose="020F0502020204030204" pitchFamily="34" charset="0"/>
              </a:rPr>
              <a:t>Model development</a:t>
            </a:r>
            <a:endParaRPr lang="en-US" sz="4400" b="1" dirty="0">
              <a:solidFill>
                <a:schemeClr val="accent3">
                  <a:lumMod val="20000"/>
                  <a:lumOff val="80000"/>
                </a:schemeClr>
              </a:solidFill>
              <a:latin typeface="Franklin Gothic Book" panose="020B05030201020202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CF092E43-042B-402C-9EC4-1A96ACEE32FE}"/>
              </a:ext>
            </a:extLst>
          </p:cNvPr>
          <p:cNvSpPr/>
          <p:nvPr/>
        </p:nvSpPr>
        <p:spPr>
          <a:xfrm>
            <a:off x="990600" y="7311456"/>
            <a:ext cx="10020767" cy="18251150"/>
          </a:xfrm>
          <a:prstGeom prst="rect">
            <a:avLst/>
          </a:prstGeom>
        </p:spPr>
        <p:txBody>
          <a:bodyPr wrap="square">
            <a:spAutoFit/>
          </a:bodyPr>
          <a:lstStyle/>
          <a:p>
            <a:r>
              <a:rPr lang="en-US" sz="3600" b="1" dirty="0">
                <a:cs typeface="Times New Roman" panose="02020603050405020304" pitchFamily="18" charset="0"/>
              </a:rPr>
              <a:t>Traffic accident key facts:</a:t>
            </a:r>
          </a:p>
          <a:p>
            <a:pPr marL="342900" indent="-342900">
              <a:buFont typeface="Arial" panose="020B0604020202020204" pitchFamily="34" charset="0"/>
              <a:buChar char="•"/>
            </a:pPr>
            <a:r>
              <a:rPr lang="en-US" sz="3200" dirty="0"/>
              <a:t>Approximately 1.35 million people die each year as a result of road traffic crashes.</a:t>
            </a:r>
          </a:p>
          <a:p>
            <a:pPr marL="342900" indent="-342900">
              <a:buFont typeface="Arial" panose="020B0604020202020204" pitchFamily="34" charset="0"/>
              <a:buChar char="•"/>
            </a:pPr>
            <a:r>
              <a:rPr lang="en-US" sz="3200" dirty="0"/>
              <a:t>The2030 Agenda for Sustainable Development has set an ambitious target of halving the global number of deaths and injuries from road traffic crashes by 2020.</a:t>
            </a:r>
          </a:p>
          <a:p>
            <a:pPr marL="342900" indent="-342900">
              <a:buFont typeface="Arial" panose="020B0604020202020204" pitchFamily="34" charset="0"/>
              <a:buChar char="•"/>
            </a:pPr>
            <a:r>
              <a:rPr lang="en-US" sz="3200" dirty="0"/>
              <a:t>Road traffic crashes cost most countries 3% of their gross domestic product.</a:t>
            </a:r>
          </a:p>
          <a:p>
            <a:pPr marL="342900" indent="-342900">
              <a:buFont typeface="Arial" panose="020B0604020202020204" pitchFamily="34" charset="0"/>
              <a:buChar char="•"/>
            </a:pPr>
            <a:r>
              <a:rPr lang="en-US" sz="3200" dirty="0"/>
              <a:t>More than half of all road traffic deaths are among vulnerable road users: pedestrians, cyclists, and motorcyclists.</a:t>
            </a:r>
          </a:p>
          <a:p>
            <a:pPr marL="342900" indent="-342900">
              <a:buFont typeface="Arial" panose="020B0604020202020204" pitchFamily="34" charset="0"/>
              <a:buChar char="•"/>
            </a:pPr>
            <a:r>
              <a:rPr lang="en-US" sz="3200" dirty="0"/>
              <a:t>93% of the world's fatalities on the roads occur in low- and middle-income countries, even though these countries have approximately 60% of the world's vehicles.</a:t>
            </a:r>
          </a:p>
          <a:p>
            <a:pPr marL="342900" indent="-342900">
              <a:buFont typeface="Arial" panose="020B0604020202020204" pitchFamily="34" charset="0"/>
              <a:buChar char="•"/>
            </a:pPr>
            <a:r>
              <a:rPr lang="en-US" sz="3200" dirty="0"/>
              <a:t>Road traffic injuries are the leading cause of death for children and young adults aged 5-29 years.</a:t>
            </a:r>
          </a:p>
          <a:p>
            <a:r>
              <a:rPr lang="en-US" sz="3600" b="1" dirty="0">
                <a:cs typeface="Times New Roman" panose="02020603050405020304" pitchFamily="18" charset="0"/>
              </a:rPr>
              <a:t>Who  is at risk?</a:t>
            </a:r>
          </a:p>
          <a:p>
            <a:pPr marL="342900" indent="-342900">
              <a:buFont typeface="Arial" panose="020B0604020202020204" pitchFamily="34" charset="0"/>
              <a:buChar char="•"/>
            </a:pPr>
            <a:r>
              <a:rPr lang="en-US" sz="3200" dirty="0">
                <a:cs typeface="Times New Roman" panose="02020603050405020304" pitchFamily="18" charset="0"/>
              </a:rPr>
              <a:t>Socioeconomic status: 90% road traffic deaths occur in low- and middle countries</a:t>
            </a:r>
          </a:p>
          <a:p>
            <a:pPr marL="342900" indent="-342900">
              <a:buFont typeface="Arial" panose="020B0604020202020204" pitchFamily="34" charset="0"/>
              <a:buChar char="•"/>
            </a:pPr>
            <a:r>
              <a:rPr lang="en-US" sz="3200" dirty="0">
                <a:cs typeface="Times New Roman" panose="02020603050405020304" pitchFamily="18" charset="0"/>
              </a:rPr>
              <a:t>Age: </a:t>
            </a:r>
            <a:r>
              <a:rPr lang="en-US" sz="3200" dirty="0" err="1">
                <a:cs typeface="Times New Roman" panose="02020603050405020304" pitchFamily="18" charset="0"/>
              </a:rPr>
              <a:t>Childern</a:t>
            </a:r>
            <a:r>
              <a:rPr lang="en-US" sz="3200" dirty="0">
                <a:cs typeface="Times New Roman" panose="02020603050405020304" pitchFamily="18" charset="0"/>
              </a:rPr>
              <a:t> and young adults ages 5-29 years</a:t>
            </a:r>
          </a:p>
          <a:p>
            <a:pPr marL="342900" indent="-342900">
              <a:buFont typeface="Arial" panose="020B0604020202020204" pitchFamily="34" charset="0"/>
              <a:buChar char="•"/>
            </a:pPr>
            <a:r>
              <a:rPr lang="en-US" sz="3200" dirty="0">
                <a:cs typeface="Times New Roman" panose="02020603050405020304" pitchFamily="18" charset="0"/>
              </a:rPr>
              <a:t>Sex: Young male are more likely involved in road traffic crashes than females</a:t>
            </a:r>
          </a:p>
          <a:p>
            <a:endParaRPr lang="en-US" sz="2000" dirty="0">
              <a:cs typeface="Times New Roman" panose="02020603050405020304" pitchFamily="18" charset="0"/>
            </a:endParaRPr>
          </a:p>
          <a:p>
            <a:r>
              <a:rPr lang="en-US" sz="3600" b="1" dirty="0">
                <a:cs typeface="Times New Roman" panose="02020603050405020304" pitchFamily="18" charset="0"/>
              </a:rPr>
              <a:t>Risk factors: </a:t>
            </a:r>
          </a:p>
          <a:p>
            <a:pPr marL="342900" indent="-342900">
              <a:buFont typeface="Arial" panose="020B0604020202020204" pitchFamily="34" charset="0"/>
              <a:buChar char="•"/>
            </a:pPr>
            <a:r>
              <a:rPr lang="en-US" sz="3200" dirty="0">
                <a:cs typeface="Times New Roman" panose="02020603050405020304" pitchFamily="18" charset="0"/>
              </a:rPr>
              <a:t>The safe system approach: accommodating human error</a:t>
            </a:r>
          </a:p>
          <a:p>
            <a:pPr marL="342900" indent="-342900">
              <a:buFont typeface="Arial" panose="020B0604020202020204" pitchFamily="34" charset="0"/>
              <a:buChar char="•"/>
            </a:pPr>
            <a:r>
              <a:rPr lang="en-US" sz="3200" dirty="0">
                <a:cs typeface="Times New Roman" panose="02020603050405020304" pitchFamily="18" charset="0"/>
              </a:rPr>
              <a:t>Speeding</a:t>
            </a:r>
          </a:p>
          <a:p>
            <a:pPr marL="342900" indent="-342900">
              <a:buFont typeface="Arial" panose="020B0604020202020204" pitchFamily="34" charset="0"/>
              <a:buChar char="•"/>
            </a:pPr>
            <a:r>
              <a:rPr lang="en-US" sz="3200" dirty="0">
                <a:cs typeface="Times New Roman" panose="02020603050405020304" pitchFamily="18" charset="0"/>
              </a:rPr>
              <a:t>Driving under the influence of alcohol and other psychoactive substances</a:t>
            </a:r>
          </a:p>
          <a:p>
            <a:pPr marL="342900" indent="-342900">
              <a:buFont typeface="Arial" panose="020B0604020202020204" pitchFamily="34" charset="0"/>
              <a:buChar char="•"/>
            </a:pPr>
            <a:r>
              <a:rPr lang="en-US" sz="3200" dirty="0">
                <a:cs typeface="Times New Roman" panose="02020603050405020304" pitchFamily="18" charset="0"/>
              </a:rPr>
              <a:t>Nonuse of motorcycle helmets, seat-belts, and child restraints</a:t>
            </a:r>
          </a:p>
          <a:p>
            <a:pPr marL="342900" indent="-342900">
              <a:buFont typeface="Arial" panose="020B0604020202020204" pitchFamily="34" charset="0"/>
              <a:buChar char="•"/>
            </a:pPr>
            <a:r>
              <a:rPr lang="en-US" sz="3200" dirty="0">
                <a:cs typeface="Times New Roman" panose="02020603050405020304" pitchFamily="18" charset="0"/>
              </a:rPr>
              <a:t>Distracted driving</a:t>
            </a:r>
          </a:p>
          <a:p>
            <a:pPr marL="342900" indent="-342900">
              <a:buFont typeface="Arial" panose="020B0604020202020204" pitchFamily="34" charset="0"/>
              <a:buChar char="•"/>
            </a:pPr>
            <a:r>
              <a:rPr lang="en-US" sz="3200" dirty="0">
                <a:cs typeface="Times New Roman" panose="02020603050405020304" pitchFamily="18" charset="0"/>
              </a:rPr>
              <a:t>Unsafe road infrastructure</a:t>
            </a:r>
          </a:p>
          <a:p>
            <a:pPr marL="342900" indent="-342900">
              <a:buFont typeface="Arial" panose="020B0604020202020204" pitchFamily="34" charset="0"/>
              <a:buChar char="•"/>
            </a:pPr>
            <a:r>
              <a:rPr lang="en-US" sz="3200" dirty="0">
                <a:cs typeface="Times New Roman" panose="02020603050405020304" pitchFamily="18" charset="0"/>
              </a:rPr>
              <a:t>Inadequate post-crash care</a:t>
            </a:r>
          </a:p>
          <a:p>
            <a:pPr marL="342900" indent="-342900">
              <a:buFont typeface="Arial" panose="020B0604020202020204" pitchFamily="34" charset="0"/>
              <a:buChar char="•"/>
            </a:pPr>
            <a:r>
              <a:rPr lang="en-US" sz="3200" dirty="0">
                <a:cs typeface="Times New Roman" panose="02020603050405020304" pitchFamily="18" charset="0"/>
              </a:rPr>
              <a:t>Inadequate law enforcement of traffic laws</a:t>
            </a:r>
          </a:p>
          <a:p>
            <a:endParaRPr lang="en-US" sz="2000" dirty="0">
              <a:cs typeface="Times New Roman" panose="02020603050405020304" pitchFamily="18" charset="0"/>
            </a:endParaRPr>
          </a:p>
          <a:p>
            <a:endParaRPr lang="en-US" sz="2000" dirty="0">
              <a:cs typeface="Times New Roman" panose="02020603050405020304" pitchFamily="18" charset="0"/>
            </a:endParaRPr>
          </a:p>
          <a:p>
            <a:endParaRPr lang="en-US" sz="2000" dirty="0">
              <a:cs typeface="Times New Roman" panose="02020603050405020304" pitchFamily="18" charset="0"/>
            </a:endParaRPr>
          </a:p>
        </p:txBody>
      </p:sp>
      <p:sp>
        <p:nvSpPr>
          <p:cNvPr id="124" name="Rectangle 123">
            <a:extLst>
              <a:ext uri="{FF2B5EF4-FFF2-40B4-BE49-F238E27FC236}">
                <a16:creationId xmlns:a16="http://schemas.microsoft.com/office/drawing/2014/main" id="{CDB6EF61-6E72-4B4F-A665-16BB1F8AB613}"/>
              </a:ext>
            </a:extLst>
          </p:cNvPr>
          <p:cNvSpPr/>
          <p:nvPr/>
        </p:nvSpPr>
        <p:spPr>
          <a:xfrm>
            <a:off x="22290081" y="36761822"/>
            <a:ext cx="10200389" cy="3416320"/>
          </a:xfrm>
          <a:prstGeom prst="rect">
            <a:avLst/>
          </a:prstGeom>
        </p:spPr>
        <p:txBody>
          <a:bodyPr wrap="square">
            <a:spAutoFit/>
          </a:bodyPr>
          <a:lstStyle/>
          <a:p>
            <a:pPr marL="274320" indent="-457200"/>
            <a:r>
              <a:rPr lang="en-US" dirty="0"/>
              <a:t>World Health Organization (WHO). Global Status Report on Road Safety 2018. December 2018. [cited 2019 April 8]. Available from URL: </a:t>
            </a:r>
            <a:r>
              <a:rPr lang="en-US" u="sng" dirty="0">
                <a:hlinkClick r:id="rId3"/>
              </a:rPr>
              <a:t>https://www.who.int/violence_injury_prevention/road_safety_status/2018/en/</a:t>
            </a:r>
            <a:r>
              <a:rPr lang="en-US" dirty="0">
                <a:hlinkClick r:id="rId3"/>
              </a:rPr>
              <a:t>external icon</a:t>
            </a:r>
            <a:endParaRPr lang="en-US" dirty="0"/>
          </a:p>
          <a:p>
            <a:br>
              <a:rPr lang="en-US" dirty="0"/>
            </a:br>
            <a:r>
              <a:rPr lang="en-US" dirty="0"/>
              <a:t>Centers for Disease Control and Prevention (CDC), National Center for Injury Prevention and Control (NCIPC). Web-based Injury Statistics Query and Reporting System (WISQARS). [cited 2019 November 4]. Available from URL: </a:t>
            </a:r>
            <a:r>
              <a:rPr lang="en-US" u="sng" dirty="0">
                <a:hlinkClick r:id="rId4"/>
              </a:rPr>
              <a:t>http://www.cdc.gov/injury/wisqars</a:t>
            </a:r>
            <a:endParaRPr lang="en-US" dirty="0"/>
          </a:p>
          <a:p>
            <a:br>
              <a:rPr lang="en-US" dirty="0"/>
            </a:br>
            <a:r>
              <a:rPr lang="en-US" dirty="0">
                <a:ea typeface="Tahoma" panose="020B0604030504040204" pitchFamily="34" charset="0"/>
                <a:cs typeface="Tahoma" panose="020B0604030504040204" pitchFamily="34" charset="0"/>
              </a:rPr>
              <a:t>https://www.cdc.gov/injury/features/global-road-safety/index.html#:~:text=Each%20year%2C%201.35%20million%20people,on%20roadways%20around%20the%20world.&amp;text=Every%20day%2C%20almost%203%2C700%20people,pedestrians%2C%20motorcyclists%2C%20and%20cyclists.</a:t>
            </a:r>
          </a:p>
        </p:txBody>
      </p:sp>
      <p:sp>
        <p:nvSpPr>
          <p:cNvPr id="126" name="Rectangle 125">
            <a:extLst>
              <a:ext uri="{FF2B5EF4-FFF2-40B4-BE49-F238E27FC236}">
                <a16:creationId xmlns:a16="http://schemas.microsoft.com/office/drawing/2014/main" id="{450C4E47-DF47-492D-AD1E-9270EBB3F33B}"/>
              </a:ext>
            </a:extLst>
          </p:cNvPr>
          <p:cNvSpPr/>
          <p:nvPr/>
        </p:nvSpPr>
        <p:spPr>
          <a:xfrm>
            <a:off x="11348257" y="5775158"/>
            <a:ext cx="10573423" cy="15544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sz="6000" b="1" dirty="0">
                <a:solidFill>
                  <a:schemeClr val="accent3">
                    <a:lumMod val="20000"/>
                    <a:lumOff val="80000"/>
                  </a:schemeClr>
                </a:solidFill>
                <a:latin typeface="Franklin Gothic Book" panose="020B0503020102020204" pitchFamily="34" charset="0"/>
                <a:cs typeface="Calibri" panose="020F0502020204030204" pitchFamily="34" charset="0"/>
              </a:rPr>
              <a:t>Data analysis- Seasonality</a:t>
            </a:r>
          </a:p>
        </p:txBody>
      </p:sp>
      <p:sp>
        <p:nvSpPr>
          <p:cNvPr id="2" name="TextBox 1">
            <a:extLst>
              <a:ext uri="{FF2B5EF4-FFF2-40B4-BE49-F238E27FC236}">
                <a16:creationId xmlns:a16="http://schemas.microsoft.com/office/drawing/2014/main" id="{9685B70B-FBCA-44AC-9E8A-70B469FA5838}"/>
              </a:ext>
            </a:extLst>
          </p:cNvPr>
          <p:cNvSpPr txBox="1"/>
          <p:nvPr/>
        </p:nvSpPr>
        <p:spPr>
          <a:xfrm>
            <a:off x="14864333" y="2165967"/>
            <a:ext cx="7002623" cy="1015663"/>
          </a:xfrm>
          <a:prstGeom prst="rect">
            <a:avLst/>
          </a:prstGeom>
          <a:noFill/>
        </p:spPr>
        <p:txBody>
          <a:bodyPr wrap="none" rtlCol="0">
            <a:spAutoFit/>
          </a:bodyPr>
          <a:lstStyle/>
          <a:p>
            <a:pPr algn="ctr"/>
            <a:r>
              <a:rPr lang="en-US" sz="6000" dirty="0"/>
              <a:t>Coursera Final Project</a:t>
            </a:r>
          </a:p>
        </p:txBody>
      </p:sp>
      <p:pic>
        <p:nvPicPr>
          <p:cNvPr id="1028" name="Picture 4">
            <a:extLst>
              <a:ext uri="{FF2B5EF4-FFF2-40B4-BE49-F238E27FC236}">
                <a16:creationId xmlns:a16="http://schemas.microsoft.com/office/drawing/2014/main" id="{D00C90C2-A0D3-4BA3-9148-265F7423E0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7633" y="33846732"/>
            <a:ext cx="7156661" cy="49142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0DE8155-D489-40E1-9B27-525EED5F87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791" y="38760938"/>
            <a:ext cx="8029543" cy="4940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E3D80C2-B32E-439E-99EF-09DB487A84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12356" y="12262715"/>
            <a:ext cx="9115095" cy="449400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E599176-B638-4472-B507-BCE82D8EF3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48147" y="7448921"/>
            <a:ext cx="8879305" cy="489378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9DBE715-B0A8-43BC-8A06-AD628F88C7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48147" y="17097068"/>
            <a:ext cx="8879303" cy="464906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E3BABB20-995E-432C-BC46-0FC8FF2C0A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00761" y="21912921"/>
            <a:ext cx="9958747" cy="5266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EA63C802-4138-4714-9515-4A2D330F1C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00761" y="27179566"/>
            <a:ext cx="10006606" cy="542477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147B8522-378E-4A60-9638-9BF9B76F89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42043" y="32633227"/>
            <a:ext cx="9891509" cy="536238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6C0CDDB4-300F-41B6-853A-D1D547CEB6E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355186" y="39800993"/>
            <a:ext cx="5205857" cy="360007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4B1C34F1-065E-4038-9934-EFFFC0F3B2B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27694" y="39862115"/>
            <a:ext cx="5205858" cy="3547129"/>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2C3A1FEB-02EE-4066-B54C-23E654C039E3}"/>
              </a:ext>
            </a:extLst>
          </p:cNvPr>
          <p:cNvSpPr/>
          <p:nvPr/>
        </p:nvSpPr>
        <p:spPr>
          <a:xfrm>
            <a:off x="11371006" y="38190113"/>
            <a:ext cx="10562199" cy="15544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sz="6000" b="1" dirty="0">
                <a:solidFill>
                  <a:schemeClr val="accent3">
                    <a:lumMod val="20000"/>
                    <a:lumOff val="80000"/>
                  </a:schemeClr>
                </a:solidFill>
                <a:latin typeface="Franklin Gothic Book" panose="020B0503020102020204" pitchFamily="34" charset="0"/>
                <a:cs typeface="Calibri" panose="020F0502020204030204" pitchFamily="34" charset="0"/>
              </a:rPr>
              <a:t>Severity among age factor</a:t>
            </a:r>
          </a:p>
        </p:txBody>
      </p:sp>
      <p:sp>
        <p:nvSpPr>
          <p:cNvPr id="5" name="TextBox 4">
            <a:extLst>
              <a:ext uri="{FF2B5EF4-FFF2-40B4-BE49-F238E27FC236}">
                <a16:creationId xmlns:a16="http://schemas.microsoft.com/office/drawing/2014/main" id="{EC8003CD-20BF-434C-9B9A-E53BD89A9F4F}"/>
              </a:ext>
            </a:extLst>
          </p:cNvPr>
          <p:cNvSpPr txBox="1"/>
          <p:nvPr/>
        </p:nvSpPr>
        <p:spPr>
          <a:xfrm>
            <a:off x="7820526" y="34626884"/>
            <a:ext cx="324128" cy="369332"/>
          </a:xfrm>
          <a:prstGeom prst="rect">
            <a:avLst/>
          </a:prstGeom>
          <a:noFill/>
        </p:spPr>
        <p:txBody>
          <a:bodyPr wrap="none" rtlCol="0">
            <a:spAutoFit/>
          </a:bodyPr>
          <a:lstStyle/>
          <a:p>
            <a:r>
              <a:rPr lang="en-US" b="1" dirty="0"/>
              <a:t>A</a:t>
            </a:r>
          </a:p>
        </p:txBody>
      </p:sp>
      <p:sp>
        <p:nvSpPr>
          <p:cNvPr id="88" name="TextBox 87">
            <a:extLst>
              <a:ext uri="{FF2B5EF4-FFF2-40B4-BE49-F238E27FC236}">
                <a16:creationId xmlns:a16="http://schemas.microsoft.com/office/drawing/2014/main" id="{DB9ED448-EE0D-4C72-A5CF-0311A64661F8}"/>
              </a:ext>
            </a:extLst>
          </p:cNvPr>
          <p:cNvSpPr txBox="1"/>
          <p:nvPr/>
        </p:nvSpPr>
        <p:spPr>
          <a:xfrm>
            <a:off x="7660107" y="39519722"/>
            <a:ext cx="314510" cy="369332"/>
          </a:xfrm>
          <a:prstGeom prst="rect">
            <a:avLst/>
          </a:prstGeom>
          <a:noFill/>
        </p:spPr>
        <p:txBody>
          <a:bodyPr wrap="none" rtlCol="0">
            <a:spAutoFit/>
          </a:bodyPr>
          <a:lstStyle/>
          <a:p>
            <a:r>
              <a:rPr lang="en-US" b="1" dirty="0"/>
              <a:t>B</a:t>
            </a:r>
          </a:p>
        </p:txBody>
      </p:sp>
      <p:sp>
        <p:nvSpPr>
          <p:cNvPr id="89" name="TextBox 88">
            <a:extLst>
              <a:ext uri="{FF2B5EF4-FFF2-40B4-BE49-F238E27FC236}">
                <a16:creationId xmlns:a16="http://schemas.microsoft.com/office/drawing/2014/main" id="{1611C107-827B-4A0D-95BC-8D2DD1B96F32}"/>
              </a:ext>
            </a:extLst>
          </p:cNvPr>
          <p:cNvSpPr txBox="1"/>
          <p:nvPr/>
        </p:nvSpPr>
        <p:spPr>
          <a:xfrm>
            <a:off x="20654209" y="7756334"/>
            <a:ext cx="306494" cy="369332"/>
          </a:xfrm>
          <a:prstGeom prst="rect">
            <a:avLst/>
          </a:prstGeom>
          <a:noFill/>
        </p:spPr>
        <p:txBody>
          <a:bodyPr wrap="none" rtlCol="0">
            <a:spAutoFit/>
          </a:bodyPr>
          <a:lstStyle/>
          <a:p>
            <a:r>
              <a:rPr lang="en-US" b="1" dirty="0"/>
              <a:t>C</a:t>
            </a:r>
          </a:p>
        </p:txBody>
      </p:sp>
      <p:sp>
        <p:nvSpPr>
          <p:cNvPr id="95" name="TextBox 94">
            <a:extLst>
              <a:ext uri="{FF2B5EF4-FFF2-40B4-BE49-F238E27FC236}">
                <a16:creationId xmlns:a16="http://schemas.microsoft.com/office/drawing/2014/main" id="{060B51D4-F84C-4CEA-9E89-1427092B8EF0}"/>
              </a:ext>
            </a:extLst>
          </p:cNvPr>
          <p:cNvSpPr txBox="1"/>
          <p:nvPr/>
        </p:nvSpPr>
        <p:spPr>
          <a:xfrm>
            <a:off x="20638168" y="13106378"/>
            <a:ext cx="330540" cy="369332"/>
          </a:xfrm>
          <a:prstGeom prst="rect">
            <a:avLst/>
          </a:prstGeom>
          <a:noFill/>
        </p:spPr>
        <p:txBody>
          <a:bodyPr wrap="none" rtlCol="0">
            <a:spAutoFit/>
          </a:bodyPr>
          <a:lstStyle/>
          <a:p>
            <a:r>
              <a:rPr lang="en-US" b="1" dirty="0"/>
              <a:t>D</a:t>
            </a:r>
          </a:p>
        </p:txBody>
      </p:sp>
      <p:sp>
        <p:nvSpPr>
          <p:cNvPr id="100" name="TextBox 99">
            <a:extLst>
              <a:ext uri="{FF2B5EF4-FFF2-40B4-BE49-F238E27FC236}">
                <a16:creationId xmlns:a16="http://schemas.microsoft.com/office/drawing/2014/main" id="{B4F971B4-3D24-4B91-8729-4FA09279FD7A}"/>
              </a:ext>
            </a:extLst>
          </p:cNvPr>
          <p:cNvSpPr txBox="1"/>
          <p:nvPr/>
        </p:nvSpPr>
        <p:spPr>
          <a:xfrm>
            <a:off x="20718379" y="17662331"/>
            <a:ext cx="296876" cy="369332"/>
          </a:xfrm>
          <a:prstGeom prst="rect">
            <a:avLst/>
          </a:prstGeom>
          <a:noFill/>
        </p:spPr>
        <p:txBody>
          <a:bodyPr wrap="none" rtlCol="0">
            <a:spAutoFit/>
          </a:bodyPr>
          <a:lstStyle/>
          <a:p>
            <a:r>
              <a:rPr lang="en-US" b="1" dirty="0"/>
              <a:t>E</a:t>
            </a:r>
          </a:p>
        </p:txBody>
      </p:sp>
      <p:sp>
        <p:nvSpPr>
          <p:cNvPr id="102" name="TextBox 101">
            <a:extLst>
              <a:ext uri="{FF2B5EF4-FFF2-40B4-BE49-F238E27FC236}">
                <a16:creationId xmlns:a16="http://schemas.microsoft.com/office/drawing/2014/main" id="{F76A9676-C7B0-4A7B-B8DE-AFE71B1D6326}"/>
              </a:ext>
            </a:extLst>
          </p:cNvPr>
          <p:cNvSpPr txBox="1"/>
          <p:nvPr/>
        </p:nvSpPr>
        <p:spPr>
          <a:xfrm>
            <a:off x="20870779" y="23084558"/>
            <a:ext cx="290464" cy="369332"/>
          </a:xfrm>
          <a:prstGeom prst="rect">
            <a:avLst/>
          </a:prstGeom>
          <a:noFill/>
        </p:spPr>
        <p:txBody>
          <a:bodyPr wrap="none" rtlCol="0">
            <a:spAutoFit/>
          </a:bodyPr>
          <a:lstStyle/>
          <a:p>
            <a:r>
              <a:rPr lang="en-US" b="1" dirty="0"/>
              <a:t>F</a:t>
            </a:r>
          </a:p>
        </p:txBody>
      </p:sp>
      <p:sp>
        <p:nvSpPr>
          <p:cNvPr id="104" name="TextBox 103">
            <a:extLst>
              <a:ext uri="{FF2B5EF4-FFF2-40B4-BE49-F238E27FC236}">
                <a16:creationId xmlns:a16="http://schemas.microsoft.com/office/drawing/2014/main" id="{51B11086-68B9-494A-8AC1-7F7D12E70364}"/>
              </a:ext>
            </a:extLst>
          </p:cNvPr>
          <p:cNvSpPr txBox="1"/>
          <p:nvPr/>
        </p:nvSpPr>
        <p:spPr>
          <a:xfrm>
            <a:off x="21016011" y="28193831"/>
            <a:ext cx="332142" cy="369332"/>
          </a:xfrm>
          <a:prstGeom prst="rect">
            <a:avLst/>
          </a:prstGeom>
          <a:noFill/>
        </p:spPr>
        <p:txBody>
          <a:bodyPr wrap="none" rtlCol="0">
            <a:spAutoFit/>
          </a:bodyPr>
          <a:lstStyle/>
          <a:p>
            <a:r>
              <a:rPr lang="en-US" b="1" dirty="0"/>
              <a:t>G</a:t>
            </a:r>
          </a:p>
        </p:txBody>
      </p:sp>
      <p:sp>
        <p:nvSpPr>
          <p:cNvPr id="111" name="TextBox 110">
            <a:extLst>
              <a:ext uri="{FF2B5EF4-FFF2-40B4-BE49-F238E27FC236}">
                <a16:creationId xmlns:a16="http://schemas.microsoft.com/office/drawing/2014/main" id="{34A5AE67-5CB6-47D6-BC35-3F6813B5CB76}"/>
              </a:ext>
            </a:extLst>
          </p:cNvPr>
          <p:cNvSpPr txBox="1"/>
          <p:nvPr/>
        </p:nvSpPr>
        <p:spPr>
          <a:xfrm>
            <a:off x="21144348" y="33375427"/>
            <a:ext cx="330540" cy="369332"/>
          </a:xfrm>
          <a:prstGeom prst="rect">
            <a:avLst/>
          </a:prstGeom>
          <a:noFill/>
        </p:spPr>
        <p:txBody>
          <a:bodyPr wrap="none" rtlCol="0">
            <a:spAutoFit/>
          </a:bodyPr>
          <a:lstStyle/>
          <a:p>
            <a:r>
              <a:rPr lang="en-US" b="1" dirty="0"/>
              <a:t>H</a:t>
            </a:r>
          </a:p>
        </p:txBody>
      </p:sp>
      <p:sp>
        <p:nvSpPr>
          <p:cNvPr id="113" name="TextBox 112">
            <a:extLst>
              <a:ext uri="{FF2B5EF4-FFF2-40B4-BE49-F238E27FC236}">
                <a16:creationId xmlns:a16="http://schemas.microsoft.com/office/drawing/2014/main" id="{A9B8DE3F-928E-4444-99C5-BE073066F629}"/>
              </a:ext>
            </a:extLst>
          </p:cNvPr>
          <p:cNvSpPr txBox="1"/>
          <p:nvPr/>
        </p:nvSpPr>
        <p:spPr>
          <a:xfrm>
            <a:off x="21168411" y="40353752"/>
            <a:ext cx="258404" cy="369332"/>
          </a:xfrm>
          <a:prstGeom prst="rect">
            <a:avLst/>
          </a:prstGeom>
          <a:noFill/>
        </p:spPr>
        <p:txBody>
          <a:bodyPr wrap="none" rtlCol="0">
            <a:spAutoFit/>
          </a:bodyPr>
          <a:lstStyle/>
          <a:p>
            <a:r>
              <a:rPr lang="en-US" dirty="0"/>
              <a:t>J</a:t>
            </a:r>
          </a:p>
        </p:txBody>
      </p:sp>
      <p:sp>
        <p:nvSpPr>
          <p:cNvPr id="114" name="TextBox 113">
            <a:extLst>
              <a:ext uri="{FF2B5EF4-FFF2-40B4-BE49-F238E27FC236}">
                <a16:creationId xmlns:a16="http://schemas.microsoft.com/office/drawing/2014/main" id="{5A2D61D7-A395-44C7-B321-0326A982BF9B}"/>
              </a:ext>
            </a:extLst>
          </p:cNvPr>
          <p:cNvSpPr txBox="1"/>
          <p:nvPr/>
        </p:nvSpPr>
        <p:spPr>
          <a:xfrm>
            <a:off x="15232830" y="40193333"/>
            <a:ext cx="242374" cy="369332"/>
          </a:xfrm>
          <a:prstGeom prst="rect">
            <a:avLst/>
          </a:prstGeom>
          <a:noFill/>
        </p:spPr>
        <p:txBody>
          <a:bodyPr wrap="none" rtlCol="0">
            <a:spAutoFit/>
          </a:bodyPr>
          <a:lstStyle/>
          <a:p>
            <a:r>
              <a:rPr lang="en-US" dirty="0"/>
              <a:t>I</a:t>
            </a:r>
          </a:p>
        </p:txBody>
      </p:sp>
      <p:sp>
        <p:nvSpPr>
          <p:cNvPr id="115" name="Rectangle 114">
            <a:extLst>
              <a:ext uri="{FF2B5EF4-FFF2-40B4-BE49-F238E27FC236}">
                <a16:creationId xmlns:a16="http://schemas.microsoft.com/office/drawing/2014/main" id="{ABA16DB6-CEA7-446D-A78F-550DD90C701E}"/>
              </a:ext>
            </a:extLst>
          </p:cNvPr>
          <p:cNvSpPr/>
          <p:nvPr/>
        </p:nvSpPr>
        <p:spPr>
          <a:xfrm>
            <a:off x="22321282" y="14929963"/>
            <a:ext cx="10233374" cy="604381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rPr>
              <a:t>Random Forest:</a:t>
            </a:r>
          </a:p>
          <a:p>
            <a:r>
              <a:rPr lang="en-US" sz="3200" dirty="0">
                <a:solidFill>
                  <a:schemeClr val="tx1"/>
                </a:solidFill>
              </a:rPr>
              <a:t>Decision tress: 10</a:t>
            </a:r>
          </a:p>
          <a:p>
            <a:r>
              <a:rPr lang="en-US" sz="3200" dirty="0">
                <a:solidFill>
                  <a:schemeClr val="tx1"/>
                </a:solidFill>
              </a:rPr>
              <a:t>Maximum depth of features : 12</a:t>
            </a:r>
          </a:p>
          <a:p>
            <a:endParaRPr lang="en-US" sz="3200" dirty="0">
              <a:solidFill>
                <a:schemeClr val="tx1"/>
              </a:solidFill>
            </a:endParaRPr>
          </a:p>
          <a:p>
            <a:r>
              <a:rPr lang="en-US" sz="3200" b="1" dirty="0">
                <a:solidFill>
                  <a:schemeClr val="tx1"/>
                </a:solidFill>
              </a:rPr>
              <a:t>Logistic Regression</a:t>
            </a:r>
          </a:p>
          <a:p>
            <a:r>
              <a:rPr lang="en-US" sz="3200" dirty="0">
                <a:solidFill>
                  <a:schemeClr val="tx1"/>
                </a:solidFill>
              </a:rPr>
              <a:t>C= 0.001</a:t>
            </a:r>
          </a:p>
          <a:p>
            <a:endParaRPr lang="en-US" sz="3200" dirty="0">
              <a:solidFill>
                <a:schemeClr val="tx1"/>
              </a:solidFill>
            </a:endParaRPr>
          </a:p>
          <a:p>
            <a:r>
              <a:rPr lang="en-US" sz="3200" b="1" dirty="0" err="1">
                <a:solidFill>
                  <a:schemeClr val="tx1"/>
                </a:solidFill>
              </a:rPr>
              <a:t>K_Nearest</a:t>
            </a:r>
            <a:r>
              <a:rPr lang="en-US" sz="3200" b="1" dirty="0">
                <a:solidFill>
                  <a:schemeClr val="tx1"/>
                </a:solidFill>
              </a:rPr>
              <a:t> </a:t>
            </a:r>
            <a:r>
              <a:rPr lang="en-US" sz="3200" b="1" dirty="0" err="1">
                <a:solidFill>
                  <a:schemeClr val="tx1"/>
                </a:solidFill>
              </a:rPr>
              <a:t>Neighbour</a:t>
            </a:r>
            <a:endParaRPr lang="en-US" sz="3200" b="1" dirty="0">
              <a:solidFill>
                <a:schemeClr val="tx1"/>
              </a:solidFill>
            </a:endParaRPr>
          </a:p>
          <a:p>
            <a:r>
              <a:rPr lang="en-US" sz="3200" dirty="0">
                <a:solidFill>
                  <a:schemeClr val="tx1"/>
                </a:solidFill>
              </a:rPr>
              <a:t>K=15</a:t>
            </a:r>
          </a:p>
          <a:p>
            <a:endParaRPr lang="en-US" sz="3200" dirty="0">
              <a:solidFill>
                <a:schemeClr val="tx1"/>
              </a:solidFill>
            </a:endParaRPr>
          </a:p>
          <a:p>
            <a:r>
              <a:rPr lang="en-US" sz="3200" b="1" dirty="0">
                <a:solidFill>
                  <a:schemeClr val="tx1"/>
                </a:solidFill>
              </a:rPr>
              <a:t>Supervised Vector Machine</a:t>
            </a:r>
          </a:p>
          <a:p>
            <a:r>
              <a:rPr lang="en-US" sz="3200" dirty="0">
                <a:solidFill>
                  <a:schemeClr val="tx1"/>
                </a:solidFill>
              </a:rPr>
              <a:t>Training size=75,000 samples</a:t>
            </a:r>
          </a:p>
        </p:txBody>
      </p:sp>
      <p:sp>
        <p:nvSpPr>
          <p:cNvPr id="116" name="Rectangle 115">
            <a:extLst>
              <a:ext uri="{FF2B5EF4-FFF2-40B4-BE49-F238E27FC236}">
                <a16:creationId xmlns:a16="http://schemas.microsoft.com/office/drawing/2014/main" id="{4429D2C9-7014-4F16-8345-114F06E3B488}"/>
              </a:ext>
            </a:extLst>
          </p:cNvPr>
          <p:cNvSpPr/>
          <p:nvPr/>
        </p:nvSpPr>
        <p:spPr>
          <a:xfrm>
            <a:off x="22312879" y="13402035"/>
            <a:ext cx="10233374" cy="15544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58" tIns="34279" rIns="68558" bIns="34279" rtlCol="0" anchor="ctr"/>
          <a:lstStyle/>
          <a:p>
            <a:pPr algn="ctr"/>
            <a:r>
              <a:rPr lang="en-US" sz="6000" b="1" dirty="0">
                <a:solidFill>
                  <a:schemeClr val="accent3">
                    <a:lumMod val="20000"/>
                    <a:lumOff val="80000"/>
                  </a:schemeClr>
                </a:solidFill>
                <a:latin typeface="Franklin Gothic Book" panose="020B0503020102020204" pitchFamily="34" charset="0"/>
                <a:cs typeface="Calibri" panose="020F0502020204030204" pitchFamily="34" charset="0"/>
              </a:rPr>
              <a:t>Results of each model</a:t>
            </a:r>
            <a:endParaRPr lang="en-US" sz="4400" b="1" dirty="0">
              <a:solidFill>
                <a:schemeClr val="accent3">
                  <a:lumMod val="20000"/>
                  <a:lumOff val="80000"/>
                </a:schemeClr>
              </a:solidFill>
              <a:latin typeface="Franklin Gothic Book" panose="020B0503020102020204" pitchFamily="34" charset="0"/>
              <a:cs typeface="Calibri" panose="020F0502020204030204" pitchFamily="34" charset="0"/>
            </a:endParaRPr>
          </a:p>
        </p:txBody>
      </p:sp>
      <p:sp>
        <p:nvSpPr>
          <p:cNvPr id="117" name="Rectangle 116">
            <a:extLst>
              <a:ext uri="{FF2B5EF4-FFF2-40B4-BE49-F238E27FC236}">
                <a16:creationId xmlns:a16="http://schemas.microsoft.com/office/drawing/2014/main" id="{D92863C8-99CF-433B-A8EA-ADBE4CBE7E23}"/>
              </a:ext>
            </a:extLst>
          </p:cNvPr>
          <p:cNvSpPr/>
          <p:nvPr/>
        </p:nvSpPr>
        <p:spPr>
          <a:xfrm>
            <a:off x="22321282" y="22540162"/>
            <a:ext cx="10233374" cy="12456054"/>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dirty="0">
              <a:solidFill>
                <a:schemeClr val="tx1"/>
              </a:solidFill>
            </a:endParaRPr>
          </a:p>
          <a:p>
            <a:endParaRPr lang="en-US" sz="3200" b="1" dirty="0">
              <a:solidFill>
                <a:schemeClr val="tx1"/>
              </a:solidFill>
            </a:endParaRPr>
          </a:p>
          <a:p>
            <a:endParaRPr lang="en-US" sz="3200" b="1" dirty="0">
              <a:solidFill>
                <a:schemeClr val="tx1"/>
              </a:solidFill>
            </a:endParaRPr>
          </a:p>
          <a:p>
            <a:endParaRPr lang="en-US" sz="3200" b="1" dirty="0">
              <a:solidFill>
                <a:schemeClr val="tx1"/>
              </a:solidFill>
            </a:endParaRPr>
          </a:p>
          <a:p>
            <a:r>
              <a:rPr lang="en-US" sz="3200" b="1" dirty="0">
                <a:solidFill>
                  <a:schemeClr val="tx1"/>
                </a:solidFill>
              </a:rPr>
              <a:t>Figures:</a:t>
            </a:r>
          </a:p>
          <a:p>
            <a:r>
              <a:rPr lang="en-US" sz="3200" dirty="0">
                <a:solidFill>
                  <a:schemeClr val="tx1"/>
                </a:solidFill>
              </a:rPr>
              <a:t>A&amp;B) More cases of lower severity within one feature with balanced dataset can be observed</a:t>
            </a:r>
          </a:p>
          <a:p>
            <a:r>
              <a:rPr lang="en-US" sz="3200" dirty="0">
                <a:solidFill>
                  <a:schemeClr val="tx1"/>
                </a:solidFill>
              </a:rPr>
              <a:t>C&amp;D) Number of accidents over the year</a:t>
            </a:r>
          </a:p>
          <a:p>
            <a:r>
              <a:rPr lang="en-US" sz="3200" dirty="0">
                <a:solidFill>
                  <a:schemeClr val="tx1"/>
                </a:solidFill>
              </a:rPr>
              <a:t>E) More number of accidents were observed on the March and September of the year</a:t>
            </a:r>
          </a:p>
          <a:p>
            <a:r>
              <a:rPr lang="en-US" sz="3200" dirty="0">
                <a:solidFill>
                  <a:schemeClr val="tx1"/>
                </a:solidFill>
              </a:rPr>
              <a:t>F) More accidents was observed on Friday (4) and less on Sunday (6)</a:t>
            </a:r>
          </a:p>
          <a:p>
            <a:r>
              <a:rPr lang="en-US" sz="3200" dirty="0">
                <a:solidFill>
                  <a:schemeClr val="tx1"/>
                </a:solidFill>
              </a:rPr>
              <a:t>G) More accidents was observed on morning 8 am and 5-6 pm, which is office hours, that make sense and is proportional to the global trend </a:t>
            </a: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r>
              <a:rPr lang="en-US" sz="3200" dirty="0">
                <a:solidFill>
                  <a:schemeClr val="tx1"/>
                </a:solidFill>
              </a:rPr>
              <a:t>From the above table, we can see that model Random Forest shows better performance in compared to the other models. With reference to the time, recall and precision, random forest consider as best model. However, logistic regression shows comparable performance.</a:t>
            </a: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a:p>
            <a:endParaRPr lang="en-US" sz="3200" dirty="0">
              <a:solidFill>
                <a:schemeClr val="tx1"/>
              </a:solidFill>
            </a:endParaRPr>
          </a:p>
        </p:txBody>
      </p:sp>
      <p:sp>
        <p:nvSpPr>
          <p:cNvPr id="119" name="Rectangle 118">
            <a:extLst>
              <a:ext uri="{FF2B5EF4-FFF2-40B4-BE49-F238E27FC236}">
                <a16:creationId xmlns:a16="http://schemas.microsoft.com/office/drawing/2014/main" id="{CDAAFFE7-FB5B-40DE-B028-C780A065F4ED}"/>
              </a:ext>
            </a:extLst>
          </p:cNvPr>
          <p:cNvSpPr/>
          <p:nvPr/>
        </p:nvSpPr>
        <p:spPr>
          <a:xfrm>
            <a:off x="22336942" y="20981932"/>
            <a:ext cx="10233374" cy="15544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58" tIns="34279" rIns="68558" bIns="34279" rtlCol="0" anchor="ctr"/>
          <a:lstStyle/>
          <a:p>
            <a:pPr algn="ctr"/>
            <a:r>
              <a:rPr lang="en-US" sz="6000" b="1" dirty="0">
                <a:solidFill>
                  <a:schemeClr val="accent3">
                    <a:lumMod val="20000"/>
                    <a:lumOff val="80000"/>
                  </a:schemeClr>
                </a:solidFill>
                <a:latin typeface="Franklin Gothic Book" panose="020B0503020102020204" pitchFamily="34" charset="0"/>
                <a:cs typeface="Calibri" panose="020F0502020204030204" pitchFamily="34" charset="0"/>
              </a:rPr>
              <a:t>Result and Discussions</a:t>
            </a:r>
            <a:endParaRPr lang="en-US" sz="4400" b="1" dirty="0">
              <a:solidFill>
                <a:schemeClr val="accent3">
                  <a:lumMod val="20000"/>
                  <a:lumOff val="80000"/>
                </a:schemeClr>
              </a:solidFill>
              <a:latin typeface="Franklin Gothic Book" panose="020B050302010202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598987EA-E086-4422-8FDB-D25D3E9B6B4D}"/>
              </a:ext>
            </a:extLst>
          </p:cNvPr>
          <p:cNvGraphicFramePr>
            <a:graphicFrameLocks noGrp="1"/>
          </p:cNvGraphicFramePr>
          <p:nvPr>
            <p:extLst>
              <p:ext uri="{D42A27DB-BD31-4B8C-83A1-F6EECF244321}">
                <p14:modId xmlns:p14="http://schemas.microsoft.com/office/powerpoint/2010/main" val="1227408110"/>
              </p:ext>
            </p:extLst>
          </p:nvPr>
        </p:nvGraphicFramePr>
        <p:xfrm>
          <a:off x="22336942" y="28276938"/>
          <a:ext cx="10126158" cy="2451720"/>
        </p:xfrm>
        <a:graphic>
          <a:graphicData uri="http://schemas.openxmlformats.org/drawingml/2006/table">
            <a:tbl>
              <a:tblPr>
                <a:tableStyleId>{5C22544A-7EE6-4342-B048-85BDC9FD1C3A}</a:tableStyleId>
              </a:tblPr>
              <a:tblGrid>
                <a:gridCol w="2711122">
                  <a:extLst>
                    <a:ext uri="{9D8B030D-6E8A-4147-A177-3AD203B41FA5}">
                      <a16:colId xmlns:a16="http://schemas.microsoft.com/office/drawing/2014/main" val="1534295162"/>
                    </a:ext>
                  </a:extLst>
                </a:gridCol>
                <a:gridCol w="1807414">
                  <a:extLst>
                    <a:ext uri="{9D8B030D-6E8A-4147-A177-3AD203B41FA5}">
                      <a16:colId xmlns:a16="http://schemas.microsoft.com/office/drawing/2014/main" val="2845312338"/>
                    </a:ext>
                  </a:extLst>
                </a:gridCol>
                <a:gridCol w="1390320">
                  <a:extLst>
                    <a:ext uri="{9D8B030D-6E8A-4147-A177-3AD203B41FA5}">
                      <a16:colId xmlns:a16="http://schemas.microsoft.com/office/drawing/2014/main" val="1102316036"/>
                    </a:ext>
                  </a:extLst>
                </a:gridCol>
                <a:gridCol w="1367148">
                  <a:extLst>
                    <a:ext uri="{9D8B030D-6E8A-4147-A177-3AD203B41FA5}">
                      <a16:colId xmlns:a16="http://schemas.microsoft.com/office/drawing/2014/main" val="3852155999"/>
                    </a:ext>
                  </a:extLst>
                </a:gridCol>
                <a:gridCol w="1552523">
                  <a:extLst>
                    <a:ext uri="{9D8B030D-6E8A-4147-A177-3AD203B41FA5}">
                      <a16:colId xmlns:a16="http://schemas.microsoft.com/office/drawing/2014/main" val="2281357964"/>
                    </a:ext>
                  </a:extLst>
                </a:gridCol>
                <a:gridCol w="1297631">
                  <a:extLst>
                    <a:ext uri="{9D8B030D-6E8A-4147-A177-3AD203B41FA5}">
                      <a16:colId xmlns:a16="http://schemas.microsoft.com/office/drawing/2014/main" val="3585017132"/>
                    </a:ext>
                  </a:extLst>
                </a:gridCol>
              </a:tblGrid>
              <a:tr h="490344">
                <a:tc>
                  <a:txBody>
                    <a:bodyPr/>
                    <a:lstStyle/>
                    <a:p>
                      <a:pPr algn="ctr" fontAlgn="ctr"/>
                      <a:r>
                        <a:rPr lang="en-US" sz="2400" b="1" u="none" strike="noStrike" dirty="0">
                          <a:effectLst/>
                        </a:rPr>
                        <a:t>Algorithm</a:t>
                      </a:r>
                      <a:endParaRPr lang="en-US" sz="2400" b="1"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b="1" u="none" strike="noStrike" dirty="0">
                          <a:effectLst/>
                        </a:rPr>
                        <a:t>Jaccard</a:t>
                      </a:r>
                      <a:endParaRPr lang="en-US" sz="2400" b="1"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b="1" u="none" strike="noStrike" dirty="0">
                          <a:effectLst/>
                        </a:rPr>
                        <a:t>F1-score</a:t>
                      </a:r>
                      <a:endParaRPr lang="en-US" sz="2400" b="1"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b="1" u="none" strike="noStrike">
                          <a:effectLst/>
                        </a:rPr>
                        <a:t>Precision</a:t>
                      </a:r>
                      <a:endParaRPr lang="en-US" sz="2400" b="1"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b="1" u="none" strike="noStrike">
                          <a:effectLst/>
                        </a:rPr>
                        <a:t>Recall</a:t>
                      </a:r>
                      <a:endParaRPr lang="en-US" sz="2400" b="1"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b="1" u="none" strike="noStrike" dirty="0">
                          <a:effectLst/>
                        </a:rPr>
                        <a:t>Time(S)</a:t>
                      </a:r>
                      <a:endParaRPr lang="en-US" sz="2400" b="1"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extLst>
                  <a:ext uri="{0D108BD9-81ED-4DB2-BD59-A6C34878D82A}">
                    <a16:rowId xmlns:a16="http://schemas.microsoft.com/office/drawing/2014/main" val="2269505431"/>
                  </a:ext>
                </a:extLst>
              </a:tr>
              <a:tr h="490344">
                <a:tc>
                  <a:txBody>
                    <a:bodyPr/>
                    <a:lstStyle/>
                    <a:p>
                      <a:pPr algn="ctr" fontAlgn="ctr"/>
                      <a:r>
                        <a:rPr lang="en-US" sz="2400" b="1" u="none" strike="noStrike" dirty="0">
                          <a:effectLst/>
                        </a:rPr>
                        <a:t>Random Forest</a:t>
                      </a:r>
                      <a:endParaRPr lang="en-US" sz="2400" b="1"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0.469875</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dirty="0">
                          <a:effectLst/>
                        </a:rPr>
                        <a:t>0.63934</a:t>
                      </a:r>
                      <a:endParaRPr lang="en-US" sz="2400" b="0"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dirty="0">
                          <a:effectLst/>
                        </a:rPr>
                        <a:t>0.734314</a:t>
                      </a:r>
                      <a:endParaRPr lang="en-US" sz="2400" b="0"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dirty="0">
                          <a:effectLst/>
                        </a:rPr>
                        <a:t>0.566119</a:t>
                      </a:r>
                      <a:endParaRPr lang="en-US" sz="2400" b="0"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dirty="0">
                          <a:effectLst/>
                        </a:rPr>
                        <a:t>4.736231</a:t>
                      </a:r>
                      <a:endParaRPr lang="en-US" sz="2400" b="0"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extLst>
                  <a:ext uri="{0D108BD9-81ED-4DB2-BD59-A6C34878D82A}">
                    <a16:rowId xmlns:a16="http://schemas.microsoft.com/office/drawing/2014/main" val="1237996919"/>
                  </a:ext>
                </a:extLst>
              </a:tr>
              <a:tr h="490344">
                <a:tc>
                  <a:txBody>
                    <a:bodyPr/>
                    <a:lstStyle/>
                    <a:p>
                      <a:pPr algn="ctr" fontAlgn="ctr"/>
                      <a:r>
                        <a:rPr lang="en-US" sz="2400" b="1" u="none" strike="noStrike" dirty="0">
                          <a:effectLst/>
                        </a:rPr>
                        <a:t>Logistic Regression</a:t>
                      </a:r>
                      <a:endParaRPr lang="en-US" sz="2400" b="1"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0.400583</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0.572023</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0.665856</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0.50137</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5.833542</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extLst>
                  <a:ext uri="{0D108BD9-81ED-4DB2-BD59-A6C34878D82A}">
                    <a16:rowId xmlns:a16="http://schemas.microsoft.com/office/drawing/2014/main" val="67852331"/>
                  </a:ext>
                </a:extLst>
              </a:tr>
              <a:tr h="490344">
                <a:tc>
                  <a:txBody>
                    <a:bodyPr/>
                    <a:lstStyle/>
                    <a:p>
                      <a:pPr algn="ctr" fontAlgn="ctr"/>
                      <a:r>
                        <a:rPr lang="en-US" sz="2400" b="1" u="none" strike="noStrike" dirty="0">
                          <a:effectLst/>
                        </a:rPr>
                        <a:t>KNN</a:t>
                      </a:r>
                      <a:endParaRPr lang="en-US" sz="2400" b="1"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0.375631</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0.546122</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0.665315</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0.463148</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181.549</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extLst>
                  <a:ext uri="{0D108BD9-81ED-4DB2-BD59-A6C34878D82A}">
                    <a16:rowId xmlns:a16="http://schemas.microsoft.com/office/drawing/2014/main" val="4131257812"/>
                  </a:ext>
                </a:extLst>
              </a:tr>
              <a:tr h="490344">
                <a:tc>
                  <a:txBody>
                    <a:bodyPr/>
                    <a:lstStyle/>
                    <a:p>
                      <a:pPr algn="ctr" fontAlgn="ctr"/>
                      <a:r>
                        <a:rPr lang="en-US" sz="2400" b="1" u="none" strike="noStrike" dirty="0">
                          <a:effectLst/>
                        </a:rPr>
                        <a:t>SVM</a:t>
                      </a:r>
                      <a:endParaRPr lang="en-US" sz="2400" b="1"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0.356917</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0.52607</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0.691429</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a:effectLst/>
                        </a:rPr>
                        <a:t>0.424539</a:t>
                      </a:r>
                      <a:endParaRPr lang="en-US" sz="2400" b="0" i="0" u="none" strike="noStrike">
                        <a:solidFill>
                          <a:srgbClr val="000000"/>
                        </a:solidFill>
                        <a:effectLst/>
                        <a:latin typeface="Times New Roman" panose="02020603050405020304" pitchFamily="18" charset="0"/>
                      </a:endParaRPr>
                    </a:p>
                  </a:txBody>
                  <a:tcPr marL="7620" marR="7620" marT="7620" marB="0" anchor="ctr">
                    <a:solidFill>
                      <a:srgbClr val="FFCC00"/>
                    </a:solidFill>
                  </a:tcPr>
                </a:tc>
                <a:tc>
                  <a:txBody>
                    <a:bodyPr/>
                    <a:lstStyle/>
                    <a:p>
                      <a:pPr algn="ctr" fontAlgn="ctr"/>
                      <a:r>
                        <a:rPr lang="en-US" sz="2400" u="none" strike="noStrike" dirty="0">
                          <a:effectLst/>
                        </a:rPr>
                        <a:t>295.6989</a:t>
                      </a:r>
                      <a:endParaRPr lang="en-US" sz="2400" b="0" i="0" u="none" strike="noStrike" dirty="0">
                        <a:solidFill>
                          <a:srgbClr val="000000"/>
                        </a:solidFill>
                        <a:effectLst/>
                        <a:latin typeface="Times New Roman" panose="02020603050405020304" pitchFamily="18" charset="0"/>
                      </a:endParaRPr>
                    </a:p>
                  </a:txBody>
                  <a:tcPr marL="7620" marR="7620" marT="7620" marB="0" anchor="ctr">
                    <a:solidFill>
                      <a:srgbClr val="FFCC00"/>
                    </a:solidFill>
                  </a:tcPr>
                </a:tc>
                <a:extLst>
                  <a:ext uri="{0D108BD9-81ED-4DB2-BD59-A6C34878D82A}">
                    <a16:rowId xmlns:a16="http://schemas.microsoft.com/office/drawing/2014/main" val="3957908276"/>
                  </a:ext>
                </a:extLst>
              </a:tr>
            </a:tbl>
          </a:graphicData>
        </a:graphic>
      </p:graphicFrame>
      <p:sp>
        <p:nvSpPr>
          <p:cNvPr id="46" name="TextBox 45">
            <a:extLst>
              <a:ext uri="{FF2B5EF4-FFF2-40B4-BE49-F238E27FC236}">
                <a16:creationId xmlns:a16="http://schemas.microsoft.com/office/drawing/2014/main" id="{0501B4DD-3F78-4DC8-BB26-0ADFC9CC16ED}"/>
              </a:ext>
            </a:extLst>
          </p:cNvPr>
          <p:cNvSpPr txBox="1"/>
          <p:nvPr/>
        </p:nvSpPr>
        <p:spPr>
          <a:xfrm>
            <a:off x="16343703" y="3569650"/>
            <a:ext cx="4348691" cy="1015663"/>
          </a:xfrm>
          <a:prstGeom prst="rect">
            <a:avLst/>
          </a:prstGeom>
          <a:noFill/>
        </p:spPr>
        <p:txBody>
          <a:bodyPr wrap="none" rtlCol="0">
            <a:spAutoFit/>
          </a:bodyPr>
          <a:lstStyle/>
          <a:p>
            <a:pPr algn="ctr"/>
            <a:r>
              <a:rPr lang="en-US" sz="6000" dirty="0"/>
              <a:t>Arjun Pandey</a:t>
            </a:r>
          </a:p>
        </p:txBody>
      </p:sp>
      <p:pic>
        <p:nvPicPr>
          <p:cNvPr id="1026" name="Picture 2" descr="Data Science Professional Certificate">
            <a:extLst>
              <a:ext uri="{FF2B5EF4-FFF2-40B4-BE49-F238E27FC236}">
                <a16:creationId xmlns:a16="http://schemas.microsoft.com/office/drawing/2014/main" id="{2BE2B4B5-8EF2-4C94-AC62-7E3EC7A3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9792" y="-1287"/>
            <a:ext cx="5570061" cy="557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1577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13587</TotalTime>
  <Words>745</Words>
  <Application>Microsoft Office PowerPoint</Application>
  <PresentationFormat>Custom</PresentationFormat>
  <Paragraphs>154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Franklin Gothic Book</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Fung, Jessica (jfung@uidaho.edu)</dc:creator>
  <cp:lastModifiedBy>Arjun Pandey</cp:lastModifiedBy>
  <cp:revision>120</cp:revision>
  <cp:lastPrinted>2018-08-21T02:19:16Z</cp:lastPrinted>
  <dcterms:created xsi:type="dcterms:W3CDTF">2018-08-01T22:14:20Z</dcterms:created>
  <dcterms:modified xsi:type="dcterms:W3CDTF">2020-11-09T06:10:53Z</dcterms:modified>
</cp:coreProperties>
</file>