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1" r:id="rId3"/>
    <p:sldId id="286" r:id="rId4"/>
    <p:sldId id="285" r:id="rId5"/>
    <p:sldId id="259" r:id="rId6"/>
    <p:sldId id="280" r:id="rId7"/>
    <p:sldId id="287" r:id="rId8"/>
    <p:sldId id="288" r:id="rId9"/>
    <p:sldId id="289" r:id="rId10"/>
    <p:sldId id="290" r:id="rId11"/>
    <p:sldId id="291" r:id="rId12"/>
    <p:sldId id="27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36607C-D005-420C-8877-729A8179C492}">
  <a:tblStyle styleId="{4436607C-D005-420C-8877-729A8179C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6"/>
  </p:normalViewPr>
  <p:slideViewPr>
    <p:cSldViewPr snapToGrid="0" snapToObjects="1">
      <p:cViewPr varScale="1">
        <p:scale>
          <a:sx n="118" d="100"/>
          <a:sy n="11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28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9" name="Google Shape;211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5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686" name="Google Shape;686;p5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9" name="Google Shape;689;p5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690" name="Google Shape;690;p5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5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694" name="Google Shape;694;p5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5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698" name="Google Shape;698;p5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5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702" name="Google Shape;702;p5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5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711" name="Google Shape;711;p5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5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720" name="Google Shape;720;p5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5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731" name="Google Shape;731;p5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5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734" name="Google Shape;734;p5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5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739" name="Google Shape;739;p5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5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✖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gar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Chapter 3</a:t>
            </a:r>
            <a:endParaRPr dirty="0"/>
          </a:p>
        </p:txBody>
      </p:sp>
      <p:sp>
        <p:nvSpPr>
          <p:cNvPr id="4" name="Google Shape;1891;p13">
            <a:extLst>
              <a:ext uri="{FF2B5EF4-FFF2-40B4-BE49-F238E27FC236}">
                <a16:creationId xmlns:a16="http://schemas.microsoft.com/office/drawing/2014/main" id="{BC91D134-5394-D747-A6EB-D980C8EE265E}"/>
              </a:ext>
            </a:extLst>
          </p:cNvPr>
          <p:cNvSpPr txBox="1">
            <a:spLocks/>
          </p:cNvSpPr>
          <p:nvPr/>
        </p:nvSpPr>
        <p:spPr>
          <a:xfrm>
            <a:off x="1574371" y="2658579"/>
            <a:ext cx="59952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matic SC"/>
              <a:buNone/>
              <a:defRPr sz="6800" b="0" i="0" u="none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US" sz="2400" dirty="0"/>
              <a:t>Language Basic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3A02-D91D-2047-A167-42107B98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11395"/>
            <a:ext cx="6880500" cy="582900"/>
          </a:xfrm>
        </p:spPr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A54AA-247D-0945-A3BF-9E466F93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6" y="626998"/>
            <a:ext cx="8357114" cy="3498600"/>
          </a:xfrm>
        </p:spPr>
        <p:txBody>
          <a:bodyPr/>
          <a:lstStyle/>
          <a:p>
            <a:r>
              <a:rPr lang="en-US" sz="2000" b="1" dirty="0"/>
              <a:t>byte</a:t>
            </a:r>
            <a:r>
              <a:rPr lang="en-US" sz="2000" dirty="0"/>
              <a:t>: The byte data type is an 8-bit signed two's complement integer. It has a minimum value of -128 and a maximum value of 127 (inclusive).</a:t>
            </a:r>
          </a:p>
          <a:p>
            <a:r>
              <a:rPr lang="en-US" sz="2000" b="1" dirty="0"/>
              <a:t>short</a:t>
            </a:r>
            <a:r>
              <a:rPr lang="en-US" sz="2000" dirty="0"/>
              <a:t>: The short data type is a 16-bit signed two's complement integer. It has a minimum value of -32,768 and a maximum value of 32,767 (inclusive). </a:t>
            </a:r>
          </a:p>
          <a:p>
            <a:r>
              <a:rPr lang="en-US" sz="2000" b="1" dirty="0"/>
              <a:t>int</a:t>
            </a:r>
            <a:r>
              <a:rPr lang="en-US" sz="2000" dirty="0"/>
              <a:t>: The int data type is a 32-bit signed two's complement integer. It has a minimum value of -2,147,483,648 and a maximum value of 2,147,483,647 (inclusive). </a:t>
            </a:r>
          </a:p>
          <a:p>
            <a:r>
              <a:rPr lang="en-US" sz="2000" b="1" dirty="0"/>
              <a:t>long</a:t>
            </a:r>
            <a:r>
              <a:rPr lang="en-US" sz="2000" dirty="0"/>
              <a:t>: The long data type is a 64-bit signed two's complement integer. It has a minimum value of -9,223,372,036,854,775,808 and a maximum value of 9,223,372,036,854,775,807 (inclusive).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718D7-E1B2-D346-B8E1-E3FAB3A853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92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3A02-D91D-2047-A167-42107B98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111395"/>
            <a:ext cx="6880500" cy="582900"/>
          </a:xfrm>
        </p:spPr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A54AA-247D-0945-A3BF-9E466F933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343" y="626998"/>
            <a:ext cx="8523513" cy="3498600"/>
          </a:xfrm>
        </p:spPr>
        <p:txBody>
          <a:bodyPr/>
          <a:lstStyle/>
          <a:p>
            <a:r>
              <a:rPr lang="en-US" sz="2000" b="1" dirty="0"/>
              <a:t>float</a:t>
            </a:r>
            <a:r>
              <a:rPr lang="en-US" sz="2000" dirty="0"/>
              <a:t>: The float data type is a single-precision 32-bit IEEE 754 floating point. </a:t>
            </a:r>
            <a:r>
              <a:rPr lang="en-US" sz="2000" b="1" dirty="0"/>
              <a:t>This data type should never be used for precise values, such as currency</a:t>
            </a:r>
            <a:r>
              <a:rPr lang="en-US" sz="2000" dirty="0"/>
              <a:t>. For that, you will need to use the </a:t>
            </a:r>
            <a:r>
              <a:rPr lang="en-US" sz="2000" dirty="0" err="1"/>
              <a:t>java.math.BigDecimal</a:t>
            </a:r>
            <a:r>
              <a:rPr lang="en-US" sz="2000" dirty="0"/>
              <a:t> class instead. </a:t>
            </a:r>
          </a:p>
          <a:p>
            <a:r>
              <a:rPr lang="en-US" sz="2000" b="1" dirty="0"/>
              <a:t>double</a:t>
            </a:r>
            <a:r>
              <a:rPr lang="en-US" sz="2000" dirty="0"/>
              <a:t>: The double data type is a double-precision 64-bit IEEE 754 floating </a:t>
            </a:r>
            <a:r>
              <a:rPr lang="en-US" sz="2000" dirty="0" err="1"/>
              <a:t>point.For</a:t>
            </a:r>
            <a:r>
              <a:rPr lang="en-US" sz="2000" dirty="0"/>
              <a:t> decimal values, this data type is generally the default choice. </a:t>
            </a:r>
            <a:r>
              <a:rPr lang="en-US" sz="2000" b="1" dirty="0"/>
              <a:t>As mentioned above, this data type should never be used for precise values, such as currency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boolean</a:t>
            </a:r>
            <a:r>
              <a:rPr lang="en-US" sz="2000" dirty="0"/>
              <a:t>: The </a:t>
            </a:r>
            <a:r>
              <a:rPr lang="en-US" sz="2000" dirty="0" err="1"/>
              <a:t>boolean</a:t>
            </a:r>
            <a:r>
              <a:rPr lang="en-US" sz="2000" dirty="0"/>
              <a:t> data type has only two possible values: true and false. Use this data type for simple flags that track true/false conditions. </a:t>
            </a:r>
          </a:p>
          <a:p>
            <a:r>
              <a:rPr lang="en-US" sz="2000" b="1" dirty="0"/>
              <a:t>char</a:t>
            </a:r>
            <a:r>
              <a:rPr lang="en-US" sz="2000" dirty="0"/>
              <a:t>: The char data type is a single 16-bit Unicode character. It has a minimum value of '\u0000' (or 0) and a maximum value of '\</a:t>
            </a:r>
            <a:r>
              <a:rPr lang="en-US" sz="2000" dirty="0" err="1"/>
              <a:t>uffff</a:t>
            </a:r>
            <a:r>
              <a:rPr lang="en-US" sz="2000" dirty="0"/>
              <a:t>' (or 65,535 </a:t>
            </a:r>
            <a:r>
              <a:rPr lang="en-US" sz="2000" dirty="0" err="1"/>
              <a:t>nclusive</a:t>
            </a:r>
            <a:r>
              <a:rPr lang="en-US" sz="2000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718D7-E1B2-D346-B8E1-E3FAB3A853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111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36"/>
          <p:cNvSpPr txBox="1">
            <a:spLocks noGrp="1"/>
          </p:cNvSpPr>
          <p:nvPr>
            <p:ph type="ctrTitle" idx="4294967295"/>
          </p:nvPr>
        </p:nvSpPr>
        <p:spPr>
          <a:xfrm>
            <a:off x="1715250" y="1115044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Thanks!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122" name="Google Shape;2122;p36"/>
          <p:cNvSpPr txBox="1">
            <a:spLocks noGrp="1"/>
          </p:cNvSpPr>
          <p:nvPr>
            <p:ph type="subTitle" idx="4294967295"/>
          </p:nvPr>
        </p:nvSpPr>
        <p:spPr>
          <a:xfrm>
            <a:off x="1715250" y="1811363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2123" name="Google Shape;2123;p36"/>
          <p:cNvSpPr txBox="1">
            <a:spLocks noGrp="1"/>
          </p:cNvSpPr>
          <p:nvPr>
            <p:ph type="body" idx="4294967295"/>
          </p:nvPr>
        </p:nvSpPr>
        <p:spPr>
          <a:xfrm>
            <a:off x="1715250" y="2697018"/>
            <a:ext cx="5713500" cy="133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</a:rPr>
              <a:t>You can find me at:</a:t>
            </a:r>
          </a:p>
          <a:p>
            <a:pPr marL="0" lvl="0" indent="0" algn="ctr">
              <a:buNone/>
            </a:pPr>
            <a:r>
              <a:rPr lang="en-US" sz="1800" dirty="0" err="1">
                <a:solidFill>
                  <a:schemeClr val="tx1"/>
                </a:solidFill>
              </a:rPr>
              <a:t>vijay_garry@hotmail.com</a:t>
            </a:r>
            <a:endParaRPr lang="en-US" sz="1800" dirty="0">
              <a:solidFill>
                <a:schemeClr val="tx1"/>
              </a:solidFill>
            </a:endParaRPr>
          </a:p>
          <a:p>
            <a:pPr marL="0" lvl="0" indent="0" algn="ctr">
              <a:buNone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1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vijaygarr</a:t>
            </a:r>
            <a:r>
              <a:rPr lang="en-US" sz="1800" dirty="0" err="1">
                <a:solidFill>
                  <a:schemeClr val="tx1"/>
                </a:solidFill>
              </a:rPr>
              <a:t>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124" name="Google Shape;2124;p3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1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Language Basic</a:t>
            </a:r>
            <a:endParaRPr dirty="0"/>
          </a:p>
        </p:txBody>
      </p:sp>
      <p:sp>
        <p:nvSpPr>
          <p:cNvPr id="1928" name="Google Shape;1928;p18"/>
          <p:cNvSpPr txBox="1">
            <a:spLocks noGrp="1"/>
          </p:cNvSpPr>
          <p:nvPr>
            <p:ph type="body" idx="1"/>
          </p:nvPr>
        </p:nvSpPr>
        <p:spPr>
          <a:xfrm>
            <a:off x="1131750" y="1312800"/>
            <a:ext cx="68805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Comments</a:t>
            </a:r>
          </a:p>
          <a:p>
            <a:r>
              <a:rPr lang="en-US" dirty="0"/>
              <a:t>Variable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Expression, Statement and Block</a:t>
            </a:r>
          </a:p>
          <a:p>
            <a:r>
              <a:rPr lang="en-US" dirty="0"/>
              <a:t>Control Flow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9" name="Google Shape;1929;p1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Comments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84695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E2A9-AE78-864F-8414-585BA07A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E197B-07F9-3644-B60B-7DABA7D64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supports following type of comments</a:t>
            </a:r>
          </a:p>
          <a:p>
            <a:pPr lvl="1"/>
            <a:r>
              <a:rPr lang="en-US" dirty="0"/>
              <a:t>Single line comment</a:t>
            </a:r>
          </a:p>
          <a:p>
            <a:pPr lvl="2"/>
            <a:r>
              <a:rPr lang="en-US" dirty="0"/>
              <a:t>E.g. // This is test</a:t>
            </a:r>
          </a:p>
          <a:p>
            <a:pPr lvl="1"/>
            <a:r>
              <a:rPr lang="en-US" dirty="0"/>
              <a:t>Multi-line comment</a:t>
            </a:r>
          </a:p>
          <a:p>
            <a:pPr lvl="2"/>
            <a:r>
              <a:rPr lang="en-US" dirty="0"/>
              <a:t>E.g. /* This is test */</a:t>
            </a:r>
          </a:p>
          <a:p>
            <a:pPr lvl="1"/>
            <a:r>
              <a:rPr lang="en-US" dirty="0"/>
              <a:t>Java Doc comment</a:t>
            </a:r>
          </a:p>
          <a:p>
            <a:pPr lvl="2"/>
            <a:r>
              <a:rPr lang="en-US" dirty="0"/>
              <a:t>E.g. /** Class, Method or </a:t>
            </a:r>
            <a:r>
              <a:rPr lang="en-US" dirty="0" err="1"/>
              <a:t>vairable</a:t>
            </a:r>
            <a:r>
              <a:rPr lang="en-US" dirty="0"/>
              <a:t> document comment */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D0E40-BACE-E944-B71C-F6512637CE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096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sp>
        <p:nvSpPr>
          <p:cNvPr id="1915" name="Google Shape;1915;p16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50" y="296453"/>
            <a:ext cx="6880500" cy="582900"/>
          </a:xfrm>
        </p:spPr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750" y="931798"/>
            <a:ext cx="6880500" cy="3498600"/>
          </a:xfrm>
        </p:spPr>
        <p:txBody>
          <a:bodyPr/>
          <a:lstStyle/>
          <a:p>
            <a:r>
              <a:rPr lang="en-US" dirty="0"/>
              <a:t>Case-sensitive</a:t>
            </a:r>
          </a:p>
          <a:p>
            <a:r>
              <a:rPr lang="en-US" dirty="0"/>
              <a:t>Naming</a:t>
            </a:r>
          </a:p>
          <a:p>
            <a:pPr lvl="1"/>
            <a:r>
              <a:rPr lang="en-US" dirty="0"/>
              <a:t>Can begin with a letter, $ or _. </a:t>
            </a:r>
          </a:p>
          <a:p>
            <a:pPr lvl="1"/>
            <a:r>
              <a:rPr lang="en-US" dirty="0"/>
              <a:t>Can not start with number</a:t>
            </a:r>
          </a:p>
          <a:p>
            <a:pPr lvl="1"/>
            <a:r>
              <a:rPr lang="en-US" dirty="0"/>
              <a:t>White space is not permitted.</a:t>
            </a:r>
          </a:p>
          <a:p>
            <a:pPr lvl="1"/>
            <a:r>
              <a:rPr lang="en-US" dirty="0"/>
              <a:t>Subsequent characters may be letters, digits, $, or _.</a:t>
            </a:r>
          </a:p>
          <a:p>
            <a:r>
              <a:rPr lang="en-US" dirty="0"/>
              <a:t>Use camel case for variable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270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B90-40BD-ED48-A786-631024A9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0A5DD-ED88-C248-B115-6C9927381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constants use all uppercase  with underscore character as separator</a:t>
            </a:r>
          </a:p>
          <a:p>
            <a:r>
              <a:rPr lang="en-US" dirty="0"/>
              <a:t>Parameter always start with a prefix</a:t>
            </a:r>
          </a:p>
          <a:p>
            <a:r>
              <a:rPr lang="en-US" dirty="0"/>
              <a:t>Use “this” prefix for instance variable.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DD85A-1D0A-3C4A-9D02-FD29F5DA0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064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15F8-FC3A-9B4F-951B-AF73507A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FBA45-B15A-A640-B08D-C5090F2B1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numberOfStudents</a:t>
            </a:r>
            <a:r>
              <a:rPr lang="en-US" dirty="0"/>
              <a:t>;</a:t>
            </a:r>
          </a:p>
          <a:p>
            <a:r>
              <a:rPr lang="en-US" dirty="0"/>
              <a:t>float  PI_VALUE = 3.14;</a:t>
            </a:r>
          </a:p>
          <a:p>
            <a:r>
              <a:rPr lang="en-US" dirty="0"/>
              <a:t>int add (int </a:t>
            </a:r>
            <a:r>
              <a:rPr lang="en-US" dirty="0" err="1"/>
              <a:t>aFirstNumber</a:t>
            </a:r>
            <a:r>
              <a:rPr lang="en-US" dirty="0"/>
              <a:t>, int </a:t>
            </a:r>
            <a:r>
              <a:rPr lang="en-US" dirty="0" err="1"/>
              <a:t>aSecondNumber</a:t>
            </a:r>
            <a:r>
              <a:rPr lang="en-US" dirty="0"/>
              <a:t>) {</a:t>
            </a:r>
          </a:p>
          <a:p>
            <a:pPr marL="457200" lvl="1" indent="0">
              <a:buNone/>
            </a:pPr>
            <a:r>
              <a:rPr lang="en-US" dirty="0"/>
              <a:t>return </a:t>
            </a:r>
            <a:r>
              <a:rPr lang="en-US" dirty="0" err="1"/>
              <a:t>aFirstNumber</a:t>
            </a:r>
            <a:r>
              <a:rPr lang="en-US" dirty="0"/>
              <a:t>  + </a:t>
            </a:r>
            <a:r>
              <a:rPr lang="en-US" dirty="0" err="1"/>
              <a:t>aSecondNumber</a:t>
            </a:r>
            <a:r>
              <a:rPr lang="en-US" dirty="0"/>
              <a:t>  - </a:t>
            </a:r>
            <a:r>
              <a:rPr lang="en-US" dirty="0" err="1"/>
              <a:t>this.index</a:t>
            </a:r>
            <a:r>
              <a:rPr lang="en-US" dirty="0"/>
              <a:t>;    }</a:t>
            </a:r>
          </a:p>
          <a:p>
            <a:r>
              <a:rPr lang="en-US" dirty="0"/>
              <a:t>String NULL_VALUE = null;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D2DA6-D78E-AF4F-BD01-A8B40DBB41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837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DBD6-E757-424C-B181-B2EE32F2E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E5B57-631B-734E-B323-E82A3B9BA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  <a:p>
            <a:r>
              <a:rPr lang="en-US" dirty="0"/>
              <a:t>Object Data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8EBC7-D359-864C-B41A-6D25CB83B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9022676"/>
      </p:ext>
    </p:extLst>
  </p:cSld>
  <p:clrMapOvr>
    <a:masterClrMapping/>
  </p:clrMapOvr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507</Words>
  <Application>Microsoft Macintosh PowerPoint</Application>
  <PresentationFormat>On-screen Show (16:9)</PresentationFormat>
  <Paragraphs>65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Amatic SC</vt:lpstr>
      <vt:lpstr>Arial</vt:lpstr>
      <vt:lpstr>Merriweather</vt:lpstr>
      <vt:lpstr>Nathaniel template</vt:lpstr>
      <vt:lpstr>Chapter 3</vt:lpstr>
      <vt:lpstr>Language Basic</vt:lpstr>
      <vt:lpstr>Comments</vt:lpstr>
      <vt:lpstr>Comment</vt:lpstr>
      <vt:lpstr>Variables</vt:lpstr>
      <vt:lpstr>Variable Names</vt:lpstr>
      <vt:lpstr>Variable Names</vt:lpstr>
      <vt:lpstr>Variables Example</vt:lpstr>
      <vt:lpstr>Data Type</vt:lpstr>
      <vt:lpstr>Primitive Data Types</vt:lpstr>
      <vt:lpstr>Primitive Data Types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Training</dc:title>
  <cp:lastModifiedBy>Vijay G</cp:lastModifiedBy>
  <cp:revision>25</cp:revision>
  <dcterms:modified xsi:type="dcterms:W3CDTF">2020-06-09T04:19:37Z</dcterms:modified>
</cp:coreProperties>
</file>