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1"/>
  </p:notesMasterIdLst>
  <p:sldIdLst>
    <p:sldId id="256" r:id="rId2"/>
    <p:sldId id="261" r:id="rId3"/>
    <p:sldId id="285" r:id="rId4"/>
    <p:sldId id="304" r:id="rId5"/>
    <p:sldId id="305" r:id="rId6"/>
    <p:sldId id="313" r:id="rId7"/>
    <p:sldId id="259" r:id="rId8"/>
    <p:sldId id="280" r:id="rId9"/>
    <p:sldId id="287" r:id="rId10"/>
    <p:sldId id="288" r:id="rId11"/>
    <p:sldId id="306" r:id="rId12"/>
    <p:sldId id="308" r:id="rId13"/>
    <p:sldId id="307" r:id="rId14"/>
    <p:sldId id="309" r:id="rId15"/>
    <p:sldId id="310" r:id="rId16"/>
    <p:sldId id="311" r:id="rId17"/>
    <p:sldId id="312" r:id="rId18"/>
    <p:sldId id="315" r:id="rId19"/>
    <p:sldId id="314" r:id="rId20"/>
    <p:sldId id="316" r:id="rId21"/>
    <p:sldId id="317" r:id="rId22"/>
    <p:sldId id="318" r:id="rId23"/>
    <p:sldId id="319" r:id="rId24"/>
    <p:sldId id="320" r:id="rId25"/>
    <p:sldId id="325" r:id="rId26"/>
    <p:sldId id="322" r:id="rId27"/>
    <p:sldId id="323" r:id="rId28"/>
    <p:sldId id="321" r:id="rId29"/>
    <p:sldId id="279"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36607C-D005-420C-8877-729A8179C492}">
  <a:tblStyle styleId="{4436607C-D005-420C-8877-729A8179C4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9"/>
  </p:normalViewPr>
  <p:slideViewPr>
    <p:cSldViewPr snapToGrid="0" snapToObjects="1">
      <p:cViewPr varScale="1">
        <p:scale>
          <a:sx n="102" d="100"/>
          <a:sy n="102"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3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vijaygar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Chapter 4</a:t>
            </a:r>
            <a:endParaRPr dirty="0"/>
          </a:p>
        </p:txBody>
      </p:sp>
      <p:sp>
        <p:nvSpPr>
          <p:cNvPr id="4" name="Google Shape;1891;p13">
            <a:extLst>
              <a:ext uri="{FF2B5EF4-FFF2-40B4-BE49-F238E27FC236}">
                <a16:creationId xmlns:a16="http://schemas.microsoft.com/office/drawing/2014/main" id="{BC91D134-5394-D747-A6EB-D980C8EE265E}"/>
              </a:ext>
            </a:extLst>
          </p:cNvPr>
          <p:cNvSpPr txBox="1">
            <a:spLocks/>
          </p:cNvSpPr>
          <p:nvPr/>
        </p:nvSpPr>
        <p:spPr>
          <a:xfrm>
            <a:off x="1574371" y="2658579"/>
            <a:ext cx="5995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en-US" sz="2400" dirty="0"/>
              <a:t>Control Flow</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p:txBody>
          <a:bodyPr/>
          <a:lstStyle/>
          <a:p>
            <a:r>
              <a:rPr lang="en-US" dirty="0"/>
              <a:t>If-then</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p:txBody>
          <a:bodyPr/>
          <a:lstStyle/>
          <a:p>
            <a:pPr marL="76200" indent="0">
              <a:buNone/>
            </a:pPr>
            <a:r>
              <a:rPr lang="en-US" dirty="0"/>
              <a:t>If (expression) {	</a:t>
            </a:r>
          </a:p>
          <a:p>
            <a:pPr marL="76200" indent="0">
              <a:buNone/>
            </a:pPr>
            <a:r>
              <a:rPr lang="en-US" dirty="0"/>
              <a:t>	Statements;</a:t>
            </a:r>
          </a:p>
          <a:p>
            <a:pPr marL="76200" indent="0">
              <a:buNone/>
            </a:pPr>
            <a:r>
              <a:rPr lang="en-US" dirty="0"/>
              <a:t>}</a:t>
            </a:r>
          </a:p>
          <a:p>
            <a:pPr marL="76200" indent="0">
              <a:buNone/>
            </a:pPr>
            <a:r>
              <a:rPr lang="en-US" dirty="0"/>
              <a:t>E.g.</a:t>
            </a:r>
          </a:p>
          <a:p>
            <a:pPr marL="76200" indent="0">
              <a:buNone/>
            </a:pPr>
            <a:r>
              <a:rPr lang="en-US" sz="1400" dirty="0"/>
              <a:t>int num1 = 9;</a:t>
            </a:r>
          </a:p>
          <a:p>
            <a:pPr marL="76200" indent="0">
              <a:buNone/>
            </a:pPr>
            <a:r>
              <a:rPr lang="en-US" sz="1400" dirty="0"/>
              <a:t>if (num1 &gt; 10) {</a:t>
            </a:r>
          </a:p>
          <a:p>
            <a:pPr marL="76200" indent="0">
              <a:buNone/>
            </a:pPr>
            <a:r>
              <a:rPr lang="en-US" sz="1400" dirty="0"/>
              <a:t>      </a:t>
            </a:r>
            <a:r>
              <a:rPr lang="en-US" sz="1400" dirty="0" err="1"/>
              <a:t>System.</a:t>
            </a:r>
            <a:r>
              <a:rPr lang="en-US" sz="1400" b="1" i="1" dirty="0" err="1"/>
              <a:t>out</a:t>
            </a:r>
            <a:r>
              <a:rPr lang="en-US" sz="1400" dirty="0" err="1"/>
              <a:t>.println</a:t>
            </a:r>
            <a:r>
              <a:rPr lang="en-US" sz="1400" dirty="0"/>
              <a:t>("Num1 " + num1 + " is greater then 10");</a:t>
            </a:r>
          </a:p>
          <a:p>
            <a:pPr marL="76200" indent="0">
              <a:buNone/>
            </a:pPr>
            <a:r>
              <a:rPr lang="en-US" sz="1400" dirty="0"/>
              <a:t>}</a:t>
            </a:r>
          </a:p>
          <a:p>
            <a:pPr marL="76200" indent="0">
              <a:buNone/>
            </a:pPr>
            <a:endParaRPr lang="en-US"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883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int num1 = 9;</a:t>
            </a:r>
          </a:p>
          <a:p>
            <a:pPr marL="76200" indent="0">
              <a:buNone/>
            </a:pPr>
            <a:r>
              <a:rPr lang="en-US" sz="1600" dirty="0"/>
              <a:t>if (num1 % 2 == 0)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even number");</a:t>
            </a:r>
          </a:p>
          <a:p>
            <a:pPr marL="76200" indent="0">
              <a:buNone/>
            </a:pPr>
            <a:r>
              <a:rPr lang="en-US" sz="1600" dirty="0"/>
              <a:t>} else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add number");</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6597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 ladder</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if (expression 2)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if (num1 == 1)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Sunday”);</a:t>
            </a:r>
          </a:p>
          <a:p>
            <a:pPr marL="76200" indent="0">
              <a:buNone/>
            </a:pPr>
            <a:r>
              <a:rPr lang="en-US" sz="1600" dirty="0"/>
              <a:t>} else if (num2 == 2)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Monday”);</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49720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Switch Statement</a:t>
            </a:r>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B38AD76F-2511-F54E-B2BF-4E31694103A3}"/>
              </a:ext>
            </a:extLst>
          </p:cNvPr>
          <p:cNvSpPr txBox="1"/>
          <p:nvPr/>
        </p:nvSpPr>
        <p:spPr>
          <a:xfrm>
            <a:off x="1556657" y="1232922"/>
            <a:ext cx="3450771" cy="2893100"/>
          </a:xfrm>
          <a:prstGeom prst="rect">
            <a:avLst/>
          </a:prstGeom>
          <a:noFill/>
        </p:spPr>
        <p:txBody>
          <a:bodyPr wrap="square" rtlCol="0">
            <a:spAutoFit/>
          </a:bodyPr>
          <a:lstStyle/>
          <a:p>
            <a:pPr marL="76200" indent="0">
              <a:buNone/>
            </a:pPr>
            <a:r>
              <a:rPr lang="en-US" dirty="0"/>
              <a:t>Syntax:</a:t>
            </a:r>
          </a:p>
          <a:p>
            <a:pPr marL="76200" indent="0">
              <a:buNone/>
            </a:pPr>
            <a:r>
              <a:rPr lang="en-US" dirty="0"/>
              <a:t>switch (expression) {</a:t>
            </a:r>
          </a:p>
          <a:p>
            <a:pPr marL="76200" indent="0">
              <a:buNone/>
            </a:pPr>
            <a:r>
              <a:rPr lang="en-US" dirty="0"/>
              <a:t>    case 1:  </a:t>
            </a:r>
          </a:p>
          <a:p>
            <a:pPr marL="76200" indent="0">
              <a:buNone/>
            </a:pPr>
            <a:r>
              <a:rPr lang="en-US" dirty="0"/>
              <a:t>        statement;</a:t>
            </a:r>
          </a:p>
          <a:p>
            <a:pPr marL="76200" indent="0">
              <a:buNone/>
            </a:pPr>
            <a:r>
              <a:rPr lang="en-US" dirty="0"/>
              <a:t>        break;</a:t>
            </a:r>
          </a:p>
          <a:p>
            <a:pPr marL="76200" indent="0">
              <a:buNone/>
            </a:pPr>
            <a:r>
              <a:rPr lang="en-US" dirty="0"/>
              <a:t>    case 2: </a:t>
            </a:r>
          </a:p>
          <a:p>
            <a:pPr marL="76200" indent="0">
              <a:buNone/>
            </a:pPr>
            <a:r>
              <a:rPr lang="en-US" dirty="0"/>
              <a:t>    case 3:</a:t>
            </a:r>
          </a:p>
          <a:p>
            <a:pPr marL="76200" indent="0">
              <a:buNone/>
            </a:pPr>
            <a:r>
              <a:rPr lang="en-US" dirty="0"/>
              <a:t>        statement;</a:t>
            </a:r>
          </a:p>
          <a:p>
            <a:pPr marL="76200" indent="0">
              <a:buNone/>
            </a:pPr>
            <a:r>
              <a:rPr lang="en-US" dirty="0"/>
              <a:t>        break;</a:t>
            </a:r>
          </a:p>
          <a:p>
            <a:pPr marL="76200" indent="0">
              <a:buNone/>
            </a:pPr>
            <a:r>
              <a:rPr lang="en-US" dirty="0"/>
              <a:t>    default: </a:t>
            </a:r>
          </a:p>
          <a:p>
            <a:pPr marL="76200" indent="0">
              <a:buNone/>
            </a:pPr>
            <a:r>
              <a:rPr lang="en-US" dirty="0"/>
              <a:t>          statement;</a:t>
            </a:r>
          </a:p>
          <a:p>
            <a:pPr marL="76200" indent="0">
              <a:buNone/>
            </a:pPr>
            <a:r>
              <a:rPr lang="en-US" dirty="0"/>
              <a:t>}</a:t>
            </a:r>
          </a:p>
          <a:p>
            <a:endParaRPr lang="en-US" dirty="0"/>
          </a:p>
        </p:txBody>
      </p:sp>
      <p:sp>
        <p:nvSpPr>
          <p:cNvPr id="10" name="TextBox 9">
            <a:extLst>
              <a:ext uri="{FF2B5EF4-FFF2-40B4-BE49-F238E27FC236}">
                <a16:creationId xmlns:a16="http://schemas.microsoft.com/office/drawing/2014/main" id="{B53F7CCC-AB12-9F4A-882C-AD99CA04F02A}"/>
              </a:ext>
            </a:extLst>
          </p:cNvPr>
          <p:cNvSpPr txBox="1"/>
          <p:nvPr/>
        </p:nvSpPr>
        <p:spPr>
          <a:xfrm>
            <a:off x="4898572" y="1232922"/>
            <a:ext cx="3450771" cy="2246769"/>
          </a:xfrm>
          <a:prstGeom prst="rect">
            <a:avLst/>
          </a:prstGeom>
          <a:noFill/>
        </p:spPr>
        <p:txBody>
          <a:bodyPr wrap="square" rtlCol="0">
            <a:spAutoFit/>
          </a:bodyPr>
          <a:lstStyle/>
          <a:p>
            <a:pPr marL="76200" indent="0">
              <a:buNone/>
            </a:pPr>
            <a:r>
              <a:rPr lang="en-US" dirty="0"/>
              <a:t>int day = 1;</a:t>
            </a:r>
          </a:p>
          <a:p>
            <a:pPr marL="76200" indent="0">
              <a:buNone/>
            </a:pPr>
            <a:r>
              <a:rPr lang="en-US" dirty="0"/>
              <a:t>String </a:t>
            </a:r>
            <a:r>
              <a:rPr lang="en-US" dirty="0" err="1"/>
              <a:t>dayName</a:t>
            </a:r>
            <a:r>
              <a:rPr lang="en-US" dirty="0"/>
              <a:t>;</a:t>
            </a:r>
          </a:p>
          <a:p>
            <a:pPr marL="76200" indent="0">
              <a:buNone/>
            </a:pPr>
            <a:r>
              <a:rPr lang="en-US" dirty="0"/>
              <a:t>switch (month) {</a:t>
            </a:r>
          </a:p>
          <a:p>
            <a:pPr marL="76200" indent="0">
              <a:buNone/>
            </a:pPr>
            <a:r>
              <a:rPr lang="en-US" dirty="0"/>
              <a:t>  case 1:</a:t>
            </a:r>
          </a:p>
          <a:p>
            <a:pPr marL="76200" indent="0">
              <a:buNone/>
            </a:pPr>
            <a:r>
              <a:rPr lang="en-US" dirty="0"/>
              <a:t>      </a:t>
            </a:r>
            <a:r>
              <a:rPr lang="en-US" dirty="0" err="1"/>
              <a:t>dayName</a:t>
            </a:r>
            <a:r>
              <a:rPr lang="en-US" dirty="0"/>
              <a:t> = "Sunday";</a:t>
            </a:r>
          </a:p>
          <a:p>
            <a:pPr marL="76200" indent="0">
              <a:buNone/>
            </a:pPr>
            <a:r>
              <a:rPr lang="en-US" dirty="0"/>
              <a:t>      break;</a:t>
            </a:r>
          </a:p>
          <a:p>
            <a:pPr marL="76200" indent="0">
              <a:buNone/>
            </a:pPr>
            <a:r>
              <a:rPr lang="en-US" dirty="0"/>
              <a:t>  case 2:  </a:t>
            </a:r>
          </a:p>
          <a:p>
            <a:pPr marL="76200" indent="0">
              <a:buNone/>
            </a:pPr>
            <a:r>
              <a:rPr lang="en-US" dirty="0"/>
              <a:t>      </a:t>
            </a:r>
            <a:r>
              <a:rPr lang="en-US" dirty="0" err="1"/>
              <a:t>dayName</a:t>
            </a:r>
            <a:r>
              <a:rPr lang="en-US" dirty="0"/>
              <a:t> = "Monday";</a:t>
            </a:r>
          </a:p>
          <a:p>
            <a:pPr marL="76200" indent="0">
              <a:buNone/>
            </a:pPr>
            <a:r>
              <a:rPr lang="en-US" dirty="0"/>
              <a:t>      break;</a:t>
            </a:r>
          </a:p>
          <a:p>
            <a:pPr marL="76200" indent="0">
              <a:buNone/>
            </a:pPr>
            <a:r>
              <a:rPr lang="en-US" dirty="0"/>
              <a:t>}</a:t>
            </a:r>
          </a:p>
        </p:txBody>
      </p:sp>
    </p:spTree>
    <p:extLst>
      <p:ext uri="{BB962C8B-B14F-4D97-AF65-F5344CB8AC3E}">
        <p14:creationId xmlns:p14="http://schemas.microsoft.com/office/powerpoint/2010/main" val="347653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a:t>
            </a:r>
          </a:p>
        </p:txBody>
      </p:sp>
      <p:sp>
        <p:nvSpPr>
          <p:cNvPr id="3" name="Text Placeholder 2">
            <a:extLst>
              <a:ext uri="{FF2B5EF4-FFF2-40B4-BE49-F238E27FC236}">
                <a16:creationId xmlns:a16="http://schemas.microsoft.com/office/drawing/2014/main" id="{888C60D8-C193-5444-8A98-C61A608563D8}"/>
              </a:ext>
            </a:extLst>
          </p:cNvPr>
          <p:cNvSpPr>
            <a:spLocks noGrp="1"/>
          </p:cNvSpPr>
          <p:nvPr>
            <p:ph type="body" idx="1"/>
          </p:nvPr>
        </p:nvSpPr>
        <p:spPr>
          <a:xfrm>
            <a:off x="1131750" y="705181"/>
            <a:ext cx="6880500" cy="3498600"/>
          </a:xfrm>
        </p:spPr>
        <p:txBody>
          <a:bodyPr/>
          <a:lstStyle/>
          <a:p>
            <a:r>
              <a:rPr lang="en-US" dirty="0"/>
              <a:t>Arrays are used to store multiple values in a single variable, instead of declaring separate variables for each value.</a:t>
            </a:r>
          </a:p>
          <a:p>
            <a:r>
              <a:rPr lang="en-US" dirty="0"/>
              <a:t>Define array</a:t>
            </a:r>
          </a:p>
          <a:p>
            <a:pPr marL="76200" indent="0">
              <a:buNone/>
            </a:pPr>
            <a:r>
              <a:rPr lang="en-US" dirty="0"/>
              <a:t>      datatype[] </a:t>
            </a:r>
            <a:r>
              <a:rPr lang="en-US" dirty="0" err="1"/>
              <a:t>variableName</a:t>
            </a:r>
            <a:r>
              <a:rPr lang="en-US" dirty="0"/>
              <a:t>;</a:t>
            </a:r>
          </a:p>
          <a:p>
            <a:pPr marL="76200" indent="0">
              <a:buNone/>
            </a:pPr>
            <a:r>
              <a:rPr lang="en-US" dirty="0"/>
              <a:t>E.g.</a:t>
            </a:r>
          </a:p>
          <a:p>
            <a:pPr marL="533400" lvl="1" indent="0">
              <a:buNone/>
            </a:pPr>
            <a:r>
              <a:rPr lang="en-US" dirty="0"/>
              <a:t>String[] cars;</a:t>
            </a:r>
          </a:p>
          <a:p>
            <a:pPr marL="533400" lvl="1" indent="0">
              <a:buNone/>
            </a:pPr>
            <a:endParaRPr lang="en-US" dirty="0"/>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28728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a:t>
            </a:r>
          </a:p>
        </p:txBody>
      </p:sp>
      <p:sp>
        <p:nvSpPr>
          <p:cNvPr id="3" name="Text Placeholder 2">
            <a:extLst>
              <a:ext uri="{FF2B5EF4-FFF2-40B4-BE49-F238E27FC236}">
                <a16:creationId xmlns:a16="http://schemas.microsoft.com/office/drawing/2014/main" id="{888C60D8-C193-5444-8A98-C61A608563D8}"/>
              </a:ext>
            </a:extLst>
          </p:cNvPr>
          <p:cNvSpPr>
            <a:spLocks noGrp="1"/>
          </p:cNvSpPr>
          <p:nvPr>
            <p:ph type="body" idx="1"/>
          </p:nvPr>
        </p:nvSpPr>
        <p:spPr>
          <a:xfrm>
            <a:off x="1131750" y="705181"/>
            <a:ext cx="6880500" cy="3498600"/>
          </a:xfrm>
        </p:spPr>
        <p:txBody>
          <a:bodyPr/>
          <a:lstStyle/>
          <a:p>
            <a:r>
              <a:rPr lang="en-US" dirty="0"/>
              <a:t>Initializing Array</a:t>
            </a:r>
          </a:p>
          <a:p>
            <a:pPr marL="533400" lvl="1" indent="0">
              <a:buNone/>
            </a:pPr>
            <a:r>
              <a:rPr lang="en-US" dirty="0"/>
              <a:t>cars = new String[10]; OR</a:t>
            </a:r>
          </a:p>
          <a:p>
            <a:pPr marL="533400" lvl="1" indent="0">
              <a:buNone/>
            </a:pPr>
            <a:r>
              <a:rPr lang="en-US" dirty="0"/>
              <a:t>String[] cars = {"Volvo", "BMW", "Ford", "Mazda"};</a:t>
            </a:r>
          </a:p>
          <a:p>
            <a:pPr marL="533400" lvl="1" indent="0">
              <a:buNone/>
            </a:pPr>
            <a:r>
              <a:rPr lang="en-US" b="1" dirty="0"/>
              <a:t>Note</a:t>
            </a:r>
            <a:r>
              <a:rPr lang="en-US" dirty="0"/>
              <a:t>: Once the length of the array is defined, it cannot be changed in the program.</a:t>
            </a:r>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45871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a:t>
            </a:r>
          </a:p>
        </p:txBody>
      </p:sp>
      <p:sp>
        <p:nvSpPr>
          <p:cNvPr id="3" name="Text Placeholder 2">
            <a:extLst>
              <a:ext uri="{FF2B5EF4-FFF2-40B4-BE49-F238E27FC236}">
                <a16:creationId xmlns:a16="http://schemas.microsoft.com/office/drawing/2014/main" id="{888C60D8-C193-5444-8A98-C61A608563D8}"/>
              </a:ext>
            </a:extLst>
          </p:cNvPr>
          <p:cNvSpPr>
            <a:spLocks noGrp="1"/>
          </p:cNvSpPr>
          <p:nvPr>
            <p:ph type="body" idx="1"/>
          </p:nvPr>
        </p:nvSpPr>
        <p:spPr>
          <a:xfrm>
            <a:off x="1131750" y="705181"/>
            <a:ext cx="6880500" cy="3498600"/>
          </a:xfrm>
        </p:spPr>
        <p:txBody>
          <a:bodyPr/>
          <a:lstStyle/>
          <a:p>
            <a:r>
              <a:rPr lang="en-US" dirty="0"/>
              <a:t>Accessing</a:t>
            </a:r>
          </a:p>
          <a:p>
            <a:pPr lvl="1"/>
            <a:r>
              <a:rPr lang="en-US" dirty="0"/>
              <a:t>cars[0] = “Nissan”; // Set first element</a:t>
            </a:r>
          </a:p>
          <a:p>
            <a:pPr lvl="1"/>
            <a:r>
              <a:rPr lang="en-US" dirty="0"/>
              <a:t>cars[1] = “Tesla”; // initialize second element</a:t>
            </a:r>
          </a:p>
          <a:p>
            <a:pPr marL="76200" indent="0">
              <a:buNone/>
            </a:pPr>
            <a:r>
              <a:rPr lang="en-US" dirty="0"/>
              <a:t> If the length of an array is n, the first element of the array will be </a:t>
            </a:r>
            <a:r>
              <a:rPr lang="en-US" dirty="0" err="1"/>
              <a:t>arrayName</a:t>
            </a:r>
            <a:r>
              <a:rPr lang="en-US" dirty="0"/>
              <a:t>[0] and the last element will be </a:t>
            </a:r>
            <a:r>
              <a:rPr lang="en-US" dirty="0" err="1"/>
              <a:t>arrayName</a:t>
            </a:r>
            <a:r>
              <a:rPr lang="en-US" dirty="0"/>
              <a:t>[n-1].</a:t>
            </a:r>
          </a:p>
          <a:p>
            <a:pPr marL="76200" indent="0">
              <a:buNone/>
            </a:pPr>
            <a:endParaRPr lang="en-US" dirty="0"/>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1780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 - Try out </a:t>
            </a:r>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B08988B6-5EE4-C441-B65A-DC3768373717}"/>
              </a:ext>
            </a:extLst>
          </p:cNvPr>
          <p:cNvSpPr txBox="1"/>
          <p:nvPr/>
        </p:nvSpPr>
        <p:spPr>
          <a:xfrm>
            <a:off x="840048" y="1663809"/>
            <a:ext cx="7463903" cy="1815882"/>
          </a:xfrm>
          <a:prstGeom prst="rect">
            <a:avLst/>
          </a:prstGeom>
          <a:noFill/>
        </p:spPr>
        <p:txBody>
          <a:bodyPr wrap="none" rtlCol="0">
            <a:spAutoFit/>
          </a:bodyPr>
          <a:lstStyle/>
          <a:p>
            <a:r>
              <a:rPr lang="en-US" dirty="0"/>
              <a:t>int[] numbers = {1,2,3,4};</a:t>
            </a:r>
          </a:p>
          <a:p>
            <a:r>
              <a:rPr lang="en-US" dirty="0" err="1"/>
              <a:t>System.</a:t>
            </a:r>
            <a:r>
              <a:rPr lang="en-US" b="1" i="1" dirty="0" err="1"/>
              <a:t>out</a:t>
            </a:r>
            <a:r>
              <a:rPr lang="en-US" dirty="0" err="1"/>
              <a:t>.println</a:t>
            </a:r>
            <a:r>
              <a:rPr lang="en-US" dirty="0"/>
              <a:t>("First element in array " + numbers[0]);</a:t>
            </a:r>
          </a:p>
          <a:p>
            <a:r>
              <a:rPr lang="en-US" dirty="0" err="1"/>
              <a:t>System.</a:t>
            </a:r>
            <a:r>
              <a:rPr lang="en-US" b="1" i="1" dirty="0" err="1"/>
              <a:t>out</a:t>
            </a:r>
            <a:r>
              <a:rPr lang="en-US" dirty="0" err="1"/>
              <a:t>.println</a:t>
            </a:r>
            <a:r>
              <a:rPr lang="en-US" dirty="0"/>
              <a:t>("Number of elements in array " + </a:t>
            </a:r>
            <a:r>
              <a:rPr lang="en-US" dirty="0" err="1"/>
              <a:t>numbers.length</a:t>
            </a:r>
            <a:r>
              <a:rPr lang="en-US" dirty="0"/>
              <a:t>);</a:t>
            </a:r>
          </a:p>
          <a:p>
            <a:r>
              <a:rPr lang="en-US" dirty="0"/>
              <a:t>int </a:t>
            </a:r>
            <a:r>
              <a:rPr lang="en-US" dirty="0" err="1"/>
              <a:t>arrayLength</a:t>
            </a:r>
            <a:r>
              <a:rPr lang="en-US" dirty="0"/>
              <a:t> = </a:t>
            </a:r>
            <a:r>
              <a:rPr lang="en-US" dirty="0" err="1"/>
              <a:t>numbers.length</a:t>
            </a:r>
            <a:r>
              <a:rPr lang="en-US" dirty="0"/>
              <a:t>;</a:t>
            </a:r>
          </a:p>
          <a:p>
            <a:r>
              <a:rPr lang="en-US" dirty="0" err="1"/>
              <a:t>System.</a:t>
            </a:r>
            <a:r>
              <a:rPr lang="en-US" b="1" i="1" dirty="0" err="1"/>
              <a:t>out</a:t>
            </a:r>
            <a:r>
              <a:rPr lang="en-US" dirty="0" err="1"/>
              <a:t>.println</a:t>
            </a:r>
            <a:r>
              <a:rPr lang="en-US" dirty="0"/>
              <a:t>("Last element in array " + numbers[arrayLength-1]);</a:t>
            </a:r>
          </a:p>
          <a:p>
            <a:r>
              <a:rPr lang="en-US" dirty="0"/>
              <a:t>//Try this:</a:t>
            </a:r>
          </a:p>
          <a:p>
            <a:r>
              <a:rPr lang="en-US" dirty="0" err="1"/>
              <a:t>System.</a:t>
            </a:r>
            <a:r>
              <a:rPr lang="en-US" b="1" i="1" dirty="0" err="1"/>
              <a:t>out</a:t>
            </a:r>
            <a:r>
              <a:rPr lang="en-US" dirty="0" err="1"/>
              <a:t>.println</a:t>
            </a:r>
            <a:r>
              <a:rPr lang="en-US" dirty="0"/>
              <a:t>("Element at " + </a:t>
            </a:r>
            <a:r>
              <a:rPr lang="en-US" dirty="0" err="1"/>
              <a:t>arrayLength</a:t>
            </a:r>
            <a:r>
              <a:rPr lang="en-US" dirty="0"/>
              <a:t> + " index in array " + numbers[</a:t>
            </a:r>
            <a:r>
              <a:rPr lang="en-US" dirty="0" err="1"/>
              <a:t>arrayLength</a:t>
            </a:r>
            <a:r>
              <a:rPr lang="en-US" dirty="0"/>
              <a:t>]);</a:t>
            </a:r>
          </a:p>
          <a:p>
            <a:endParaRPr lang="en-US" dirty="0"/>
          </a:p>
        </p:txBody>
      </p:sp>
    </p:spTree>
    <p:extLst>
      <p:ext uri="{BB962C8B-B14F-4D97-AF65-F5344CB8AC3E}">
        <p14:creationId xmlns:p14="http://schemas.microsoft.com/office/powerpoint/2010/main" val="308741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925894" y="1411950"/>
            <a:ext cx="7292161" cy="1159800"/>
          </a:xfrm>
          <a:prstGeom prst="rect">
            <a:avLst/>
          </a:prstGeom>
        </p:spPr>
        <p:txBody>
          <a:bodyPr spcFirstLastPara="1" wrap="square" lIns="91425" tIns="91425" rIns="91425" bIns="91425" anchor="b" anchorCtr="0">
            <a:noAutofit/>
          </a:bodyPr>
          <a:lstStyle/>
          <a:p>
            <a:pPr lvl="0"/>
            <a:r>
              <a:rPr lang="en-US" dirty="0"/>
              <a:t>Looping statements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311643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68E0-7544-984E-8779-0A646201B8F4}"/>
              </a:ext>
            </a:extLst>
          </p:cNvPr>
          <p:cNvSpPr>
            <a:spLocks noGrp="1"/>
          </p:cNvSpPr>
          <p:nvPr>
            <p:ph type="title"/>
          </p:nvPr>
        </p:nvSpPr>
        <p:spPr/>
        <p:txBody>
          <a:bodyPr/>
          <a:lstStyle/>
          <a:p>
            <a:r>
              <a:rPr lang="en-US" dirty="0"/>
              <a:t>Looping statements</a:t>
            </a:r>
          </a:p>
        </p:txBody>
      </p:sp>
      <p:sp>
        <p:nvSpPr>
          <p:cNvPr id="3" name="Text Placeholder 2">
            <a:extLst>
              <a:ext uri="{FF2B5EF4-FFF2-40B4-BE49-F238E27FC236}">
                <a16:creationId xmlns:a16="http://schemas.microsoft.com/office/drawing/2014/main" id="{BACB605D-6215-5046-8E52-2A05F4909121}"/>
              </a:ext>
            </a:extLst>
          </p:cNvPr>
          <p:cNvSpPr>
            <a:spLocks noGrp="1"/>
          </p:cNvSpPr>
          <p:nvPr>
            <p:ph type="body" idx="1"/>
          </p:nvPr>
        </p:nvSpPr>
        <p:spPr/>
        <p:txBody>
          <a:bodyPr/>
          <a:lstStyle/>
          <a:p>
            <a:r>
              <a:rPr lang="en-US" dirty="0"/>
              <a:t>While</a:t>
            </a:r>
          </a:p>
          <a:p>
            <a:r>
              <a:rPr lang="en-US" dirty="0"/>
              <a:t>do-while</a:t>
            </a:r>
          </a:p>
          <a:p>
            <a:r>
              <a:rPr lang="en-US" dirty="0"/>
              <a:t>For</a:t>
            </a:r>
          </a:p>
          <a:p>
            <a:endParaRPr lang="en-US" dirty="0"/>
          </a:p>
        </p:txBody>
      </p:sp>
      <p:sp>
        <p:nvSpPr>
          <p:cNvPr id="4" name="Slide Number Placeholder 3">
            <a:extLst>
              <a:ext uri="{FF2B5EF4-FFF2-40B4-BE49-F238E27FC236}">
                <a16:creationId xmlns:a16="http://schemas.microsoft.com/office/drawing/2014/main" id="{EB699274-94CD-D345-AA0F-88890781B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74228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Expressions</a:t>
            </a:r>
            <a:endParaRPr dirty="0"/>
          </a:p>
        </p:txBody>
      </p:sp>
      <p:sp>
        <p:nvSpPr>
          <p:cNvPr id="1928" name="Google Shape;1928;p18"/>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r>
              <a:rPr lang="en-US" dirty="0"/>
              <a:t>Expressions</a:t>
            </a:r>
          </a:p>
          <a:p>
            <a:r>
              <a:rPr lang="en-US" dirty="0"/>
              <a:t>Statements </a:t>
            </a:r>
          </a:p>
          <a:p>
            <a:r>
              <a:rPr lang="en-US" dirty="0"/>
              <a:t>Blocks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4279-5CF7-644B-B41B-6E8DB6D63966}"/>
              </a:ext>
            </a:extLst>
          </p:cNvPr>
          <p:cNvSpPr>
            <a:spLocks noGrp="1"/>
          </p:cNvSpPr>
          <p:nvPr>
            <p:ph type="title"/>
          </p:nvPr>
        </p:nvSpPr>
        <p:spPr/>
        <p:txBody>
          <a:bodyPr/>
          <a:lstStyle/>
          <a:p>
            <a:r>
              <a:rPr lang="en-US" dirty="0"/>
              <a:t>While</a:t>
            </a:r>
          </a:p>
        </p:txBody>
      </p:sp>
      <p:sp>
        <p:nvSpPr>
          <p:cNvPr id="3" name="Text Placeholder 2">
            <a:extLst>
              <a:ext uri="{FF2B5EF4-FFF2-40B4-BE49-F238E27FC236}">
                <a16:creationId xmlns:a16="http://schemas.microsoft.com/office/drawing/2014/main" id="{7523E469-A489-6445-83E4-3D6BA1D2A21D}"/>
              </a:ext>
            </a:extLst>
          </p:cNvPr>
          <p:cNvSpPr>
            <a:spLocks noGrp="1"/>
          </p:cNvSpPr>
          <p:nvPr>
            <p:ph type="body" idx="1"/>
          </p:nvPr>
        </p:nvSpPr>
        <p:spPr/>
        <p:txBody>
          <a:bodyPr/>
          <a:lstStyle/>
          <a:p>
            <a:r>
              <a:rPr lang="en-US" dirty="0"/>
              <a:t>Syntax:</a:t>
            </a:r>
          </a:p>
          <a:p>
            <a:pPr marL="76200" indent="0">
              <a:buNone/>
            </a:pPr>
            <a:r>
              <a:rPr lang="en-US" dirty="0"/>
              <a:t>while (expression) {</a:t>
            </a:r>
          </a:p>
          <a:p>
            <a:pPr marL="76200" indent="0">
              <a:buNone/>
            </a:pPr>
            <a:r>
              <a:rPr lang="en-US" dirty="0"/>
              <a:t>    statement(s)</a:t>
            </a:r>
          </a:p>
          <a:p>
            <a:pPr marL="76200" indent="0">
              <a:buNone/>
            </a:pPr>
            <a:r>
              <a:rPr lang="en-US" dirty="0"/>
              <a:t>}</a:t>
            </a:r>
          </a:p>
          <a:p>
            <a:pPr marL="76200" indent="0">
              <a:buNone/>
            </a:pPr>
            <a:r>
              <a:rPr lang="en-US" sz="1400" dirty="0"/>
              <a:t>E.g.</a:t>
            </a:r>
          </a:p>
          <a:p>
            <a:pPr marL="76200" indent="0">
              <a:buNone/>
            </a:pPr>
            <a:r>
              <a:rPr lang="en-US" sz="1400" dirty="0"/>
              <a:t>while (</a:t>
            </a:r>
            <a:r>
              <a:rPr lang="en-US" sz="1400" dirty="0" err="1"/>
              <a:t>userOption</a:t>
            </a:r>
            <a:r>
              <a:rPr lang="en-US" sz="1400" dirty="0"/>
              <a:t> == ‘E’) {</a:t>
            </a:r>
          </a:p>
          <a:p>
            <a:pPr marL="76200" indent="0">
              <a:buNone/>
            </a:pPr>
            <a:r>
              <a:rPr lang="en-US" sz="1400" dirty="0"/>
              <a:t>	</a:t>
            </a:r>
            <a:r>
              <a:rPr lang="en-US" sz="1400" dirty="0" err="1"/>
              <a:t>System.out.println</a:t>
            </a:r>
            <a:r>
              <a:rPr lang="en-US" sz="1400" dirty="0"/>
              <a:t> (“Perform operation ” + </a:t>
            </a:r>
            <a:r>
              <a:rPr lang="en-US" sz="1400" dirty="0" err="1"/>
              <a:t>userOption</a:t>
            </a:r>
            <a:r>
              <a:rPr lang="en-US" sz="1400" dirty="0"/>
              <a:t>);</a:t>
            </a:r>
          </a:p>
          <a:p>
            <a:pPr marL="76200" indent="0">
              <a:buNone/>
            </a:pPr>
            <a:r>
              <a:rPr lang="en-US" sz="1400" dirty="0"/>
              <a:t>}</a:t>
            </a:r>
          </a:p>
        </p:txBody>
      </p:sp>
      <p:sp>
        <p:nvSpPr>
          <p:cNvPr id="4" name="Slide Number Placeholder 3">
            <a:extLst>
              <a:ext uri="{FF2B5EF4-FFF2-40B4-BE49-F238E27FC236}">
                <a16:creationId xmlns:a16="http://schemas.microsoft.com/office/drawing/2014/main" id="{E4810EF3-9EB8-EF4B-8966-91C1ACF305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373539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F6C9-F72B-CC47-BCD5-FC7B286C1FE6}"/>
              </a:ext>
            </a:extLst>
          </p:cNvPr>
          <p:cNvSpPr>
            <a:spLocks noGrp="1"/>
          </p:cNvSpPr>
          <p:nvPr>
            <p:ph type="title"/>
          </p:nvPr>
        </p:nvSpPr>
        <p:spPr>
          <a:xfrm>
            <a:off x="1131750" y="242024"/>
            <a:ext cx="6880500" cy="582900"/>
          </a:xfrm>
        </p:spPr>
        <p:txBody>
          <a:bodyPr/>
          <a:lstStyle/>
          <a:p>
            <a:r>
              <a:rPr lang="en-US" dirty="0"/>
              <a:t>do-while</a:t>
            </a:r>
          </a:p>
        </p:txBody>
      </p:sp>
      <p:sp>
        <p:nvSpPr>
          <p:cNvPr id="3" name="Text Placeholder 2">
            <a:extLst>
              <a:ext uri="{FF2B5EF4-FFF2-40B4-BE49-F238E27FC236}">
                <a16:creationId xmlns:a16="http://schemas.microsoft.com/office/drawing/2014/main" id="{17A6BCFA-1359-4046-8B8A-675CC18A52C7}"/>
              </a:ext>
            </a:extLst>
          </p:cNvPr>
          <p:cNvSpPr>
            <a:spLocks noGrp="1"/>
          </p:cNvSpPr>
          <p:nvPr>
            <p:ph type="body" idx="1"/>
          </p:nvPr>
        </p:nvSpPr>
        <p:spPr>
          <a:xfrm>
            <a:off x="1131750" y="975342"/>
            <a:ext cx="6880500" cy="3498600"/>
          </a:xfrm>
        </p:spPr>
        <p:txBody>
          <a:bodyPr/>
          <a:lstStyle/>
          <a:p>
            <a:r>
              <a:rPr lang="en-US" sz="2000" dirty="0"/>
              <a:t>Syntax: </a:t>
            </a:r>
          </a:p>
          <a:p>
            <a:pPr marL="76200" indent="0">
              <a:buNone/>
            </a:pPr>
            <a:r>
              <a:rPr lang="en-US" sz="2000" dirty="0"/>
              <a:t>do {</a:t>
            </a:r>
          </a:p>
          <a:p>
            <a:pPr marL="76200" indent="0">
              <a:buNone/>
            </a:pPr>
            <a:r>
              <a:rPr lang="en-US" sz="2000" dirty="0"/>
              <a:t>     statement(s)</a:t>
            </a:r>
          </a:p>
          <a:p>
            <a:pPr marL="76200" indent="0">
              <a:buNone/>
            </a:pPr>
            <a:r>
              <a:rPr lang="en-US" sz="2000" dirty="0"/>
              <a:t>} while (expression);</a:t>
            </a:r>
          </a:p>
          <a:p>
            <a:pPr marL="76200" indent="0">
              <a:buNone/>
            </a:pPr>
            <a:r>
              <a:rPr lang="en-US" sz="2000" dirty="0"/>
              <a:t>Do block is executed at least once.</a:t>
            </a:r>
          </a:p>
          <a:p>
            <a:pPr marL="76200" indent="0">
              <a:buNone/>
            </a:pPr>
            <a:r>
              <a:rPr lang="en-US" sz="1400" dirty="0"/>
              <a:t>E.g.</a:t>
            </a:r>
          </a:p>
          <a:p>
            <a:pPr marL="76200" indent="0">
              <a:buNone/>
            </a:pPr>
            <a:r>
              <a:rPr lang="en-US" sz="1400" dirty="0"/>
              <a:t>int </a:t>
            </a:r>
            <a:r>
              <a:rPr lang="en-US" sz="1400" dirty="0" err="1"/>
              <a:t>i</a:t>
            </a:r>
            <a:r>
              <a:rPr lang="en-US" sz="1400" dirty="0"/>
              <a:t>=10; </a:t>
            </a:r>
          </a:p>
          <a:p>
            <a:pPr marL="76200" indent="0">
              <a:buNone/>
            </a:pPr>
            <a:r>
              <a:rPr lang="en-US" sz="1400" dirty="0"/>
              <a:t>do { </a:t>
            </a:r>
          </a:p>
          <a:p>
            <a:pPr marL="76200" indent="0">
              <a:buNone/>
            </a:pPr>
            <a:r>
              <a:rPr lang="en-US" sz="1400" dirty="0"/>
              <a:t>	</a:t>
            </a:r>
            <a:r>
              <a:rPr lang="en-US" sz="1400" dirty="0" err="1"/>
              <a:t>System.out.println</a:t>
            </a:r>
            <a:r>
              <a:rPr lang="en-US" sz="1400" dirty="0"/>
              <a:t>(</a:t>
            </a:r>
            <a:r>
              <a:rPr lang="en-US" sz="1400" dirty="0" err="1"/>
              <a:t>i</a:t>
            </a:r>
            <a:r>
              <a:rPr lang="en-US" sz="1400" dirty="0"/>
              <a:t>); </a:t>
            </a:r>
          </a:p>
          <a:p>
            <a:pPr marL="76200" indent="0">
              <a:buNone/>
            </a:pPr>
            <a:r>
              <a:rPr lang="en-US" sz="1400" dirty="0"/>
              <a:t>	</a:t>
            </a:r>
            <a:r>
              <a:rPr lang="en-US" sz="1400" dirty="0" err="1"/>
              <a:t>i</a:t>
            </a:r>
            <a:r>
              <a:rPr lang="en-US" sz="1400" dirty="0"/>
              <a:t>--;</a:t>
            </a:r>
          </a:p>
          <a:p>
            <a:pPr marL="76200" indent="0">
              <a:buNone/>
            </a:pPr>
            <a:r>
              <a:rPr lang="en-US" sz="1400" dirty="0"/>
              <a:t>} while(</a:t>
            </a:r>
            <a:r>
              <a:rPr lang="en-US" sz="1400" dirty="0" err="1"/>
              <a:t>i</a:t>
            </a:r>
            <a:r>
              <a:rPr lang="en-US" sz="1400" dirty="0"/>
              <a:t>&gt;1);</a:t>
            </a:r>
          </a:p>
          <a:p>
            <a:pPr marL="76200" indent="0">
              <a:buNone/>
            </a:pPr>
            <a:endParaRPr lang="en-US" sz="1400" dirty="0"/>
          </a:p>
        </p:txBody>
      </p:sp>
      <p:sp>
        <p:nvSpPr>
          <p:cNvPr id="4" name="Slide Number Placeholder 3">
            <a:extLst>
              <a:ext uri="{FF2B5EF4-FFF2-40B4-BE49-F238E27FC236}">
                <a16:creationId xmlns:a16="http://schemas.microsoft.com/office/drawing/2014/main" id="{27D3601D-714A-E342-B4A8-D7018F1089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03530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633F-8F4D-7B49-BC12-2C1303A0881E}"/>
              </a:ext>
            </a:extLst>
          </p:cNvPr>
          <p:cNvSpPr>
            <a:spLocks noGrp="1"/>
          </p:cNvSpPr>
          <p:nvPr>
            <p:ph type="title"/>
          </p:nvPr>
        </p:nvSpPr>
        <p:spPr/>
        <p:txBody>
          <a:bodyPr/>
          <a:lstStyle/>
          <a:p>
            <a:r>
              <a:rPr lang="en-US" dirty="0"/>
              <a:t>For Loop</a:t>
            </a:r>
          </a:p>
        </p:txBody>
      </p:sp>
      <p:sp>
        <p:nvSpPr>
          <p:cNvPr id="3" name="Text Placeholder 2">
            <a:extLst>
              <a:ext uri="{FF2B5EF4-FFF2-40B4-BE49-F238E27FC236}">
                <a16:creationId xmlns:a16="http://schemas.microsoft.com/office/drawing/2014/main" id="{90E8535A-0EA4-1441-B02D-086D1CB4158E}"/>
              </a:ext>
            </a:extLst>
          </p:cNvPr>
          <p:cNvSpPr>
            <a:spLocks noGrp="1"/>
          </p:cNvSpPr>
          <p:nvPr>
            <p:ph type="body" idx="1"/>
          </p:nvPr>
        </p:nvSpPr>
        <p:spPr/>
        <p:txBody>
          <a:bodyPr/>
          <a:lstStyle/>
          <a:p>
            <a:pPr marL="76200" indent="0">
              <a:buNone/>
            </a:pPr>
            <a:r>
              <a:rPr lang="en-US" dirty="0"/>
              <a:t>Syntax:</a:t>
            </a:r>
          </a:p>
          <a:p>
            <a:pPr marL="76200" indent="0">
              <a:buNone/>
            </a:pPr>
            <a:r>
              <a:rPr lang="en-US" dirty="0"/>
              <a:t>for (initialization; termination; increment) {</a:t>
            </a:r>
          </a:p>
          <a:p>
            <a:pPr marL="76200" indent="0">
              <a:buNone/>
            </a:pPr>
            <a:r>
              <a:rPr lang="en-US" dirty="0"/>
              <a:t>    statement(s)</a:t>
            </a:r>
          </a:p>
          <a:p>
            <a:pPr marL="76200" indent="0">
              <a:buNone/>
            </a:pPr>
            <a:r>
              <a:rPr lang="en-US" dirty="0"/>
              <a:t>}</a:t>
            </a:r>
          </a:p>
          <a:p>
            <a:pPr marL="76200" indent="0">
              <a:buNone/>
            </a:pPr>
            <a:r>
              <a:rPr lang="en-US" sz="2000" dirty="0"/>
              <a:t>E.g.</a:t>
            </a:r>
          </a:p>
          <a:p>
            <a:pPr marL="76200" indent="0">
              <a:buNone/>
            </a:pPr>
            <a:r>
              <a:rPr lang="en-US" sz="2000" dirty="0"/>
              <a:t>for (int </a:t>
            </a:r>
            <a:r>
              <a:rPr lang="en-US" sz="2000" dirty="0" err="1"/>
              <a:t>i</a:t>
            </a:r>
            <a:r>
              <a:rPr lang="en-US" sz="2000" dirty="0"/>
              <a:t>=0; </a:t>
            </a:r>
            <a:r>
              <a:rPr lang="en-US" sz="2000" dirty="0" err="1"/>
              <a:t>i</a:t>
            </a:r>
            <a:r>
              <a:rPr lang="en-US" sz="2000" dirty="0"/>
              <a:t> &lt; 10; </a:t>
            </a:r>
            <a:r>
              <a:rPr lang="en-US" sz="2000" dirty="0" err="1"/>
              <a:t>i</a:t>
            </a:r>
            <a:r>
              <a:rPr lang="en-US" sz="2000" dirty="0"/>
              <a:t>++) {</a:t>
            </a:r>
          </a:p>
          <a:p>
            <a:pPr marL="76200" indent="0">
              <a:buNone/>
            </a:pPr>
            <a:r>
              <a:rPr lang="en-US" sz="2000" dirty="0"/>
              <a:t>	</a:t>
            </a:r>
            <a:r>
              <a:rPr lang="en-US" sz="2000" dirty="0" err="1"/>
              <a:t>System.out.println</a:t>
            </a:r>
            <a:r>
              <a:rPr lang="en-US" sz="2000" dirty="0"/>
              <a:t>(”Value “ + </a:t>
            </a:r>
            <a:r>
              <a:rPr lang="en-US" sz="2000" dirty="0" err="1"/>
              <a:t>i</a:t>
            </a:r>
            <a:r>
              <a:rPr lang="en-US" sz="2000" dirty="0"/>
              <a:t>);</a:t>
            </a:r>
          </a:p>
          <a:p>
            <a:pPr marL="76200" indent="0">
              <a:buNone/>
            </a:pPr>
            <a:r>
              <a:rPr lang="en-US" sz="2000" dirty="0"/>
              <a:t>}</a:t>
            </a:r>
          </a:p>
        </p:txBody>
      </p:sp>
      <p:sp>
        <p:nvSpPr>
          <p:cNvPr id="4" name="Slide Number Placeholder 3">
            <a:extLst>
              <a:ext uri="{FF2B5EF4-FFF2-40B4-BE49-F238E27FC236}">
                <a16:creationId xmlns:a16="http://schemas.microsoft.com/office/drawing/2014/main" id="{92A5C7BA-AB50-C04D-8E0F-2696151AA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91240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633F-8F4D-7B49-BC12-2C1303A0881E}"/>
              </a:ext>
            </a:extLst>
          </p:cNvPr>
          <p:cNvSpPr>
            <a:spLocks noGrp="1"/>
          </p:cNvSpPr>
          <p:nvPr>
            <p:ph type="title"/>
          </p:nvPr>
        </p:nvSpPr>
        <p:spPr/>
        <p:txBody>
          <a:bodyPr/>
          <a:lstStyle/>
          <a:p>
            <a:r>
              <a:rPr lang="en-US" dirty="0"/>
              <a:t>For Each</a:t>
            </a:r>
          </a:p>
        </p:txBody>
      </p:sp>
      <p:sp>
        <p:nvSpPr>
          <p:cNvPr id="3" name="Text Placeholder 2">
            <a:extLst>
              <a:ext uri="{FF2B5EF4-FFF2-40B4-BE49-F238E27FC236}">
                <a16:creationId xmlns:a16="http://schemas.microsoft.com/office/drawing/2014/main" id="{90E8535A-0EA4-1441-B02D-086D1CB4158E}"/>
              </a:ext>
            </a:extLst>
          </p:cNvPr>
          <p:cNvSpPr>
            <a:spLocks noGrp="1"/>
          </p:cNvSpPr>
          <p:nvPr>
            <p:ph type="body" idx="1"/>
          </p:nvPr>
        </p:nvSpPr>
        <p:spPr/>
        <p:txBody>
          <a:bodyPr/>
          <a:lstStyle/>
          <a:p>
            <a:pPr marL="76200" indent="0">
              <a:buNone/>
            </a:pPr>
            <a:r>
              <a:rPr lang="en-US" dirty="0"/>
              <a:t>Syntax:</a:t>
            </a:r>
          </a:p>
          <a:p>
            <a:pPr marL="76200" indent="0">
              <a:buNone/>
            </a:pPr>
            <a:r>
              <a:rPr lang="en-US" dirty="0"/>
              <a:t>for (</a:t>
            </a:r>
            <a:r>
              <a:rPr lang="en-US" dirty="0" err="1"/>
              <a:t>collectionElement</a:t>
            </a:r>
            <a:r>
              <a:rPr lang="en-US" dirty="0"/>
              <a:t> : collection ) {</a:t>
            </a:r>
          </a:p>
          <a:p>
            <a:pPr marL="76200" indent="0">
              <a:buNone/>
            </a:pPr>
            <a:r>
              <a:rPr lang="en-US" dirty="0"/>
              <a:t>    statement(s)</a:t>
            </a:r>
          </a:p>
          <a:p>
            <a:pPr marL="76200" indent="0">
              <a:buNone/>
            </a:pPr>
            <a:r>
              <a:rPr lang="en-US" dirty="0"/>
              <a:t>} </a:t>
            </a:r>
          </a:p>
          <a:p>
            <a:pPr marL="76200" indent="0">
              <a:buNone/>
            </a:pPr>
            <a:r>
              <a:rPr lang="en-US" sz="2000" dirty="0"/>
              <a:t>E.g.</a:t>
            </a:r>
          </a:p>
          <a:p>
            <a:pPr marL="76200" indent="0">
              <a:buNone/>
            </a:pPr>
            <a:r>
              <a:rPr lang="en-US" sz="2000" dirty="0"/>
              <a:t>String[] cars = {"Volvo", "BMW", "Ford", "Mazda"};</a:t>
            </a:r>
          </a:p>
          <a:p>
            <a:pPr marL="76200" indent="0">
              <a:buNone/>
            </a:pPr>
            <a:r>
              <a:rPr lang="en-US" sz="2000" dirty="0"/>
              <a:t>for (String car : cars) {</a:t>
            </a:r>
          </a:p>
          <a:p>
            <a:pPr marL="76200" indent="0">
              <a:buNone/>
            </a:pPr>
            <a:r>
              <a:rPr lang="en-US" sz="2000" dirty="0"/>
              <a:t>	</a:t>
            </a:r>
            <a:r>
              <a:rPr lang="en-US" sz="2000" dirty="0" err="1"/>
              <a:t>System.out.println</a:t>
            </a:r>
            <a:r>
              <a:rPr lang="en-US" sz="2000" dirty="0"/>
              <a:t>(”Car name “ + car);</a:t>
            </a:r>
          </a:p>
          <a:p>
            <a:pPr marL="76200" indent="0">
              <a:buNone/>
            </a:pPr>
            <a:r>
              <a:rPr lang="en-US" sz="2000" dirty="0"/>
              <a:t>}</a:t>
            </a:r>
          </a:p>
        </p:txBody>
      </p:sp>
      <p:sp>
        <p:nvSpPr>
          <p:cNvPr id="4" name="Slide Number Placeholder 3">
            <a:extLst>
              <a:ext uri="{FF2B5EF4-FFF2-40B4-BE49-F238E27FC236}">
                <a16:creationId xmlns:a16="http://schemas.microsoft.com/office/drawing/2014/main" id="{92A5C7BA-AB50-C04D-8E0F-2696151AA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44176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A60F-36AD-7543-BFF9-CE7B0C6A67C5}"/>
              </a:ext>
            </a:extLst>
          </p:cNvPr>
          <p:cNvSpPr>
            <a:spLocks noGrp="1"/>
          </p:cNvSpPr>
          <p:nvPr>
            <p:ph type="title"/>
          </p:nvPr>
        </p:nvSpPr>
        <p:spPr>
          <a:xfrm>
            <a:off x="1131750" y="242025"/>
            <a:ext cx="6880500" cy="582900"/>
          </a:xfrm>
        </p:spPr>
        <p:txBody>
          <a:bodyPr/>
          <a:lstStyle/>
          <a:p>
            <a:r>
              <a:rPr lang="en-US" dirty="0"/>
              <a:t>Branching statements</a:t>
            </a:r>
          </a:p>
        </p:txBody>
      </p:sp>
      <p:sp>
        <p:nvSpPr>
          <p:cNvPr id="3" name="Text Placeholder 2">
            <a:extLst>
              <a:ext uri="{FF2B5EF4-FFF2-40B4-BE49-F238E27FC236}">
                <a16:creationId xmlns:a16="http://schemas.microsoft.com/office/drawing/2014/main" id="{B89067AB-1244-1B4E-9DDD-00A3A70C1150}"/>
              </a:ext>
            </a:extLst>
          </p:cNvPr>
          <p:cNvSpPr>
            <a:spLocks noGrp="1"/>
          </p:cNvSpPr>
          <p:nvPr>
            <p:ph type="body" idx="1"/>
          </p:nvPr>
        </p:nvSpPr>
        <p:spPr>
          <a:xfrm>
            <a:off x="1131750" y="975343"/>
            <a:ext cx="6880500" cy="3498600"/>
          </a:xfrm>
        </p:spPr>
        <p:txBody>
          <a:bodyPr/>
          <a:lstStyle/>
          <a:p>
            <a:r>
              <a:rPr lang="en-US" sz="1600" dirty="0"/>
              <a:t>Break</a:t>
            </a:r>
          </a:p>
          <a:p>
            <a:r>
              <a:rPr lang="en-US" sz="1600" dirty="0"/>
              <a:t>Continue</a:t>
            </a:r>
          </a:p>
          <a:p>
            <a:r>
              <a:rPr lang="en-US" sz="1600" dirty="0"/>
              <a:t>Return</a:t>
            </a:r>
          </a:p>
          <a:p>
            <a:r>
              <a:rPr lang="en-US" sz="1600" dirty="0"/>
              <a:t>Labeled break</a:t>
            </a:r>
          </a:p>
        </p:txBody>
      </p:sp>
      <p:sp>
        <p:nvSpPr>
          <p:cNvPr id="4" name="Slide Number Placeholder 3">
            <a:extLst>
              <a:ext uri="{FF2B5EF4-FFF2-40B4-BE49-F238E27FC236}">
                <a16:creationId xmlns:a16="http://schemas.microsoft.com/office/drawing/2014/main" id="{6B099FDD-638E-7D4B-B3C8-B951CECD3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71383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A60F-36AD-7543-BFF9-CE7B0C6A67C5}"/>
              </a:ext>
            </a:extLst>
          </p:cNvPr>
          <p:cNvSpPr>
            <a:spLocks noGrp="1"/>
          </p:cNvSpPr>
          <p:nvPr>
            <p:ph type="title"/>
          </p:nvPr>
        </p:nvSpPr>
        <p:spPr>
          <a:xfrm>
            <a:off x="1131750" y="242025"/>
            <a:ext cx="6880500" cy="582900"/>
          </a:xfrm>
        </p:spPr>
        <p:txBody>
          <a:bodyPr/>
          <a:lstStyle/>
          <a:p>
            <a:r>
              <a:rPr lang="en-US" dirty="0"/>
              <a:t>Break statement</a:t>
            </a:r>
          </a:p>
        </p:txBody>
      </p:sp>
      <p:sp>
        <p:nvSpPr>
          <p:cNvPr id="3" name="Text Placeholder 2">
            <a:extLst>
              <a:ext uri="{FF2B5EF4-FFF2-40B4-BE49-F238E27FC236}">
                <a16:creationId xmlns:a16="http://schemas.microsoft.com/office/drawing/2014/main" id="{B89067AB-1244-1B4E-9DDD-00A3A70C1150}"/>
              </a:ext>
            </a:extLst>
          </p:cNvPr>
          <p:cNvSpPr>
            <a:spLocks noGrp="1"/>
          </p:cNvSpPr>
          <p:nvPr>
            <p:ph type="body" idx="1"/>
          </p:nvPr>
        </p:nvSpPr>
        <p:spPr>
          <a:xfrm>
            <a:off x="1131750" y="975343"/>
            <a:ext cx="6880500" cy="3498600"/>
          </a:xfrm>
        </p:spPr>
        <p:txBody>
          <a:bodyPr/>
          <a:lstStyle/>
          <a:p>
            <a:r>
              <a:rPr lang="en-US" sz="1600" dirty="0"/>
              <a:t>Break statement terminates the innermost switch, for, while, or do-while statement</a:t>
            </a:r>
          </a:p>
          <a:p>
            <a:pPr marL="76200" indent="0">
              <a:buNone/>
            </a:pPr>
            <a:r>
              <a:rPr lang="en-US" sz="1600" dirty="0"/>
              <a:t>E.g. </a:t>
            </a:r>
          </a:p>
          <a:p>
            <a:pPr marL="76200" indent="0">
              <a:buNone/>
            </a:pPr>
            <a:r>
              <a:rPr lang="en-US" sz="1600" dirty="0"/>
              <a:t>while (true) {</a:t>
            </a:r>
          </a:p>
          <a:p>
            <a:pPr marL="76200" indent="0">
              <a:buNone/>
            </a:pPr>
            <a:r>
              <a:rPr lang="en-US" sz="1600" dirty="0"/>
              <a:t>	</a:t>
            </a:r>
            <a:r>
              <a:rPr lang="en-US" sz="1600" dirty="0" err="1"/>
              <a:t>userInput</a:t>
            </a:r>
            <a:r>
              <a:rPr lang="en-US" sz="1600" dirty="0"/>
              <a:t> = </a:t>
            </a:r>
            <a:r>
              <a:rPr lang="en-US" sz="1600" dirty="0" err="1"/>
              <a:t>readUserInput</a:t>
            </a:r>
            <a:r>
              <a:rPr lang="en-US" sz="1600" dirty="0"/>
              <a:t>();</a:t>
            </a:r>
          </a:p>
          <a:p>
            <a:pPr marL="76200" indent="0">
              <a:buNone/>
            </a:pPr>
            <a:r>
              <a:rPr lang="en-US" sz="1600" dirty="0"/>
              <a:t>	if(</a:t>
            </a:r>
            <a:r>
              <a:rPr lang="en-US" sz="1600" dirty="0" err="1"/>
              <a:t>userInput</a:t>
            </a:r>
            <a:r>
              <a:rPr lang="en-US" sz="1600" dirty="0"/>
              <a:t> == ‘E’) {</a:t>
            </a:r>
          </a:p>
          <a:p>
            <a:pPr marL="76200" indent="0">
              <a:buNone/>
            </a:pPr>
            <a:r>
              <a:rPr lang="en-US" sz="1600" dirty="0"/>
              <a:t>	    </a:t>
            </a:r>
            <a:r>
              <a:rPr lang="en-US" sz="1200" dirty="0"/>
              <a:t>// This will exit while loop and continue with next statement after while block.</a:t>
            </a:r>
          </a:p>
          <a:p>
            <a:pPr marL="76200" indent="0">
              <a:buNone/>
            </a:pPr>
            <a:r>
              <a:rPr lang="en-US" sz="1600" dirty="0"/>
              <a:t>	     break; </a:t>
            </a:r>
          </a:p>
          <a:p>
            <a:pPr marL="76200" indent="0">
              <a:buNone/>
            </a:pPr>
            <a:r>
              <a:rPr lang="en-US" sz="1600" dirty="0"/>
              <a:t>	}</a:t>
            </a:r>
          </a:p>
          <a:p>
            <a:pPr marL="76200" indent="0">
              <a:buNone/>
            </a:pPr>
            <a:r>
              <a:rPr lang="en-US" sz="1600" dirty="0"/>
              <a:t>	</a:t>
            </a:r>
            <a:r>
              <a:rPr lang="en-US" sz="1600" dirty="0" err="1"/>
              <a:t>System.out.println</a:t>
            </a:r>
            <a:r>
              <a:rPr lang="en-US" sz="1600" dirty="0"/>
              <a:t>(”Continue processing”);</a:t>
            </a:r>
          </a:p>
          <a:p>
            <a:pPr marL="76200" indent="0">
              <a:buNone/>
            </a:pPr>
            <a:r>
              <a:rPr lang="en-US" sz="1600" dirty="0"/>
              <a:t>}</a:t>
            </a:r>
          </a:p>
        </p:txBody>
      </p:sp>
      <p:sp>
        <p:nvSpPr>
          <p:cNvPr id="4" name="Slide Number Placeholder 3">
            <a:extLst>
              <a:ext uri="{FF2B5EF4-FFF2-40B4-BE49-F238E27FC236}">
                <a16:creationId xmlns:a16="http://schemas.microsoft.com/office/drawing/2014/main" id="{6B099FDD-638E-7D4B-B3C8-B951CECD3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99764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A60F-36AD-7543-BFF9-CE7B0C6A67C5}"/>
              </a:ext>
            </a:extLst>
          </p:cNvPr>
          <p:cNvSpPr>
            <a:spLocks noGrp="1"/>
          </p:cNvSpPr>
          <p:nvPr>
            <p:ph type="title"/>
          </p:nvPr>
        </p:nvSpPr>
        <p:spPr>
          <a:xfrm>
            <a:off x="1131750" y="242025"/>
            <a:ext cx="6880500" cy="582900"/>
          </a:xfrm>
        </p:spPr>
        <p:txBody>
          <a:bodyPr/>
          <a:lstStyle/>
          <a:p>
            <a:r>
              <a:rPr lang="en-US" dirty="0"/>
              <a:t>Continue statement</a:t>
            </a:r>
          </a:p>
        </p:txBody>
      </p:sp>
      <p:sp>
        <p:nvSpPr>
          <p:cNvPr id="3" name="Text Placeholder 2">
            <a:extLst>
              <a:ext uri="{FF2B5EF4-FFF2-40B4-BE49-F238E27FC236}">
                <a16:creationId xmlns:a16="http://schemas.microsoft.com/office/drawing/2014/main" id="{B89067AB-1244-1B4E-9DDD-00A3A70C1150}"/>
              </a:ext>
            </a:extLst>
          </p:cNvPr>
          <p:cNvSpPr>
            <a:spLocks noGrp="1"/>
          </p:cNvSpPr>
          <p:nvPr>
            <p:ph type="body" idx="1"/>
          </p:nvPr>
        </p:nvSpPr>
        <p:spPr>
          <a:xfrm>
            <a:off x="1131750" y="975343"/>
            <a:ext cx="6880500" cy="3498600"/>
          </a:xfrm>
        </p:spPr>
        <p:txBody>
          <a:bodyPr/>
          <a:lstStyle/>
          <a:p>
            <a:r>
              <a:rPr lang="en-US" sz="1600" dirty="0"/>
              <a:t>Continue statement is used inside loops. Whenever it is encountered, control directly jumps to the beginning of the loop for </a:t>
            </a:r>
            <a:r>
              <a:rPr lang="en-US" sz="1600" b="1" dirty="0"/>
              <a:t>next</a:t>
            </a:r>
            <a:r>
              <a:rPr lang="en-US" sz="1600" dirty="0"/>
              <a:t> iteration, skipping the execution of statements inside loop’s body for the current iteration</a:t>
            </a:r>
          </a:p>
          <a:p>
            <a:pPr marL="76200" indent="0">
              <a:buNone/>
            </a:pPr>
            <a:r>
              <a:rPr lang="en-US" sz="1600" dirty="0"/>
              <a:t>E.g. </a:t>
            </a:r>
          </a:p>
        </p:txBody>
      </p:sp>
      <p:sp>
        <p:nvSpPr>
          <p:cNvPr id="4" name="Slide Number Placeholder 3">
            <a:extLst>
              <a:ext uri="{FF2B5EF4-FFF2-40B4-BE49-F238E27FC236}">
                <a16:creationId xmlns:a16="http://schemas.microsoft.com/office/drawing/2014/main" id="{6B099FDD-638E-7D4B-B3C8-B951CECD3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TextBox 4">
            <a:extLst>
              <a:ext uri="{FF2B5EF4-FFF2-40B4-BE49-F238E27FC236}">
                <a16:creationId xmlns:a16="http://schemas.microsoft.com/office/drawing/2014/main" id="{FA20CE50-1B1C-EC45-974E-D4D27973EE81}"/>
              </a:ext>
            </a:extLst>
          </p:cNvPr>
          <p:cNvSpPr txBox="1"/>
          <p:nvPr/>
        </p:nvSpPr>
        <p:spPr>
          <a:xfrm>
            <a:off x="1540701" y="2620167"/>
            <a:ext cx="5714685" cy="1384995"/>
          </a:xfrm>
          <a:prstGeom prst="rect">
            <a:avLst/>
          </a:prstGeom>
          <a:solidFill>
            <a:schemeClr val="tx1"/>
          </a:solidFill>
        </p:spPr>
        <p:txBody>
          <a:bodyPr wrap="square" rtlCol="0">
            <a:spAutoFit/>
          </a:bodyPr>
          <a:lstStyle/>
          <a:p>
            <a:r>
              <a:rPr lang="en-US" dirty="0">
                <a:solidFill>
                  <a:srgbClr val="C5681C"/>
                </a:solidFill>
                <a:latin typeface="Helvetica" pitchFamily="2" charset="0"/>
              </a:rPr>
              <a:t>for</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a:solidFill>
                  <a:srgbClr val="C5681C"/>
                </a:solidFill>
                <a:latin typeface="Helvetica" pitchFamily="2" charset="0"/>
              </a:rPr>
              <a:t>int</a:t>
            </a:r>
            <a:r>
              <a:rPr lang="en-US" dirty="0">
                <a:solidFill>
                  <a:srgbClr val="E3E6E8"/>
                </a:solidFill>
                <a:latin typeface="Helvetica" pitchFamily="2" charset="0"/>
              </a:rPr>
              <a:t> </a:t>
            </a:r>
            <a:r>
              <a:rPr lang="en-US" dirty="0" err="1">
                <a:solidFill>
                  <a:srgbClr val="F2F200"/>
                </a:solidFill>
                <a:latin typeface="Helvetica" pitchFamily="2" charset="0"/>
              </a:rPr>
              <a:t>i</a:t>
            </a:r>
            <a:r>
              <a:rPr lang="en-US" dirty="0">
                <a:solidFill>
                  <a:srgbClr val="E3E6E8"/>
                </a:solidFill>
                <a:latin typeface="Helvetica" pitchFamily="2" charset="0"/>
              </a:rPr>
              <a:t> </a:t>
            </a:r>
            <a:r>
              <a:rPr lang="en-US" dirty="0">
                <a:solidFill>
                  <a:srgbClr val="E9EBED"/>
                </a:solidFill>
                <a:latin typeface="Helvetica" pitchFamily="2" charset="0"/>
              </a:rPr>
              <a:t>=</a:t>
            </a:r>
            <a:r>
              <a:rPr lang="en-US" dirty="0">
                <a:solidFill>
                  <a:srgbClr val="6897BB"/>
                </a:solidFill>
                <a:latin typeface="Helvetica" pitchFamily="2" charset="0"/>
              </a:rPr>
              <a:t>0</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err="1">
                <a:solidFill>
                  <a:srgbClr val="F3EC79"/>
                </a:solidFill>
                <a:latin typeface="Helvetica" pitchFamily="2" charset="0"/>
              </a:rPr>
              <a:t>i</a:t>
            </a:r>
            <a:r>
              <a:rPr lang="en-US" dirty="0">
                <a:solidFill>
                  <a:srgbClr val="E3E6E8"/>
                </a:solidFill>
                <a:latin typeface="Helvetica" pitchFamily="2" charset="0"/>
              </a:rPr>
              <a:t> </a:t>
            </a:r>
            <a:r>
              <a:rPr lang="en-US" dirty="0">
                <a:solidFill>
                  <a:srgbClr val="E9EBED"/>
                </a:solidFill>
                <a:latin typeface="Helvetica" pitchFamily="2" charset="0"/>
              </a:rPr>
              <a:t>&lt;</a:t>
            </a:r>
            <a:r>
              <a:rPr lang="en-US" dirty="0">
                <a:solidFill>
                  <a:srgbClr val="E3E6E8"/>
                </a:solidFill>
                <a:latin typeface="Helvetica" pitchFamily="2" charset="0"/>
              </a:rPr>
              <a:t> </a:t>
            </a:r>
            <a:r>
              <a:rPr lang="en-US" dirty="0">
                <a:solidFill>
                  <a:srgbClr val="6897BB"/>
                </a:solidFill>
                <a:latin typeface="Helvetica" pitchFamily="2" charset="0"/>
              </a:rPr>
              <a:t>10</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err="1">
                <a:solidFill>
                  <a:srgbClr val="F3EC79"/>
                </a:solidFill>
                <a:latin typeface="Helvetica" pitchFamily="2" charset="0"/>
              </a:rPr>
              <a:t>i</a:t>
            </a:r>
            <a:r>
              <a:rPr lang="en-US" dirty="0">
                <a:solidFill>
                  <a:srgbClr val="E9EBED"/>
                </a:solidFill>
                <a:latin typeface="Helvetica" pitchFamily="2" charset="0"/>
              </a:rPr>
              <a:t>++</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E3E6E8"/>
              </a:solidFill>
              <a:latin typeface="Helvetica" pitchFamily="2" charset="0"/>
            </a:endParaRPr>
          </a:p>
          <a:p>
            <a:r>
              <a:rPr lang="en-US" dirty="0">
                <a:solidFill>
                  <a:srgbClr val="C5681C"/>
                </a:solidFill>
                <a:latin typeface="Helvetica" pitchFamily="2" charset="0"/>
              </a:rPr>
              <a:t>  if</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err="1">
                <a:solidFill>
                  <a:srgbClr val="E3E6E8"/>
                </a:solidFill>
                <a:latin typeface="Helvetica" pitchFamily="2" charset="0"/>
              </a:rPr>
              <a:t>isPrimeNumber</a:t>
            </a:r>
            <a:r>
              <a:rPr lang="en-US" dirty="0">
                <a:solidFill>
                  <a:srgbClr val="F4F5F6"/>
                </a:solidFill>
                <a:latin typeface="Helvetica" pitchFamily="2" charset="0"/>
              </a:rPr>
              <a:t>(</a:t>
            </a:r>
            <a:r>
              <a:rPr lang="en-US" dirty="0" err="1">
                <a:solidFill>
                  <a:srgbClr val="F3EC79"/>
                </a:solidFill>
                <a:latin typeface="Helvetica" pitchFamily="2" charset="0"/>
              </a:rPr>
              <a:t>i</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E3E6E8"/>
              </a:solidFill>
              <a:latin typeface="Helvetica" pitchFamily="2" charset="0"/>
            </a:endParaRPr>
          </a:p>
          <a:p>
            <a:r>
              <a:rPr lang="en-US" dirty="0">
                <a:solidFill>
                  <a:srgbClr val="C5681C"/>
                </a:solidFill>
                <a:latin typeface="Helvetica" pitchFamily="2" charset="0"/>
              </a:rPr>
              <a:t>    continue</a:t>
            </a:r>
            <a:r>
              <a:rPr lang="en-US" dirty="0">
                <a:solidFill>
                  <a:srgbClr val="E9EBED"/>
                </a:solidFill>
                <a:latin typeface="Helvetica" pitchFamily="2" charset="0"/>
              </a:rPr>
              <a:t>;</a:t>
            </a:r>
            <a:endParaRPr lang="en-US" dirty="0">
              <a:solidFill>
                <a:srgbClr val="C5681C"/>
              </a:solidFill>
              <a:latin typeface="Helvetica" pitchFamily="2" charset="0"/>
            </a:endParaRPr>
          </a:p>
          <a:p>
            <a:r>
              <a:rPr lang="en-US" dirty="0">
                <a:solidFill>
                  <a:srgbClr val="F4F5F6"/>
                </a:solidFill>
                <a:latin typeface="Helvetica" pitchFamily="2" charset="0"/>
              </a:rPr>
              <a:t>  }</a:t>
            </a:r>
            <a:endParaRPr lang="en-US" dirty="0">
              <a:solidFill>
                <a:srgbClr val="E3E6E8"/>
              </a:solidFill>
              <a:latin typeface="Helvetica" pitchFamily="2" charset="0"/>
            </a:endParaRPr>
          </a:p>
          <a:p>
            <a:r>
              <a:rPr lang="en-US" dirty="0">
                <a:solidFill>
                  <a:srgbClr val="E3E6E8"/>
                </a:solidFill>
                <a:latin typeface="Helvetica" pitchFamily="2" charset="0"/>
              </a:rPr>
              <a:t>  </a:t>
            </a:r>
            <a:r>
              <a:rPr lang="en-US" dirty="0" err="1">
                <a:solidFill>
                  <a:srgbClr val="E3E6E8"/>
                </a:solidFill>
                <a:latin typeface="Helvetica" pitchFamily="2" charset="0"/>
              </a:rPr>
              <a:t>printFactors</a:t>
            </a:r>
            <a:r>
              <a:rPr lang="en-US" dirty="0">
                <a:solidFill>
                  <a:srgbClr val="F4F5F6"/>
                </a:solidFill>
                <a:latin typeface="Helvetica" pitchFamily="2" charset="0"/>
              </a:rPr>
              <a:t>(</a:t>
            </a:r>
            <a:r>
              <a:rPr lang="en-US" dirty="0" err="1">
                <a:solidFill>
                  <a:srgbClr val="F3EC79"/>
                </a:solidFill>
                <a:latin typeface="Helvetica" pitchFamily="2" charset="0"/>
              </a:rPr>
              <a:t>i</a:t>
            </a:r>
            <a:r>
              <a:rPr lang="en-US" dirty="0">
                <a:solidFill>
                  <a:srgbClr val="F4F5F6"/>
                </a:solidFill>
                <a:latin typeface="Helvetica" pitchFamily="2" charset="0"/>
              </a:rPr>
              <a:t>)</a:t>
            </a:r>
            <a:r>
              <a:rPr lang="en-US" dirty="0">
                <a:solidFill>
                  <a:srgbClr val="E9EBED"/>
                </a:solidFill>
                <a:latin typeface="Helvetica" pitchFamily="2" charset="0"/>
              </a:rPr>
              <a:t>;</a:t>
            </a:r>
            <a:endParaRPr lang="en-US" dirty="0">
              <a:solidFill>
                <a:srgbClr val="E3E6E8"/>
              </a:solidFill>
              <a:latin typeface="Helvetica" pitchFamily="2" charset="0"/>
            </a:endParaRPr>
          </a:p>
          <a:p>
            <a:r>
              <a:rPr lang="en-US" dirty="0">
                <a:solidFill>
                  <a:srgbClr val="F4F5F6"/>
                </a:solidFill>
                <a:latin typeface="Helvetica" pitchFamily="2" charset="0"/>
              </a:rPr>
              <a:t>}</a:t>
            </a:r>
            <a:endParaRPr lang="en-US" dirty="0">
              <a:solidFill>
                <a:srgbClr val="E3E6E8"/>
              </a:solidFill>
              <a:latin typeface="Helvetica" pitchFamily="2" charset="0"/>
            </a:endParaRPr>
          </a:p>
        </p:txBody>
      </p:sp>
    </p:spTree>
    <p:extLst>
      <p:ext uri="{BB962C8B-B14F-4D97-AF65-F5344CB8AC3E}">
        <p14:creationId xmlns:p14="http://schemas.microsoft.com/office/powerpoint/2010/main" val="3419086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A60F-36AD-7543-BFF9-CE7B0C6A67C5}"/>
              </a:ext>
            </a:extLst>
          </p:cNvPr>
          <p:cNvSpPr>
            <a:spLocks noGrp="1"/>
          </p:cNvSpPr>
          <p:nvPr>
            <p:ph type="title"/>
          </p:nvPr>
        </p:nvSpPr>
        <p:spPr>
          <a:xfrm>
            <a:off x="1131750" y="242025"/>
            <a:ext cx="6880500" cy="582900"/>
          </a:xfrm>
        </p:spPr>
        <p:txBody>
          <a:bodyPr/>
          <a:lstStyle/>
          <a:p>
            <a:r>
              <a:rPr lang="en-US" dirty="0"/>
              <a:t>Return statement</a:t>
            </a:r>
          </a:p>
        </p:txBody>
      </p:sp>
      <p:sp>
        <p:nvSpPr>
          <p:cNvPr id="3" name="Text Placeholder 2">
            <a:extLst>
              <a:ext uri="{FF2B5EF4-FFF2-40B4-BE49-F238E27FC236}">
                <a16:creationId xmlns:a16="http://schemas.microsoft.com/office/drawing/2014/main" id="{B89067AB-1244-1B4E-9DDD-00A3A70C1150}"/>
              </a:ext>
            </a:extLst>
          </p:cNvPr>
          <p:cNvSpPr>
            <a:spLocks noGrp="1"/>
          </p:cNvSpPr>
          <p:nvPr>
            <p:ph type="body" idx="1"/>
          </p:nvPr>
        </p:nvSpPr>
        <p:spPr>
          <a:xfrm>
            <a:off x="-143221" y="870587"/>
            <a:ext cx="3487670" cy="3350684"/>
          </a:xfrm>
        </p:spPr>
        <p:txBody>
          <a:bodyPr/>
          <a:lstStyle/>
          <a:p>
            <a:r>
              <a:rPr lang="en-US" sz="1600" dirty="0"/>
              <a:t>A return statement causes the program control to transfer back to the caller of a method. Every method in Java is declared with a return type and it is mandatory for all java methods. Return statement in loops cause to terminate the loop and control get transfer to caller of the method.</a:t>
            </a:r>
          </a:p>
          <a:p>
            <a:endParaRPr lang="en-US" sz="1600" dirty="0"/>
          </a:p>
        </p:txBody>
      </p:sp>
      <p:sp>
        <p:nvSpPr>
          <p:cNvPr id="4" name="Slide Number Placeholder 3">
            <a:extLst>
              <a:ext uri="{FF2B5EF4-FFF2-40B4-BE49-F238E27FC236}">
                <a16:creationId xmlns:a16="http://schemas.microsoft.com/office/drawing/2014/main" id="{6B099FDD-638E-7D4B-B3C8-B951CECD3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TextBox 4">
            <a:extLst>
              <a:ext uri="{FF2B5EF4-FFF2-40B4-BE49-F238E27FC236}">
                <a16:creationId xmlns:a16="http://schemas.microsoft.com/office/drawing/2014/main" id="{149A9515-B826-2A43-98BD-F8B2F4855C31}"/>
              </a:ext>
            </a:extLst>
          </p:cNvPr>
          <p:cNvSpPr txBox="1"/>
          <p:nvPr/>
        </p:nvSpPr>
        <p:spPr>
          <a:xfrm>
            <a:off x="3356975" y="1004426"/>
            <a:ext cx="5714685" cy="3539430"/>
          </a:xfrm>
          <a:prstGeom prst="rect">
            <a:avLst/>
          </a:prstGeom>
          <a:solidFill>
            <a:schemeClr val="tx1"/>
          </a:solidFill>
        </p:spPr>
        <p:txBody>
          <a:bodyPr wrap="square" rtlCol="0">
            <a:spAutoFit/>
          </a:bodyPr>
          <a:lstStyle/>
          <a:p>
            <a:r>
              <a:rPr lang="en-US" dirty="0">
                <a:solidFill>
                  <a:srgbClr val="C5681C"/>
                </a:solidFill>
                <a:latin typeface="Helvetica" pitchFamily="2" charset="0"/>
              </a:rPr>
              <a:t>public</a:t>
            </a:r>
            <a:r>
              <a:rPr lang="en-US" dirty="0">
                <a:solidFill>
                  <a:srgbClr val="E3E6E8"/>
                </a:solidFill>
                <a:latin typeface="Helvetica" pitchFamily="2" charset="0"/>
              </a:rPr>
              <a:t> </a:t>
            </a:r>
            <a:r>
              <a:rPr lang="en-US" dirty="0">
                <a:solidFill>
                  <a:srgbClr val="C5681C"/>
                </a:solidFill>
                <a:latin typeface="Helvetica" pitchFamily="2" charset="0"/>
              </a:rPr>
              <a:t>static</a:t>
            </a:r>
            <a:r>
              <a:rPr lang="en-US" dirty="0">
                <a:solidFill>
                  <a:srgbClr val="E3E6E8"/>
                </a:solidFill>
                <a:latin typeface="Helvetica" pitchFamily="2" charset="0"/>
              </a:rPr>
              <a:t> </a:t>
            </a:r>
            <a:r>
              <a:rPr lang="en-US" dirty="0" err="1">
                <a:solidFill>
                  <a:srgbClr val="C5681C"/>
                </a:solidFill>
                <a:latin typeface="Helvetica" pitchFamily="2" charset="0"/>
              </a:rPr>
              <a:t>boolean</a:t>
            </a:r>
            <a:r>
              <a:rPr lang="en-US" dirty="0">
                <a:solidFill>
                  <a:srgbClr val="E3E6E8"/>
                </a:solidFill>
                <a:latin typeface="Helvetica" pitchFamily="2" charset="0"/>
              </a:rPr>
              <a:t> </a:t>
            </a:r>
            <a:r>
              <a:rPr lang="en-US" dirty="0" err="1">
                <a:solidFill>
                  <a:srgbClr val="1DAF3E"/>
                </a:solidFill>
                <a:latin typeface="Helvetica" pitchFamily="2" charset="0"/>
              </a:rPr>
              <a:t>studentPassTheExam</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a:solidFill>
                  <a:srgbClr val="C5681C"/>
                </a:solidFill>
                <a:latin typeface="Helvetica" pitchFamily="2" charset="0"/>
              </a:rPr>
              <a:t>int</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err="1">
                <a:solidFill>
                  <a:srgbClr val="79ABFF"/>
                </a:solidFill>
                <a:latin typeface="Helvetica" pitchFamily="2" charset="0"/>
              </a:rPr>
              <a:t>aStudentMarks</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C5681C"/>
              </a:solidFill>
              <a:latin typeface="Helvetica" pitchFamily="2" charset="0"/>
            </a:endParaRPr>
          </a:p>
          <a:p>
            <a:r>
              <a:rPr lang="en-US" dirty="0">
                <a:solidFill>
                  <a:srgbClr val="C5681C"/>
                </a:solidFill>
                <a:latin typeface="Helvetica" pitchFamily="2" charset="0"/>
              </a:rPr>
              <a:t>  for</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a:solidFill>
                  <a:srgbClr val="C5681C"/>
                </a:solidFill>
                <a:latin typeface="Helvetica" pitchFamily="2" charset="0"/>
              </a:rPr>
              <a:t>int</a:t>
            </a:r>
            <a:r>
              <a:rPr lang="en-US" dirty="0">
                <a:solidFill>
                  <a:srgbClr val="E3E6E8"/>
                </a:solidFill>
                <a:latin typeface="Helvetica" pitchFamily="2" charset="0"/>
              </a:rPr>
              <a:t> </a:t>
            </a:r>
            <a:r>
              <a:rPr lang="en-US" dirty="0">
                <a:solidFill>
                  <a:srgbClr val="F2F200"/>
                </a:solidFill>
                <a:latin typeface="Helvetica" pitchFamily="2" charset="0"/>
              </a:rPr>
              <a:t>mark</a:t>
            </a:r>
            <a:r>
              <a:rPr lang="en-US" dirty="0">
                <a:solidFill>
                  <a:srgbClr val="E3E6E8"/>
                </a:solidFill>
                <a:latin typeface="Helvetica" pitchFamily="2" charset="0"/>
              </a:rPr>
              <a:t> </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err="1">
                <a:solidFill>
                  <a:srgbClr val="79ABFF"/>
                </a:solidFill>
                <a:latin typeface="Helvetica" pitchFamily="2" charset="0"/>
              </a:rPr>
              <a:t>aStudentMarks</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79ABFF"/>
              </a:solidFill>
              <a:latin typeface="Helvetica" pitchFamily="2" charset="0"/>
            </a:endParaRPr>
          </a:p>
          <a:p>
            <a:r>
              <a:rPr lang="en-US" dirty="0">
                <a:solidFill>
                  <a:srgbClr val="C5681C"/>
                </a:solidFill>
                <a:latin typeface="Helvetica" pitchFamily="2" charset="0"/>
              </a:rPr>
              <a:t>    if</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a:solidFill>
                  <a:srgbClr val="F3EC79"/>
                </a:solidFill>
                <a:latin typeface="Helvetica" pitchFamily="2" charset="0"/>
              </a:rPr>
              <a:t>mark</a:t>
            </a:r>
            <a:r>
              <a:rPr lang="en-US" dirty="0">
                <a:solidFill>
                  <a:srgbClr val="E3E6E8"/>
                </a:solidFill>
                <a:latin typeface="Helvetica" pitchFamily="2" charset="0"/>
              </a:rPr>
              <a:t> </a:t>
            </a:r>
            <a:r>
              <a:rPr lang="en-US" dirty="0">
                <a:solidFill>
                  <a:srgbClr val="E9EBED"/>
                </a:solidFill>
                <a:latin typeface="Helvetica" pitchFamily="2" charset="0"/>
              </a:rPr>
              <a:t>&lt;</a:t>
            </a:r>
            <a:r>
              <a:rPr lang="en-US" dirty="0">
                <a:solidFill>
                  <a:srgbClr val="E3E6E8"/>
                </a:solidFill>
                <a:latin typeface="Helvetica" pitchFamily="2" charset="0"/>
              </a:rPr>
              <a:t> </a:t>
            </a:r>
            <a:r>
              <a:rPr lang="en-US" dirty="0">
                <a:solidFill>
                  <a:srgbClr val="6897BB"/>
                </a:solidFill>
                <a:latin typeface="Helvetica" pitchFamily="2" charset="0"/>
              </a:rPr>
              <a:t>50</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E3E6E8"/>
              </a:solidFill>
              <a:latin typeface="Helvetica" pitchFamily="2" charset="0"/>
            </a:endParaRPr>
          </a:p>
          <a:p>
            <a:r>
              <a:rPr lang="en-US" dirty="0">
                <a:solidFill>
                  <a:srgbClr val="C5681C"/>
                </a:solidFill>
                <a:latin typeface="Helvetica" pitchFamily="2" charset="0"/>
              </a:rPr>
              <a:t>      return</a:t>
            </a:r>
            <a:r>
              <a:rPr lang="en-US" dirty="0">
                <a:solidFill>
                  <a:srgbClr val="E3E6E8"/>
                </a:solidFill>
                <a:latin typeface="Helvetica" pitchFamily="2" charset="0"/>
              </a:rPr>
              <a:t> </a:t>
            </a:r>
            <a:r>
              <a:rPr lang="en-US" dirty="0">
                <a:solidFill>
                  <a:srgbClr val="C5681C"/>
                </a:solidFill>
                <a:latin typeface="Helvetica" pitchFamily="2" charset="0"/>
              </a:rPr>
              <a:t>false</a:t>
            </a:r>
            <a:r>
              <a:rPr lang="en-US" dirty="0">
                <a:solidFill>
                  <a:srgbClr val="E9EBED"/>
                </a:solidFill>
                <a:latin typeface="Helvetica" pitchFamily="2" charset="0"/>
              </a:rPr>
              <a:t>;</a:t>
            </a:r>
            <a:endParaRPr lang="en-US" dirty="0">
              <a:solidFill>
                <a:srgbClr val="C5681C"/>
              </a:solidFill>
              <a:latin typeface="Helvetica" pitchFamily="2" charset="0"/>
            </a:endParaRPr>
          </a:p>
          <a:p>
            <a:r>
              <a:rPr lang="en-US" dirty="0">
                <a:solidFill>
                  <a:srgbClr val="F4F5F6"/>
                </a:solidFill>
                <a:latin typeface="Helvetica" pitchFamily="2" charset="0"/>
              </a:rPr>
              <a:t>    }</a:t>
            </a:r>
            <a:endParaRPr lang="en-US" dirty="0">
              <a:solidFill>
                <a:srgbClr val="E3E6E8"/>
              </a:solidFill>
              <a:latin typeface="Helvetica" pitchFamily="2" charset="0"/>
            </a:endParaRPr>
          </a:p>
          <a:p>
            <a:r>
              <a:rPr lang="en-US" dirty="0">
                <a:solidFill>
                  <a:srgbClr val="F4F5F6"/>
                </a:solidFill>
                <a:latin typeface="Helvetica" pitchFamily="2" charset="0"/>
              </a:rPr>
              <a:t>  }</a:t>
            </a:r>
            <a:endParaRPr lang="en-US" dirty="0">
              <a:solidFill>
                <a:srgbClr val="E3E6E8"/>
              </a:solidFill>
              <a:latin typeface="Helvetica" pitchFamily="2" charset="0"/>
            </a:endParaRPr>
          </a:p>
          <a:p>
            <a:r>
              <a:rPr lang="en-US" dirty="0">
                <a:solidFill>
                  <a:srgbClr val="C5681C"/>
                </a:solidFill>
                <a:latin typeface="Helvetica" pitchFamily="2" charset="0"/>
              </a:rPr>
              <a:t>return</a:t>
            </a:r>
            <a:r>
              <a:rPr lang="en-US" dirty="0">
                <a:solidFill>
                  <a:srgbClr val="E3E6E8"/>
                </a:solidFill>
                <a:latin typeface="Helvetica" pitchFamily="2" charset="0"/>
              </a:rPr>
              <a:t> </a:t>
            </a:r>
            <a:r>
              <a:rPr lang="en-US" dirty="0">
                <a:solidFill>
                  <a:srgbClr val="C5681C"/>
                </a:solidFill>
                <a:latin typeface="Helvetica" pitchFamily="2" charset="0"/>
              </a:rPr>
              <a:t>true</a:t>
            </a:r>
            <a:r>
              <a:rPr lang="en-US" dirty="0">
                <a:solidFill>
                  <a:srgbClr val="E9EBED"/>
                </a:solidFill>
                <a:latin typeface="Helvetica" pitchFamily="2" charset="0"/>
              </a:rPr>
              <a:t>;</a:t>
            </a:r>
            <a:endParaRPr lang="en-US" dirty="0">
              <a:solidFill>
                <a:srgbClr val="C5681C"/>
              </a:solidFill>
              <a:latin typeface="Helvetica" pitchFamily="2" charset="0"/>
            </a:endParaRPr>
          </a:p>
          <a:p>
            <a:r>
              <a:rPr lang="en-US" dirty="0">
                <a:solidFill>
                  <a:srgbClr val="F4F5F6"/>
                </a:solidFill>
                <a:latin typeface="Helvetica" pitchFamily="2" charset="0"/>
              </a:rPr>
              <a:t>}</a:t>
            </a:r>
          </a:p>
          <a:p>
            <a:endParaRPr lang="en-US" dirty="0">
              <a:solidFill>
                <a:srgbClr val="E3E6E8"/>
              </a:solidFill>
              <a:latin typeface="Helvetica" pitchFamily="2" charset="0"/>
            </a:endParaRPr>
          </a:p>
          <a:p>
            <a:r>
              <a:rPr lang="en-US" dirty="0">
                <a:solidFill>
                  <a:srgbClr val="C5681C"/>
                </a:solidFill>
                <a:latin typeface="Helvetica" pitchFamily="2" charset="0"/>
              </a:rPr>
              <a:t>public</a:t>
            </a:r>
            <a:r>
              <a:rPr lang="en-US" dirty="0">
                <a:solidFill>
                  <a:srgbClr val="E3E6E8"/>
                </a:solidFill>
                <a:latin typeface="Helvetica" pitchFamily="2" charset="0"/>
              </a:rPr>
              <a:t> </a:t>
            </a:r>
            <a:r>
              <a:rPr lang="en-US" dirty="0">
                <a:solidFill>
                  <a:srgbClr val="C5681C"/>
                </a:solidFill>
                <a:latin typeface="Helvetica" pitchFamily="2" charset="0"/>
              </a:rPr>
              <a:t>static</a:t>
            </a:r>
            <a:r>
              <a:rPr lang="en-US" dirty="0">
                <a:solidFill>
                  <a:srgbClr val="E3E6E8"/>
                </a:solidFill>
                <a:latin typeface="Helvetica" pitchFamily="2" charset="0"/>
              </a:rPr>
              <a:t> </a:t>
            </a:r>
            <a:r>
              <a:rPr lang="en-US" dirty="0">
                <a:solidFill>
                  <a:srgbClr val="C5681C"/>
                </a:solidFill>
                <a:latin typeface="Helvetica" pitchFamily="2" charset="0"/>
              </a:rPr>
              <a:t>void</a:t>
            </a:r>
            <a:r>
              <a:rPr lang="en-US" dirty="0">
                <a:solidFill>
                  <a:srgbClr val="E3E6E8"/>
                </a:solidFill>
                <a:latin typeface="Helvetica" pitchFamily="2" charset="0"/>
              </a:rPr>
              <a:t> </a:t>
            </a:r>
            <a:r>
              <a:rPr lang="en-US" dirty="0">
                <a:solidFill>
                  <a:srgbClr val="1DAF3E"/>
                </a:solidFill>
                <a:latin typeface="Helvetica" pitchFamily="2" charset="0"/>
              </a:rPr>
              <a:t>main</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C5681C"/>
              </a:solidFill>
              <a:latin typeface="Helvetica" pitchFamily="2" charset="0"/>
            </a:endParaRPr>
          </a:p>
          <a:p>
            <a:r>
              <a:rPr lang="en-US" dirty="0">
                <a:solidFill>
                  <a:srgbClr val="C5681C"/>
                </a:solidFill>
                <a:latin typeface="Helvetica" pitchFamily="2" charset="0"/>
              </a:rPr>
              <a:t>  int</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err="1">
                <a:solidFill>
                  <a:srgbClr val="F2F200"/>
                </a:solidFill>
                <a:latin typeface="Helvetica" pitchFamily="2" charset="0"/>
              </a:rPr>
              <a:t>studentMarks</a:t>
            </a:r>
            <a:r>
              <a:rPr lang="en-US" dirty="0">
                <a:solidFill>
                  <a:srgbClr val="E3E6E8"/>
                </a:solidFill>
                <a:latin typeface="Helvetica" pitchFamily="2" charset="0"/>
              </a:rPr>
              <a:t> </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a:solidFill>
                  <a:srgbClr val="6897BB"/>
                </a:solidFill>
                <a:latin typeface="Helvetica" pitchFamily="2" charset="0"/>
              </a:rPr>
              <a:t>67</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a:solidFill>
                  <a:srgbClr val="6897BB"/>
                </a:solidFill>
                <a:latin typeface="Helvetica" pitchFamily="2" charset="0"/>
              </a:rPr>
              <a:t>90</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a:solidFill>
                  <a:srgbClr val="6897BB"/>
                </a:solidFill>
                <a:latin typeface="Helvetica" pitchFamily="2" charset="0"/>
              </a:rPr>
              <a:t>54</a:t>
            </a:r>
            <a:r>
              <a:rPr lang="en-US" dirty="0">
                <a:solidFill>
                  <a:srgbClr val="E9EBED"/>
                </a:solidFill>
                <a:latin typeface="Helvetica" pitchFamily="2" charset="0"/>
              </a:rPr>
              <a:t>,</a:t>
            </a:r>
            <a:r>
              <a:rPr lang="en-US" dirty="0">
                <a:solidFill>
                  <a:srgbClr val="E3E6E8"/>
                </a:solidFill>
                <a:latin typeface="Helvetica" pitchFamily="2" charset="0"/>
              </a:rPr>
              <a:t> </a:t>
            </a:r>
            <a:r>
              <a:rPr lang="en-US" dirty="0">
                <a:solidFill>
                  <a:srgbClr val="6897BB"/>
                </a:solidFill>
                <a:latin typeface="Helvetica" pitchFamily="2" charset="0"/>
              </a:rPr>
              <a:t>25</a:t>
            </a:r>
            <a:r>
              <a:rPr lang="en-US" dirty="0">
                <a:solidFill>
                  <a:srgbClr val="F4F5F6"/>
                </a:solidFill>
                <a:latin typeface="Helvetica" pitchFamily="2" charset="0"/>
              </a:rPr>
              <a:t>}</a:t>
            </a:r>
            <a:r>
              <a:rPr lang="en-US" dirty="0">
                <a:solidFill>
                  <a:srgbClr val="E9EBED"/>
                </a:solidFill>
                <a:latin typeface="Helvetica" pitchFamily="2" charset="0"/>
              </a:rPr>
              <a:t>;</a:t>
            </a:r>
            <a:endParaRPr lang="en-US" dirty="0">
              <a:solidFill>
                <a:srgbClr val="F2F200"/>
              </a:solidFill>
              <a:latin typeface="Helvetica" pitchFamily="2" charset="0"/>
            </a:endParaRPr>
          </a:p>
          <a:p>
            <a:r>
              <a:rPr lang="en-US" dirty="0">
                <a:solidFill>
                  <a:srgbClr val="C5681C"/>
                </a:solidFill>
                <a:latin typeface="Helvetica" pitchFamily="2" charset="0"/>
              </a:rPr>
              <a:t>  if</a:t>
            </a:r>
            <a:r>
              <a:rPr lang="en-US" dirty="0">
                <a:solidFill>
                  <a:srgbClr val="F4F5F6"/>
                </a:solidFill>
                <a:latin typeface="Helvetica" pitchFamily="2" charset="0"/>
              </a:rPr>
              <a:t>(</a:t>
            </a:r>
            <a:r>
              <a:rPr lang="en-US" i="1" dirty="0" err="1">
                <a:solidFill>
                  <a:srgbClr val="96EC3F"/>
                </a:solidFill>
                <a:latin typeface="Helvetica" pitchFamily="2" charset="0"/>
              </a:rPr>
              <a:t>studentPassTheExam</a:t>
            </a:r>
            <a:r>
              <a:rPr lang="en-US" dirty="0">
                <a:solidFill>
                  <a:srgbClr val="E3E6E8"/>
                </a:solidFill>
                <a:latin typeface="Helvetica" pitchFamily="2" charset="0"/>
              </a:rPr>
              <a:t> </a:t>
            </a:r>
            <a:r>
              <a:rPr lang="en-US" dirty="0">
                <a:solidFill>
                  <a:srgbClr val="F4F5F6"/>
                </a:solidFill>
                <a:latin typeface="Helvetica" pitchFamily="2" charset="0"/>
              </a:rPr>
              <a:t>(</a:t>
            </a:r>
            <a:r>
              <a:rPr lang="en-US" dirty="0" err="1">
                <a:solidFill>
                  <a:srgbClr val="F3EC79"/>
                </a:solidFill>
                <a:latin typeface="Helvetica" pitchFamily="2" charset="0"/>
              </a:rPr>
              <a:t>studentMarks</a:t>
            </a:r>
            <a:r>
              <a:rPr lang="en-US" dirty="0">
                <a:solidFill>
                  <a:srgbClr val="F4F5F6"/>
                </a:solidFill>
                <a:latin typeface="Helvetica" pitchFamily="2" charset="0"/>
              </a:rPr>
              <a:t>))</a:t>
            </a:r>
            <a:r>
              <a:rPr lang="en-US" dirty="0">
                <a:solidFill>
                  <a:srgbClr val="E3E6E8"/>
                </a:solidFill>
                <a:latin typeface="Helvetica" pitchFamily="2" charset="0"/>
              </a:rPr>
              <a:t> </a:t>
            </a:r>
            <a:r>
              <a:rPr lang="en-US" dirty="0">
                <a:solidFill>
                  <a:srgbClr val="F4F5F6"/>
                </a:solidFill>
                <a:latin typeface="Helvetica" pitchFamily="2" charset="0"/>
              </a:rPr>
              <a:t>{</a:t>
            </a:r>
            <a:endParaRPr lang="en-US" dirty="0">
              <a:solidFill>
                <a:srgbClr val="96EC3F"/>
              </a:solidFill>
              <a:latin typeface="Helvetica" pitchFamily="2" charset="0"/>
            </a:endParaRPr>
          </a:p>
          <a:p>
            <a:r>
              <a:rPr lang="en-US" dirty="0">
                <a:solidFill>
                  <a:srgbClr val="118BBD"/>
                </a:solidFill>
                <a:latin typeface="Helvetica" pitchFamily="2" charset="0"/>
              </a:rPr>
              <a:t>    </a:t>
            </a:r>
            <a:r>
              <a:rPr lang="en-US" dirty="0" err="1">
                <a:solidFill>
                  <a:srgbClr val="118BBD"/>
                </a:solidFill>
                <a:latin typeface="Helvetica" pitchFamily="2" charset="0"/>
              </a:rPr>
              <a:t>System</a:t>
            </a:r>
            <a:r>
              <a:rPr lang="en-US" dirty="0" err="1">
                <a:solidFill>
                  <a:srgbClr val="E9EBED"/>
                </a:solidFill>
                <a:latin typeface="Helvetica" pitchFamily="2" charset="0"/>
              </a:rPr>
              <a:t>.</a:t>
            </a:r>
            <a:r>
              <a:rPr lang="en-US" b="1" i="1" dirty="0" err="1">
                <a:solidFill>
                  <a:srgbClr val="8DDAF8"/>
                </a:solidFill>
                <a:latin typeface="Helvetica" pitchFamily="2" charset="0"/>
              </a:rPr>
              <a:t>out</a:t>
            </a:r>
            <a:r>
              <a:rPr lang="en-US" dirty="0" err="1">
                <a:solidFill>
                  <a:srgbClr val="E9EBED"/>
                </a:solidFill>
                <a:latin typeface="Helvetica" pitchFamily="2" charset="0"/>
              </a:rPr>
              <a:t>.</a:t>
            </a:r>
            <a:r>
              <a:rPr lang="en-US" dirty="0" err="1">
                <a:solidFill>
                  <a:srgbClr val="A7EC21"/>
                </a:solidFill>
                <a:latin typeface="Helvetica" pitchFamily="2" charset="0"/>
              </a:rPr>
              <a:t>println</a:t>
            </a:r>
            <a:r>
              <a:rPr lang="en-US" dirty="0">
                <a:solidFill>
                  <a:srgbClr val="F4F5F6"/>
                </a:solidFill>
                <a:latin typeface="Helvetica" pitchFamily="2" charset="0"/>
              </a:rPr>
              <a:t>(</a:t>
            </a:r>
            <a:r>
              <a:rPr lang="en-US" dirty="0">
                <a:solidFill>
                  <a:srgbClr val="17C6A3"/>
                </a:solidFill>
                <a:latin typeface="Helvetica" pitchFamily="2" charset="0"/>
              </a:rPr>
              <a:t>"Pass"</a:t>
            </a:r>
            <a:r>
              <a:rPr lang="en-US" dirty="0">
                <a:solidFill>
                  <a:srgbClr val="F4F5F6"/>
                </a:solidFill>
                <a:latin typeface="Helvetica" pitchFamily="2" charset="0"/>
              </a:rPr>
              <a:t>)</a:t>
            </a:r>
            <a:r>
              <a:rPr lang="en-US" dirty="0">
                <a:solidFill>
                  <a:srgbClr val="E9EBED"/>
                </a:solidFill>
                <a:latin typeface="Helvetica" pitchFamily="2" charset="0"/>
              </a:rPr>
              <a:t>;</a:t>
            </a:r>
            <a:endParaRPr lang="en-US" dirty="0">
              <a:solidFill>
                <a:srgbClr val="A7EC21"/>
              </a:solidFill>
              <a:latin typeface="Helvetica" pitchFamily="2" charset="0"/>
            </a:endParaRPr>
          </a:p>
          <a:p>
            <a:r>
              <a:rPr lang="en-US" dirty="0">
                <a:solidFill>
                  <a:srgbClr val="F4F5F6"/>
                </a:solidFill>
                <a:latin typeface="Helvetica" pitchFamily="2" charset="0"/>
              </a:rPr>
              <a:t>  }</a:t>
            </a:r>
            <a:endParaRPr lang="en-US" dirty="0">
              <a:solidFill>
                <a:srgbClr val="E3E6E8"/>
              </a:solidFill>
              <a:latin typeface="Helvetica" pitchFamily="2" charset="0"/>
            </a:endParaRPr>
          </a:p>
          <a:p>
            <a:r>
              <a:rPr lang="en-US" dirty="0">
                <a:solidFill>
                  <a:srgbClr val="F4F5F6"/>
                </a:solidFill>
                <a:latin typeface="Helvetica" pitchFamily="2" charset="0"/>
              </a:rPr>
              <a:t>}</a:t>
            </a:r>
            <a:endParaRPr lang="en-US" dirty="0">
              <a:solidFill>
                <a:srgbClr val="E3E6E8"/>
              </a:solidFill>
              <a:latin typeface="Helvetica" pitchFamily="2" charset="0"/>
            </a:endParaRPr>
          </a:p>
          <a:p>
            <a:endParaRPr lang="en-US" dirty="0"/>
          </a:p>
        </p:txBody>
      </p:sp>
    </p:spTree>
    <p:extLst>
      <p:ext uri="{BB962C8B-B14F-4D97-AF65-F5344CB8AC3E}">
        <p14:creationId xmlns:p14="http://schemas.microsoft.com/office/powerpoint/2010/main" val="1837856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A60F-36AD-7543-BFF9-CE7B0C6A67C5}"/>
              </a:ext>
            </a:extLst>
          </p:cNvPr>
          <p:cNvSpPr>
            <a:spLocks noGrp="1"/>
          </p:cNvSpPr>
          <p:nvPr>
            <p:ph type="title"/>
          </p:nvPr>
        </p:nvSpPr>
        <p:spPr>
          <a:xfrm>
            <a:off x="1131750" y="242025"/>
            <a:ext cx="6880500" cy="582900"/>
          </a:xfrm>
        </p:spPr>
        <p:txBody>
          <a:bodyPr/>
          <a:lstStyle/>
          <a:p>
            <a:r>
              <a:rPr lang="en-US" sz="2800" dirty="0"/>
              <a:t>Labeled break statement</a:t>
            </a:r>
          </a:p>
        </p:txBody>
      </p:sp>
      <p:sp>
        <p:nvSpPr>
          <p:cNvPr id="3" name="Text Placeholder 2">
            <a:extLst>
              <a:ext uri="{FF2B5EF4-FFF2-40B4-BE49-F238E27FC236}">
                <a16:creationId xmlns:a16="http://schemas.microsoft.com/office/drawing/2014/main" id="{B89067AB-1244-1B4E-9DDD-00A3A70C1150}"/>
              </a:ext>
            </a:extLst>
          </p:cNvPr>
          <p:cNvSpPr>
            <a:spLocks noGrp="1"/>
          </p:cNvSpPr>
          <p:nvPr>
            <p:ph type="body" idx="1"/>
          </p:nvPr>
        </p:nvSpPr>
        <p:spPr>
          <a:xfrm>
            <a:off x="1131750" y="975343"/>
            <a:ext cx="6880500" cy="3498600"/>
          </a:xfrm>
        </p:spPr>
        <p:txBody>
          <a:bodyPr/>
          <a:lstStyle/>
          <a:p>
            <a:r>
              <a:rPr lang="en-US" sz="1600" dirty="0"/>
              <a:t>labeled break terminates an outer statement.  it does not transfer the flow of control to the label. Control flow is transferred to the statement immediately following the labeled (terminated) statement.</a:t>
            </a:r>
          </a:p>
        </p:txBody>
      </p:sp>
      <p:sp>
        <p:nvSpPr>
          <p:cNvPr id="4" name="Slide Number Placeholder 3">
            <a:extLst>
              <a:ext uri="{FF2B5EF4-FFF2-40B4-BE49-F238E27FC236}">
                <a16:creationId xmlns:a16="http://schemas.microsoft.com/office/drawing/2014/main" id="{6B099FDD-638E-7D4B-B3C8-B951CECD3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75785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22" name="Google Shape;2122;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
        <p:nvSpPr>
          <p:cNvPr id="2123" name="Google Shape;2123;p36"/>
          <p:cNvSpPr txBox="1">
            <a:spLocks noGrp="1"/>
          </p:cNvSpPr>
          <p:nvPr>
            <p:ph type="body" idx="4294967295"/>
          </p:nvPr>
        </p:nvSpPr>
        <p:spPr>
          <a:xfrm>
            <a:off x="1715250" y="2697018"/>
            <a:ext cx="5713500" cy="1331437"/>
          </a:xfrm>
          <a:prstGeom prst="rect">
            <a:avLst/>
          </a:prstGeom>
        </p:spPr>
        <p:txBody>
          <a:bodyPr spcFirstLastPara="1" wrap="square" lIns="91425" tIns="91425" rIns="91425" bIns="91425" anchor="t" anchorCtr="0">
            <a:noAutofit/>
          </a:bodyPr>
          <a:lstStyle/>
          <a:p>
            <a:pPr marL="0" lvl="0" indent="0" algn="ctr">
              <a:buNone/>
            </a:pPr>
            <a:r>
              <a:rPr lang="en-US" sz="1800" dirty="0">
                <a:solidFill>
                  <a:schemeClr val="tx1"/>
                </a:solidFill>
              </a:rPr>
              <a:t>You can find me at:</a:t>
            </a:r>
          </a:p>
          <a:p>
            <a:pPr marL="0" lvl="0" indent="0" algn="ctr">
              <a:buNone/>
            </a:pPr>
            <a:r>
              <a:rPr lang="en-US" sz="1800" dirty="0" err="1">
                <a:solidFill>
                  <a:schemeClr val="tx1"/>
                </a:solidFill>
              </a:rPr>
              <a:t>vijay_garry@hotmail.com</a:t>
            </a:r>
            <a:endParaRPr lang="en-US" sz="1800" dirty="0">
              <a:solidFill>
                <a:schemeClr val="tx1"/>
              </a:solidFill>
            </a:endParaRPr>
          </a:p>
          <a:p>
            <a:pPr marL="0" lvl="0" indent="0" algn="ctr">
              <a:buNone/>
            </a:pPr>
            <a:r>
              <a:rPr lang="en-US" sz="1800" dirty="0">
                <a:solidFill>
                  <a:schemeClr val="tx1"/>
                </a:solidFill>
                <a:hlinkClick r:id="rId3">
                  <a:extLst>
                    <a:ext uri="{A12FA001-AC4F-418D-AE19-62706E023703}">
                      <ahyp:hlinkClr xmlns:ahyp="http://schemas.microsoft.com/office/drawing/2018/hyperlinkcolor" val="tx"/>
                    </a:ext>
                  </a:extLst>
                </a:hlinkClick>
              </a:rPr>
              <a:t>https://github.com/</a:t>
            </a:r>
            <a:r>
              <a:rPr lang="en-US" sz="1800" dirty="0" err="1">
                <a:solidFill>
                  <a:schemeClr val="tx1"/>
                </a:solidFill>
                <a:hlinkClick r:id="rId3">
                  <a:extLst>
                    <a:ext uri="{A12FA001-AC4F-418D-AE19-62706E023703}">
                      <ahyp:hlinkClr xmlns:ahyp="http://schemas.microsoft.com/office/drawing/2018/hyperlinkcolor" val="tx"/>
                    </a:ext>
                  </a:extLst>
                </a:hlinkClick>
              </a:rPr>
              <a:t>vijaygarr</a:t>
            </a:r>
            <a:r>
              <a:rPr lang="en-US" sz="1800" dirty="0" err="1">
                <a:solidFill>
                  <a:schemeClr val="tx1"/>
                </a:solidFill>
              </a:rPr>
              <a:t>y</a:t>
            </a:r>
            <a:endParaRPr lang="en-US" sz="1800" dirty="0">
              <a:solidFill>
                <a:schemeClr val="tx1"/>
              </a:solidFill>
            </a:endParaRPr>
          </a:p>
        </p:txBody>
      </p:sp>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Expression</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3498600"/>
          </a:xfrm>
        </p:spPr>
        <p:txBody>
          <a:bodyPr/>
          <a:lstStyle/>
          <a:p>
            <a:r>
              <a:rPr lang="en-US" dirty="0"/>
              <a:t>An expression has a value, computed from variables or fields, operators, method calls. An expression can be assigned to a variable, passed as parameter or returned from a method.</a:t>
            </a:r>
          </a:p>
          <a:p>
            <a:pPr marL="76200" indent="0">
              <a:buNone/>
            </a:pPr>
            <a:r>
              <a:rPr lang="en-US" sz="1600" dirty="0"/>
              <a:t>E.g.: </a:t>
            </a:r>
          </a:p>
          <a:p>
            <a:pPr marL="0" indent="0">
              <a:buNone/>
            </a:pPr>
            <a:r>
              <a:rPr lang="en-US" sz="1600" dirty="0"/>
              <a:t>	2*3</a:t>
            </a:r>
          </a:p>
          <a:p>
            <a:pPr marL="0" indent="0">
              <a:buNone/>
            </a:pPr>
            <a:r>
              <a:rPr lang="en-US" sz="1600" dirty="0"/>
              <a:t>	num1 &gt; num2</a:t>
            </a:r>
          </a:p>
          <a:p>
            <a:pPr marL="0" indent="0">
              <a:buNone/>
            </a:pPr>
            <a:r>
              <a:rPr lang="en-US" sz="1600" dirty="0"/>
              <a:t>	5 + </a:t>
            </a:r>
            <a:r>
              <a:rPr lang="en-US" sz="1600" dirty="0" err="1"/>
              <a:t>subOfNumber</a:t>
            </a:r>
            <a:r>
              <a:rPr lang="en-US" sz="1600" dirty="0"/>
              <a:t>(5,4)</a:t>
            </a:r>
          </a:p>
          <a:p>
            <a:pPr marL="0" indent="0">
              <a:buNone/>
            </a:pPr>
            <a:r>
              <a:rPr lang="en-US" sz="1600" dirty="0"/>
              <a:t>	result = 1 + 2</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64096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Statement</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dirty="0"/>
              <a:t>Statement is made up of one or more expressions</a:t>
            </a:r>
          </a:p>
          <a:p>
            <a:r>
              <a:rPr lang="en-US" dirty="0"/>
              <a:t>These operations are done in statements, which can also be a conditional, a loop, etc. So, an expression is part of a statement.</a:t>
            </a:r>
          </a:p>
          <a:p>
            <a:pPr marL="76200" indent="0">
              <a:buNone/>
            </a:pPr>
            <a:r>
              <a:rPr lang="en-US" sz="1600" dirty="0"/>
              <a:t>E.g.: </a:t>
            </a:r>
          </a:p>
          <a:p>
            <a:pPr marL="76200" indent="0">
              <a:buNone/>
            </a:pPr>
            <a:r>
              <a:rPr lang="en-US" sz="1600" dirty="0"/>
              <a:t>	int number1 = 10;</a:t>
            </a:r>
          </a:p>
          <a:p>
            <a:pPr marL="0" indent="0">
              <a:buNone/>
            </a:pPr>
            <a:r>
              <a:rPr lang="en-US" sz="1600" dirty="0"/>
              <a:t>	</a:t>
            </a:r>
            <a:r>
              <a:rPr lang="en-US" sz="1600" dirty="0" err="1"/>
              <a:t>System.out.println</a:t>
            </a:r>
            <a:r>
              <a:rPr lang="en-US" sz="1600" dirty="0"/>
              <a:t>(”Value of number1 is : " + number1);</a:t>
            </a:r>
          </a:p>
          <a:p>
            <a:pPr marL="0" indent="0">
              <a:buNone/>
            </a:pPr>
            <a:r>
              <a:rPr lang="en-US" sz="1600" dirty="0"/>
              <a:t>	int result = 1 + 2; // result is now 3</a:t>
            </a:r>
          </a:p>
          <a:p>
            <a:pPr marL="0" indent="0">
              <a:buNone/>
            </a:pPr>
            <a:r>
              <a:rPr lang="en-US" sz="1600" dirty="0"/>
              <a:t>	</a:t>
            </a:r>
            <a:r>
              <a:rPr lang="en-US" sz="1600" dirty="0" err="1"/>
              <a:t>calculateInterest</a:t>
            </a:r>
            <a:r>
              <a:rPr lang="en-US" sz="1600" dirty="0"/>
              <a:t> ((1000 * 2), tenure, (years * 12));</a:t>
            </a:r>
          </a:p>
          <a:p>
            <a:pPr marL="0" indent="0">
              <a:buNone/>
            </a:pPr>
            <a:r>
              <a:rPr lang="en-US" sz="1600" dirty="0"/>
              <a:t>	</a:t>
            </a:r>
          </a:p>
          <a:p>
            <a:endParaRPr lang="en-US" sz="1600" dirty="0"/>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801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Block</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sz="1200" dirty="0"/>
              <a:t>A block is a group of zero or more statements between balanced braces and can be used anywhere a single statement is allowed. The following example, </a:t>
            </a:r>
            <a:r>
              <a:rPr lang="en-US" sz="1200" dirty="0" err="1"/>
              <a:t>BlockDemo</a:t>
            </a:r>
            <a:r>
              <a:rPr lang="en-US" sz="1200" dirty="0"/>
              <a:t>, illustrates the use of blocks:</a:t>
            </a:r>
          </a:p>
          <a:p>
            <a:pPr marL="76200" indent="0">
              <a:buNone/>
            </a:pPr>
            <a:r>
              <a:rPr lang="en-US" sz="1200" dirty="0"/>
              <a:t>E.g.: </a:t>
            </a:r>
          </a:p>
          <a:p>
            <a:pPr marL="0" indent="0">
              <a:buNone/>
            </a:pPr>
            <a:r>
              <a:rPr lang="en-US" sz="1200" dirty="0"/>
              <a:t>class </a:t>
            </a:r>
            <a:r>
              <a:rPr lang="en-US" sz="1200" dirty="0" err="1"/>
              <a:t>BlockDemo</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a:t>
            </a:r>
            <a:r>
              <a:rPr lang="en-US" sz="1200" dirty="0" err="1"/>
              <a:t>boolean</a:t>
            </a:r>
            <a:r>
              <a:rPr lang="en-US" sz="1200" dirty="0"/>
              <a:t> condition = true;</a:t>
            </a:r>
          </a:p>
          <a:p>
            <a:pPr marL="0" indent="0">
              <a:buNone/>
            </a:pPr>
            <a:r>
              <a:rPr lang="en-US" sz="1200" dirty="0"/>
              <a:t>		  if (condition) { // begin block 1</a:t>
            </a:r>
          </a:p>
          <a:p>
            <a:pPr marL="0" indent="0">
              <a:buNone/>
            </a:pPr>
            <a:r>
              <a:rPr lang="en-US" sz="1200" dirty="0"/>
              <a:t>			   </a:t>
            </a:r>
            <a:r>
              <a:rPr lang="en-US" sz="1200" dirty="0" err="1"/>
              <a:t>System.out.println</a:t>
            </a:r>
            <a:r>
              <a:rPr lang="en-US" sz="1200" dirty="0"/>
              <a:t>("Condition is true.");</a:t>
            </a:r>
          </a:p>
          <a:p>
            <a:pPr marL="0" indent="0">
              <a:buNone/>
            </a:pPr>
            <a:r>
              <a:rPr lang="en-US" sz="1200" dirty="0"/>
              <a:t>		  } // end block one</a:t>
            </a:r>
          </a:p>
          <a:p>
            <a:pPr marL="0" indent="0">
              <a:buNone/>
            </a:pPr>
            <a:r>
              <a:rPr lang="en-US" sz="1200" dirty="0"/>
              <a:t>		  else { // begin block 2</a:t>
            </a:r>
          </a:p>
          <a:p>
            <a:pPr marL="0" indent="0">
              <a:buNone/>
            </a:pPr>
            <a:r>
              <a:rPr lang="en-US" sz="1200" dirty="0"/>
              <a:t>			   </a:t>
            </a:r>
            <a:r>
              <a:rPr lang="en-US" sz="1200" dirty="0" err="1"/>
              <a:t>System.out.println</a:t>
            </a:r>
            <a:r>
              <a:rPr lang="en-US" sz="1200" dirty="0"/>
              <a:t>("Condition is false.");</a:t>
            </a:r>
          </a:p>
          <a:p>
            <a:pPr marL="0" indent="0">
              <a:buNone/>
            </a:pPr>
            <a:r>
              <a:rPr lang="en-US" sz="1200" dirty="0"/>
              <a:t>		  } // end block 2</a:t>
            </a:r>
          </a:p>
          <a:p>
            <a:pPr marL="0" indent="0">
              <a:buNone/>
            </a:pPr>
            <a:r>
              <a:rPr lang="en-US" sz="1200" dirty="0"/>
              <a:t>	 }</a:t>
            </a:r>
          </a:p>
          <a:p>
            <a:pPr marL="0" indent="0">
              <a:buNone/>
            </a:pPr>
            <a:r>
              <a:rPr lang="en-US" sz="1200" dirty="0"/>
              <a:t>}</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0777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7877-A4D4-C941-992A-E260C33B3144}"/>
              </a:ext>
            </a:extLst>
          </p:cNvPr>
          <p:cNvSpPr>
            <a:spLocks noGrp="1"/>
          </p:cNvSpPr>
          <p:nvPr>
            <p:ph type="title"/>
          </p:nvPr>
        </p:nvSpPr>
        <p:spPr>
          <a:xfrm>
            <a:off x="1131750" y="332100"/>
            <a:ext cx="6880500" cy="582900"/>
          </a:xfrm>
        </p:spPr>
        <p:txBody>
          <a:bodyPr/>
          <a:lstStyle/>
          <a:p>
            <a:r>
              <a:rPr lang="en-US" dirty="0"/>
              <a:t>Method</a:t>
            </a:r>
          </a:p>
        </p:txBody>
      </p:sp>
      <p:sp>
        <p:nvSpPr>
          <p:cNvPr id="3" name="Text Placeholder 2">
            <a:extLst>
              <a:ext uri="{FF2B5EF4-FFF2-40B4-BE49-F238E27FC236}">
                <a16:creationId xmlns:a16="http://schemas.microsoft.com/office/drawing/2014/main" id="{F1E90621-BC31-FD42-866C-D63218102311}"/>
              </a:ext>
            </a:extLst>
          </p:cNvPr>
          <p:cNvSpPr>
            <a:spLocks noGrp="1"/>
          </p:cNvSpPr>
          <p:nvPr>
            <p:ph type="body" idx="1"/>
          </p:nvPr>
        </p:nvSpPr>
        <p:spPr>
          <a:xfrm>
            <a:off x="1131749" y="915000"/>
            <a:ext cx="7304679" cy="4228500"/>
          </a:xfrm>
        </p:spPr>
        <p:txBody>
          <a:bodyPr/>
          <a:lstStyle/>
          <a:p>
            <a:r>
              <a:rPr lang="en-US" sz="1600" dirty="0"/>
              <a:t>Method declaration</a:t>
            </a:r>
          </a:p>
          <a:p>
            <a:r>
              <a:rPr lang="en-US" sz="1600" dirty="0"/>
              <a:t>We will use this way of method declaration in our assignment</a:t>
            </a:r>
          </a:p>
          <a:p>
            <a:r>
              <a:rPr lang="en-US" sz="1600" dirty="0"/>
              <a:t>public static &lt;</a:t>
            </a:r>
            <a:r>
              <a:rPr lang="en-US" sz="1600" dirty="0" err="1"/>
              <a:t>returnType</a:t>
            </a:r>
            <a:r>
              <a:rPr lang="en-US" sz="1600" dirty="0"/>
              <a:t>&gt; &lt;</a:t>
            </a:r>
            <a:r>
              <a:rPr lang="en-US" sz="1600" dirty="0" err="1"/>
              <a:t>methodName</a:t>
            </a:r>
            <a:r>
              <a:rPr lang="en-US" sz="1600" dirty="0"/>
              <a:t>&gt; ( zero or more parameters){ }</a:t>
            </a:r>
          </a:p>
          <a:p>
            <a:r>
              <a:rPr lang="en-US" sz="1600" dirty="0"/>
              <a:t>Return type can be void or some data type.</a:t>
            </a:r>
          </a:p>
          <a:p>
            <a:r>
              <a:rPr lang="en-US" sz="1600" dirty="0"/>
              <a:t>If return type is not void, then method should have return statement to return value.</a:t>
            </a:r>
          </a:p>
          <a:p>
            <a:pPr marL="76200" indent="0">
              <a:buNone/>
            </a:pPr>
            <a:r>
              <a:rPr lang="en-US" sz="1600" dirty="0"/>
              <a:t>E.g. </a:t>
            </a:r>
          </a:p>
          <a:p>
            <a:pPr marL="76200" indent="0">
              <a:buNone/>
            </a:pPr>
            <a:r>
              <a:rPr lang="en-US" sz="1600" dirty="0"/>
              <a:t>public static int add2Numbers (int aNum1, int aNum2) {</a:t>
            </a:r>
          </a:p>
          <a:p>
            <a:pPr marL="76200" indent="0">
              <a:buNone/>
            </a:pPr>
            <a:r>
              <a:rPr lang="en-US" sz="1600" dirty="0"/>
              <a:t>         return (aNum1 + aNum2);</a:t>
            </a:r>
          </a:p>
          <a:p>
            <a:pPr marL="76200" indent="0">
              <a:buNone/>
            </a:pPr>
            <a:r>
              <a:rPr lang="en-US" sz="1600" dirty="0"/>
              <a:t>}</a:t>
            </a:r>
          </a:p>
          <a:p>
            <a:pPr marL="76200" indent="0">
              <a:buNone/>
            </a:pPr>
            <a:r>
              <a:rPr lang="en-US" sz="1600" dirty="0"/>
              <a:t>Public static void </a:t>
            </a:r>
            <a:r>
              <a:rPr lang="en-US" sz="1600" dirty="0" err="1"/>
              <a:t>printMessage</a:t>
            </a:r>
            <a:r>
              <a:rPr lang="en-US" sz="1600" dirty="0"/>
              <a:t> (String </a:t>
            </a:r>
            <a:r>
              <a:rPr lang="en-US" sz="1600" dirty="0" err="1"/>
              <a:t>aMsg</a:t>
            </a:r>
            <a:r>
              <a:rPr lang="en-US" sz="1600" dirty="0"/>
              <a:t>) {</a:t>
            </a:r>
          </a:p>
          <a:p>
            <a:pPr marL="76200" indent="0">
              <a:buNone/>
            </a:pPr>
            <a:r>
              <a:rPr lang="en-US" sz="1600" dirty="0"/>
              <a:t>        </a:t>
            </a:r>
            <a:r>
              <a:rPr lang="en-US" sz="1600" dirty="0" err="1"/>
              <a:t>System.out.println</a:t>
            </a:r>
            <a:r>
              <a:rPr lang="en-US" sz="1600" dirty="0"/>
              <a:t> (“Message “ + </a:t>
            </a:r>
            <a:r>
              <a:rPr lang="en-US" sz="1600" dirty="0" err="1"/>
              <a:t>aMsg</a:t>
            </a:r>
            <a:r>
              <a:rPr lang="en-US" sz="1600" dirty="0"/>
              <a:t>);</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739BA962-D13F-9344-BED2-85B459962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7108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925894" y="1411950"/>
            <a:ext cx="7292161" cy="1159800"/>
          </a:xfrm>
          <a:prstGeom prst="rect">
            <a:avLst/>
          </a:prstGeom>
        </p:spPr>
        <p:txBody>
          <a:bodyPr spcFirstLastPara="1" wrap="square" lIns="91425" tIns="91425" rIns="91425" bIns="91425" anchor="b" anchorCtr="0">
            <a:noAutofit/>
          </a:bodyPr>
          <a:lstStyle/>
          <a:p>
            <a:pPr lvl="0"/>
            <a:r>
              <a:rPr lang="en-US" dirty="0"/>
              <a:t>Control Flow Statements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a:xfrm>
            <a:off x="1131750" y="296453"/>
            <a:ext cx="6880500" cy="582900"/>
          </a:xfrm>
        </p:spPr>
        <p:txBody>
          <a:bodyPr/>
          <a:lstStyle/>
          <a:p>
            <a:r>
              <a:rPr lang="en-US" dirty="0"/>
              <a:t>Control Flow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a:xfrm>
            <a:off x="1131750" y="931798"/>
            <a:ext cx="6880500" cy="3498600"/>
          </a:xfrm>
        </p:spPr>
        <p:txBody>
          <a:bodyPr/>
          <a:lstStyle/>
          <a:p>
            <a:pPr marL="76200" indent="0">
              <a:buNone/>
            </a:pPr>
            <a:r>
              <a:rPr lang="en-US"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727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p:txBody>
          <a:bodyPr/>
          <a:lstStyle/>
          <a:p>
            <a:r>
              <a:rPr lang="en-US" dirty="0"/>
              <a:t>Decision-making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p:txBody>
          <a:bodyPr/>
          <a:lstStyle/>
          <a:p>
            <a:r>
              <a:rPr lang="en-US" dirty="0"/>
              <a:t>The if-then Statement</a:t>
            </a:r>
          </a:p>
          <a:p>
            <a:r>
              <a:rPr lang="en-US" dirty="0"/>
              <a:t>The if-then-else Statement</a:t>
            </a:r>
          </a:p>
          <a:p>
            <a:r>
              <a:rPr lang="en-US" dirty="0"/>
              <a:t>The switch Statement</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0649682"/>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3179</TotalTime>
  <Words>1560</Words>
  <Application>Microsoft Macintosh PowerPoint</Application>
  <PresentationFormat>On-screen Show (16:9)</PresentationFormat>
  <Paragraphs>261</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Amatic SC</vt:lpstr>
      <vt:lpstr>Arial</vt:lpstr>
      <vt:lpstr>Helvetica</vt:lpstr>
      <vt:lpstr>Merriweather</vt:lpstr>
      <vt:lpstr>Nathaniel template</vt:lpstr>
      <vt:lpstr>Chapter 4</vt:lpstr>
      <vt:lpstr>Expressions</vt:lpstr>
      <vt:lpstr>Expression</vt:lpstr>
      <vt:lpstr>Statement</vt:lpstr>
      <vt:lpstr>Block</vt:lpstr>
      <vt:lpstr>Method</vt:lpstr>
      <vt:lpstr>Control Flow Statements</vt:lpstr>
      <vt:lpstr>Control Flow Statements</vt:lpstr>
      <vt:lpstr>Decision-making statements</vt:lpstr>
      <vt:lpstr>If-then</vt:lpstr>
      <vt:lpstr>If-then-else</vt:lpstr>
      <vt:lpstr>If-then-else ladder</vt:lpstr>
      <vt:lpstr>Switch Statement</vt:lpstr>
      <vt:lpstr>Array</vt:lpstr>
      <vt:lpstr>Array</vt:lpstr>
      <vt:lpstr>Array</vt:lpstr>
      <vt:lpstr>Array - Try out </vt:lpstr>
      <vt:lpstr>Looping statements</vt:lpstr>
      <vt:lpstr>Looping statements</vt:lpstr>
      <vt:lpstr>While</vt:lpstr>
      <vt:lpstr>do-while</vt:lpstr>
      <vt:lpstr>For Loop</vt:lpstr>
      <vt:lpstr>For Each</vt:lpstr>
      <vt:lpstr>Branching statements</vt:lpstr>
      <vt:lpstr>Break statement</vt:lpstr>
      <vt:lpstr>Continue statement</vt:lpstr>
      <vt:lpstr>Return statement</vt:lpstr>
      <vt:lpstr>Labeled break statement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cp:lastModifiedBy>Vijay G</cp:lastModifiedBy>
  <cp:revision>71</cp:revision>
  <dcterms:modified xsi:type="dcterms:W3CDTF">2020-06-14T16:15:56Z</dcterms:modified>
</cp:coreProperties>
</file>