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bookmarkIdSeed="2">
  <p:sldMasterIdLst>
    <p:sldMasterId id="2147483695" r:id="rId12"/>
  </p:sldMasterIdLst>
  <p:notesMasterIdLst>
    <p:notesMasterId r:id="rId14"/>
  </p:notesMasterIdLst>
  <p:sldIdLst>
    <p:sldId id="308" r:id="rId16"/>
    <p:sldId id="349" r:id="rId17"/>
    <p:sldId id="350" r:id="rId18"/>
    <p:sldId id="341" r:id="rId19"/>
    <p:sldId id="351" r:id="rId20"/>
    <p:sldId id="352" r:id="rId21"/>
    <p:sldId id="353" r:id="rId22"/>
    <p:sldId id="354" r:id="rId23"/>
  </p:sldIdLst>
  <p:sldSz cx="12241530" cy="684085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3F3F"/>
    <a:srgbClr val="05DBE3"/>
    <a:srgbClr val="E9181D"/>
    <a:srgbClr val="6EBEE8"/>
    <a:srgbClr val="72A8D8"/>
    <a:srgbClr val="2BCED9"/>
    <a:srgbClr val="5AB79E"/>
    <a:srgbClr val="3268C4"/>
    <a:srgbClr val="07C2CB"/>
    <a:srgbClr val="07AD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391" autoAdjust="0"/>
    <p:restoredTop sz="75458" autoAdjust="0"/>
  </p:normalViewPr>
  <p:slideViewPr>
    <p:cSldViewPr snapToGrid="1" snapToObjects="1">
      <p:cViewPr>
        <p:scale>
          <a:sx n="88" d="100"/>
          <a:sy n="88" d="100"/>
        </p:scale>
        <p:origin x="-120" y="-552"/>
      </p:cViewPr>
      <p:guideLst>
        <p:guide orient="horz" pos="2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5776787" y="2124125"/>
            <a:ext cx="687638" cy="687638"/>
            <a:chOff x="4195280" y="2759199"/>
            <a:chExt cx="1498476" cy="1498476"/>
          </a:xfrm>
        </p:grpSpPr>
        <p:sp>
          <p:nvSpPr>
            <p:cNvPr id="10" name="타원 9"/>
            <p:cNvSpPr/>
            <p:nvPr/>
          </p:nvSpPr>
          <p:spPr>
            <a:xfrm>
              <a:off x="4195280" y="2759199"/>
              <a:ext cx="1498476" cy="1498476"/>
            </a:xfrm>
            <a:prstGeom prst="ellipse">
              <a:avLst/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85"/>
            <p:cNvSpPr/>
            <p:nvPr/>
          </p:nvSpPr>
          <p:spPr>
            <a:xfrm>
              <a:off x="4811755" y="3266789"/>
              <a:ext cx="868024" cy="922166"/>
            </a:xfrm>
            <a:custGeom>
              <a:avLst/>
              <a:gdLst/>
              <a:ahLst/>
              <a:cxnLst/>
              <a:rect l="l" t="t" r="r" b="b"/>
              <a:pathLst>
                <a:path w="868023" h="922165">
                  <a:moveTo>
                    <a:pt x="482256" y="0"/>
                  </a:moveTo>
                  <a:lnTo>
                    <a:pt x="868023" y="385767"/>
                  </a:lnTo>
                  <a:cubicBezTo>
                    <a:pt x="820826" y="626282"/>
                    <a:pt x="658330" y="825422"/>
                    <a:pt x="439909" y="922165"/>
                  </a:cubicBezTo>
                  <a:lnTo>
                    <a:pt x="0" y="482256"/>
                  </a:lnTo>
                  <a:close/>
                </a:path>
              </a:pathLst>
            </a:custGeom>
            <a:solidFill>
              <a:srgbClr val="CA19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 flipH="1">
              <a:off x="4511918" y="3196034"/>
              <a:ext cx="712800" cy="681956"/>
              <a:chOff x="2374662" y="2582572"/>
              <a:chExt cx="1499084" cy="1435832"/>
            </a:xfrm>
            <a:solidFill>
              <a:schemeClr val="bg1"/>
            </a:solidFill>
          </p:grpSpPr>
          <p:sp>
            <p:nvSpPr>
              <p:cNvPr id="13" name="양쪽 모서리가 둥근 사각형 12"/>
              <p:cNvSpPr/>
              <p:nvPr/>
            </p:nvSpPr>
            <p:spPr>
              <a:xfrm rot="18900000">
                <a:off x="2374662" y="2582572"/>
                <a:ext cx="607257" cy="14358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2700000">
                <a:off x="3197981" y="2683846"/>
                <a:ext cx="607253" cy="7442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5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20" name="양쪽 모서리가 둥근 사각형 19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20006" y="3899417"/>
            <a:ext cx="10802358" cy="177036"/>
            <a:chOff x="720006" y="3763611"/>
            <a:chExt cx="10802358" cy="177036"/>
          </a:xfrm>
        </p:grpSpPr>
        <p:cxnSp>
          <p:nvCxnSpPr>
            <p:cNvPr id="3" name="직선 연결선 2"/>
            <p:cNvCxnSpPr>
              <a:endCxn id="4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156470" y="3908996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8421353" y="390880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987442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12580" y="2242843"/>
            <a:ext cx="2509087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STRENGTH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477380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WEAKNESS</a:t>
            </a:r>
            <a:endParaRPr lang="en-US" altLang="ko-KR" sz="1400" spc="-50" dirty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245533" y="2242843"/>
            <a:ext cx="2515792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OPPORTUNIES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9013685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THREAT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643995" y="3813022"/>
            <a:ext cx="64625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4412148" y="3811892"/>
            <a:ext cx="70051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7144453" y="381076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>
          <a:xfrm>
            <a:off x="9912605" y="380963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9" r:id="rId3"/>
    <p:sldLayoutId id="2147483678" r:id="rId4"/>
    <p:sldLayoutId id="2147483681" r:id="rId5"/>
    <p:sldLayoutId id="2147483680" r:id="rId6"/>
    <p:sldLayoutId id="2147483679" r:id="rId7"/>
    <p:sldLayoutId id="2147483649" r:id="rId8"/>
    <p:sldLayoutId id="2147483669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50352623641.png"></Relationship><Relationship Id="rId4" Type="http://schemas.openxmlformats.org/officeDocument/2006/relationships/image" Target="../media/fImage525636941.png"></Relationship><Relationship Id="rId5" Type="http://schemas.openxmlformats.org/officeDocument/2006/relationships/image" Target="../media/fImage19643708467.png"></Relationship><Relationship Id="rId6" Type="http://schemas.openxmlformats.org/officeDocument/2006/relationships/image" Target="../media/fImage85853716334.jpeg"></Relationship><Relationship Id="rId7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502203168467.jpeg"></Relationship><Relationship Id="rId2" Type="http://schemas.openxmlformats.org/officeDocument/2006/relationships/image" Target="../media/fImage241933186334.png"></Relationship><Relationship Id="rId3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630" y="2233930"/>
            <a:ext cx="488315" cy="467995"/>
            <a:chOff x="5929630" y="2233930"/>
            <a:chExt cx="488315" cy="467995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5929630" y="2233930"/>
              <a:ext cx="198120" cy="4679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6198235" y="2266950"/>
              <a:ext cx="198120" cy="2425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 txBox="1">
            <a:spLocks/>
          </p:cNvSpPr>
          <p:nvPr>
            <p:ph type="body" sz="quarter" idx="10"/>
          </p:nvPr>
        </p:nvSpPr>
        <p:spPr>
          <a:xfrm rot="0">
            <a:off x="1043940" y="2948305"/>
            <a:ext cx="10153650" cy="55435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랜덤</a:t>
            </a:r>
            <a:r>
              <a:rPr lang="en-US" altLang="ko-KR" sz="36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600" cap="none" dirty="0" smtClean="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유닛</a:t>
            </a:r>
            <a:r>
              <a:rPr lang="en-US" altLang="ko-KR" sz="36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디펜스</a:t>
            </a:r>
            <a:endParaRPr lang="ko-KR" altLang="en-US" sz="3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개체 틀 21"/>
          <p:cNvSpPr txBox="1">
            <a:spLocks/>
          </p:cNvSpPr>
          <p:nvPr>
            <p:ph type="body" sz="quarter" idx="13"/>
          </p:nvPr>
        </p:nvSpPr>
        <p:spPr>
          <a:xfrm rot="0">
            <a:off x="5984240" y="4860290"/>
            <a:ext cx="5625465" cy="177355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2013184043 </a:t>
            </a:r>
            <a:endParaRPr lang="ko-KR" altLang="en-US" sz="24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게임공학부 엔터테인먼트컴퓨팅 전공 </a:t>
            </a:r>
            <a:endParaRPr lang="ko-KR" altLang="en-US" sz="24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양태윤</a:t>
            </a:r>
            <a:endParaRPr lang="ko-KR" altLang="en-US" sz="24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2615" cy="86169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Game Concept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29895" y="4719955"/>
            <a:ext cx="9922510" cy="2122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몰려오는 적들을 다양한 공격을 하는 유닛으로 방어.</a:t>
            </a:r>
            <a:endParaRPr lang="ko-KR" altLang="en-US" sz="24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유닛은 주사위를 통해 무작위로 선택.</a:t>
            </a:r>
            <a:endParaRPr lang="ko-KR" altLang="en-US" sz="24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유닛들을 조합해서 업그레이드.</a:t>
            </a:r>
            <a:endParaRPr lang="ko-KR" altLang="en-US" sz="24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3509010" y="867410"/>
            <a:ext cx="1035621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성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으로 쳐들어 오는 </a:t>
            </a:r>
            <a:r>
              <a:rPr lang="en-US" altLang="ko-KR" sz="24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몬스터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들을 </a:t>
            </a:r>
            <a:r>
              <a:rPr lang="en-US" altLang="ko-KR" sz="24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몰아내자!</a:t>
            </a:r>
            <a:endParaRPr lang="ko-KR" altLang="en-US" sz="24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6463030" y="4490085"/>
            <a:ext cx="140208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출처 - THIS IS GAME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840" y="1423670"/>
            <a:ext cx="5626735" cy="3178175"/>
          </a:xfrm>
          <a:prstGeom prst="rect"/>
          <a:noFill/>
        </p:spPr>
      </p:pic>
      <p:pic>
        <p:nvPicPr>
          <p:cNvPr id="56" name="그림 55" descr="C:/Users/didxo/AppData/Roaming/PolarisOffice/ETemp/26540_6012208/fImage5256369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0655" y="1524635"/>
            <a:ext cx="1463675" cy="1429385"/>
          </a:xfrm>
          <a:prstGeom prst="rect"/>
          <a:noFill/>
        </p:spPr>
      </p:pic>
      <p:pic>
        <p:nvPicPr>
          <p:cNvPr id="57" name="그림 56" descr="C:/Users/didxo/AppData/Roaming/PolarisOffice/ETemp/26540_6012208/fImage1964370846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11920" y="1430020"/>
            <a:ext cx="1589405" cy="1570355"/>
          </a:xfrm>
          <a:prstGeom prst="rect"/>
          <a:noFill/>
        </p:spPr>
      </p:pic>
      <p:pic>
        <p:nvPicPr>
          <p:cNvPr id="58" name="그림 57" descr="C:/Users/didxo/AppData/Roaming/PolarisOffice/ETemp/26540_6012208/fImage85853716334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5755" y="3692525"/>
            <a:ext cx="1007745" cy="1033780"/>
          </a:xfrm>
          <a:prstGeom prst="rect"/>
          <a:noFill/>
        </p:spPr>
      </p:pic>
      <p:sp>
        <p:nvSpPr>
          <p:cNvPr id="59" name="도형 58"/>
          <p:cNvSpPr>
            <a:spLocks/>
          </p:cNvSpPr>
          <p:nvPr/>
        </p:nvSpPr>
        <p:spPr>
          <a:xfrm rot="0">
            <a:off x="8221980" y="2160905"/>
            <a:ext cx="498475" cy="497840"/>
          </a:xfrm>
          <a:prstGeom prst="quad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5400000">
            <a:off x="8105775" y="3131820"/>
            <a:ext cx="793115" cy="373380"/>
          </a:xfrm>
          <a:prstGeom prst="right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6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 txBox="1">
            <a:spLocks/>
          </p:cNvSpPr>
          <p:nvPr>
            <p:ph type="body" sz="quarter" idx="22"/>
          </p:nvPr>
        </p:nvSpPr>
        <p:spPr>
          <a:xfrm rot="0">
            <a:off x="1296035" y="481330"/>
            <a:ext cx="1872615" cy="43116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4559300" y="797560"/>
            <a:ext cx="720725" cy="5620385"/>
          </a:xfrm>
          <a:prstGeom prst="rect"/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4716145" y="3077210"/>
            <a:ext cx="227330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나눔고딕 ExtraBold" charset="0"/>
                <a:ea typeface="나눔고딕 ExtraBold" charset="0"/>
              </a:rPr>
              <a:t>성벽</a:t>
            </a:r>
            <a:endParaRPr lang="ko-KR" altLang="en-US" sz="32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1130300" y="4840605"/>
            <a:ext cx="165290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나눔고딕 ExtraBold" charset="0"/>
                <a:ea typeface="나눔고딕 ExtraBold" charset="0"/>
              </a:rPr>
              <a:t>몬스터</a:t>
            </a:r>
            <a:endParaRPr lang="ko-KR" altLang="en-US" sz="32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08870" y="1988820"/>
            <a:ext cx="1728470" cy="105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10312400" y="2082165"/>
            <a:ext cx="1270000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나눔고딕 ExtraBold" charset="0"/>
                <a:ea typeface="나눔고딕 ExtraBold" charset="0"/>
              </a:rPr>
              <a:t>유닛 뽑기</a:t>
            </a:r>
            <a:endParaRPr lang="ko-KR" altLang="en-US" sz="32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023475" y="3776345"/>
            <a:ext cx="1728470" cy="105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 rot="0">
            <a:off x="10311130" y="3838575"/>
            <a:ext cx="1296670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나눔고딕 ExtraBold" charset="0"/>
                <a:ea typeface="나눔고딕 ExtraBold" charset="0"/>
              </a:rPr>
              <a:t>유닛 조합</a:t>
            </a:r>
            <a:endParaRPr lang="ko-KR" altLang="en-US" sz="32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7" name="오른쪽 화살표 16"/>
          <p:cNvSpPr>
            <a:spLocks/>
          </p:cNvSpPr>
          <p:nvPr/>
        </p:nvSpPr>
        <p:spPr>
          <a:xfrm rot="0">
            <a:off x="3288030" y="3366135"/>
            <a:ext cx="1152525" cy="471170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53015" y="184150"/>
            <a:ext cx="1310005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금화 </a:t>
            </a:r>
            <a:r>
              <a:rPr lang="en-US" altLang="ko-KR" dirty="0" smtClean="0">
                <a:solidFill>
                  <a:schemeClr val="tx1"/>
                </a:solidFill>
              </a:rPr>
              <a:t>: 0G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 rot="10800000">
            <a:off x="9674860" y="5055870"/>
            <a:ext cx="1774190" cy="740410"/>
          </a:xfrm>
          <a:prstGeom prst="wedgeRect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772650" y="5133975"/>
            <a:ext cx="1656715" cy="7067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고딕 ExtraBold" charset="0"/>
                <a:ea typeface="나눔고딕 ExtraBold" charset="0"/>
              </a:rPr>
              <a:t>유닛을 위에 </a:t>
            </a:r>
            <a:endParaRPr lang="ko-KR" altLang="en-US" sz="2000" cap="none" dirty="0" smtClean="0" b="0"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고딕 ExtraBold" charset="0"/>
                <a:ea typeface="나눔고딕 ExtraBold" charset="0"/>
              </a:rPr>
              <a:t>올려서 조합</a:t>
            </a:r>
            <a:endParaRPr lang="ko-KR" altLang="en-US" sz="20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 rot="19110992">
            <a:off x="9566910" y="960120"/>
            <a:ext cx="344170" cy="86042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7725410" y="365125"/>
            <a:ext cx="2174240" cy="706755"/>
          </a:xfrm>
          <a:prstGeom prst="rect"/>
          <a:solidFill>
            <a:schemeClr val="accent1">
              <a:lumMod val="20000"/>
              <a:lumOff val="80000"/>
            </a:schemeClr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고딕 ExtraBold" charset="0"/>
                <a:ea typeface="나눔고딕 ExtraBold" charset="0"/>
              </a:rPr>
              <a:t>유닛을 위에 </a:t>
            </a:r>
            <a:endParaRPr lang="ko-KR" altLang="en-US" sz="2000" cap="none" dirty="0" smtClean="0" b="0"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고딕 ExtraBold" charset="0"/>
                <a:ea typeface="나눔고딕 ExtraBold" charset="0"/>
              </a:rPr>
              <a:t>올려서 뽑기</a:t>
            </a:r>
            <a:endParaRPr lang="ko-KR" altLang="en-US" sz="20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28" name="모서리가 둥근 사각형 설명선 27"/>
          <p:cNvSpPr>
            <a:spLocks/>
          </p:cNvSpPr>
          <p:nvPr/>
        </p:nvSpPr>
        <p:spPr>
          <a:xfrm rot="0">
            <a:off x="5426075" y="191135"/>
            <a:ext cx="2082165" cy="1208405"/>
          </a:xfrm>
          <a:prstGeom prst="wedgeRoundRectCallou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5496560" y="384175"/>
            <a:ext cx="2198370" cy="8299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나눔고딕 ExtraBold" charset="0"/>
                <a:ea typeface="나눔고딕 ExtraBold" charset="0"/>
              </a:rPr>
              <a:t>커서을 통해 </a:t>
            </a:r>
            <a:endParaRPr lang="ko-KR" altLang="en-US" sz="2400" cap="none" dirty="0" smtClean="0" b="0"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나눔고딕 ExtraBold" charset="0"/>
                <a:ea typeface="나눔고딕 ExtraBold" charset="0"/>
              </a:rPr>
              <a:t>유닛 이동</a:t>
            </a:r>
            <a:endParaRPr lang="ko-KR" altLang="en-US" sz="2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 rot="0">
            <a:off x="6714490" y="4833620"/>
            <a:ext cx="99441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유닛</a:t>
            </a:r>
            <a:endParaRPr lang="ko-KR" altLang="en-US" sz="2800" cap="none" dirty="0" smtClean="0" b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18" name="그림 117" descr="C:/Users/didxo/AppData/Roaming/PolarisOffice/ETemp/23960_7063752/fImage1502203168467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745" y="2192020"/>
            <a:ext cx="3270885" cy="2380615"/>
          </a:xfrm>
          <a:prstGeom prst="rect"/>
          <a:noFill/>
        </p:spPr>
      </p:pic>
      <p:pic>
        <p:nvPicPr>
          <p:cNvPr id="119" name="그림 118" descr="C:/Users/didxo/AppData/Roaming/PolarisOffice/ETemp/23960_7063752/fImage2419331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7645" y="2416810"/>
            <a:ext cx="3810635" cy="23818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90661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 txBox="1">
            <a:spLocks/>
          </p:cNvSpPr>
          <p:nvPr>
            <p:ph type="body" sz="quarter" idx="22"/>
          </p:nvPr>
        </p:nvSpPr>
        <p:spPr>
          <a:xfrm rot="0">
            <a:off x="1296035" y="467995"/>
            <a:ext cx="1872615" cy="94932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6310" y="266700"/>
            <a:ext cx="312420" cy="520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740" y="956310"/>
            <a:ext cx="5435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성벽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060" y="189865"/>
            <a:ext cx="674370" cy="674370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8060" y="956310"/>
            <a:ext cx="8413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몬스터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7915" y="187960"/>
            <a:ext cx="674370" cy="6743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445" y="987425"/>
            <a:ext cx="5759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48005" y="2154555"/>
            <a:ext cx="4582160" cy="4388485"/>
            <a:chOff x="548005" y="2154555"/>
            <a:chExt cx="4582160" cy="4388485"/>
          </a:xfrm>
        </p:grpSpPr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548005" y="2154555"/>
              <a:ext cx="4582795" cy="3030855"/>
            </a:xfrm>
            <a:prstGeom prst="rect"/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0" name="타원 29"/>
            <p:cNvSpPr>
              <a:spLocks/>
            </p:cNvSpPr>
            <p:nvPr/>
          </p:nvSpPr>
          <p:spPr>
            <a:xfrm rot="0">
              <a:off x="3553460" y="296989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15" name="타원 114"/>
            <p:cNvSpPr>
              <a:spLocks/>
            </p:cNvSpPr>
            <p:nvPr/>
          </p:nvSpPr>
          <p:spPr>
            <a:xfrm rot="0">
              <a:off x="1457960" y="2934335"/>
              <a:ext cx="504825" cy="504825"/>
            </a:xfrm>
            <a:prstGeom prst="ellipse"/>
            <a:solidFill>
              <a:srgbClr val="FF3F3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16" name="직사각형 115"/>
            <p:cNvSpPr>
              <a:spLocks/>
            </p:cNvSpPr>
            <p:nvPr/>
          </p:nvSpPr>
          <p:spPr>
            <a:xfrm rot="0">
              <a:off x="2638425" y="2541270"/>
              <a:ext cx="433705" cy="1369060"/>
            </a:xfrm>
            <a:prstGeom prst="rect"/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621665" y="5296535"/>
              <a:ext cx="4421505" cy="1477010"/>
            </a:xfrm>
            <a:prstGeom prst="rect"/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나눔고딕 ExtraBold" charset="0"/>
                  <a:ea typeface="나눔고딕 ExtraBold" charset="0"/>
                </a:rPr>
                <a:t>기본 유닛 한명.  </a:t>
              </a:r>
              <a:endParaRPr lang="ko-KR" altLang="en-US" sz="20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나눔고딕 ExtraBold" charset="0"/>
                  <a:ea typeface="나눔고딕 ExtraBold" charset="0"/>
                </a:rPr>
                <a:t>유닛들은 성벽안에서  공격.</a:t>
              </a:r>
              <a:endParaRPr lang="ko-KR" altLang="en-US" sz="20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나눔고딕 ExtraBold" charset="0"/>
                  <a:ea typeface="나눔고딕 ExtraBold" charset="0"/>
                </a:rPr>
                <a:t>몬스터를 잡으면 금화 획득.</a:t>
              </a:r>
              <a:endParaRPr lang="ko-KR" altLang="en-US" sz="20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2" name="오른쪽 화살표 31"/>
            <p:cNvSpPr>
              <a:spLocks/>
            </p:cNvSpPr>
            <p:nvPr/>
          </p:nvSpPr>
          <p:spPr>
            <a:xfrm rot="10800000">
              <a:off x="2103755" y="2759075"/>
              <a:ext cx="1333500" cy="854075"/>
            </a:xfrm>
            <a:prstGeom prst="rightArrow"/>
            <a:solidFill>
              <a:schemeClr val="bg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 rot="0">
              <a:off x="2541270" y="3016885"/>
              <a:ext cx="783590" cy="33909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공격</a:t>
              </a:r>
              <a:endParaRPr lang="ko-KR" altLang="en-US" sz="16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75960" y="2092960"/>
            <a:ext cx="6068695" cy="4602480"/>
            <a:chOff x="5775960" y="2092960"/>
            <a:chExt cx="6068695" cy="4602480"/>
          </a:xfrm>
        </p:grpSpPr>
        <p:sp>
          <p:nvSpPr>
            <p:cNvPr id="118" name="직사각형 117"/>
            <p:cNvSpPr>
              <a:spLocks/>
            </p:cNvSpPr>
            <p:nvPr/>
          </p:nvSpPr>
          <p:spPr>
            <a:xfrm rot="0">
              <a:off x="6463665" y="2092960"/>
              <a:ext cx="4583430" cy="3031490"/>
            </a:xfrm>
            <a:prstGeom prst="rect"/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19" name="타원 118"/>
            <p:cNvSpPr>
              <a:spLocks/>
            </p:cNvSpPr>
            <p:nvPr/>
          </p:nvSpPr>
          <p:spPr>
            <a:xfrm rot="0">
              <a:off x="9483725" y="331787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0" name="타원 119"/>
            <p:cNvSpPr>
              <a:spLocks/>
            </p:cNvSpPr>
            <p:nvPr/>
          </p:nvSpPr>
          <p:spPr>
            <a:xfrm rot="0">
              <a:off x="6726555" y="3246120"/>
              <a:ext cx="504825" cy="504825"/>
            </a:xfrm>
            <a:prstGeom prst="ellipse"/>
            <a:solidFill>
              <a:srgbClr val="FF3F3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1" name="직사각형 120"/>
            <p:cNvSpPr>
              <a:spLocks/>
            </p:cNvSpPr>
            <p:nvPr/>
          </p:nvSpPr>
          <p:spPr>
            <a:xfrm rot="0">
              <a:off x="8653780" y="2748280"/>
              <a:ext cx="433705" cy="1369060"/>
            </a:xfrm>
            <a:prstGeom prst="rect"/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>
            <a:xfrm rot="0">
              <a:off x="5775960" y="5219065"/>
              <a:ext cx="6069330" cy="1477010"/>
            </a:xfrm>
            <a:prstGeom prst="rect"/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나눔고딕 ExtraBold" charset="0"/>
                  <a:ea typeface="나눔고딕 ExtraBold" charset="0"/>
                </a:rPr>
                <a:t>몬스터도 성벽이 사정거리 안에 들면 성벽을 공격</a:t>
              </a:r>
              <a:endParaRPr lang="ko-KR" altLang="en-US" sz="20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나눔고딕 ExtraBold" charset="0"/>
                  <a:ea typeface="나눔고딕 ExtraBold" charset="0"/>
                </a:rPr>
                <a:t>일정 수의 몬스터를 잡으면 스테이지 종료 후</a:t>
              </a:r>
              <a:endParaRPr lang="ko-KR" altLang="en-US" sz="20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나눔고딕 ExtraBold" charset="0"/>
                  <a:ea typeface="나눔고딕 ExtraBold" charset="0"/>
                </a:rPr>
                <a:t>휴식기간 후에 다음 스테이지 돌입</a:t>
              </a:r>
              <a:endParaRPr lang="ko-KR" altLang="en-US" sz="20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123" name="오른쪽 화살표 122"/>
            <p:cNvSpPr>
              <a:spLocks/>
            </p:cNvSpPr>
            <p:nvPr/>
          </p:nvSpPr>
          <p:spPr>
            <a:xfrm rot="0">
              <a:off x="7320915" y="3089910"/>
              <a:ext cx="1333500" cy="854075"/>
            </a:xfrm>
            <a:prstGeom prst="rightArrow"/>
            <a:solidFill>
              <a:schemeClr val="bg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4" name="TextBox 123"/>
            <p:cNvSpPr txBox="1">
              <a:spLocks/>
            </p:cNvSpPr>
            <p:nvPr/>
          </p:nvSpPr>
          <p:spPr>
            <a:xfrm>
              <a:off x="7662545" y="3328670"/>
              <a:ext cx="783590" cy="3384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공격</a:t>
              </a:r>
              <a:endParaRPr lang="ko-KR" altLang="en-US" sz="16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5441315" y="3818255"/>
            <a:ext cx="702310" cy="4603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572770" y="1566545"/>
            <a:ext cx="111175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성벽이 무너지면 </a:t>
            </a:r>
            <a:r>
              <a:rPr lang="en-US" altLang="ko-KR" sz="24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패배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, 성벽이 무너지지 않고 마지막 보스를 잡으면 </a:t>
            </a:r>
            <a:r>
              <a:rPr lang="en-US" altLang="ko-KR" sz="2400" cap="none" dirty="0" smtClean="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승리</a:t>
            </a:r>
            <a:endParaRPr lang="ko-KR" altLang="en-US" sz="2400" cap="none" dirty="0" smtClean="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1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2615" cy="94932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6310" y="266700"/>
            <a:ext cx="312420" cy="520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740" y="956310"/>
            <a:ext cx="5435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성벽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060" y="189865"/>
            <a:ext cx="674370" cy="674370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8060" y="956310"/>
            <a:ext cx="8413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몬스터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7915" y="187960"/>
            <a:ext cx="674370" cy="6743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445" y="987425"/>
            <a:ext cx="5759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7235" y="269240"/>
            <a:ext cx="633730" cy="520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6962775" y="947420"/>
            <a:ext cx="1079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 뽑기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21040" y="264795"/>
            <a:ext cx="633730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 rot="0">
            <a:off x="8176260" y="970280"/>
            <a:ext cx="114490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 조합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-26670" y="4899660"/>
            <a:ext cx="5949315" cy="1753235"/>
          </a:xfrm>
          <a:prstGeom prst="rect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나눔고딕 ExtraBold" charset="0"/>
                <a:ea typeface="나눔고딕 ExtraBold" charset="0"/>
              </a:rPr>
              <a:t>유닛뽑기장소에 유닛을 넣으면</a:t>
            </a:r>
            <a:endParaRPr lang="ko-KR" altLang="en-US" sz="2400" cap="none" dirty="0" smtClean="0" b="0">
              <a:latin typeface="나눔고딕 ExtraBold" charset="0"/>
              <a:ea typeface="나눔고딕 ExtraBold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나눔고딕 ExtraBold" charset="0"/>
                <a:ea typeface="나눔고딕 ExtraBold" charset="0"/>
              </a:rPr>
              <a:t>골드를 소비해서 무작위로 </a:t>
            </a:r>
            <a:endParaRPr lang="ko-KR" altLang="en-US" sz="2400" cap="none" dirty="0" smtClean="0" b="0">
              <a:latin typeface="나눔고딕 ExtraBold" charset="0"/>
              <a:ea typeface="나눔고딕 ExtraBold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나눔고딕 ExtraBold" charset="0"/>
                <a:ea typeface="나눔고딕 ExtraBold" charset="0"/>
              </a:rPr>
              <a:t>유닛을 생성 </a:t>
            </a:r>
            <a:endParaRPr lang="ko-KR" altLang="en-US" sz="2400" cap="none" dirty="0" smtClean="0" b="0"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 rot="0">
            <a:off x="651510" y="1716405"/>
            <a:ext cx="4582795" cy="3030855"/>
            <a:chOff x="651510" y="1716405"/>
            <a:chExt cx="4582795" cy="3030855"/>
          </a:xfrm>
        </p:grpSpPr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651510" y="1716405"/>
              <a:ext cx="4582795" cy="3030855"/>
            </a:xfrm>
            <a:prstGeom prst="rect"/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16" name="직사각형 115"/>
            <p:cNvSpPr>
              <a:spLocks/>
            </p:cNvSpPr>
            <p:nvPr/>
          </p:nvSpPr>
          <p:spPr>
            <a:xfrm rot="0">
              <a:off x="1086485" y="2658110"/>
              <a:ext cx="433705" cy="1369060"/>
            </a:xfrm>
            <a:prstGeom prst="rect"/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2019300" y="374078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 rot="0">
              <a:off x="3783330" y="3014345"/>
              <a:ext cx="634365" cy="521335"/>
            </a:xfrm>
            <a:prstGeom prst="rect"/>
            <a:solidFill>
              <a:srgbClr val="FFFF00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0" name="타원 29"/>
            <p:cNvSpPr>
              <a:spLocks/>
            </p:cNvSpPr>
            <p:nvPr/>
          </p:nvSpPr>
          <p:spPr>
            <a:xfrm rot="0">
              <a:off x="3837939" y="3048635"/>
              <a:ext cx="49847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0" flipV="1">
              <a:off x="2694940" y="3507105"/>
              <a:ext cx="807720" cy="4451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>
              <a:spLocks/>
            </p:cNvSpPr>
            <p:nvPr/>
          </p:nvSpPr>
          <p:spPr>
            <a:xfrm rot="0">
              <a:off x="2021205" y="252793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 rot="0">
              <a:off x="1289685" y="1971040"/>
              <a:ext cx="1960245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latin typeface="나눔고딕 ExtraBold" charset="0"/>
                  <a:ea typeface="나눔고딕 ExtraBold" charset="0"/>
                </a:rPr>
                <a:t>새로운 유닛</a:t>
              </a:r>
              <a:endParaRPr lang="ko-KR" altLang="en-US" sz="24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0" flipH="1" flipV="1">
              <a:off x="2621915" y="2879725"/>
              <a:ext cx="958215" cy="228600"/>
            </a:xfrm>
            <a:prstGeom prst="straightConnector1"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183630" y="1701800"/>
            <a:ext cx="5287010" cy="4919980"/>
            <a:chOff x="6183630" y="1701800"/>
            <a:chExt cx="5287010" cy="4919980"/>
          </a:xfrm>
        </p:grpSpPr>
        <p:sp>
          <p:nvSpPr>
            <p:cNvPr id="41" name="직사각형 40"/>
            <p:cNvSpPr>
              <a:spLocks/>
            </p:cNvSpPr>
            <p:nvPr/>
          </p:nvSpPr>
          <p:spPr>
            <a:xfrm rot="0">
              <a:off x="6462395" y="1701800"/>
              <a:ext cx="4582795" cy="3030855"/>
            </a:xfrm>
            <a:prstGeom prst="rect"/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42" name="직사각형 41"/>
            <p:cNvSpPr>
              <a:spLocks/>
            </p:cNvSpPr>
            <p:nvPr/>
          </p:nvSpPr>
          <p:spPr>
            <a:xfrm rot="0">
              <a:off x="6884035" y="2768600"/>
              <a:ext cx="433705" cy="1369060"/>
            </a:xfrm>
            <a:prstGeom prst="rect"/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44" name="타원 43"/>
            <p:cNvSpPr>
              <a:spLocks/>
            </p:cNvSpPr>
            <p:nvPr/>
          </p:nvSpPr>
          <p:spPr>
            <a:xfrm rot="0">
              <a:off x="8208010" y="378650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45" name="직사각형 44"/>
            <p:cNvSpPr>
              <a:spLocks/>
            </p:cNvSpPr>
            <p:nvPr/>
          </p:nvSpPr>
          <p:spPr>
            <a:xfrm rot="0">
              <a:off x="9837420" y="2955925"/>
              <a:ext cx="982345" cy="1059815"/>
            </a:xfrm>
            <a:prstGeom prst="rect"/>
            <a:solidFill>
              <a:schemeClr val="accent1">
                <a:lumMod val="75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48" name="타원 47"/>
            <p:cNvSpPr>
              <a:spLocks/>
            </p:cNvSpPr>
            <p:nvPr/>
          </p:nvSpPr>
          <p:spPr>
            <a:xfrm rot="0">
              <a:off x="10087610" y="3036570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49" name="타원 48"/>
            <p:cNvSpPr>
              <a:spLocks/>
            </p:cNvSpPr>
            <p:nvPr/>
          </p:nvSpPr>
          <p:spPr>
            <a:xfrm rot="0">
              <a:off x="10000615" y="3509010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 rot="0">
              <a:off x="6183630" y="4869180"/>
              <a:ext cx="5287645" cy="1753235"/>
            </a:xfrm>
            <a:prstGeom prst="rect"/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latin typeface="나눔고딕 ExtraBold" charset="0"/>
                  <a:ea typeface="나눔고딕 ExtraBold" charset="0"/>
                </a:rPr>
                <a:t>유닛조합장소에 유닛을 넣고</a:t>
              </a:r>
              <a:endParaRPr lang="ko-KR" altLang="en-US" sz="24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latin typeface="나눔고딕 ExtraBold" charset="0"/>
                  <a:ea typeface="나눔고딕 ExtraBold" charset="0"/>
                </a:rPr>
                <a:t>넣은 유닛이 조합식에 있으면</a:t>
              </a:r>
              <a:endParaRPr lang="ko-KR" altLang="en-US" sz="24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latin typeface="나눔고딕 ExtraBold" charset="0"/>
                  <a:ea typeface="나눔고딕 ExtraBold" charset="0"/>
                </a:rPr>
                <a:t>새로운 유닛을 생성</a:t>
              </a:r>
              <a:endParaRPr lang="ko-KR" altLang="en-US" sz="24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rot="0" flipV="1">
              <a:off x="8846820" y="3509010"/>
              <a:ext cx="807720" cy="4451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rot="0" flipH="1" flipV="1">
              <a:off x="8639810" y="2919730"/>
              <a:ext cx="958215" cy="228600"/>
            </a:xfrm>
            <a:prstGeom prst="straightConnector1"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>
              <a:spLocks/>
            </p:cNvSpPr>
            <p:nvPr/>
          </p:nvSpPr>
          <p:spPr>
            <a:xfrm rot="0">
              <a:off x="7633970" y="378650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39" name="타원 38"/>
            <p:cNvSpPr>
              <a:spLocks/>
            </p:cNvSpPr>
            <p:nvPr/>
          </p:nvSpPr>
          <p:spPr>
            <a:xfrm rot="0">
              <a:off x="7891145" y="259524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43" name="TextBox 42"/>
            <p:cNvSpPr txBox="1">
              <a:spLocks/>
            </p:cNvSpPr>
            <p:nvPr/>
          </p:nvSpPr>
          <p:spPr>
            <a:xfrm rot="0">
              <a:off x="7087235" y="1946910"/>
              <a:ext cx="2115185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latin typeface="나눔고딕 ExtraBold" charset="0"/>
                  <a:ea typeface="나눔고딕 ExtraBold" charset="0"/>
                </a:rPr>
                <a:t>조합된 유닛</a:t>
              </a:r>
              <a:endParaRPr lang="ko-KR" altLang="en-US" sz="24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82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2615" cy="43116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47700" y="1166495"/>
          <a:ext cx="10164445" cy="5481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87090"/>
                <a:gridCol w="3388360"/>
                <a:gridCol w="3388995"/>
              </a:tblGrid>
              <a:tr h="3848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마우스 클릭위치로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 자리에 멈춰서 자동공격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기술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일정 범위 접근 시 자동공격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불, 얼음, 독 속성의 특수 공격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 맵 하나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최종보스, 중간보스 맵 추가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스폰된 위치에서 직선으로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공격을 제일 적게 받는 곳으로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 증가시 체력 및 공격력 증가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별로 다양한 몬스터 추가로 등장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별 특성.(화염공격 면역등)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17075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 제거시 골드획득.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조합식은 i키를 통해 열람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숨겨진 조합식 있음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클리어 시 30초의 휴식시간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조합과 생성은 아무때나 가능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조합을 통해 얻은 상위등급의 유닛은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 기본공격외에 추가 스킬을 가진다.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유닛생성 시 일정 확률로 높은 등급 유닛을 얻는다.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및 플레이어 유닛 공격 사운드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승리, 패배 음악. 다양한 공격 사운드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공격, 사망 애니메이션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별 애니메이션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2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 txBox="1">
            <a:spLocks/>
          </p:cNvSpPr>
          <p:nvPr>
            <p:ph type="body" idx="22"/>
          </p:nvPr>
        </p:nvSpPr>
        <p:spPr>
          <a:xfrm>
            <a:off x="1296035" y="467995"/>
            <a:ext cx="1873250" cy="43116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계획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240" y="1073150"/>
          <a:ext cx="9933305" cy="561721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10255"/>
                <a:gridCol w="3310890"/>
                <a:gridCol w="3312160"/>
              </a:tblGrid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 계획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 계획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유닛들과 몬스터 자료수집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오브젝트 띄우기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 유닛, 몬스터, 성벽 맨에 띄우기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기본유닛 마우스에 의한 이동.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성벽으로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충돌체크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몬스터, 유닛과 성벽간의 충동체크.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사각형 충동체크 알고리즘 구현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투사체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기본유닛이 가까이 오는 적에게 투사체를 발사. 투사체에 맞으면 몬스터 체력 감소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 종류, 유닛 조합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유닛뽑기장소에서 유닛 뽑기 가능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유닛조합장소에서 유닛 조합 가능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구성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점점 강해지는 몬스터, 맨 나중에 보스 출연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승리, 패배 설정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버그 찾기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버그 수정 후 릴리즈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 txBox="1">
            <a:spLocks/>
          </p:cNvSpPr>
          <p:nvPr>
            <p:ph type="body" idx="22"/>
          </p:nvPr>
        </p:nvSpPr>
        <p:spPr>
          <a:xfrm>
            <a:off x="1296035" y="467995"/>
            <a:ext cx="1873250" cy="43116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자체평가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06145" y="1273810"/>
          <a:ext cx="8749665" cy="42703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35095"/>
                <a:gridCol w="4814570"/>
              </a:tblGrid>
              <a:tr h="5842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평가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(A:매우잘함, B:잘함,C:보통,D못함,E:매우못함)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컨셉이 잘 표현되었는가?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핵심 메카닉의 제시가 잘 되었는가?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개암 실행 흐름이 잘 표현되었는가?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 범위가 구체적이며, 측정 가능한가?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 계획이 구체적이며, 측정 가능한가?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87</Paragraphs>
  <Words>268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주소현</dc:creator>
  <cp:lastModifiedBy>양태윤</cp:lastModifiedBy>
  <dc:title>PowerPoint 프레젠테이션</dc:title>
  <dcterms:modified xsi:type="dcterms:W3CDTF">2017-10-16T08:30:49Z</dcterms:modified>
</cp:coreProperties>
</file>