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bookmarkIdSeed="2">
  <p:sldMasterIdLst>
    <p:sldMasterId id="2147483687" r:id="rId12"/>
  </p:sldMasterIdLst>
  <p:notesMasterIdLst>
    <p:notesMasterId r:id="rId14"/>
  </p:notesMasterIdLst>
  <p:sldIdLst>
    <p:sldId id="308" r:id="rId16"/>
    <p:sldId id="349" r:id="rId17"/>
    <p:sldId id="350" r:id="rId18"/>
    <p:sldId id="341" r:id="rId19"/>
    <p:sldId id="351" r:id="rId20"/>
    <p:sldId id="352" r:id="rId21"/>
    <p:sldId id="353" r:id="rId22"/>
    <p:sldId id="354" r:id="rId23"/>
  </p:sldIdLst>
  <p:sldSz cx="12241530" cy="684085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0">
          <p15:clr>
            <a:srgbClr val="A4A3A4"/>
          </p15:clr>
        </p15:guide>
        <p15:guide id="2" pos="385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3F3F"/>
    <a:srgbClr val="05DBE3"/>
    <a:srgbClr val="E9181D"/>
    <a:srgbClr val="6EBEE8"/>
    <a:srgbClr val="72A8D8"/>
    <a:srgbClr val="2BCED9"/>
    <a:srgbClr val="5AB79E"/>
    <a:srgbClr val="3268C4"/>
    <a:srgbClr val="07C2CB"/>
    <a:srgbClr val="07AD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7391" autoAdjust="0"/>
    <p:restoredTop sz="75458" autoAdjust="0"/>
  </p:normalViewPr>
  <p:slideViewPr>
    <p:cSldViewPr snapToGrid="1" snapToObjects="1">
      <p:cViewPr>
        <p:scale>
          <a:sx n="88" d="100"/>
          <a:sy n="88" d="100"/>
        </p:scale>
        <p:origin x="-120" y="-552"/>
      </p:cViewPr>
      <p:guideLst>
        <p:guide orient="horz" pos="2152"/>
        <p:guide pos="3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9FB8-D3DD-46F8-9D7D-885D4406E2A6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DF69-1185-4D3A-9A85-F1975009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5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5776787" y="2124125"/>
            <a:ext cx="687638" cy="687638"/>
            <a:chOff x="4195280" y="2759199"/>
            <a:chExt cx="1498476" cy="1498476"/>
          </a:xfrm>
        </p:grpSpPr>
        <p:sp>
          <p:nvSpPr>
            <p:cNvPr id="10" name="타원 9"/>
            <p:cNvSpPr/>
            <p:nvPr/>
          </p:nvSpPr>
          <p:spPr>
            <a:xfrm>
              <a:off x="4195280" y="2759199"/>
              <a:ext cx="1498476" cy="1498476"/>
            </a:xfrm>
            <a:prstGeom prst="ellipse">
              <a:avLst/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85"/>
            <p:cNvSpPr/>
            <p:nvPr/>
          </p:nvSpPr>
          <p:spPr>
            <a:xfrm>
              <a:off x="4811755" y="3266789"/>
              <a:ext cx="868024" cy="922166"/>
            </a:xfrm>
            <a:custGeom>
              <a:avLst/>
              <a:gdLst/>
              <a:ahLst/>
              <a:cxnLst/>
              <a:rect l="l" t="t" r="r" b="b"/>
              <a:pathLst>
                <a:path w="868023" h="922165">
                  <a:moveTo>
                    <a:pt x="482256" y="0"/>
                  </a:moveTo>
                  <a:lnTo>
                    <a:pt x="868023" y="385767"/>
                  </a:lnTo>
                  <a:cubicBezTo>
                    <a:pt x="820826" y="626282"/>
                    <a:pt x="658330" y="825422"/>
                    <a:pt x="439909" y="922165"/>
                  </a:cubicBezTo>
                  <a:lnTo>
                    <a:pt x="0" y="482256"/>
                  </a:lnTo>
                  <a:close/>
                </a:path>
              </a:pathLst>
            </a:custGeom>
            <a:solidFill>
              <a:srgbClr val="CA191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 flipH="1">
              <a:off x="4511918" y="3196034"/>
              <a:ext cx="712800" cy="681956"/>
              <a:chOff x="2374662" y="2582572"/>
              <a:chExt cx="1499084" cy="1435832"/>
            </a:xfrm>
            <a:solidFill>
              <a:schemeClr val="bg1"/>
            </a:solidFill>
          </p:grpSpPr>
          <p:sp>
            <p:nvSpPr>
              <p:cNvPr id="13" name="양쪽 모서리가 둥근 사각형 12"/>
              <p:cNvSpPr/>
              <p:nvPr/>
            </p:nvSpPr>
            <p:spPr>
              <a:xfrm rot="18900000">
                <a:off x="2374662" y="2582572"/>
                <a:ext cx="607257" cy="14358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2700000">
                <a:off x="3197981" y="2683846"/>
                <a:ext cx="607253" cy="7442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55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6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20" name="양쪽 모서리가 둥근 사각형 19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52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20006" y="3899417"/>
            <a:ext cx="10802358" cy="177036"/>
            <a:chOff x="720006" y="3763611"/>
            <a:chExt cx="10802358" cy="177036"/>
          </a:xfrm>
        </p:grpSpPr>
        <p:cxnSp>
          <p:nvCxnSpPr>
            <p:cNvPr id="3" name="직선 연결선 2"/>
            <p:cNvCxnSpPr>
              <a:endCxn id="4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 userDrawn="1"/>
        </p:nvSpPr>
        <p:spPr>
          <a:xfrm>
            <a:off x="1156470" y="3908996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>
            <a:off x="8421353" y="390880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>
            <a:off x="4788911" y="391051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/>
            <a:r>
              <a:rPr lang="en-US" altLang="ko-KR" dirty="0" smtClean="0"/>
              <a:t>Learned more </a:t>
            </a:r>
          </a:p>
          <a:p>
            <a:pPr marL="0" lvl="0"/>
            <a:r>
              <a:rPr lang="en-US" altLang="ko-KR" dirty="0" smtClean="0"/>
              <a:t>about its Business environment </a:t>
            </a:r>
          </a:p>
          <a:p>
            <a:pPr marL="0" lvl="0"/>
            <a:r>
              <a:rPr lang="en-US" altLang="ko-KR" dirty="0" smtClean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  <a:endParaRPr lang="en-US" altLang="ko-KR" sz="125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4" name="양쪽 모서리가 둥근 사각형 33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5896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987442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32003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0775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One Page Summary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09871" y="1683451"/>
            <a:ext cx="10802709" cy="4574476"/>
            <a:chOff x="709871" y="1683451"/>
            <a:chExt cx="10802709" cy="4574476"/>
          </a:xfrm>
        </p:grpSpPr>
        <p:sp>
          <p:nvSpPr>
            <p:cNvPr id="9" name="직사각형 8"/>
            <p:cNvSpPr/>
            <p:nvPr/>
          </p:nvSpPr>
          <p:spPr>
            <a:xfrm>
              <a:off x="709871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pPr>
                <a:spcBef>
                  <a:spcPts val="0"/>
                </a:spcBef>
              </a:pPr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Key Partners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9871" y="4809994"/>
              <a:ext cx="5603870" cy="14479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Cost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8500" y="4809994"/>
              <a:ext cx="5124080" cy="1447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Revenue Streams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6932" y="1683451"/>
              <a:ext cx="2654465" cy="3056748"/>
              <a:chOff x="3312294" y="2287425"/>
              <a:chExt cx="1944216" cy="263773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12294" y="2287425"/>
                <a:ext cx="1944216" cy="1296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Key Activities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12294" y="3641096"/>
                <a:ext cx="1944216" cy="1284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Key Sources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72188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Offer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509249" y="1683452"/>
              <a:ext cx="1966270" cy="3061856"/>
              <a:chOff x="7505280" y="1683452"/>
              <a:chExt cx="1966270" cy="30618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505280" y="1683452"/>
                <a:ext cx="1966270" cy="1378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Customer</a:t>
                </a:r>
              </a:p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Relationship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505280" y="3131390"/>
                <a:ext cx="1966270" cy="16139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Channels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9546310" y="1683451"/>
              <a:ext cx="1966270" cy="306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Customer</a:t>
              </a:r>
            </a:p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Segments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36" hasCustomPrompt="1"/>
          </p:nvPr>
        </p:nvSpPr>
        <p:spPr>
          <a:xfrm>
            <a:off x="816032" y="2124125"/>
            <a:ext cx="1754640" cy="2499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37" hasCustomPrompt="1"/>
          </p:nvPr>
        </p:nvSpPr>
        <p:spPr>
          <a:xfrm>
            <a:off x="2855343" y="2124125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>
              <a:buFontTx/>
              <a:buNone/>
              <a:defRPr lang="ko-KR" altLang="en-US" sz="11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>
              <a:spcBef>
                <a:spcPts val="0"/>
              </a:spcBef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38" hasCustomPrompt="1"/>
          </p:nvPr>
        </p:nvSpPr>
        <p:spPr>
          <a:xfrm>
            <a:off x="2849213" y="3680274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5" name="텍스트 개체 틀 20"/>
          <p:cNvSpPr>
            <a:spLocks noGrp="1"/>
          </p:cNvSpPr>
          <p:nvPr>
            <p:ph type="body" sz="quarter" idx="39" hasCustomPrompt="1"/>
          </p:nvPr>
        </p:nvSpPr>
        <p:spPr>
          <a:xfrm>
            <a:off x="5579047" y="2121976"/>
            <a:ext cx="1765696" cy="25190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6" name="텍스트 개체 틀 20"/>
          <p:cNvSpPr>
            <a:spLocks noGrp="1"/>
          </p:cNvSpPr>
          <p:nvPr>
            <p:ph type="body" sz="quarter" idx="40" hasCustomPrompt="1"/>
          </p:nvPr>
        </p:nvSpPr>
        <p:spPr>
          <a:xfrm>
            <a:off x="7618162" y="2285999"/>
            <a:ext cx="1765696" cy="6728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7" name="텍스트 개체 틀 20"/>
          <p:cNvSpPr>
            <a:spLocks noGrp="1"/>
          </p:cNvSpPr>
          <p:nvPr>
            <p:ph type="body" sz="quarter" idx="41" hasCustomPrompt="1"/>
          </p:nvPr>
        </p:nvSpPr>
        <p:spPr>
          <a:xfrm>
            <a:off x="7624148" y="3589193"/>
            <a:ext cx="1765696" cy="10552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8" name="텍스트 개체 틀 20"/>
          <p:cNvSpPr>
            <a:spLocks noGrp="1"/>
          </p:cNvSpPr>
          <p:nvPr>
            <p:ph type="body" sz="quarter" idx="42" hasCustomPrompt="1"/>
          </p:nvPr>
        </p:nvSpPr>
        <p:spPr>
          <a:xfrm>
            <a:off x="9655223" y="2294627"/>
            <a:ext cx="1765696" cy="2341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9" name="텍스트 개체 틀 20"/>
          <p:cNvSpPr>
            <a:spLocks noGrp="1"/>
          </p:cNvSpPr>
          <p:nvPr>
            <p:ph type="body" sz="quarter" idx="43" hasCustomPrompt="1"/>
          </p:nvPr>
        </p:nvSpPr>
        <p:spPr>
          <a:xfrm>
            <a:off x="820321" y="5220469"/>
            <a:ext cx="5390697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30" name="텍스트 개체 틀 20"/>
          <p:cNvSpPr>
            <a:spLocks noGrp="1"/>
          </p:cNvSpPr>
          <p:nvPr>
            <p:ph type="body" sz="quarter" idx="44" hasCustomPrompt="1"/>
          </p:nvPr>
        </p:nvSpPr>
        <p:spPr>
          <a:xfrm>
            <a:off x="6502175" y="5220469"/>
            <a:ext cx="4919199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3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SWOT Analysis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712580" y="2242843"/>
            <a:ext cx="2509087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STRENGTH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477380" y="2242843"/>
            <a:ext cx="2515792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lvl="0" algn="ctr"/>
            <a:r>
              <a:rPr lang="en-US" altLang="ko-KR" sz="1400" spc="-5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WEAKNESS</a:t>
            </a:r>
            <a:endParaRPr lang="en-US" altLang="ko-KR" sz="1400" spc="-50" dirty="0">
              <a:solidFill>
                <a:schemeClr val="bg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245533" y="2242843"/>
            <a:ext cx="2515792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OPPORTUNIES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9013685" y="2242843"/>
            <a:ext cx="2515792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THREAT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643995" y="3813022"/>
            <a:ext cx="64625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rPr>
              <a:t>INTERNAL</a:t>
            </a:r>
            <a:endParaRPr lang="en-US" altLang="ko-KR" sz="1200" i="1" dirty="0" smtClean="0">
              <a:solidFill>
                <a:srgbClr val="05DBE3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88594" y="408972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4412148" y="3811892"/>
            <a:ext cx="70051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INTERNAL</a:t>
            </a:r>
            <a:endParaRPr lang="en-US" altLang="ko-KR" sz="1200" i="1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656747" y="408859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7144453" y="3810762"/>
            <a:ext cx="7179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rPr>
              <a:t>EXTERNAL</a:t>
            </a:r>
            <a:endParaRPr lang="en-US" altLang="ko-KR" sz="1200" i="1" dirty="0" smtClean="0">
              <a:solidFill>
                <a:srgbClr val="05DBE3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7424900" y="408746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 userDrawn="1"/>
        </p:nvSpPr>
        <p:spPr>
          <a:xfrm>
            <a:off x="9912605" y="3809632"/>
            <a:ext cx="7179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EXTERNAL</a:t>
            </a:r>
            <a:endParaRPr lang="en-US" altLang="ko-KR" sz="1200" i="1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193052" y="408633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8"/>
          <p:cNvSpPr>
            <a:spLocks noGrp="1"/>
          </p:cNvSpPr>
          <p:nvPr>
            <p:ph type="body" sz="quarter" idx="36" hasCustomPrompt="1"/>
          </p:nvPr>
        </p:nvSpPr>
        <p:spPr>
          <a:xfrm>
            <a:off x="852576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1" name="텍스트 개체 틀 28"/>
          <p:cNvSpPr>
            <a:spLocks noGrp="1"/>
          </p:cNvSpPr>
          <p:nvPr>
            <p:ph type="body" sz="quarter" idx="37" hasCustomPrompt="1"/>
          </p:nvPr>
        </p:nvSpPr>
        <p:spPr>
          <a:xfrm>
            <a:off x="3620729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2" name="텍스트 개체 틀 28"/>
          <p:cNvSpPr>
            <a:spLocks noGrp="1"/>
          </p:cNvSpPr>
          <p:nvPr>
            <p:ph type="body" sz="quarter" idx="38" hasCustomPrompt="1"/>
          </p:nvPr>
        </p:nvSpPr>
        <p:spPr>
          <a:xfrm>
            <a:off x="6388882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3" name="텍스트 개체 틀 28"/>
          <p:cNvSpPr>
            <a:spLocks noGrp="1"/>
          </p:cNvSpPr>
          <p:nvPr>
            <p:ph type="body" sz="quarter" idx="39" hasCustomPrompt="1"/>
          </p:nvPr>
        </p:nvSpPr>
        <p:spPr>
          <a:xfrm>
            <a:off x="9157034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</p:spTree>
    <p:extLst>
      <p:ext uri="{BB962C8B-B14F-4D97-AF65-F5344CB8AC3E}">
        <p14:creationId xmlns:p14="http://schemas.microsoft.com/office/powerpoint/2010/main" val="21595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560607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339013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920719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564739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343145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924851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568871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347277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928983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573003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351409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933115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15285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6"/>
          <p:cNvSpPr>
            <a:spLocks noGrp="1"/>
          </p:cNvSpPr>
          <p:nvPr>
            <p:ph type="title" hasCustomPrompt="1"/>
          </p:nvPr>
        </p:nvSpPr>
        <p:spPr>
          <a:xfrm>
            <a:off x="663738" y="564196"/>
            <a:ext cx="3171876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lang="ko-KR" altLang="en-US" sz="5200" spc="-100" baseline="0">
                <a:solidFill>
                  <a:srgbClr val="0065B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pPr marL="0" lvl="0" algn="l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17710" y="1591706"/>
            <a:ext cx="3171876" cy="115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200" spc="-50" baseline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TITLE</a:t>
            </a:r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717710" y="2921963"/>
            <a:ext cx="317187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5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0"/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723756" y="1332037"/>
            <a:ext cx="1019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10935417" y="450376"/>
            <a:ext cx="58836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4320407" y="676275"/>
            <a:ext cx="7214368" cy="5495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10935417" y="6337203"/>
            <a:ext cx="588360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709871" y="552450"/>
            <a:ext cx="10821476" cy="57054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306838" y="552450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58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9" r:id="rId3"/>
    <p:sldLayoutId id="2147483678" r:id="rId4"/>
    <p:sldLayoutId id="2147483681" r:id="rId5"/>
    <p:sldLayoutId id="2147483680" r:id="rId6"/>
    <p:sldLayoutId id="2147483679" r:id="rId7"/>
    <p:sldLayoutId id="2147483649" r:id="rId8"/>
    <p:sldLayoutId id="2147483669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929630" y="2233930"/>
            <a:ext cx="488315" cy="467995"/>
            <a:chOff x="5929630" y="2233930"/>
            <a:chExt cx="488315" cy="467995"/>
          </a:xfrm>
        </p:grpSpPr>
        <p:sp>
          <p:nvSpPr>
            <p:cNvPr id="13" name="양쪽 모서리가 둥근 사각형 12"/>
            <p:cNvSpPr/>
            <p:nvPr/>
          </p:nvSpPr>
          <p:spPr>
            <a:xfrm rot="18900000">
              <a:off x="5929630" y="2233930"/>
              <a:ext cx="198120" cy="4679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2700000">
              <a:off x="6198235" y="2266950"/>
              <a:ext cx="198120" cy="2425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 txBox="1">
            <a:spLocks/>
          </p:cNvSpPr>
          <p:nvPr>
            <p:ph type="body" sz="quarter" idx="10"/>
          </p:nvPr>
        </p:nvSpPr>
        <p:spPr>
          <a:xfrm rot="0">
            <a:off x="1043940" y="2948305"/>
            <a:ext cx="10153650" cy="55435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랜덤</a:t>
            </a:r>
            <a:r>
              <a:rPr lang="en-US" altLang="ko-KR" sz="36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600" cap="none" dirty="0" smtClean="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유닛</a:t>
            </a:r>
            <a:r>
              <a:rPr lang="en-US" altLang="ko-KR" sz="3600" cap="none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디펜스</a:t>
            </a:r>
            <a:endParaRPr lang="ko-KR" altLang="en-US" sz="3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개체 틀 21"/>
          <p:cNvSpPr txBox="1">
            <a:spLocks/>
          </p:cNvSpPr>
          <p:nvPr>
            <p:ph type="body" sz="quarter" idx="13"/>
          </p:nvPr>
        </p:nvSpPr>
        <p:spPr>
          <a:xfrm rot="0">
            <a:off x="5984240" y="4860290"/>
            <a:ext cx="5625465" cy="177355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세로쓰기" charset="0"/>
                <a:ea typeface="서울남산체 세로쓰기" charset="0"/>
              </a:rPr>
              <a:t>2013184043 </a:t>
            </a:r>
            <a:endParaRPr lang="ko-KR" altLang="en-US" sz="2400" cap="none" dirty="0" smtClean="0" b="1">
              <a:solidFill>
                <a:schemeClr val="tx1">
                  <a:lumMod val="65000"/>
                  <a:lumOff val="35000"/>
                </a:schemeClr>
              </a:solidFill>
              <a:latin typeface="서울남산체 세로쓰기" charset="0"/>
              <a:ea typeface="서울남산체 세로쓰기" charset="0"/>
            </a:endParaRPr>
          </a:p>
          <a:p>
            <a:pPr marL="0" indent="0" algn="ctr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세로쓰기" charset="0"/>
                <a:ea typeface="서울남산체 세로쓰기" charset="0"/>
              </a:rPr>
              <a:t>게임공학부 엔터테인먼트컴퓨팅 전공 </a:t>
            </a:r>
            <a:endParaRPr lang="ko-KR" altLang="en-US" sz="2400" cap="none" dirty="0" smtClean="0" b="1">
              <a:solidFill>
                <a:schemeClr val="tx1">
                  <a:lumMod val="65000"/>
                  <a:lumOff val="35000"/>
                </a:schemeClr>
              </a:solidFill>
              <a:latin typeface="서울남산체 세로쓰기" charset="0"/>
              <a:ea typeface="서울남산체 세로쓰기" charset="0"/>
            </a:endParaRPr>
          </a:p>
          <a:p>
            <a:pPr marL="0" indent="0" algn="ctr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세로쓰기" charset="0"/>
                <a:ea typeface="서울남산체 세로쓰기" charset="0"/>
              </a:rPr>
              <a:t>양태윤</a:t>
            </a:r>
            <a:endParaRPr lang="ko-KR" altLang="en-US" sz="2400" cap="none" dirty="0" smtClean="0" b="1">
              <a:solidFill>
                <a:schemeClr val="tx1">
                  <a:lumMod val="65000"/>
                  <a:lumOff val="35000"/>
                </a:schemeClr>
              </a:solidFill>
              <a:latin typeface="서울남산체 세로쓰기" charset="0"/>
              <a:ea typeface="서울남산체 세로쓰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35" y="467995"/>
            <a:ext cx="1872615" cy="861695"/>
          </a:xfr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Game Concept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" y="4860290"/>
            <a:ext cx="5905500" cy="20300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algn="l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몰려오는 적들을 다양한 공격을 하는 유닛으로 방어.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유닛은 주사위를 통해 무작위로 선택.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유닛들을 조합해서 업그레이드.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8" name="그림 7" descr="C:/Users/didxo/AppData/Roaming/PolarisOffice/ETemp/6000_12815592/imag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7700" y="1908175"/>
            <a:ext cx="5639435" cy="2814320"/>
          </a:xfrm>
          <a:prstGeom prst="rect"/>
          <a:noFill/>
        </p:spPr>
      </p:pic>
      <p:sp>
        <p:nvSpPr>
          <p:cNvPr id="53" name="텍스트 상자 52"/>
          <p:cNvSpPr txBox="1">
            <a:spLocks/>
          </p:cNvSpPr>
          <p:nvPr/>
        </p:nvSpPr>
        <p:spPr>
          <a:xfrm rot="0">
            <a:off x="680085" y="1333500"/>
            <a:ext cx="103555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성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으로 쳐들어 오는 </a:t>
            </a:r>
            <a:r>
              <a:rPr lang="en-US" altLang="ko-KR" sz="24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몬스터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들을 </a:t>
            </a:r>
            <a:r>
              <a:rPr lang="en-US" altLang="ko-KR" sz="24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몰아내자!</a:t>
            </a:r>
            <a:endParaRPr lang="ko-KR" altLang="en-US" sz="24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 rot="0">
            <a:off x="6463030" y="4490085"/>
            <a:ext cx="140208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출처 - THIS IS GAME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6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 txBox="1">
            <a:spLocks/>
          </p:cNvSpPr>
          <p:nvPr>
            <p:ph type="body" sz="quarter" idx="22"/>
          </p:nvPr>
        </p:nvSpPr>
        <p:spPr>
          <a:xfrm rot="0">
            <a:off x="1296035" y="481330"/>
            <a:ext cx="1872615" cy="43116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4559300" y="797560"/>
            <a:ext cx="720725" cy="5620385"/>
          </a:xfrm>
          <a:prstGeom prst="rect"/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4747260" y="3201670"/>
            <a:ext cx="28892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나눔고딕 ExtraBold" charset="0"/>
                <a:ea typeface="나눔고딕 ExtraBold" charset="0"/>
              </a:rPr>
              <a:t>성벽</a:t>
            </a:r>
            <a:endParaRPr lang="ko-KR" altLang="en-US" sz="18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64235" y="2484120"/>
            <a:ext cx="1800225" cy="1800225"/>
          </a:xfrm>
          <a:prstGeom prst="ellipse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1285875" y="3240405"/>
            <a:ext cx="100901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나눔고딕 ExtraBold" charset="0"/>
                <a:ea typeface="나눔고딕 ExtraBold" charset="0"/>
              </a:rPr>
              <a:t>몬스터</a:t>
            </a:r>
            <a:endParaRPr lang="ko-KR" altLang="en-US" sz="18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72430" y="1645920"/>
            <a:ext cx="935990" cy="9359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5643245" y="1960245"/>
            <a:ext cx="576580" cy="3086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나눔고딕 ExtraBold" charset="0"/>
                <a:ea typeface="나눔고딕 ExtraBold" charset="0"/>
              </a:rPr>
              <a:t>유닛</a:t>
            </a:r>
            <a:endParaRPr lang="ko-KR" altLang="en-US" sz="14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472430" y="2915920"/>
            <a:ext cx="935990" cy="9359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 rot="0">
            <a:off x="5657215" y="3243580"/>
            <a:ext cx="576580" cy="3086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나눔고딕 ExtraBold" charset="0"/>
                <a:ea typeface="나눔고딕 ExtraBold" charset="0"/>
              </a:rPr>
              <a:t>유닛</a:t>
            </a:r>
            <a:endParaRPr lang="ko-KR" altLang="en-US" sz="14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72430" y="4199890"/>
            <a:ext cx="935990" cy="9359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 rot="0">
            <a:off x="5643245" y="4486910"/>
            <a:ext cx="576580" cy="3086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나눔고딕 ExtraBold" charset="0"/>
                <a:ea typeface="나눔고딕 ExtraBold" charset="0"/>
              </a:rPr>
              <a:t>유닛</a:t>
            </a:r>
            <a:endParaRPr lang="ko-KR" altLang="en-US" sz="14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08870" y="1988820"/>
            <a:ext cx="1728470" cy="105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10297160" y="2331085"/>
            <a:ext cx="12693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나눔고딕 ExtraBold" charset="0"/>
                <a:ea typeface="나눔고딕 ExtraBold" charset="0"/>
              </a:rPr>
              <a:t>유닛 뽑기</a:t>
            </a:r>
            <a:endParaRPr lang="ko-KR" altLang="en-US" sz="18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023475" y="3776345"/>
            <a:ext cx="1728470" cy="105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 rot="0">
            <a:off x="10311130" y="4118610"/>
            <a:ext cx="129603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나눔고딕 ExtraBold" charset="0"/>
                <a:ea typeface="나눔고딕 ExtraBold" charset="0"/>
              </a:rPr>
              <a:t>유닛 조합</a:t>
            </a:r>
            <a:endParaRPr lang="ko-KR" altLang="en-US" sz="18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054350" y="3117215"/>
            <a:ext cx="1151890" cy="470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53015" y="184150"/>
            <a:ext cx="1310005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금화 </a:t>
            </a:r>
            <a:r>
              <a:rPr lang="en-US" altLang="ko-KR" dirty="0" smtClean="0">
                <a:solidFill>
                  <a:schemeClr val="tx1"/>
                </a:solidFill>
              </a:rPr>
              <a:t>: 0G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 rot="10800000">
            <a:off x="9674860" y="5055870"/>
            <a:ext cx="1774190" cy="740410"/>
          </a:xfrm>
          <a:prstGeom prst="wedgeRectCallo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772650" y="5133975"/>
            <a:ext cx="1656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j-ea"/>
                <a:ea typeface="+mj-ea"/>
              </a:rPr>
              <a:t>유닛을</a:t>
            </a:r>
            <a:r>
              <a:rPr lang="ko-KR" altLang="en-US" sz="1600" dirty="0" smtClean="0">
                <a:latin typeface="+mj-ea"/>
                <a:ea typeface="+mj-ea"/>
              </a:rPr>
              <a:t> 위에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올려서 조합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5" name="아래쪽 화살표 24"/>
          <p:cNvSpPr/>
          <p:nvPr/>
        </p:nvSpPr>
        <p:spPr>
          <a:xfrm rot="19110992">
            <a:off x="9566910" y="960120"/>
            <a:ext cx="344170" cy="86042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30590" y="365125"/>
            <a:ext cx="1368425" cy="584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j-ea"/>
                <a:ea typeface="+mj-ea"/>
              </a:rPr>
              <a:t>유닛을</a:t>
            </a:r>
            <a:r>
              <a:rPr lang="ko-KR" altLang="en-US" sz="1600" dirty="0" smtClean="0">
                <a:latin typeface="+mj-ea"/>
                <a:ea typeface="+mj-ea"/>
              </a:rPr>
              <a:t> 위에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올려서 뽑기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8" name="모서리가 둥근 사각형 설명선 27"/>
          <p:cNvSpPr>
            <a:spLocks/>
          </p:cNvSpPr>
          <p:nvPr/>
        </p:nvSpPr>
        <p:spPr>
          <a:xfrm rot="0">
            <a:off x="5472430" y="377825"/>
            <a:ext cx="1562735" cy="895350"/>
          </a:xfrm>
          <a:prstGeom prst="wedgeRoundRectCallou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5621020" y="461645"/>
            <a:ext cx="1346200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나눔고딕 ExtraBold" charset="0"/>
                <a:ea typeface="나눔고딕 ExtraBold" charset="0"/>
              </a:rPr>
              <a:t>커서을 통해 </a:t>
            </a:r>
            <a:endParaRPr lang="ko-KR" altLang="en-US" sz="1600" cap="none" dirty="0" smtClean="0" b="0">
              <a:latin typeface="나눔고딕 ExtraBold" charset="0"/>
              <a:ea typeface="나눔고딕 Extra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나눔고딕 ExtraBold" charset="0"/>
                <a:ea typeface="나눔고딕 ExtraBold" charset="0"/>
              </a:rPr>
              <a:t>유닛 이동</a:t>
            </a:r>
            <a:endParaRPr lang="ko-KR" altLang="en-US" sz="1600" cap="none" dirty="0" smtClean="0" b="0"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1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 txBox="1">
            <a:spLocks/>
          </p:cNvSpPr>
          <p:nvPr>
            <p:ph type="body" sz="quarter" idx="22"/>
          </p:nvPr>
        </p:nvSpPr>
        <p:spPr>
          <a:xfrm rot="0">
            <a:off x="1296035" y="467995"/>
            <a:ext cx="1872615" cy="94932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Game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6310" y="266700"/>
            <a:ext cx="312420" cy="520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740" y="956310"/>
            <a:ext cx="5435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성벽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060" y="189865"/>
            <a:ext cx="674370" cy="674370"/>
          </a:xfrm>
          <a:prstGeom prst="ellipse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98060" y="956310"/>
            <a:ext cx="8413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몬스터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37915" y="187960"/>
            <a:ext cx="674370" cy="6743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7445" y="987425"/>
            <a:ext cx="57594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48005" y="2294255"/>
            <a:ext cx="4582160" cy="4388485"/>
            <a:chOff x="548005" y="2294255"/>
            <a:chExt cx="4582160" cy="4388485"/>
          </a:xfrm>
        </p:grpSpPr>
        <p:sp>
          <p:nvSpPr>
            <p:cNvPr id="35" name="직사각형 34"/>
            <p:cNvSpPr/>
            <p:nvPr/>
          </p:nvSpPr>
          <p:spPr>
            <a:xfrm>
              <a:off x="548005" y="2294255"/>
              <a:ext cx="4582160" cy="30302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553460" y="3109595"/>
              <a:ext cx="431800" cy="431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457960" y="3074035"/>
              <a:ext cx="504190" cy="504190"/>
            </a:xfrm>
            <a:prstGeom prst="ellipse">
              <a:avLst/>
            </a:prstGeom>
            <a:solidFill>
              <a:srgbClr val="FF3F3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638425" y="2680970"/>
              <a:ext cx="433070" cy="13684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1665" y="5436235"/>
              <a:ext cx="4420870" cy="12465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기본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유닛</a:t>
              </a:r>
              <a:r>
                <a:rPr lang="ko-KR" altLang="en-US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한명</a:t>
              </a:r>
              <a:r>
                <a:rPr lang="en-US" altLang="ko-KR" sz="1600" dirty="0" smtClean="0">
                  <a:latin typeface="+mj-ea"/>
                  <a:ea typeface="+mj-ea"/>
                </a:rPr>
                <a:t>. 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+mj-ea"/>
                  <a:ea typeface="+mj-ea"/>
                </a:rPr>
                <a:t>유닛들은</a:t>
              </a:r>
              <a:r>
                <a:rPr lang="en-US" altLang="ko-KR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성벽안에서</a:t>
              </a:r>
              <a:r>
                <a:rPr lang="ko-KR" altLang="en-US" sz="1600" dirty="0" smtClean="0">
                  <a:latin typeface="+mj-ea"/>
                  <a:ea typeface="+mj-ea"/>
                </a:rPr>
                <a:t>  </a:t>
              </a:r>
              <a:r>
                <a:rPr lang="ko-KR" altLang="en-US" sz="1600" dirty="0" smtClean="0">
                  <a:latin typeface="+mj-ea"/>
                  <a:ea typeface="+mj-ea"/>
                </a:rPr>
                <a:t>공격</a:t>
              </a:r>
              <a:r>
                <a:rPr lang="en-US" altLang="ko-KR" sz="1600" dirty="0">
                  <a:latin typeface="+mj-ea"/>
                  <a:ea typeface="+mj-ea"/>
                </a:rPr>
                <a:t>.</a:t>
              </a:r>
              <a:endParaRPr lang="en-US" altLang="ko-KR" sz="1600" dirty="0" smtClean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+mj-ea"/>
                  <a:ea typeface="+mj-ea"/>
                </a:rPr>
                <a:t>몬스터를</a:t>
              </a:r>
              <a:r>
                <a:rPr lang="ko-KR" altLang="en-US" sz="1600" dirty="0" smtClean="0">
                  <a:latin typeface="+mj-ea"/>
                  <a:ea typeface="+mj-ea"/>
                </a:rPr>
                <a:t> 잡으면 금화 획득</a:t>
              </a:r>
              <a:r>
                <a:rPr lang="en-US" altLang="ko-KR" sz="1600" dirty="0" smtClean="0">
                  <a:latin typeface="+mj-ea"/>
                  <a:ea typeface="+mj-ea"/>
                </a:rPr>
                <a:t>.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32" name="오른쪽 화살표 31"/>
            <p:cNvSpPr/>
            <p:nvPr/>
          </p:nvSpPr>
          <p:spPr>
            <a:xfrm rot="10800000">
              <a:off x="2103755" y="2898775"/>
              <a:ext cx="1332865" cy="85344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41270" y="3156585"/>
              <a:ext cx="782955" cy="33845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공격</a:t>
              </a:r>
              <a:endParaRPr lang="ko-KR" altLang="en-US" sz="16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50635" y="2294890"/>
            <a:ext cx="5174615" cy="4339590"/>
            <a:chOff x="6350635" y="2294890"/>
            <a:chExt cx="5174615" cy="4339590"/>
          </a:xfrm>
        </p:grpSpPr>
        <p:sp>
          <p:nvSpPr>
            <p:cNvPr id="118" name="직사각형 117"/>
            <p:cNvSpPr>
              <a:spLocks/>
            </p:cNvSpPr>
            <p:nvPr/>
          </p:nvSpPr>
          <p:spPr>
            <a:xfrm rot="0">
              <a:off x="6541135" y="2294890"/>
              <a:ext cx="4582795" cy="3030855"/>
            </a:xfrm>
            <a:prstGeom prst="rect"/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19" name="타원 118"/>
            <p:cNvSpPr>
              <a:spLocks/>
            </p:cNvSpPr>
            <p:nvPr/>
          </p:nvSpPr>
          <p:spPr>
            <a:xfrm rot="0">
              <a:off x="9483725" y="3317875"/>
              <a:ext cx="432435" cy="432435"/>
            </a:xfrm>
            <a:prstGeom prst="ellipse"/>
            <a:solidFill>
              <a:schemeClr val="accent3">
                <a:lumMod val="60000"/>
                <a:lumOff val="40000"/>
              </a:schemeClr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0" name="타원 119"/>
            <p:cNvSpPr>
              <a:spLocks/>
            </p:cNvSpPr>
            <p:nvPr/>
          </p:nvSpPr>
          <p:spPr>
            <a:xfrm rot="0">
              <a:off x="6726555" y="3246120"/>
              <a:ext cx="504825" cy="504825"/>
            </a:xfrm>
            <a:prstGeom prst="ellipse"/>
            <a:solidFill>
              <a:srgbClr val="FF3F3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1" name="직사각형 120"/>
            <p:cNvSpPr>
              <a:spLocks/>
            </p:cNvSpPr>
            <p:nvPr/>
          </p:nvSpPr>
          <p:spPr>
            <a:xfrm rot="0">
              <a:off x="8653780" y="2748280"/>
              <a:ext cx="433705" cy="1369060"/>
            </a:xfrm>
            <a:prstGeom prst="rect"/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2" name="TextBox 121"/>
            <p:cNvSpPr txBox="1">
              <a:spLocks/>
            </p:cNvSpPr>
            <p:nvPr/>
          </p:nvSpPr>
          <p:spPr>
            <a:xfrm rot="0">
              <a:off x="6350635" y="5436235"/>
              <a:ext cx="5175250" cy="1198880"/>
            </a:xfrm>
            <a:prstGeom prst="rect"/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나눔고딕 ExtraBold" charset="0"/>
                  <a:ea typeface="나눔고딕 ExtraBold" charset="0"/>
                </a:rPr>
                <a:t>몬스터도 성벽이 사정거리 안에 들면 성벽을 공격</a:t>
              </a:r>
              <a:endParaRPr lang="ko-KR" altLang="en-US" sz="16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나눔고딕 ExtraBold" charset="0"/>
                  <a:ea typeface="나눔고딕 ExtraBold" charset="0"/>
                </a:rPr>
                <a:t>일정 수의 몬스터를 잡으면 스테이지 종료 후</a:t>
              </a:r>
              <a:endParaRPr lang="ko-KR" altLang="en-US" sz="1600" cap="none" dirty="0" smtClean="0" b="0"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>
                  <a:latin typeface="나눔고딕 ExtraBold" charset="0"/>
                  <a:ea typeface="나눔고딕 ExtraBold" charset="0"/>
                </a:rPr>
                <a:t>휴식기간 후에 다음 스테이지 돌입</a:t>
              </a:r>
              <a:endParaRPr lang="ko-KR" altLang="en-US" sz="1600" cap="none" dirty="0" smtClean="0" b="0"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123" name="오른쪽 화살표 122"/>
            <p:cNvSpPr>
              <a:spLocks/>
            </p:cNvSpPr>
            <p:nvPr/>
          </p:nvSpPr>
          <p:spPr>
            <a:xfrm rot="0">
              <a:off x="7320915" y="3089910"/>
              <a:ext cx="1333500" cy="854075"/>
            </a:xfrm>
            <a:prstGeom prst="rightArrow"/>
            <a:solidFill>
              <a:schemeClr val="bg1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124" name="TextBox 123"/>
            <p:cNvSpPr txBox="1">
              <a:spLocks/>
            </p:cNvSpPr>
            <p:nvPr/>
          </p:nvSpPr>
          <p:spPr>
            <a:xfrm>
              <a:off x="7662545" y="3328670"/>
              <a:ext cx="783590" cy="3384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공격</a:t>
              </a:r>
              <a:endParaRPr lang="ko-KR" altLang="en-US" sz="16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5441315" y="3818255"/>
            <a:ext cx="702310" cy="4603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572770" y="1566545"/>
            <a:ext cx="111175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성벽이 무너지면 </a:t>
            </a:r>
            <a:r>
              <a:rPr lang="en-US" altLang="ko-KR" sz="24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패배</a:t>
            </a: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, 성벽이 무너지지 않고 마지막 보스를 잡으면 </a:t>
            </a:r>
            <a:r>
              <a:rPr lang="en-US" altLang="ko-KR" sz="2400" cap="none" dirty="0" smtClean="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승리</a:t>
            </a:r>
            <a:endParaRPr lang="ko-KR" altLang="en-US" sz="2400" cap="none" dirty="0" smtClean="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1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35" y="467995"/>
            <a:ext cx="1872615" cy="949325"/>
          </a:xfr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Game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6310" y="266700"/>
            <a:ext cx="312420" cy="520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0740" y="956310"/>
            <a:ext cx="5435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성벽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98060" y="189865"/>
            <a:ext cx="674370" cy="674370"/>
          </a:xfrm>
          <a:prstGeom prst="ellipse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98060" y="956310"/>
            <a:ext cx="8413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몬스터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37915" y="187960"/>
            <a:ext cx="674370" cy="6743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7445" y="987425"/>
            <a:ext cx="57594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유닛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87235" y="269240"/>
            <a:ext cx="633730" cy="520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 rot="0">
            <a:off x="6962775" y="947420"/>
            <a:ext cx="1079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나눔고딕 ExtraBold" charset="0"/>
                <a:ea typeface="나눔고딕 ExtraBold" charset="0"/>
              </a:rPr>
              <a:t>유닛 뽑기</a:t>
            </a:r>
            <a:endParaRPr lang="ko-KR" altLang="en-US" sz="14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21040" y="264795"/>
            <a:ext cx="633730" cy="5207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 rot="0">
            <a:off x="8176260" y="970280"/>
            <a:ext cx="114490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나눔고딕 ExtraBold" charset="0"/>
                <a:ea typeface="나눔고딕 ExtraBold" charset="0"/>
              </a:rPr>
              <a:t>유닛 조합</a:t>
            </a:r>
            <a:endParaRPr lang="ko-KR" altLang="en-US" sz="1400" cap="none" dirty="0" smtClean="0" b="0">
              <a:latin typeface="나눔고딕 ExtraBold" charset="0"/>
              <a:ea typeface="나눔고딕 ExtraBold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640" y="1934210"/>
            <a:ext cx="4582160" cy="3030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82625" y="2798445"/>
            <a:ext cx="433070" cy="1368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1385" y="5148580"/>
            <a:ext cx="3211195" cy="1200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유닛뽑기장소에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유닛을</a:t>
            </a:r>
            <a:r>
              <a:rPr lang="ko-KR" altLang="en-US" sz="1600" dirty="0" smtClean="0">
                <a:latin typeface="+mj-ea"/>
                <a:ea typeface="+mj-ea"/>
              </a:rPr>
              <a:t> 넣으면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골드를 소비해서 무작위로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유닛을</a:t>
            </a:r>
            <a:r>
              <a:rPr lang="ko-KR" altLang="en-US" sz="1600" dirty="0" smtClean="0">
                <a:latin typeface="+mj-ea"/>
                <a:ea typeface="+mj-ea"/>
              </a:rPr>
              <a:t> 생성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17370" y="3912235"/>
            <a:ext cx="431800" cy="431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95345" y="3107690"/>
            <a:ext cx="633730" cy="520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496945" y="3173095"/>
            <a:ext cx="431800" cy="431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399665" y="3554095"/>
            <a:ext cx="807085" cy="444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679575" y="2807970"/>
            <a:ext cx="431800" cy="431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1289685" y="3339465"/>
            <a:ext cx="1161415" cy="3086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나눔고딕 ExtraBold" charset="0"/>
                <a:ea typeface="나눔고딕 ExtraBold" charset="0"/>
              </a:rPr>
              <a:t>새로운 유닛</a:t>
            </a:r>
            <a:endParaRPr lang="ko-KR" altLang="en-US" sz="1400" cap="none" dirty="0" smtClean="0" b="0"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2249170" y="3066415"/>
            <a:ext cx="957580" cy="227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524625" y="1934210"/>
            <a:ext cx="4582160" cy="4414520"/>
            <a:chOff x="6524625" y="1934210"/>
            <a:chExt cx="4582160" cy="4414520"/>
          </a:xfrm>
        </p:grpSpPr>
        <p:sp>
          <p:nvSpPr>
            <p:cNvPr id="41" name="직사각형 40"/>
            <p:cNvSpPr/>
            <p:nvPr/>
          </p:nvSpPr>
          <p:spPr>
            <a:xfrm>
              <a:off x="6524625" y="1934210"/>
              <a:ext cx="4582160" cy="30302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15150" y="2861945"/>
              <a:ext cx="433070" cy="13684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239125" y="3879850"/>
              <a:ext cx="431800" cy="431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68535" y="3049270"/>
              <a:ext cx="981710" cy="10591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0118725" y="3129915"/>
              <a:ext cx="431800" cy="431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0031730" y="3602355"/>
              <a:ext cx="431800" cy="431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9790" y="5102225"/>
              <a:ext cx="3211195" cy="12465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latin typeface="+mj-ea"/>
                  <a:ea typeface="+mj-ea"/>
                </a:rPr>
                <a:t>유닛조합장소에</a:t>
              </a:r>
              <a:r>
                <a:rPr lang="ko-KR" altLang="en-US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유닛을</a:t>
              </a:r>
              <a:r>
                <a:rPr lang="ko-KR" altLang="en-US" sz="1600" dirty="0" smtClean="0">
                  <a:latin typeface="+mj-ea"/>
                  <a:ea typeface="+mj-ea"/>
                </a:rPr>
                <a:t> 넣고</a:t>
              </a:r>
              <a:endParaRPr lang="en-US" altLang="ko-KR" sz="1600" dirty="0" smtClean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넣은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유닛이</a:t>
              </a:r>
              <a:r>
                <a:rPr lang="ko-KR" altLang="en-US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조합식에</a:t>
              </a:r>
              <a:r>
                <a:rPr lang="ko-KR" altLang="en-US" sz="1600" dirty="0" smtClean="0">
                  <a:latin typeface="+mj-ea"/>
                  <a:ea typeface="+mj-ea"/>
                </a:rPr>
                <a:t> 있으면</a:t>
              </a:r>
              <a:endParaRPr lang="en-US" altLang="ko-KR" sz="1600" dirty="0" smtClean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새로운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유닛을</a:t>
              </a:r>
              <a:r>
                <a:rPr lang="ko-KR" altLang="en-US" sz="1600" dirty="0" smtClean="0">
                  <a:latin typeface="+mj-ea"/>
                  <a:ea typeface="+mj-ea"/>
                </a:rPr>
                <a:t> 생성</a:t>
              </a:r>
              <a:endParaRPr lang="en-US" altLang="ko-KR" sz="1600" dirty="0" smtClean="0">
                <a:latin typeface="+mj-ea"/>
                <a:ea typeface="+mj-ea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8877935" y="3602355"/>
              <a:ext cx="807085" cy="4445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 flipV="1">
              <a:off x="8670925" y="3013075"/>
              <a:ext cx="957580" cy="227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7665085" y="3879850"/>
              <a:ext cx="431800" cy="431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922260" y="2688590"/>
              <a:ext cx="431800" cy="431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84440" y="3175000"/>
              <a:ext cx="1160780" cy="30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+mj-ea"/>
                  <a:ea typeface="+mj-ea"/>
                </a:rPr>
                <a:t>새로운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유닛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82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33"/>
          <p:cNvSpPr>
            <a:spLocks noGrp="1"/>
          </p:cNvSpPr>
          <p:nvPr>
            <p:ph type="body" sz="quarter" idx="22"/>
          </p:nvPr>
        </p:nvSpPr>
        <p:spPr>
          <a:xfrm>
            <a:off x="1296035" y="467995"/>
            <a:ext cx="1872615" cy="431165"/>
          </a:xfrm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47700" y="1166495"/>
          <a:ext cx="10164445" cy="5481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87090"/>
                <a:gridCol w="3388360"/>
                <a:gridCol w="3388995"/>
              </a:tblGrid>
              <a:tr h="3848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마우스 클릭위치로 이동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 자리에 멈춰서 자동공격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기술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일정 범위 접근 시 자동공격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불, 얼음, 독 속성의 특수 공격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 맵 하나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최종보스, 중간보스 맵 추가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스폰된 위치에서 직선으로 이동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공격을 제일 적게 받는 곳으로 이동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난이도 증가시 체력 및 공격력 증가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 별로 다양한 몬스터 추가로 등장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 별 특성.(화염공격 면역등)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17075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 제거시 골드획득.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조합식은 i키를 통해 열람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숨겨진 조합식 있음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 클리어 시 30초의 휴식시간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조합과 생성은 아무때나 가능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조합을 통해 얻은 상위등급의 유닛은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 기본공격외에 추가 스킬을 가진다.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유닛생성 시 일정 확률로 높은 등급 유닛을 얻는다.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 및 플레이어 유닛 공격 사운드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승리, 패배 음악. 다양한 공격 사운드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공격, 사망 애니메이션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별 애니메이션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2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 txBox="1">
            <a:spLocks/>
          </p:cNvSpPr>
          <p:nvPr>
            <p:ph type="body" idx="22"/>
          </p:nvPr>
        </p:nvSpPr>
        <p:spPr>
          <a:xfrm>
            <a:off x="1296035" y="467995"/>
            <a:ext cx="1873250" cy="43116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계획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47700" y="1259840"/>
          <a:ext cx="9933305" cy="511238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10255"/>
                <a:gridCol w="3310890"/>
                <a:gridCol w="3312160"/>
              </a:tblGrid>
              <a:tr h="5048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유닛들과 몬스터 자료수집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오브젝트 띄우기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 유닛, 몬스터, 성벽 맨에 띄우기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기본유닛 마우스에 의한 이동.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 성벽으로 이동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충돌체크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몬스터, 유닛과 성벽간의 충동체크.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사각형 충동체크 알고리즘 구현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8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투사체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기본유닛이 가까이 오는 적에게 투사체를 발사. 투사체에 맞으면 몬스터 체력 감소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 종류, 유닛 조합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유닛뽑기장소에서 유닛 뽑기 가능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유닛조합장소에서 유닛 조합 가능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 구성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점점 강해지는 몬스터, 맨 나중에 보스 출연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승리, 패배 설정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버그 찾기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버그 수정 후 릴리즈</a:t>
                      </a:r>
                      <a:endParaRPr lang="ko-KR" altLang="en-US" sz="14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 txBox="1">
            <a:spLocks/>
          </p:cNvSpPr>
          <p:nvPr>
            <p:ph type="body" idx="22"/>
          </p:nvPr>
        </p:nvSpPr>
        <p:spPr>
          <a:xfrm>
            <a:off x="1296035" y="467995"/>
            <a:ext cx="1873250" cy="43116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자체평가</a:t>
            </a:r>
            <a:endParaRPr lang="ko-KR" altLang="en-US" sz="2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06145" y="1273810"/>
          <a:ext cx="8749665" cy="42703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35095"/>
                <a:gridCol w="4814570"/>
              </a:tblGrid>
              <a:tr h="5842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평가항목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평가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(A:매우잘함, B:잘함,C:보통,D못함,E:매우못함)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컨셉이 잘 표현되었는가?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핵심 메카닉의 제시가 잘 되었는가?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개암 실행 흐름이 잘 표현되었는가?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 범위가 구체적이며, 측정 가능한가?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 계획이 구체적이며, 측정 가능한가?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600" kern="1200" dirty="0" smtClean="0" cap="none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17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87</Paragraphs>
  <Words>268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주소현</dc:creator>
  <cp:lastModifiedBy>양태윤</cp:lastModifiedBy>
  <dc:title>PowerPoint 프레젠테이션</dc:title>
  <dcterms:modified xsi:type="dcterms:W3CDTF">2017-10-16T08:30:49Z</dcterms:modified>
</cp:coreProperties>
</file>