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465" r:id="rId3"/>
    <p:sldId id="484" r:id="rId4"/>
    <p:sldId id="429" r:id="rId5"/>
    <p:sldId id="472" r:id="rId6"/>
    <p:sldId id="473" r:id="rId7"/>
    <p:sldId id="480" r:id="rId8"/>
    <p:sldId id="481" r:id="rId9"/>
    <p:sldId id="479" r:id="rId10"/>
    <p:sldId id="483" r:id="rId11"/>
    <p:sldId id="441" r:id="rId12"/>
    <p:sldId id="443" r:id="rId13"/>
    <p:sldId id="436" r:id="rId14"/>
    <p:sldId id="442" r:id="rId15"/>
    <p:sldId id="445" r:id="rId16"/>
    <p:sldId id="446" r:id="rId17"/>
    <p:sldId id="48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전공특강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Lecture </a:t>
            </a:r>
            <a:r>
              <a:rPr lang="en-US" altLang="ko-KR" dirty="0" smtClean="0"/>
              <a:t>10</a:t>
            </a:r>
            <a:endParaRPr lang="en-US" altLang="ko-KR" dirty="0" smtClean="0"/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생성</a:t>
            </a:r>
            <a:endParaRPr lang="ko-KR" altLang="en-US" dirty="0"/>
          </a:p>
        </p:txBody>
      </p:sp>
      <p:grpSp>
        <p:nvGrpSpPr>
          <p:cNvPr id="186" name="그룹 185"/>
          <p:cNvGrpSpPr/>
          <p:nvPr/>
        </p:nvGrpSpPr>
        <p:grpSpPr>
          <a:xfrm>
            <a:off x="2051720" y="3147111"/>
            <a:ext cx="1224136" cy="1267980"/>
            <a:chOff x="864922" y="2987145"/>
            <a:chExt cx="648072" cy="461828"/>
          </a:xfrm>
        </p:grpSpPr>
        <p:sp>
          <p:nvSpPr>
            <p:cNvPr id="187" name="타원 186"/>
            <p:cNvSpPr/>
            <p:nvPr/>
          </p:nvSpPr>
          <p:spPr>
            <a:xfrm>
              <a:off x="864922" y="298714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864922" y="339735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1478324" y="298714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1478324" y="339735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1" name="직선 연결선 190"/>
            <p:cNvCxnSpPr>
              <a:stCxn id="187" idx="6"/>
              <a:endCxn id="189" idx="2"/>
            </p:cNvCxnSpPr>
            <p:nvPr/>
          </p:nvCxnSpPr>
          <p:spPr>
            <a:xfrm>
              <a:off x="899592" y="3012955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>
              <a:stCxn id="187" idx="4"/>
              <a:endCxn id="188" idx="0"/>
            </p:cNvCxnSpPr>
            <p:nvPr/>
          </p:nvCxnSpPr>
          <p:spPr>
            <a:xfrm>
              <a:off x="882257" y="303876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>
              <a:stCxn id="189" idx="4"/>
              <a:endCxn id="190" idx="0"/>
            </p:cNvCxnSpPr>
            <p:nvPr/>
          </p:nvCxnSpPr>
          <p:spPr>
            <a:xfrm>
              <a:off x="1495659" y="303876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>
              <a:stCxn id="188" idx="6"/>
              <a:endCxn id="190" idx="2"/>
            </p:cNvCxnSpPr>
            <p:nvPr/>
          </p:nvCxnSpPr>
          <p:spPr>
            <a:xfrm>
              <a:off x="899592" y="342316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>
              <a:stCxn id="189" idx="3"/>
              <a:endCxn id="188" idx="7"/>
            </p:cNvCxnSpPr>
            <p:nvPr/>
          </p:nvCxnSpPr>
          <p:spPr>
            <a:xfrm flipH="1">
              <a:off x="894515" y="303120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635896" y="3747290"/>
            <a:ext cx="532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itchFamily="34" charset="0"/>
              <a:buChar char="•"/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파티클이</a:t>
            </a:r>
            <a:r>
              <a:rPr lang="ko-KR" altLang="en-US" dirty="0" smtClean="0"/>
              <a:t> 가져야 하는 정보</a:t>
            </a:r>
            <a:endParaRPr lang="en-US" altLang="ko-KR" dirty="0" smtClean="0"/>
          </a:p>
          <a:p>
            <a:pPr marL="742950" lvl="1" indent="-285750" latinLnBrk="0">
              <a:buFont typeface="Arial" pitchFamily="34" charset="0"/>
              <a:buChar char="•"/>
            </a:pPr>
            <a:r>
              <a:rPr lang="ko-KR" altLang="en-US" dirty="0" smtClean="0"/>
              <a:t>초기 속도</a:t>
            </a:r>
            <a:endParaRPr lang="en-US" altLang="ko-KR" dirty="0"/>
          </a:p>
          <a:p>
            <a:pPr marL="742950" lvl="1" indent="-285750" latinLnBrk="0">
              <a:buFont typeface="Arial" pitchFamily="34" charset="0"/>
              <a:buChar char="•"/>
            </a:pPr>
            <a:r>
              <a:rPr lang="ko-KR" altLang="en-US" dirty="0" smtClean="0"/>
              <a:t>초기 위치</a:t>
            </a:r>
            <a:endParaRPr lang="en-US" altLang="ko-KR" dirty="0" smtClean="0"/>
          </a:p>
          <a:p>
            <a:pPr marL="742950" lvl="1" indent="-285750" latinLnBrk="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 latinLnBrk="0">
              <a:buFont typeface="Arial" pitchFamily="34" charset="0"/>
              <a:buChar char="•"/>
            </a:pPr>
            <a:r>
              <a:rPr lang="ko-KR" altLang="en-US" dirty="0" err="1" smtClean="0"/>
              <a:t>파티클</a:t>
            </a:r>
            <a:r>
              <a:rPr lang="ko-KR" altLang="en-US" dirty="0" smtClean="0"/>
              <a:t> 표현을 위한 텍스처와 텍스처 좌표</a:t>
            </a:r>
            <a:endParaRPr lang="en-US" altLang="ko-KR" dirty="0" smtClean="0"/>
          </a:p>
        </p:txBody>
      </p:sp>
      <p:grpSp>
        <p:nvGrpSpPr>
          <p:cNvPr id="197" name="그룹 196"/>
          <p:cNvGrpSpPr/>
          <p:nvPr/>
        </p:nvGrpSpPr>
        <p:grpSpPr>
          <a:xfrm>
            <a:off x="395536" y="3264108"/>
            <a:ext cx="1152128" cy="1080120"/>
            <a:chOff x="1755506" y="2276872"/>
            <a:chExt cx="1152128" cy="1080120"/>
          </a:xfrm>
        </p:grpSpPr>
        <p:sp>
          <p:nvSpPr>
            <p:cNvPr id="198" name="타원 197"/>
            <p:cNvSpPr/>
            <p:nvPr/>
          </p:nvSpPr>
          <p:spPr>
            <a:xfrm>
              <a:off x="1755506" y="2276872"/>
              <a:ext cx="1152128" cy="1080120"/>
            </a:xfrm>
            <a:prstGeom prst="ellipse">
              <a:avLst/>
            </a:prstGeom>
            <a:gradFill flip="none" rotWithShape="1">
              <a:gsLst>
                <a:gs pos="10000">
                  <a:schemeClr val="tx1"/>
                </a:gs>
                <a:gs pos="43000">
                  <a:schemeClr val="bg1">
                    <a:lumMod val="85000"/>
                    <a:alpha val="44000"/>
                  </a:schemeClr>
                </a:gs>
                <a:gs pos="64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1755506" y="2276872"/>
              <a:ext cx="1152128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1223628" y="4983807"/>
            <a:ext cx="1224136" cy="1267980"/>
            <a:chOff x="864922" y="2987145"/>
            <a:chExt cx="648072" cy="461828"/>
          </a:xfrm>
        </p:grpSpPr>
        <p:sp>
          <p:nvSpPr>
            <p:cNvPr id="201" name="타원 200"/>
            <p:cNvSpPr/>
            <p:nvPr/>
          </p:nvSpPr>
          <p:spPr>
            <a:xfrm>
              <a:off x="864922" y="298714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/>
            <p:cNvSpPr/>
            <p:nvPr/>
          </p:nvSpPr>
          <p:spPr>
            <a:xfrm>
              <a:off x="864922" y="339735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/>
            <p:cNvSpPr/>
            <p:nvPr/>
          </p:nvSpPr>
          <p:spPr>
            <a:xfrm>
              <a:off x="1478324" y="298714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/>
            <p:cNvSpPr/>
            <p:nvPr/>
          </p:nvSpPr>
          <p:spPr>
            <a:xfrm>
              <a:off x="1478324" y="339735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5" name="직선 연결선 204"/>
            <p:cNvCxnSpPr>
              <a:stCxn id="201" idx="6"/>
              <a:endCxn id="203" idx="2"/>
            </p:cNvCxnSpPr>
            <p:nvPr/>
          </p:nvCxnSpPr>
          <p:spPr>
            <a:xfrm>
              <a:off x="899592" y="3012955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>
              <a:stCxn id="201" idx="4"/>
              <a:endCxn id="202" idx="0"/>
            </p:cNvCxnSpPr>
            <p:nvPr/>
          </p:nvCxnSpPr>
          <p:spPr>
            <a:xfrm>
              <a:off x="882257" y="303876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203" idx="4"/>
              <a:endCxn id="204" idx="0"/>
            </p:cNvCxnSpPr>
            <p:nvPr/>
          </p:nvCxnSpPr>
          <p:spPr>
            <a:xfrm>
              <a:off x="1495659" y="303876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>
              <a:stCxn id="202" idx="6"/>
              <a:endCxn id="204" idx="2"/>
            </p:cNvCxnSpPr>
            <p:nvPr/>
          </p:nvCxnSpPr>
          <p:spPr>
            <a:xfrm>
              <a:off x="899592" y="342316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>
              <a:stCxn id="203" idx="3"/>
              <a:endCxn id="202" idx="7"/>
            </p:cNvCxnSpPr>
            <p:nvPr/>
          </p:nvCxnSpPr>
          <p:spPr>
            <a:xfrm flipH="1">
              <a:off x="894515" y="303120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타원 209"/>
          <p:cNvSpPr/>
          <p:nvPr/>
        </p:nvSpPr>
        <p:spPr>
          <a:xfrm>
            <a:off x="1256372" y="5054670"/>
            <a:ext cx="1158647" cy="1126254"/>
          </a:xfrm>
          <a:prstGeom prst="ellipse">
            <a:avLst/>
          </a:prstGeom>
          <a:gradFill flip="none" rotWithShape="1">
            <a:gsLst>
              <a:gs pos="10000">
                <a:schemeClr val="tx1"/>
              </a:gs>
              <a:gs pos="43000">
                <a:schemeClr val="bg1">
                  <a:lumMod val="85000"/>
                  <a:alpha val="44000"/>
                </a:schemeClr>
              </a:gs>
              <a:gs pos="6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83667" y="3501008"/>
            <a:ext cx="25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3200" dirty="0" smtClean="0"/>
              <a:t>+</a:t>
            </a:r>
            <a:endParaRPr lang="ko-KR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68686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88024" y="2060848"/>
            <a:ext cx="4122712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파티클</a:t>
            </a:r>
            <a:r>
              <a:rPr lang="ko-KR" altLang="en-US" dirty="0" smtClean="0"/>
              <a:t> 애니메이션</a:t>
            </a:r>
            <a:r>
              <a:rPr lang="en-US" altLang="ko-KR" dirty="0" smtClean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788024" y="2823646"/>
            <a:ext cx="412271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#version 330</a:t>
            </a:r>
          </a:p>
          <a:p>
            <a:endParaRPr lang="ko-KR" altLang="en-US" sz="1400" dirty="0"/>
          </a:p>
          <a:p>
            <a:r>
              <a:rPr lang="en-US" altLang="ko-KR" sz="1400" dirty="0"/>
              <a:t>in vec2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out vec4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uniform sampler2D </a:t>
            </a:r>
            <a:r>
              <a:rPr lang="en-US" altLang="ko-KR" sz="1400" dirty="0" err="1"/>
              <a:t>uTexture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void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 = texture(</a:t>
            </a:r>
            <a:r>
              <a:rPr lang="en-US" altLang="ko-KR" sz="1400" dirty="0" err="1"/>
              <a:t>uTexture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5047" y="2039539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5047" y="2638980"/>
            <a:ext cx="392585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#version 330</a:t>
            </a:r>
          </a:p>
          <a:p>
            <a:endParaRPr lang="ko-KR" altLang="en-US" sz="1100" dirty="0"/>
          </a:p>
          <a:p>
            <a:r>
              <a:rPr lang="en-US" altLang="ko-KR" sz="1100" dirty="0"/>
              <a:t>in vec3 Position;</a:t>
            </a:r>
          </a:p>
          <a:p>
            <a:r>
              <a:rPr lang="en-US" altLang="ko-KR" sz="1100" dirty="0"/>
              <a:t>in vec2 </a:t>
            </a:r>
            <a:r>
              <a:rPr lang="en-US" altLang="ko-KR" sz="1100" dirty="0" err="1"/>
              <a:t>TexPos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in vec4 Velocity;</a:t>
            </a:r>
          </a:p>
          <a:p>
            <a:endParaRPr lang="ko-KR" altLang="en-US" sz="1100" dirty="0"/>
          </a:p>
          <a:p>
            <a:r>
              <a:rPr lang="en-US" altLang="ko-KR" sz="1100" dirty="0"/>
              <a:t>uniform float </a:t>
            </a:r>
            <a:r>
              <a:rPr lang="en-US" altLang="ko-KR" sz="1100" dirty="0" err="1"/>
              <a:t>uTime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out vec2 </a:t>
            </a:r>
            <a:r>
              <a:rPr lang="en-US" altLang="ko-KR" sz="1100" dirty="0" err="1"/>
              <a:t>vTexPos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void main()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gl_Position</a:t>
            </a:r>
            <a:r>
              <a:rPr lang="en-US" altLang="ko-KR" sz="1100" dirty="0"/>
              <a:t> = vec4(Position, 1.0);</a:t>
            </a:r>
          </a:p>
          <a:p>
            <a:endParaRPr lang="ko-KR" altLang="en-US" sz="1100" dirty="0"/>
          </a:p>
          <a:p>
            <a:r>
              <a:rPr lang="en-US" altLang="ko-KR" sz="1100" dirty="0" err="1"/>
              <a:t>vTexPos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TexPos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839744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 smtClean="0"/>
              <a:t>Shader</a:t>
            </a:r>
            <a:r>
              <a:rPr lang="en-US" altLang="ko-KR" dirty="0" smtClean="0"/>
              <a:t> code </a:t>
            </a:r>
            <a:r>
              <a:rPr lang="ko-KR" altLang="en-US" dirty="0" smtClean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35295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268760"/>
            <a:ext cx="9144000" cy="1769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800" dirty="0"/>
          </a:p>
          <a:p>
            <a:r>
              <a:rPr lang="en-US" altLang="ko-KR" sz="800" dirty="0" err="1"/>
              <a:t>int</a:t>
            </a:r>
            <a:r>
              <a:rPr lang="en-US" altLang="ko-KR" sz="800" dirty="0"/>
              <a:t> </a:t>
            </a:r>
            <a:r>
              <a:rPr lang="en-US" altLang="ko-KR" sz="800" dirty="0" err="1"/>
              <a:t>particleCount</a:t>
            </a:r>
            <a:r>
              <a:rPr lang="en-US" altLang="ko-KR" sz="800" dirty="0"/>
              <a:t> = 500;</a:t>
            </a:r>
          </a:p>
          <a:p>
            <a:r>
              <a:rPr lang="en-US" altLang="ko-KR" sz="800" dirty="0"/>
              <a:t>float </a:t>
            </a:r>
            <a:r>
              <a:rPr lang="en-US" altLang="ko-KR" sz="800" dirty="0" err="1"/>
              <a:t>particleSize</a:t>
            </a:r>
            <a:r>
              <a:rPr lang="en-US" altLang="ko-KR" sz="800" dirty="0"/>
              <a:t> = 0.05f;</a:t>
            </a:r>
          </a:p>
          <a:p>
            <a:r>
              <a:rPr lang="en-US" altLang="ko-KR" sz="800" dirty="0"/>
              <a:t>float </a:t>
            </a:r>
            <a:r>
              <a:rPr lang="en-US" altLang="ko-KR" sz="800" dirty="0" err="1"/>
              <a:t>particleInitPosX</a:t>
            </a:r>
            <a:r>
              <a:rPr lang="en-US" altLang="ko-KR" sz="800" dirty="0"/>
              <a:t> = 0.0f;</a:t>
            </a:r>
          </a:p>
          <a:p>
            <a:r>
              <a:rPr lang="en-US" altLang="ko-KR" sz="800" dirty="0"/>
              <a:t>float </a:t>
            </a:r>
            <a:r>
              <a:rPr lang="en-US" altLang="ko-KR" sz="800" dirty="0" err="1"/>
              <a:t>particleInitPosY</a:t>
            </a:r>
            <a:r>
              <a:rPr lang="en-US" altLang="ko-KR" sz="800" dirty="0"/>
              <a:t> = 0.25f;</a:t>
            </a:r>
          </a:p>
          <a:p>
            <a:endParaRPr lang="ko-KR" altLang="en-US" sz="800" dirty="0"/>
          </a:p>
          <a:p>
            <a:r>
              <a:rPr lang="en-US" altLang="ko-KR" sz="800" dirty="0"/>
              <a:t>float* </a:t>
            </a:r>
            <a:r>
              <a:rPr lang="en-US" altLang="ko-KR" sz="800" dirty="0" err="1"/>
              <a:t>particleVertices</a:t>
            </a:r>
            <a:r>
              <a:rPr lang="en-US" altLang="ko-KR" sz="800" dirty="0"/>
              <a:t> = new float[</a:t>
            </a:r>
            <a:r>
              <a:rPr lang="en-US" altLang="ko-KR" sz="800" dirty="0" err="1"/>
              <a:t>particleCount</a:t>
            </a:r>
            <a:r>
              <a:rPr lang="en-US" altLang="ko-KR" sz="800" dirty="0"/>
              <a:t> * 2 * 3 * (3 + 2 + 4)];</a:t>
            </a:r>
          </a:p>
          <a:p>
            <a:r>
              <a:rPr lang="en-US" altLang="ko-KR" sz="800" dirty="0" err="1"/>
              <a:t>int</a:t>
            </a:r>
            <a:r>
              <a:rPr lang="en-US" altLang="ko-KR" sz="800" dirty="0"/>
              <a:t> </a:t>
            </a:r>
            <a:r>
              <a:rPr lang="en-US" altLang="ko-KR" sz="800" dirty="0" err="1"/>
              <a:t>particleFloatCount</a:t>
            </a:r>
            <a:r>
              <a:rPr lang="en-US" altLang="ko-KR" sz="800" dirty="0"/>
              <a:t> = </a:t>
            </a:r>
            <a:r>
              <a:rPr lang="en-US" altLang="ko-KR" sz="800" dirty="0" err="1"/>
              <a:t>particleCount</a:t>
            </a:r>
            <a:r>
              <a:rPr lang="en-US" altLang="ko-KR" sz="800" dirty="0"/>
              <a:t> * 2 * 3 * (3 + 2 + 4);</a:t>
            </a:r>
          </a:p>
          <a:p>
            <a:r>
              <a:rPr lang="en-US" altLang="ko-KR" sz="800" dirty="0" err="1"/>
              <a:t>gParticleVertexCount</a:t>
            </a:r>
            <a:r>
              <a:rPr lang="en-US" altLang="ko-KR" sz="800" dirty="0"/>
              <a:t> = </a:t>
            </a:r>
            <a:r>
              <a:rPr lang="en-US" altLang="ko-KR" sz="800" dirty="0" err="1"/>
              <a:t>particleCount</a:t>
            </a:r>
            <a:r>
              <a:rPr lang="en-US" altLang="ko-KR" sz="800" dirty="0"/>
              <a:t> * 2 * 3;</a:t>
            </a:r>
          </a:p>
          <a:p>
            <a:endParaRPr lang="ko-KR" altLang="en-US" sz="800" dirty="0"/>
          </a:p>
          <a:p>
            <a:r>
              <a:rPr lang="en-US" altLang="ko-KR" sz="800" dirty="0" err="1"/>
              <a:t>int</a:t>
            </a:r>
            <a:r>
              <a:rPr lang="en-US" altLang="ko-KR" sz="800" dirty="0"/>
              <a:t> 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 = 0;</a:t>
            </a:r>
          </a:p>
          <a:p>
            <a:endParaRPr lang="ko-KR" altLang="en-US" sz="800" dirty="0"/>
          </a:p>
          <a:p>
            <a:r>
              <a:rPr lang="en-US" altLang="ko-KR" sz="800" dirty="0"/>
              <a:t>for (</a:t>
            </a:r>
            <a:r>
              <a:rPr lang="en-US" altLang="ko-KR" sz="800" dirty="0" err="1"/>
              <a:t>int</a:t>
            </a:r>
            <a:r>
              <a:rPr lang="en-US" altLang="ko-KR" sz="800" dirty="0"/>
              <a:t> i = 0; i &lt; </a:t>
            </a:r>
            <a:r>
              <a:rPr lang="en-US" altLang="ko-KR" sz="800" dirty="0" err="1"/>
              <a:t>particleCount</a:t>
            </a:r>
            <a:r>
              <a:rPr lang="en-US" altLang="ko-KR" sz="800" dirty="0"/>
              <a:t>; i++)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float </a:t>
            </a:r>
            <a:r>
              <a:rPr lang="en-US" altLang="ko-KR" sz="800" dirty="0" err="1"/>
              <a:t>randomValueX</a:t>
            </a:r>
            <a:r>
              <a:rPr lang="en-US" altLang="ko-KR" sz="800" dirty="0"/>
              <a:t> = 0.f;</a:t>
            </a:r>
          </a:p>
          <a:p>
            <a:r>
              <a:rPr lang="en-US" altLang="ko-KR" sz="800" dirty="0"/>
              <a:t>float </a:t>
            </a:r>
            <a:r>
              <a:rPr lang="en-US" altLang="ko-KR" sz="800" dirty="0" err="1"/>
              <a:t>randomValueY</a:t>
            </a:r>
            <a:r>
              <a:rPr lang="en-US" altLang="ko-KR" sz="800" dirty="0"/>
              <a:t> = 0.f;</a:t>
            </a:r>
          </a:p>
          <a:p>
            <a:r>
              <a:rPr lang="en-US" altLang="ko-KR" sz="800" dirty="0"/>
              <a:t>float </a:t>
            </a:r>
            <a:r>
              <a:rPr lang="en-US" altLang="ko-KR" sz="800" dirty="0" err="1"/>
              <a:t>randomValueZ</a:t>
            </a:r>
            <a:r>
              <a:rPr lang="en-US" altLang="ko-KR" sz="800" dirty="0"/>
              <a:t> = 0.f;</a:t>
            </a:r>
          </a:p>
          <a:p>
            <a:r>
              <a:rPr lang="en-US" altLang="ko-KR" sz="800" dirty="0"/>
              <a:t>float </a:t>
            </a:r>
            <a:r>
              <a:rPr lang="en-US" altLang="ko-KR" sz="800" dirty="0" err="1"/>
              <a:t>randomStartTime</a:t>
            </a:r>
            <a:r>
              <a:rPr lang="en-US" altLang="ko-KR" sz="800" dirty="0"/>
              <a:t> = 0.f;</a:t>
            </a:r>
          </a:p>
          <a:p>
            <a:r>
              <a:rPr lang="en-US" altLang="ko-KR" sz="800" dirty="0"/>
              <a:t>float </a:t>
            </a:r>
            <a:r>
              <a:rPr lang="en-US" altLang="ko-KR" sz="800" dirty="0" err="1"/>
              <a:t>velocityScale</a:t>
            </a:r>
            <a:r>
              <a:rPr lang="en-US" altLang="ko-KR" sz="800" dirty="0"/>
              <a:t> = 0.5f;</a:t>
            </a:r>
          </a:p>
          <a:p>
            <a:endParaRPr lang="ko-KR" altLang="en-US" sz="800" dirty="0"/>
          </a:p>
          <a:p>
            <a:r>
              <a:rPr lang="en-US" altLang="ko-KR" sz="800" dirty="0" err="1"/>
              <a:t>randomValueX</a:t>
            </a:r>
            <a:r>
              <a:rPr lang="en-US" altLang="ko-KR" sz="800" dirty="0"/>
              <a:t> = (rand() / (float)RAND_MAX - 0.5)*</a:t>
            </a:r>
            <a:r>
              <a:rPr lang="en-US" altLang="ko-KR" sz="800" dirty="0" err="1"/>
              <a:t>velocityScale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randomValueY</a:t>
            </a:r>
            <a:r>
              <a:rPr lang="en-US" altLang="ko-KR" sz="800" dirty="0"/>
              <a:t> = (rand() / (float)RAND_MAX - 0.5)*</a:t>
            </a:r>
            <a:r>
              <a:rPr lang="en-US" altLang="ko-KR" sz="800" dirty="0" err="1"/>
              <a:t>velocityScale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randomValueZ</a:t>
            </a:r>
            <a:r>
              <a:rPr lang="en-US" altLang="ko-KR" sz="800" dirty="0"/>
              <a:t> = 0.f;</a:t>
            </a:r>
          </a:p>
          <a:p>
            <a:r>
              <a:rPr lang="en-US" altLang="ko-KR" sz="800" dirty="0" err="1"/>
              <a:t>randomStartTime</a:t>
            </a:r>
            <a:r>
              <a:rPr lang="en-US" altLang="ko-KR" sz="800" dirty="0"/>
              <a:t> = (rand() / (float)RAND_MAX)*20.f;</a:t>
            </a:r>
          </a:p>
          <a:p>
            <a:endParaRPr lang="ko-KR" altLang="en-US" sz="800" dirty="0"/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-</a:t>
            </a:r>
            <a:r>
              <a:rPr lang="en-US" altLang="ko-KR" sz="800" dirty="0" err="1"/>
              <a:t>particleSize</a:t>
            </a:r>
            <a:r>
              <a:rPr lang="en-US" altLang="ko-KR" sz="800" dirty="0"/>
              <a:t>/2.f + </a:t>
            </a:r>
            <a:r>
              <a:rPr lang="en-US" altLang="ko-KR" sz="800" dirty="0" err="1"/>
              <a:t>particleInitPosX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-</a:t>
            </a:r>
            <a:r>
              <a:rPr lang="en-US" altLang="ko-KR" sz="800" dirty="0" err="1"/>
              <a:t>particleSize</a:t>
            </a:r>
            <a:r>
              <a:rPr lang="en-US" altLang="ko-KR" sz="800" dirty="0"/>
              <a:t> / 2.f + </a:t>
            </a:r>
            <a:r>
              <a:rPr lang="en-US" altLang="ko-KR" sz="800" dirty="0" err="1"/>
              <a:t>particleInitPosY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0.f;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0.f;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0.f;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randomValueX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randomValueY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randomValueZ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randomStartTime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endParaRPr lang="ko-KR" altLang="en-US" sz="800" dirty="0"/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particleSize</a:t>
            </a:r>
            <a:r>
              <a:rPr lang="en-US" altLang="ko-KR" sz="800" dirty="0"/>
              <a:t> / 2.f + </a:t>
            </a:r>
            <a:r>
              <a:rPr lang="en-US" altLang="ko-KR" sz="800" dirty="0" err="1"/>
              <a:t>particleInitPosX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-</a:t>
            </a:r>
            <a:r>
              <a:rPr lang="en-US" altLang="ko-KR" sz="800" dirty="0" err="1"/>
              <a:t>particleSize</a:t>
            </a:r>
            <a:r>
              <a:rPr lang="en-US" altLang="ko-KR" sz="800" dirty="0"/>
              <a:t> / 2.f + </a:t>
            </a:r>
            <a:r>
              <a:rPr lang="en-US" altLang="ko-KR" sz="800" dirty="0" err="1"/>
              <a:t>particleInitPosY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0.f;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1.f;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0.f;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randomValueX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randomValueY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randomValueZ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randomStartTime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endParaRPr lang="ko-KR" altLang="en-US" sz="800" dirty="0"/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particleSize</a:t>
            </a:r>
            <a:r>
              <a:rPr lang="en-US" altLang="ko-KR" sz="800" dirty="0"/>
              <a:t> / 2.f + </a:t>
            </a:r>
            <a:r>
              <a:rPr lang="en-US" altLang="ko-KR" sz="800" dirty="0" err="1"/>
              <a:t>particleInitPosX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particleSize</a:t>
            </a:r>
            <a:r>
              <a:rPr lang="en-US" altLang="ko-KR" sz="800" dirty="0"/>
              <a:t> / 2.f + </a:t>
            </a:r>
            <a:r>
              <a:rPr lang="en-US" altLang="ko-KR" sz="800" dirty="0" err="1"/>
              <a:t>particleInitPosY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0.f;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1.f;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1.f;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randomValueX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randomValueY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randomValueZ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randomStartTime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endParaRPr lang="ko-KR" altLang="en-US" sz="800" dirty="0"/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-</a:t>
            </a:r>
            <a:r>
              <a:rPr lang="en-US" altLang="ko-KR" sz="800" dirty="0" err="1"/>
              <a:t>particleSize</a:t>
            </a:r>
            <a:r>
              <a:rPr lang="en-US" altLang="ko-KR" sz="800" dirty="0"/>
              <a:t> / 2.f + </a:t>
            </a:r>
            <a:r>
              <a:rPr lang="en-US" altLang="ko-KR" sz="800" dirty="0" err="1"/>
              <a:t>particleInitPosX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-</a:t>
            </a:r>
            <a:r>
              <a:rPr lang="en-US" altLang="ko-KR" sz="800" dirty="0" err="1"/>
              <a:t>particleSize</a:t>
            </a:r>
            <a:r>
              <a:rPr lang="en-US" altLang="ko-KR" sz="800" dirty="0"/>
              <a:t> / 2.f + </a:t>
            </a:r>
            <a:r>
              <a:rPr lang="en-US" altLang="ko-KR" sz="800" dirty="0" err="1"/>
              <a:t>particleInitPosY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0.f;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0.f;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0.f;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randomValueX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randomValueY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randomValueZ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randomStartTime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endParaRPr lang="ko-KR" altLang="en-US" sz="800" dirty="0"/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particleSize</a:t>
            </a:r>
            <a:r>
              <a:rPr lang="en-US" altLang="ko-KR" sz="800" dirty="0"/>
              <a:t> / 2.f + </a:t>
            </a:r>
            <a:r>
              <a:rPr lang="en-US" altLang="ko-KR" sz="800" dirty="0" err="1"/>
              <a:t>particleInitPosX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particleSize</a:t>
            </a:r>
            <a:r>
              <a:rPr lang="en-US" altLang="ko-KR" sz="800" dirty="0"/>
              <a:t> / 2.f + </a:t>
            </a:r>
            <a:r>
              <a:rPr lang="en-US" altLang="ko-KR" sz="800" dirty="0" err="1"/>
              <a:t>particleInitPosY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0.f;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1.f;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1.f;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randomValueX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randomValueY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randomValueZ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randomStartTime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endParaRPr lang="ko-KR" altLang="en-US" sz="800" dirty="0"/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-</a:t>
            </a:r>
            <a:r>
              <a:rPr lang="en-US" altLang="ko-KR" sz="800" dirty="0" err="1"/>
              <a:t>particleSize</a:t>
            </a:r>
            <a:r>
              <a:rPr lang="en-US" altLang="ko-KR" sz="800" dirty="0"/>
              <a:t> / 2.f + </a:t>
            </a:r>
            <a:r>
              <a:rPr lang="en-US" altLang="ko-KR" sz="800" dirty="0" err="1"/>
              <a:t>particleInitPosX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particleSize</a:t>
            </a:r>
            <a:r>
              <a:rPr lang="en-US" altLang="ko-KR" sz="800" dirty="0"/>
              <a:t> / 2.f + </a:t>
            </a:r>
            <a:r>
              <a:rPr lang="en-US" altLang="ko-KR" sz="800" dirty="0" err="1"/>
              <a:t>particleInitPosY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0.f;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0.f;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1.f;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randomValueX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randomValueY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randomValueZ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 err="1"/>
              <a:t>particleVertices</a:t>
            </a:r>
            <a:r>
              <a:rPr lang="en-US" altLang="ko-KR" sz="800" dirty="0"/>
              <a:t>[</a:t>
            </a:r>
            <a:r>
              <a:rPr lang="en-US" altLang="ko-KR" sz="800" dirty="0" err="1"/>
              <a:t>particleVertIndex</a:t>
            </a:r>
            <a:r>
              <a:rPr lang="en-US" altLang="ko-KR" sz="800" dirty="0"/>
              <a:t>] = </a:t>
            </a:r>
            <a:r>
              <a:rPr lang="en-US" altLang="ko-KR" sz="800" dirty="0" err="1"/>
              <a:t>randomStartTime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particleVertIndex</a:t>
            </a:r>
            <a:r>
              <a:rPr lang="en-US" altLang="ko-KR" sz="800" dirty="0"/>
              <a:t>++;</a:t>
            </a:r>
          </a:p>
          <a:p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dirty="0" err="1"/>
              <a:t>glGenBuffers</a:t>
            </a:r>
            <a:r>
              <a:rPr lang="en-US" altLang="ko-KR" sz="800" dirty="0"/>
              <a:t>(1, &amp;</a:t>
            </a:r>
            <a:r>
              <a:rPr lang="en-US" altLang="ko-KR" sz="800" dirty="0" err="1"/>
              <a:t>VBO_ParticleMesh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glBindBuffer</a:t>
            </a:r>
            <a:r>
              <a:rPr lang="en-US" altLang="ko-KR" sz="800" dirty="0"/>
              <a:t>(GL_ARRAY_BUFFER, </a:t>
            </a:r>
            <a:r>
              <a:rPr lang="en-US" altLang="ko-KR" sz="800" dirty="0" err="1"/>
              <a:t>VBO_ParticleMesh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glBufferData</a:t>
            </a:r>
            <a:r>
              <a:rPr lang="en-US" altLang="ko-KR" sz="800" dirty="0"/>
              <a:t>(GL_ARRAY_BUFFER, </a:t>
            </a:r>
            <a:r>
              <a:rPr lang="en-US" altLang="ko-KR" sz="800" dirty="0" err="1"/>
              <a:t>sizeof</a:t>
            </a:r>
            <a:r>
              <a:rPr lang="en-US" altLang="ko-KR" sz="800" dirty="0"/>
              <a:t>(float)*</a:t>
            </a:r>
            <a:r>
              <a:rPr lang="en-US" altLang="ko-KR" sz="800" dirty="0" err="1"/>
              <a:t>particleFloatCount</a:t>
            </a:r>
            <a:r>
              <a:rPr lang="en-US" altLang="ko-KR" sz="800" dirty="0"/>
              <a:t>, </a:t>
            </a:r>
            <a:r>
              <a:rPr lang="en-US" altLang="ko-KR" sz="800" dirty="0" err="1"/>
              <a:t>particleVertices</a:t>
            </a:r>
            <a:r>
              <a:rPr lang="en-US" altLang="ko-KR" sz="800" dirty="0"/>
              <a:t>, GL_STATIC_DRAW);</a:t>
            </a:r>
            <a:endParaRPr lang="ko-KR" altLang="en-US" sz="700" dirty="0"/>
          </a:p>
        </p:txBody>
      </p:sp>
      <p:sp>
        <p:nvSpPr>
          <p:cNvPr id="4" name="TextBox 3"/>
          <p:cNvSpPr txBox="1"/>
          <p:nvPr/>
        </p:nvSpPr>
        <p:spPr>
          <a:xfrm>
            <a:off x="7853596" y="-10812"/>
            <a:ext cx="12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VBO </a:t>
            </a:r>
            <a:r>
              <a:rPr lang="ko-KR" altLang="en-US" dirty="0" smtClean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9920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-3246" y="1844824"/>
            <a:ext cx="9144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/>
          </a:p>
          <a:p>
            <a:r>
              <a:rPr lang="en-US" altLang="ko-KR" sz="1400" dirty="0" err="1"/>
              <a:t>GLulong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textureParticle</a:t>
            </a:r>
            <a:r>
              <a:rPr lang="en-US" altLang="ko-KR" sz="1400" dirty="0"/>
              <a:t>[]</a:t>
            </a:r>
          </a:p>
          <a:p>
            <a:r>
              <a:rPr lang="en-US" altLang="ko-KR" sz="1400" dirty="0"/>
              <a:t>=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0x00000000, 0x00000000, 0x00000000, 0x00000000, 0x00000000,</a:t>
            </a:r>
          </a:p>
          <a:p>
            <a:r>
              <a:rPr lang="en-US" altLang="ko-KR" sz="1400" dirty="0"/>
              <a:t>0x00000000, 0x00000000, 0xFFFFFFFF, 0x00000000, 0x00000000,</a:t>
            </a:r>
          </a:p>
          <a:p>
            <a:r>
              <a:rPr lang="en-US" altLang="ko-KR" sz="1400" dirty="0"/>
              <a:t>0x00000000, 0xFFFFFFFF, 0xFFFFFFFF, 0xFFFFFFFF, 0x00000000,</a:t>
            </a:r>
          </a:p>
          <a:p>
            <a:r>
              <a:rPr lang="en-US" altLang="ko-KR" sz="1400" dirty="0"/>
              <a:t>0x00000000, 0x00000000, 0xFFFFFFFF, 0x00000000, 0x00000000,</a:t>
            </a:r>
          </a:p>
          <a:p>
            <a:r>
              <a:rPr lang="en-US" altLang="ko-KR" sz="1400" dirty="0"/>
              <a:t>0x00000000, 0x00000000, 0x00000000, 0x00000000, 0x00000000,</a:t>
            </a:r>
          </a:p>
          <a:p>
            <a:r>
              <a:rPr lang="en-US" altLang="ko-KR" sz="1400" dirty="0"/>
              <a:t>};</a:t>
            </a:r>
          </a:p>
          <a:p>
            <a:r>
              <a:rPr lang="en-US" altLang="ko-KR" sz="1400" dirty="0" err="1"/>
              <a:t>glGenTextures</a:t>
            </a:r>
            <a:r>
              <a:rPr lang="en-US" altLang="ko-KR" sz="1400" dirty="0"/>
              <a:t>(1, &amp;</a:t>
            </a:r>
            <a:r>
              <a:rPr lang="en-US" altLang="ko-KR" sz="1400" dirty="0" err="1"/>
              <a:t>gParticleTextureID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glBindTexture</a:t>
            </a:r>
            <a:r>
              <a:rPr lang="en-US" altLang="ko-KR" sz="1400" dirty="0"/>
              <a:t>(GL_TEXTURE_2D, </a:t>
            </a:r>
            <a:r>
              <a:rPr lang="en-US" altLang="ko-KR" sz="1400" dirty="0" err="1"/>
              <a:t>gParticleTextureID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glTexImage2D(GL_TEXTURE_2D, 0, GL_RGBA, 5, 5, 0, GL_RGBA, GL_UNSIGNED_BYTE, </a:t>
            </a:r>
            <a:r>
              <a:rPr lang="en-US" altLang="ko-KR" sz="1400" dirty="0" err="1"/>
              <a:t>textureParticle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glTexParameteri</a:t>
            </a:r>
            <a:r>
              <a:rPr lang="en-US" altLang="ko-KR" sz="1400" dirty="0"/>
              <a:t>(GL_TEXTURE_2D, GL_TEXTURE_MIN_FILTER, GL_LINEAR);</a:t>
            </a:r>
          </a:p>
          <a:p>
            <a:r>
              <a:rPr lang="en-US" altLang="ko-KR" sz="1400" dirty="0" err="1"/>
              <a:t>glTexParameteri</a:t>
            </a:r>
            <a:r>
              <a:rPr lang="en-US" altLang="ko-KR" sz="1400" dirty="0"/>
              <a:t>(GL_TEXTURE_2D, GL_TEXTURE_MAG_FILTER, GL_LINEAR);</a:t>
            </a:r>
          </a:p>
          <a:p>
            <a:r>
              <a:rPr lang="en-US" altLang="ko-KR" sz="1400" dirty="0" err="1"/>
              <a:t>glTexParameteri</a:t>
            </a:r>
            <a:r>
              <a:rPr lang="en-US" altLang="ko-KR" sz="1400" dirty="0"/>
              <a:t>(GL_TEXTURE_2D, GL_TEXTURE_WRAP_S, GL_CLAMP_TO_EDGE);</a:t>
            </a:r>
          </a:p>
          <a:p>
            <a:r>
              <a:rPr lang="en-US" altLang="ko-KR" sz="1400" dirty="0" err="1"/>
              <a:t>glTexParameteri</a:t>
            </a:r>
            <a:r>
              <a:rPr lang="en-US" altLang="ko-KR" sz="1400" dirty="0"/>
              <a:t>(GL_TEXTURE_2D, GL_TEXTURE_WRAP_T, GL_CLAMP_TO_EDGE);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Texture</a:t>
            </a:r>
            <a:r>
              <a:rPr lang="ko-KR" altLang="en-US" dirty="0" smtClean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353720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268760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glUseProgram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gShaderProgram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</a:t>
            </a:r>
            <a:r>
              <a:rPr lang="en-US" altLang="ko-KR" sz="1400" dirty="0"/>
              <a:t>(GL_BLEND);</a:t>
            </a:r>
          </a:p>
          <a:p>
            <a:r>
              <a:rPr lang="en-US" altLang="ko-KR" sz="1400" dirty="0" err="1"/>
              <a:t>glBlendFunc</a:t>
            </a:r>
            <a:r>
              <a:rPr lang="en-US" altLang="ko-KR" sz="1400" dirty="0"/>
              <a:t>(GL_SRC_ALPHA, GL_ONE_MINUS_SRC_ALPHA);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uniformTime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glGetUniformLocation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uTime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glUniform1f(</a:t>
            </a:r>
            <a:r>
              <a:rPr lang="en-US" altLang="ko-KR" sz="1400" dirty="0" err="1"/>
              <a:t>uniformTime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gTimeStamp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gTimeStamp</a:t>
            </a:r>
            <a:r>
              <a:rPr lang="en-US" altLang="ko-KR" sz="1400" dirty="0"/>
              <a:t> += 0.001;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uniformTexture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glGetUniformLocation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uTexture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 err="1"/>
              <a:t>glActiveTexture</a:t>
            </a:r>
            <a:r>
              <a:rPr lang="en-US" altLang="ko-KR" sz="1400" dirty="0"/>
              <a:t>(GL_TEXTURE0);</a:t>
            </a:r>
          </a:p>
          <a:p>
            <a:r>
              <a:rPr lang="en-US" altLang="ko-KR" sz="1400" dirty="0" err="1"/>
              <a:t>glBindTexture</a:t>
            </a:r>
            <a:r>
              <a:rPr lang="en-US" altLang="ko-KR" sz="1400" dirty="0"/>
              <a:t>(GL_TEXTURE_2D, </a:t>
            </a:r>
            <a:r>
              <a:rPr lang="en-US" altLang="ko-KR" sz="1400" dirty="0" err="1"/>
              <a:t>gParticleTextureID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glUniform1i(</a:t>
            </a:r>
            <a:r>
              <a:rPr lang="en-US" altLang="ko-KR" sz="1400" dirty="0" err="1"/>
              <a:t>uniformTexture</a:t>
            </a:r>
            <a:r>
              <a:rPr lang="en-US" altLang="ko-KR" sz="1400" dirty="0"/>
              <a:t>, 0);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attrribVelocity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"Velocity");</a:t>
            </a:r>
          </a:p>
          <a:p>
            <a:endParaRPr lang="ko-KR" altLang="en-US" sz="1400" dirty="0"/>
          </a:p>
          <a:p>
            <a:r>
              <a:rPr lang="en-US" altLang="ko-KR" sz="1400" dirty="0" err="1" smtClean="0"/>
              <a:t>glEnableVertexAttribArray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attrribVelocity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VBO_ParticleMesh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 smtClean="0"/>
              <a:t>glVertexAttribPointer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attrribPosition</a:t>
            </a:r>
            <a:r>
              <a:rPr lang="en-US" altLang="ko-KR" sz="1400" dirty="0"/>
              <a:t>, 3, GL_FLOAT, GL_FALSE, 9*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9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attrribVelocity</a:t>
            </a:r>
            <a:r>
              <a:rPr lang="en-US" altLang="ko-KR" sz="1400" dirty="0"/>
              <a:t>, 4, GL_FLOAT, GL_FALSE, 9*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*)(5*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</a:p>
          <a:p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725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 smtClean="0"/>
              <a:t>렌더링</a:t>
            </a:r>
            <a:r>
              <a:rPr lang="ko-KR" altLang="en-US" dirty="0" smtClean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034549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6849" y="3331565"/>
            <a:ext cx="9027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 smtClean="0"/>
              <a:t>glDrawArrays</a:t>
            </a:r>
            <a:r>
              <a:rPr lang="en-US" altLang="ko-KR" sz="2800" dirty="0" smtClean="0"/>
              <a:t>(GL_TRIANGLES</a:t>
            </a:r>
            <a:r>
              <a:rPr lang="en-US" altLang="ko-KR" sz="2800" dirty="0"/>
              <a:t>, 0, </a:t>
            </a:r>
            <a:r>
              <a:rPr lang="en-US" altLang="ko-KR" sz="2800" dirty="0" err="1"/>
              <a:t>gParticleVertexCount</a:t>
            </a:r>
            <a:r>
              <a:rPr lang="en-US" altLang="ko-KR" sz="2800" dirty="0"/>
              <a:t>);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485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내용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구현된 내용은 초기 속도 및 시작 시간이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데이터에 포함되어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 사용하여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쉐이더에서</a:t>
            </a:r>
            <a:r>
              <a:rPr lang="ko-KR" altLang="en-US" dirty="0" smtClean="0"/>
              <a:t> 위치를 변경하여 보자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물리식</a:t>
            </a:r>
            <a:r>
              <a:rPr lang="ko-KR" altLang="en-US" dirty="0" smtClean="0"/>
              <a:t> 적용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중력 가속도 값을 잘 조정해야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파티클에</a:t>
            </a:r>
            <a:r>
              <a:rPr lang="ko-KR" altLang="en-US" dirty="0" smtClean="0"/>
              <a:t> 애니메이션 시작 시간을 </a:t>
            </a:r>
            <a:r>
              <a:rPr lang="ko-KR" altLang="en-US" smtClean="0"/>
              <a:t>적용해 보자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72903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파티클</a:t>
            </a:r>
            <a:r>
              <a:rPr lang="ko-KR" altLang="en-US" dirty="0" smtClean="0"/>
              <a:t> 속도를 기준으로 컬러를 변경해 보자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파티클</a:t>
            </a:r>
            <a:r>
              <a:rPr lang="ko-KR" altLang="en-US" dirty="0" smtClean="0"/>
              <a:t> 시작 위치가 특정 영역 안에서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시작 되도록 해보자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눈이 오는 듯한 효과를 구현 해보자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04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수많은 삼각형들로 이루어진 </a:t>
            </a:r>
            <a:r>
              <a:rPr lang="ko-KR" altLang="en-US" dirty="0" err="1" smtClean="0"/>
              <a:t>메시를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쉐이더를</a:t>
            </a:r>
            <a:r>
              <a:rPr lang="ko-KR" altLang="en-US" dirty="0" smtClean="0"/>
              <a:t> 이용하여 효과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992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쉐이더를</a:t>
            </a:r>
            <a:r>
              <a:rPr lang="ko-KR" altLang="en-US" dirty="0" smtClean="0"/>
              <a:t> 사용하여 간단한 </a:t>
            </a:r>
            <a:r>
              <a:rPr lang="ko-KR" altLang="en-US" dirty="0" err="1" smtClean="0"/>
              <a:t>파티클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애니매이션을</a:t>
            </a:r>
            <a:r>
              <a:rPr lang="ko-KR" altLang="en-US" dirty="0" smtClean="0"/>
              <a:t> 구현해 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15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파티클</a:t>
            </a:r>
            <a:r>
              <a:rPr lang="ko-KR" altLang="en-US" dirty="0" smtClean="0"/>
              <a:t> 애니메이션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16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파티클</a:t>
            </a:r>
            <a:r>
              <a:rPr lang="ko-KR" altLang="en-US" dirty="0" smtClean="0"/>
              <a:t> 효과를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쉐이더를</a:t>
            </a:r>
            <a:r>
              <a:rPr lang="ko-KR" altLang="en-US" dirty="0" smtClean="0"/>
              <a:t> 사용하여 구현</a:t>
            </a:r>
            <a:endParaRPr lang="ko-KR" altLang="en-US" dirty="0"/>
          </a:p>
        </p:txBody>
      </p:sp>
      <p:sp>
        <p:nvSpPr>
          <p:cNvPr id="311" name="타원 310"/>
          <p:cNvSpPr/>
          <p:nvPr/>
        </p:nvSpPr>
        <p:spPr>
          <a:xfrm>
            <a:off x="2471974" y="4976112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원호 311"/>
          <p:cNvSpPr/>
          <p:nvPr/>
        </p:nvSpPr>
        <p:spPr>
          <a:xfrm rot="16874292">
            <a:off x="1948631" y="4461751"/>
            <a:ext cx="2952328" cy="138876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원호 312"/>
          <p:cNvSpPr/>
          <p:nvPr/>
        </p:nvSpPr>
        <p:spPr>
          <a:xfrm rot="15144207">
            <a:off x="1467377" y="3855778"/>
            <a:ext cx="3960156" cy="177117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원호 313"/>
          <p:cNvSpPr/>
          <p:nvPr/>
        </p:nvSpPr>
        <p:spPr>
          <a:xfrm rot="17917771">
            <a:off x="1970403" y="4730266"/>
            <a:ext cx="2952328" cy="138876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원호 314"/>
          <p:cNvSpPr/>
          <p:nvPr/>
        </p:nvSpPr>
        <p:spPr>
          <a:xfrm rot="14551816" flipV="1">
            <a:off x="402840" y="4670137"/>
            <a:ext cx="2952328" cy="14576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원호 349"/>
          <p:cNvSpPr/>
          <p:nvPr/>
        </p:nvSpPr>
        <p:spPr>
          <a:xfrm rot="15126168" flipV="1">
            <a:off x="463364" y="4581428"/>
            <a:ext cx="2952328" cy="132043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/>
          <p:cNvSpPr/>
          <p:nvPr/>
        </p:nvSpPr>
        <p:spPr>
          <a:xfrm>
            <a:off x="2832014" y="2685458"/>
            <a:ext cx="356913" cy="3170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>
            <a:off x="3720378" y="3525539"/>
            <a:ext cx="356913" cy="3170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/>
          <p:cNvSpPr/>
          <p:nvPr/>
        </p:nvSpPr>
        <p:spPr>
          <a:xfrm>
            <a:off x="4174585" y="3984487"/>
            <a:ext cx="356913" cy="3170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/>
          <p:cNvSpPr/>
          <p:nvPr/>
        </p:nvSpPr>
        <p:spPr>
          <a:xfrm>
            <a:off x="1315272" y="3607115"/>
            <a:ext cx="356913" cy="3170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/>
          <p:cNvSpPr/>
          <p:nvPr/>
        </p:nvSpPr>
        <p:spPr>
          <a:xfrm>
            <a:off x="1010471" y="3940943"/>
            <a:ext cx="356913" cy="3170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TextBox 389"/>
          <p:cNvSpPr txBox="1"/>
          <p:nvPr/>
        </p:nvSpPr>
        <p:spPr>
          <a:xfrm>
            <a:off x="1634241" y="5389656"/>
            <a:ext cx="2264593" cy="66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3600" dirty="0" smtClean="0"/>
              <a:t>시작지점</a:t>
            </a:r>
          </a:p>
        </p:txBody>
      </p:sp>
      <p:sp>
        <p:nvSpPr>
          <p:cNvPr id="391" name="TextBox 390"/>
          <p:cNvSpPr txBox="1"/>
          <p:nvPr/>
        </p:nvSpPr>
        <p:spPr>
          <a:xfrm>
            <a:off x="4280943" y="4258005"/>
            <a:ext cx="113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smtClean="0"/>
              <a:t>파티클</a:t>
            </a:r>
            <a:endParaRPr lang="ko-KR" altLang="en-US" sz="2000" dirty="0" smtClean="0"/>
          </a:p>
        </p:txBody>
      </p:sp>
      <p:sp>
        <p:nvSpPr>
          <p:cNvPr id="392" name="TextBox 391"/>
          <p:cNvSpPr txBox="1"/>
          <p:nvPr/>
        </p:nvSpPr>
        <p:spPr>
          <a:xfrm>
            <a:off x="3880566" y="3207005"/>
            <a:ext cx="113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smtClean="0"/>
              <a:t>파티클</a:t>
            </a:r>
            <a:endParaRPr lang="ko-KR" altLang="en-US" sz="2000" dirty="0" smtClean="0"/>
          </a:p>
        </p:txBody>
      </p:sp>
      <p:sp>
        <p:nvSpPr>
          <p:cNvPr id="393" name="TextBox 392"/>
          <p:cNvSpPr txBox="1"/>
          <p:nvPr/>
        </p:nvSpPr>
        <p:spPr>
          <a:xfrm>
            <a:off x="2445198" y="2276872"/>
            <a:ext cx="113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smtClean="0"/>
              <a:t>파티클</a:t>
            </a:r>
            <a:endParaRPr lang="ko-KR" altLang="en-US" sz="2000" dirty="0" smtClean="0"/>
          </a:p>
        </p:txBody>
      </p:sp>
      <p:sp>
        <p:nvSpPr>
          <p:cNvPr id="394" name="TextBox 393"/>
          <p:cNvSpPr txBox="1"/>
          <p:nvPr/>
        </p:nvSpPr>
        <p:spPr>
          <a:xfrm>
            <a:off x="1049825" y="3227558"/>
            <a:ext cx="113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smtClean="0"/>
              <a:t>파티클</a:t>
            </a:r>
            <a:endParaRPr lang="ko-KR" altLang="en-US" sz="2000" dirty="0" smtClean="0"/>
          </a:p>
        </p:txBody>
      </p:sp>
      <p:sp>
        <p:nvSpPr>
          <p:cNvPr id="395" name="TextBox 394"/>
          <p:cNvSpPr txBox="1"/>
          <p:nvPr/>
        </p:nvSpPr>
        <p:spPr>
          <a:xfrm>
            <a:off x="542641" y="4258005"/>
            <a:ext cx="113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 err="1" smtClean="0"/>
              <a:t>파티클</a:t>
            </a:r>
            <a:endParaRPr lang="ko-KR" altLang="en-US" sz="2000" dirty="0" smtClean="0"/>
          </a:p>
        </p:txBody>
      </p:sp>
      <p:pic>
        <p:nvPicPr>
          <p:cNvPr id="396" name="Picture 3" descr="C:\Users\water\Documents\강의\2017\고급그래픽스효과\Lecture7\pl_sparks_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324279"/>
            <a:ext cx="3333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7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파티클 효과를 위한 간단한 물리 식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초기 속도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𝐼𝑛𝑖𝑡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초기 위치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𝐼𝑛𝑖𝑡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중력 가속도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𝑔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시간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smtClean="0"/>
                  <a:t>시간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일 때 </a:t>
                </a:r>
                <a:r>
                  <a:rPr lang="ko-KR" altLang="en-US" dirty="0" err="1" smtClean="0"/>
                  <a:t>파티클의</a:t>
                </a:r>
                <a:r>
                  <a:rPr lang="ko-KR" altLang="en-US" dirty="0" smtClean="0"/>
                  <a:t> 위치는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0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/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일 때 </a:t>
                </a:r>
                <a:r>
                  <a:rPr lang="ko-KR" altLang="en-US" dirty="0" err="1"/>
                  <a:t>파티클의</a:t>
                </a:r>
                <a:r>
                  <a:rPr lang="ko-KR" altLang="en-US" dirty="0"/>
                  <a:t> 속도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marL="342900" lvl="1" indent="-342900"/>
                <a:endParaRPr lang="en-US" altLang="ko-KR" dirty="0"/>
              </a:p>
              <a:p>
                <a:pPr marL="742950"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𝐼𝑛𝑖𝑡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𝑔</m:t>
                    </m:r>
                    <m:r>
                      <a:rPr lang="en-US" altLang="ko-KR" b="0" i="1" smtClean="0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𝑡</m:t>
                    </m:r>
                  </m:oMath>
                </a14:m>
                <a:endParaRPr lang="en-US" altLang="ko-KR" dirty="0"/>
              </a:p>
              <a:p>
                <a:pPr marL="342900" lvl="1" indent="-342900"/>
                <a:endParaRPr lang="en-US" altLang="ko-KR" dirty="0" smtClean="0"/>
              </a:p>
              <a:p>
                <a:pPr marL="342900" lvl="1" indent="-342900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일 때 </a:t>
                </a:r>
                <a:r>
                  <a:rPr lang="ko-KR" altLang="en-US" dirty="0" err="1"/>
                  <a:t>파티클의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위치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marL="342900" lvl="1" indent="-342900"/>
                <a:endParaRPr lang="en-US" altLang="ko-KR" dirty="0"/>
              </a:p>
              <a:p>
                <a:pPr marL="742950"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𝐼𝑛𝑖𝑡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t</m:t>
                    </m:r>
                    <m:r>
                      <a:rPr lang="en-US" altLang="ko-KR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𝐼𝑛𝑖𝑡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∗</m:t>
                    </m:r>
                    <m:r>
                      <a:rPr lang="en-US" altLang="ko-KR" b="0" i="1" smtClean="0">
                        <a:latin typeface="Cambria Math"/>
                      </a:rPr>
                      <m:t>𝑔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marL="742950" lvl="2" indent="-342900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79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/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일 때 </a:t>
                </a:r>
                <a:r>
                  <a:rPr lang="ko-KR" altLang="en-US" dirty="0" err="1"/>
                  <a:t>파티클의</a:t>
                </a:r>
                <a:r>
                  <a:rPr lang="ko-KR" altLang="en-US" dirty="0"/>
                  <a:t> 속도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marL="342900" lvl="1" indent="-342900"/>
                <a:endParaRPr lang="en-US" altLang="ko-KR" dirty="0"/>
              </a:p>
              <a:p>
                <a:pPr marL="742950"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𝐼𝑛𝑖𝑡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𝑔</m:t>
                    </m:r>
                    <m:r>
                      <a:rPr lang="en-US" altLang="ko-KR" b="0" i="1" smtClean="0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𝑡</m:t>
                    </m:r>
                  </m:oMath>
                </a14:m>
                <a:endParaRPr lang="en-US" altLang="ko-KR" dirty="0"/>
              </a:p>
              <a:p>
                <a:pPr marL="342900" lvl="1" indent="-342900"/>
                <a:endParaRPr lang="en-US" altLang="ko-KR" dirty="0" smtClean="0"/>
              </a:p>
              <a:p>
                <a:pPr marL="342900" lvl="1" indent="-342900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일 때 </a:t>
                </a:r>
                <a:r>
                  <a:rPr lang="ko-KR" altLang="en-US" dirty="0" err="1"/>
                  <a:t>파티클의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위치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marL="342900" lvl="1" indent="-342900"/>
                <a:endParaRPr lang="en-US" altLang="ko-KR" dirty="0"/>
              </a:p>
              <a:p>
                <a:pPr marL="742950"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𝐼𝑛𝑖𝑡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t</m:t>
                    </m:r>
                    <m:r>
                      <a:rPr lang="en-US" altLang="ko-KR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𝐼𝑛𝑖𝑡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∗</m:t>
                    </m:r>
                    <m:r>
                      <a:rPr lang="en-US" altLang="ko-KR" b="0" i="1" smtClean="0">
                        <a:latin typeface="Cambria Math"/>
                      </a:rPr>
                      <m:t>𝑔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marL="742950" lvl="2" indent="-342900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26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err="1" smtClean="0"/>
                  <a:t>버텍스</a:t>
                </a:r>
                <a:r>
                  <a:rPr lang="en-US" altLang="ko-KR" dirty="0" smtClean="0"/>
                  <a:t> </a:t>
                </a:r>
                <a:r>
                  <a:rPr lang="ko-KR" altLang="en-US" dirty="0" err="1" smtClean="0"/>
                  <a:t>쉐이더의</a:t>
                </a:r>
                <a:r>
                  <a:rPr lang="ko-KR" altLang="en-US" dirty="0" smtClean="0"/>
                  <a:t> 특징을 고려했을 때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파티클의</a:t>
                </a:r>
                <a:r>
                  <a:rPr lang="ko-KR" altLang="en-US" dirty="0" smtClean="0"/>
                  <a:t> 위치가 초기 값들을 제외하고 시간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만으로 표현 가능한가</a:t>
                </a:r>
                <a:r>
                  <a:rPr lang="en-US" altLang="ko-KR" dirty="0" smtClean="0"/>
                  <a:t>?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가능하다면 </a:t>
                </a:r>
                <a:r>
                  <a:rPr lang="ko-KR" altLang="en-US" dirty="0" err="1" smtClean="0"/>
                  <a:t>버텍스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쉐이더에서</a:t>
                </a:r>
                <a:r>
                  <a:rPr lang="ko-KR" altLang="en-US" dirty="0" smtClean="0"/>
                  <a:t> 표현 가능한가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 r="-2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2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1117</Words>
  <Application>Microsoft Office PowerPoint</Application>
  <PresentationFormat>화면 슬라이드 쇼(4:3)</PresentationFormat>
  <Paragraphs>295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전공특강</vt:lpstr>
      <vt:lpstr>지난시간</vt:lpstr>
      <vt:lpstr>개요</vt:lpstr>
      <vt:lpstr>파티클 애니메이션</vt:lpstr>
      <vt:lpstr>파티클 애니메이션</vt:lpstr>
      <vt:lpstr>파티클 애니메이션</vt:lpstr>
      <vt:lpstr>파티클 애니메이션</vt:lpstr>
      <vt:lpstr>파티클 애니메이션</vt:lpstr>
      <vt:lpstr>파티클 애니메이션</vt:lpstr>
      <vt:lpstr>파티클 애니메이션</vt:lpstr>
      <vt:lpstr>파티클 애니메이션(실습 준비)</vt:lpstr>
      <vt:lpstr>파티클 애니메이션(실습 준비)</vt:lpstr>
      <vt:lpstr>파티클 애니메이션(실습 준비)</vt:lpstr>
      <vt:lpstr>파티클 애니메이션(실습 준비)</vt:lpstr>
      <vt:lpstr>파티클 애니메이션(실습 준비)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</cp:lastModifiedBy>
  <cp:revision>197</cp:revision>
  <dcterms:created xsi:type="dcterms:W3CDTF">2006-10-05T04:04:58Z</dcterms:created>
  <dcterms:modified xsi:type="dcterms:W3CDTF">2018-05-28T01:11:01Z</dcterms:modified>
</cp:coreProperties>
</file>