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349" r:id="rId4"/>
    <p:sldId id="353" r:id="rId5"/>
    <p:sldId id="352" r:id="rId6"/>
    <p:sldId id="350" r:id="rId7"/>
    <p:sldId id="351" r:id="rId8"/>
    <p:sldId id="354" r:id="rId9"/>
    <p:sldId id="355" r:id="rId10"/>
    <p:sldId id="285" r:id="rId11"/>
    <p:sldId id="293" r:id="rId12"/>
    <p:sldId id="337" r:id="rId13"/>
    <p:sldId id="334" r:id="rId14"/>
    <p:sldId id="336" r:id="rId15"/>
    <p:sldId id="340" r:id="rId16"/>
    <p:sldId id="341" r:id="rId17"/>
    <p:sldId id="344" r:id="rId18"/>
    <p:sldId id="347" r:id="rId19"/>
    <p:sldId id="346" r:id="rId20"/>
    <p:sldId id="348" r:id="rId21"/>
    <p:sldId id="356" r:id="rId22"/>
    <p:sldId id="357" r:id="rId23"/>
    <p:sldId id="343" r:id="rId24"/>
    <p:sldId id="339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28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전공특강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4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1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오른쪽 화살표 1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오른쪽 화살표 1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99221" y="47251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각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의 입출력을 지정해야 함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18" idx="0"/>
            <a:endCxn id="16" idx="2"/>
          </p:cNvCxnSpPr>
          <p:nvPr/>
        </p:nvCxnSpPr>
        <p:spPr>
          <a:xfrm rot="16200000" flipV="1">
            <a:off x="1542350" y="1703876"/>
            <a:ext cx="1944216" cy="4098319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0"/>
            <a:endCxn id="12" idx="2"/>
          </p:cNvCxnSpPr>
          <p:nvPr/>
        </p:nvCxnSpPr>
        <p:spPr>
          <a:xfrm rot="16200000" flipV="1">
            <a:off x="2331539" y="2493066"/>
            <a:ext cx="1944216" cy="2519940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0"/>
            <a:endCxn id="14" idx="2"/>
          </p:cNvCxnSpPr>
          <p:nvPr/>
        </p:nvCxnSpPr>
        <p:spPr>
          <a:xfrm rot="5400000" flipH="1" flipV="1">
            <a:off x="4076502" y="3268043"/>
            <a:ext cx="1944216" cy="969987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15" idx="2"/>
          </p:cNvCxnSpPr>
          <p:nvPr/>
        </p:nvCxnSpPr>
        <p:spPr>
          <a:xfrm rot="5400000" flipH="1" flipV="1">
            <a:off x="4856755" y="2487790"/>
            <a:ext cx="1944216" cy="2530492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752" y="5326729"/>
            <a:ext cx="5629610" cy="139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45308"/>
            <a:ext cx="5530490" cy="360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569935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Stage </a:t>
            </a:r>
            <a:r>
              <a:rPr lang="ko-KR" altLang="en-US" dirty="0" smtClean="0"/>
              <a:t>내부에서 쓰이는 </a:t>
            </a:r>
            <a:r>
              <a:rPr lang="en-US" altLang="ko-KR" dirty="0" smtClean="0"/>
              <a:t>Modifier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786771"/>
            <a:ext cx="246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Stage </a:t>
            </a:r>
            <a:r>
              <a:rPr lang="ko-KR" altLang="en-US" dirty="0" smtClean="0"/>
              <a:t>자체의 입출력 값에 대해 쓰이는 </a:t>
            </a:r>
            <a:r>
              <a:rPr lang="en-US" altLang="ko-KR" dirty="0" smtClean="0"/>
              <a:t>Qualifier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2771800" y="298742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771800" y="569935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 1 9"/>
          <p:cNvSpPr/>
          <p:nvPr/>
        </p:nvSpPr>
        <p:spPr>
          <a:xfrm>
            <a:off x="755576" y="3933055"/>
            <a:ext cx="2016224" cy="15502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주</a:t>
            </a:r>
            <a:r>
              <a:rPr lang="ko-KR" altLang="en-US"/>
              <a:t>의</a:t>
            </a:r>
          </a:p>
        </p:txBody>
      </p:sp>
    </p:spTree>
    <p:extLst>
      <p:ext uri="{BB962C8B-B14F-4D97-AF65-F5344CB8AC3E}">
        <p14:creationId xmlns:p14="http://schemas.microsoft.com/office/powerpoint/2010/main" val="266175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</a:t>
            </a:r>
            <a:r>
              <a:rPr lang="en-US" altLang="ko-KR" dirty="0" smtClean="0"/>
              <a:t>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의 입출력을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그래픽스 파이프라인 외부로의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그래픽스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파이프라인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간의 입출력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8" y="2804211"/>
            <a:ext cx="8332543" cy="124957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9512" y="3140968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04248" y="314325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8" y="4869160"/>
            <a:ext cx="8332543" cy="12495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763688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239122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251520" y="4581128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</a:t>
            </a:r>
            <a:r>
              <a:rPr lang="ko-KR" altLang="en-US" dirty="0" smtClean="0"/>
              <a:t>외부로부터의 입력</a:t>
            </a:r>
            <a:endParaRPr lang="en-US" altLang="ko-KR" dirty="0"/>
          </a:p>
          <a:p>
            <a:pPr lvl="1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입력값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323111" y="2943631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오른쪽 화살표 12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" name="오른쪽 화살표 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/>
                <a:t>…</a:t>
              </a:r>
              <a:endParaRPr lang="ko-KR" altLang="en-US" sz="4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72049" y="323253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dirty="0" smtClean="0"/>
              <a:t>, y, </a:t>
            </a:r>
            <a:r>
              <a:rPr lang="en-US" altLang="ko-KR" dirty="0" smtClean="0"/>
              <a:t>z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r</a:t>
            </a:r>
            <a:r>
              <a:rPr lang="en-US" altLang="ko-KR" dirty="0" smtClean="0"/>
              <a:t>, g, b,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입력</a:t>
            </a:r>
            <a:endParaRPr lang="en-US" altLang="ko-KR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4323111" y="5056254"/>
            <a:ext cx="2591178" cy="1224136"/>
            <a:chOff x="2268854" y="3392372"/>
            <a:chExt cx="259117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오른쪽 화살표 21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오른쪽 화살표 1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/>
                <a:t>…</a:t>
              </a:r>
              <a:endParaRPr lang="ko-KR" altLang="en-US" sz="4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436329" y="5328571"/>
            <a:ext cx="1879936" cy="646331"/>
            <a:chOff x="35496" y="3610047"/>
            <a:chExt cx="1879936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in vec3 Position;</a:t>
              </a:r>
              <a:endParaRPr lang="en-US" altLang="ko-KR" dirty="0" smtClean="0"/>
            </a:p>
            <a:p>
              <a:r>
                <a:rPr lang="en-US" altLang="ko-KR" dirty="0" smtClean="0">
                  <a:sym typeface="Wingdings" pitchFamily="2" charset="2"/>
                </a:rPr>
                <a:t>in vec4 Color;</a:t>
              </a:r>
              <a:endParaRPr lang="en-US" altLang="ko-KR" dirty="0" smtClean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아래쪽 화살표 6"/>
          <p:cNvSpPr/>
          <p:nvPr/>
        </p:nvSpPr>
        <p:spPr>
          <a:xfrm>
            <a:off x="4211960" y="4437112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51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출력</a:t>
            </a:r>
            <a:endParaRPr lang="en-US" altLang="ko-KR" dirty="0"/>
          </a:p>
          <a:p>
            <a:pPr lvl="1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706261" y="2708920"/>
            <a:ext cx="1726886" cy="1224136"/>
            <a:chOff x="391044" y="3140968"/>
            <a:chExt cx="1726886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오른쪽 화살표 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33147" y="31150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en-US" altLang="ko-KR" dirty="0" smtClean="0"/>
              <a:t>, g, b,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3706261" y="4833156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433147" y="5239286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 vec4 </a:t>
            </a:r>
            <a:r>
              <a:rPr lang="en-US" altLang="ko-KR" dirty="0" err="1" smtClean="0"/>
              <a:t>outColor</a:t>
            </a:r>
            <a:r>
              <a:rPr lang="en-US" altLang="ko-KR" dirty="0" smtClean="0"/>
              <a:t>;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1841763" y="5100786"/>
            <a:ext cx="1879936" cy="646331"/>
            <a:chOff x="35496" y="3610047"/>
            <a:chExt cx="1879936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in vec3 Position;</a:t>
              </a:r>
              <a:endParaRPr lang="en-US" altLang="ko-KR" dirty="0" smtClean="0"/>
            </a:p>
            <a:p>
              <a:r>
                <a:rPr lang="en-US" altLang="ko-KR" dirty="0" smtClean="0">
                  <a:sym typeface="Wingdings" pitchFamily="2" charset="2"/>
                </a:rPr>
                <a:t>in vec4 Color;</a:t>
              </a:r>
              <a:endParaRPr lang="en-US" altLang="ko-KR" dirty="0" smtClean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763688" y="2997822"/>
            <a:ext cx="1879936" cy="646331"/>
            <a:chOff x="35496" y="3610047"/>
            <a:chExt cx="1879936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in vec3 Position;</a:t>
              </a:r>
              <a:endParaRPr lang="en-US" altLang="ko-KR" dirty="0" smtClean="0"/>
            </a:p>
            <a:p>
              <a:r>
                <a:rPr lang="en-US" altLang="ko-KR" dirty="0" smtClean="0">
                  <a:sym typeface="Wingdings" pitchFamily="2" charset="2"/>
                </a:rPr>
                <a:t>in vec4 Color;</a:t>
              </a:r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467981" y="5304437"/>
            <a:ext cx="2087987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4209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251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로부터의 입력</a:t>
            </a:r>
            <a:endParaRPr lang="en-US" altLang="ko-KR" dirty="0"/>
          </a:p>
          <a:p>
            <a:pPr lvl="1"/>
            <a:r>
              <a:rPr lang="ko-KR" altLang="en-US" sz="2000" dirty="0" err="1" smtClean="0"/>
              <a:t>버텍스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쉐이더의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출력값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== </a:t>
            </a:r>
            <a:r>
              <a:rPr lang="ko-KR" altLang="en-US" sz="2000" dirty="0" err="1" smtClean="0"/>
              <a:t>프래그먼트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쉐이더의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입력값</a:t>
            </a:r>
            <a:endParaRPr lang="ko-KR" altLang="en-US" sz="2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95376" y="2708774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037145" y="3115050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 vec4 </a:t>
            </a:r>
            <a:r>
              <a:rPr lang="en-US" altLang="ko-KR" dirty="0" err="1" smtClean="0"/>
              <a:t>vColor</a:t>
            </a:r>
            <a:r>
              <a:rPr lang="en-US" altLang="ko-KR" dirty="0" smtClean="0"/>
              <a:t>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056458" y="3180201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63972" y="3071334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…</a:t>
            </a:r>
            <a:endParaRPr lang="ko-KR" altLang="en-US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7062396" y="2708774"/>
            <a:ext cx="1726886" cy="1224136"/>
            <a:chOff x="391044" y="3140968"/>
            <a:chExt cx="1726886" cy="1224136"/>
          </a:xfrm>
        </p:grpSpPr>
        <p:grpSp>
          <p:nvGrpSpPr>
            <p:cNvPr id="29" name="그룹 28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0" name="오른쪽 화살표 29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118180" y="3136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en-US" altLang="ko-KR" dirty="0" smtClean="0"/>
              <a:t>, g, b,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입</a:t>
            </a:r>
            <a:r>
              <a:rPr lang="ko-KR" altLang="en-US" dirty="0" smtClean="0"/>
              <a:t>력</a:t>
            </a:r>
            <a:endParaRPr lang="en-US" altLang="ko-KR" dirty="0" smtClean="0"/>
          </a:p>
        </p:txBody>
      </p:sp>
      <p:sp>
        <p:nvSpPr>
          <p:cNvPr id="44" name="오른쪽 화살표 43"/>
          <p:cNvSpPr/>
          <p:nvPr/>
        </p:nvSpPr>
        <p:spPr>
          <a:xfrm>
            <a:off x="4176400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4973053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85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027620" y="5609704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 vec4 </a:t>
            </a:r>
            <a:r>
              <a:rPr lang="en-US" altLang="ko-KR" dirty="0" err="1" smtClean="0"/>
              <a:t>vColor</a:t>
            </a:r>
            <a:r>
              <a:rPr lang="en-US" altLang="ko-KR" dirty="0" smtClean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046933" y="5674855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454447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…</a:t>
            </a:r>
            <a:endParaRPr lang="ko-KR" altLang="en-US" dirty="0" smtClean="0"/>
          </a:p>
        </p:txBody>
      </p:sp>
      <p:grpSp>
        <p:nvGrpSpPr>
          <p:cNvPr id="54" name="그룹 53"/>
          <p:cNvGrpSpPr/>
          <p:nvPr/>
        </p:nvGrpSpPr>
        <p:grpSpPr>
          <a:xfrm>
            <a:off x="7052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108655" y="56308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vec4 </a:t>
            </a:r>
            <a:r>
              <a:rPr lang="en-US" altLang="ko-KR" dirty="0" err="1" smtClean="0"/>
              <a:t>vColor</a:t>
            </a:r>
            <a:r>
              <a:rPr lang="en-US" altLang="ko-KR" dirty="0" smtClean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4166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4963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4209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145200" y="5697753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7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203848" y="1916832"/>
            <a:ext cx="1726886" cy="1224136"/>
            <a:chOff x="391044" y="3140968"/>
            <a:chExt cx="1726886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오른쪽 화살표 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59632" y="23442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vec4 </a:t>
            </a:r>
            <a:r>
              <a:rPr lang="en-US" altLang="ko-KR" dirty="0" err="1" smtClean="0"/>
              <a:t>vColor</a:t>
            </a:r>
            <a:r>
              <a:rPr lang="en-US" altLang="ko-KR" dirty="0" smtClean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96177" y="2411157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20072" y="2344234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</a:t>
            </a:r>
            <a:r>
              <a:rPr lang="en-US" altLang="ko-KR" dirty="0" smtClean="0"/>
              <a:t>, g, b</a:t>
            </a:r>
            <a:r>
              <a:rPr lang="en-US" altLang="ko-KR" smtClean="0"/>
              <a:t>, </a:t>
            </a:r>
            <a:r>
              <a:rPr lang="en-US" altLang="ko-KR" smtClean="0"/>
              <a:t>a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51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4209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230327" y="5134355"/>
            <a:ext cx="1726886" cy="1224136"/>
            <a:chOff x="391044" y="3140968"/>
            <a:chExt cx="1726886" cy="1224136"/>
          </a:xfrm>
        </p:grpSpPr>
        <p:grpSp>
          <p:nvGrpSpPr>
            <p:cNvPr id="16" name="그룹 1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6111" y="55617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vec4 </a:t>
            </a:r>
            <a:r>
              <a:rPr lang="en-US" altLang="ko-KR" dirty="0" err="1" smtClean="0"/>
              <a:t>vColor</a:t>
            </a:r>
            <a:r>
              <a:rPr lang="en-US" altLang="ko-KR" dirty="0" smtClean="0"/>
              <a:t>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22656" y="5628680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46551" y="5561757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 vec4 </a:t>
            </a:r>
            <a:r>
              <a:rPr lang="en-US" altLang="ko-KR" dirty="0" err="1" smtClean="0"/>
              <a:t>outColor</a:t>
            </a:r>
            <a:r>
              <a:rPr lang="en-US" altLang="ko-KR" dirty="0" smtClean="0"/>
              <a:t>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92080" y="5628680"/>
            <a:ext cx="201622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1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8" y="1772816"/>
            <a:ext cx="8332543" cy="1249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7004" y="5605378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 vec4 </a:t>
            </a:r>
            <a:r>
              <a:rPr lang="en-US" altLang="ko-KR" dirty="0" err="1" smtClean="0"/>
              <a:t>vColor</a:t>
            </a:r>
            <a:r>
              <a:rPr lang="en-US" altLang="ko-KR" dirty="0" smtClean="0"/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39374" y="5661248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570" y="3743674"/>
            <a:ext cx="1879936" cy="646331"/>
            <a:chOff x="35496" y="3610047"/>
            <a:chExt cx="187993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in vec3 Position;</a:t>
              </a:r>
              <a:endParaRPr lang="en-US" altLang="ko-KR" dirty="0" smtClean="0"/>
            </a:p>
            <a:p>
              <a:r>
                <a:rPr lang="en-US" altLang="ko-KR" dirty="0" smtClean="0">
                  <a:sym typeface="Wingdings" pitchFamily="2" charset="2"/>
                </a:rPr>
                <a:t>in vec4 Color;</a:t>
              </a:r>
              <a:endParaRPr lang="en-US" altLang="ko-KR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23606" y="4075139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vec4 </a:t>
            </a:r>
            <a:r>
              <a:rPr lang="en-US" altLang="ko-KR" dirty="0" err="1" smtClean="0"/>
              <a:t>vColor</a:t>
            </a:r>
            <a:r>
              <a:rPr lang="en-US" altLang="ko-KR" dirty="0" smtClean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55976" y="4131009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9070" y="5464736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 vec4 </a:t>
            </a:r>
            <a:r>
              <a:rPr lang="en-US" altLang="ko-KR" dirty="0" err="1" smtClean="0"/>
              <a:t>outColor</a:t>
            </a:r>
            <a:r>
              <a:rPr lang="en-US" altLang="ko-KR" dirty="0" smtClean="0"/>
              <a:t>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51440" y="5520606"/>
            <a:ext cx="2020960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5" idx="0"/>
          </p:cNvCxnSpPr>
          <p:nvPr/>
        </p:nvCxnSpPr>
        <p:spPr>
          <a:xfrm flipH="1" flipV="1">
            <a:off x="2039374" y="2564904"/>
            <a:ext cx="8977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0"/>
            <a:endCxn id="3" idx="1"/>
          </p:cNvCxnSpPr>
          <p:nvPr/>
        </p:nvCxnSpPr>
        <p:spPr>
          <a:xfrm flipH="1" flipV="1">
            <a:off x="405728" y="2397605"/>
            <a:ext cx="549995" cy="139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</p:cNvCxnSpPr>
          <p:nvPr/>
        </p:nvCxnSpPr>
        <p:spPr>
          <a:xfrm flipV="1">
            <a:off x="5253708" y="2564904"/>
            <a:ext cx="254396" cy="156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H="1" flipV="1">
            <a:off x="7092280" y="2492896"/>
            <a:ext cx="69640" cy="30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6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</a:t>
            </a:r>
            <a:r>
              <a:rPr lang="en-US" altLang="ko-KR" dirty="0" smtClean="0"/>
              <a:t>Qualifier(uniform)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91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82735" y="523335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외부에서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지정한 값을 쓰고 싶을 경우 </a:t>
            </a:r>
            <a:r>
              <a:rPr lang="en-US" altLang="ko-KR" dirty="0" smtClean="0"/>
              <a:t>uniform </a:t>
            </a:r>
            <a:r>
              <a:rPr lang="ko-KR" altLang="en-US" dirty="0" smtClean="0"/>
              <a:t>사용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6734" y="3923531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uniform float Time;</a:t>
            </a:r>
          </a:p>
          <a:p>
            <a:r>
              <a:rPr lang="en-US" altLang="ko-KR" dirty="0" smtClean="0"/>
              <a:t>uniform mat4 </a:t>
            </a:r>
            <a:r>
              <a:rPr lang="en-US" altLang="ko-KR" dirty="0" err="1" smtClean="0"/>
              <a:t>MVPMatrix</a:t>
            </a:r>
            <a:r>
              <a:rPr lang="en-US" altLang="ko-KR" dirty="0" smtClean="0"/>
              <a:t>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1172660" y="3213272"/>
            <a:ext cx="782563" cy="6379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04048" y="393305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uniform float Time;</a:t>
            </a:r>
          </a:p>
          <a:p>
            <a:r>
              <a:rPr lang="en-US" altLang="ko-KR" dirty="0" smtClean="0"/>
              <a:t>uniform float </a:t>
            </a:r>
            <a:r>
              <a:rPr lang="en-US" altLang="ko-KR" dirty="0" err="1" smtClean="0"/>
              <a:t>ColorLevel</a:t>
            </a:r>
            <a:r>
              <a:rPr lang="en-US" altLang="ko-KR" dirty="0" smtClean="0"/>
              <a:t>;</a:t>
            </a:r>
          </a:p>
        </p:txBody>
      </p:sp>
      <p:cxnSp>
        <p:nvCxnSpPr>
          <p:cNvPr id="34" name="꺾인 연결선 33"/>
          <p:cNvCxnSpPr>
            <a:stCxn id="32" idx="0"/>
            <a:endCxn id="20" idx="2"/>
          </p:cNvCxnSpPr>
          <p:nvPr/>
        </p:nvCxnSpPr>
        <p:spPr>
          <a:xfrm rot="16200000" flipV="1">
            <a:off x="6088695" y="3361517"/>
            <a:ext cx="792087" cy="3509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645781" y="6221686"/>
            <a:ext cx="5835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uniform float Time</a:t>
            </a:r>
            <a:r>
              <a:rPr lang="en-US" altLang="ko-KR" dirty="0" smtClean="0"/>
              <a:t>;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간에 공유 가능함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254686" y="3974938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18896" y="3953749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4024785">
            <a:off x="3275856" y="4725144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7868070">
            <a:off x="4601777" y="4675995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28247" y="6246604"/>
            <a:ext cx="2024911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7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endParaRPr lang="en-US" altLang="ko-KR" dirty="0" smtClean="0"/>
          </a:p>
          <a:p>
            <a:r>
              <a:rPr lang="en-US" altLang="ko-KR" dirty="0" smtClean="0"/>
              <a:t>Storage Qualifier</a:t>
            </a:r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</a:t>
            </a:r>
            <a:r>
              <a:rPr lang="ko-KR" altLang="en-US" dirty="0" smtClean="0"/>
              <a:t>패킹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</a:t>
            </a:r>
            <a:r>
              <a:rPr lang="en-US" altLang="ko-KR" dirty="0" smtClean="0"/>
              <a:t>Qualifier(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91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55305" y="5877272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내</a:t>
            </a:r>
            <a:r>
              <a:rPr lang="ko-KR" altLang="en-US" dirty="0"/>
              <a:t>부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지정하고 변하지 않을 경우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각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별로 선업 해야 함</a:t>
            </a:r>
            <a:endParaRPr lang="ko-KR" alt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961826" y="4797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float PI = 3.141592;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2103395" y="2282536"/>
            <a:ext cx="1656184" cy="33730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0"/>
            <a:endCxn id="20" idx="2"/>
          </p:cNvCxnSpPr>
          <p:nvPr/>
        </p:nvCxnSpPr>
        <p:spPr>
          <a:xfrm rot="5400000" flipH="1" flipV="1">
            <a:off x="4635534" y="3123444"/>
            <a:ext cx="1656184" cy="1691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970607" y="4830705"/>
            <a:ext cx="2825529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Qualifier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바꾸어도 무방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940819" y="2564904"/>
            <a:ext cx="2591178" cy="1224136"/>
            <a:chOff x="2268854" y="3392372"/>
            <a:chExt cx="2591178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오른쪽 화살표 45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4" name="오른쪽 화살표 43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/>
                <a:t>…</a:t>
              </a:r>
              <a:endParaRPr lang="ko-KR" altLang="en-US" sz="4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033932" y="2844438"/>
            <a:ext cx="1879936" cy="646331"/>
            <a:chOff x="35496" y="3610047"/>
            <a:chExt cx="1879936" cy="646331"/>
          </a:xfrm>
        </p:grpSpPr>
        <p:sp>
          <p:nvSpPr>
            <p:cNvPr id="48" name="TextBox 47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in vec3 Position;</a:t>
              </a:r>
              <a:endParaRPr lang="en-US" altLang="ko-KR" dirty="0" smtClean="0"/>
            </a:p>
            <a:p>
              <a:r>
                <a:rPr lang="en-US" altLang="ko-KR" dirty="0" smtClean="0">
                  <a:sym typeface="Wingdings" pitchFamily="2" charset="2"/>
                </a:rPr>
                <a:t>in vec4 Color;</a:t>
              </a:r>
              <a:endParaRPr lang="en-US" altLang="ko-KR" dirty="0" smtClean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79173" y="5392985"/>
            <a:ext cx="2591178" cy="1224136"/>
            <a:chOff x="2268854" y="3392372"/>
            <a:chExt cx="2591178" cy="1224136"/>
          </a:xfrm>
        </p:grpSpPr>
        <p:grpSp>
          <p:nvGrpSpPr>
            <p:cNvPr id="52" name="그룹 5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오른쪽 화살표 5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5" name="오른쪽 화살표 5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/>
                <a:t>…</a:t>
              </a:r>
              <a:endParaRPr lang="ko-KR" altLang="en-US" sz="4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763133" y="5672519"/>
            <a:ext cx="2789089" cy="646331"/>
            <a:chOff x="35496" y="3610047"/>
            <a:chExt cx="1879936" cy="646331"/>
          </a:xfrm>
        </p:grpSpPr>
        <p:sp>
          <p:nvSpPr>
            <p:cNvPr id="59" name="TextBox 58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attribute vec3 Position;</a:t>
              </a:r>
              <a:endParaRPr lang="en-US" altLang="ko-KR" dirty="0" smtClean="0"/>
            </a:p>
            <a:p>
              <a:r>
                <a:rPr lang="en-US" altLang="ko-KR" dirty="0" smtClean="0">
                  <a:sym typeface="Wingdings" pitchFamily="2" charset="2"/>
                </a:rPr>
                <a:t>attribute vec4 Color;</a:t>
              </a:r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251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>
            <a:off x="4209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6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251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varying </a:t>
            </a:r>
            <a:r>
              <a:rPr lang="ko-KR" altLang="en-US" dirty="0" smtClean="0"/>
              <a:t>으로 바꾸어도 무방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85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027620" y="5609704"/>
            <a:ext cx="231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varying vec4 </a:t>
            </a:r>
            <a:r>
              <a:rPr lang="en-US" altLang="ko-KR" sz="1400" dirty="0" err="1" smtClean="0"/>
              <a:t>vColor</a:t>
            </a:r>
            <a:r>
              <a:rPr lang="en-US" altLang="ko-KR" sz="1400" dirty="0" smtClean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046933" y="5636865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454447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…</a:t>
            </a:r>
            <a:endParaRPr lang="ko-KR" altLang="en-US" dirty="0" smtClean="0"/>
          </a:p>
        </p:txBody>
      </p:sp>
      <p:grpSp>
        <p:nvGrpSpPr>
          <p:cNvPr id="54" name="그룹 53"/>
          <p:cNvGrpSpPr/>
          <p:nvPr/>
        </p:nvGrpSpPr>
        <p:grpSpPr>
          <a:xfrm>
            <a:off x="7052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108655" y="5630830"/>
            <a:ext cx="183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varying vec4 </a:t>
            </a:r>
            <a:r>
              <a:rPr lang="en-US" altLang="ko-KR" sz="1400" dirty="0" err="1" smtClean="0"/>
              <a:t>vColor</a:t>
            </a:r>
            <a:r>
              <a:rPr lang="en-US" altLang="ko-KR" sz="1400" dirty="0" smtClean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4166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4963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4209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116202" y="5657428"/>
            <a:ext cx="1832061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285851" y="2636912"/>
            <a:ext cx="1726886" cy="1224136"/>
            <a:chOff x="391044" y="3140968"/>
            <a:chExt cx="1726886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" name="오른쪽 화살표 66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" name="오른쪽 화살표 6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027620" y="3043188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 vec4 </a:t>
            </a:r>
            <a:r>
              <a:rPr lang="en-US" altLang="ko-KR" dirty="0" err="1" smtClean="0"/>
              <a:t>vColor</a:t>
            </a:r>
            <a:r>
              <a:rPr lang="en-US" altLang="ko-KR" dirty="0" smtClean="0"/>
              <a:t>;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046933" y="3108339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454447" y="2999472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…</a:t>
            </a:r>
            <a:endParaRPr lang="ko-KR" altLang="en-US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7052871" y="2636912"/>
            <a:ext cx="1726886" cy="1224136"/>
            <a:chOff x="391044" y="3140968"/>
            <a:chExt cx="1726886" cy="1224136"/>
          </a:xfrm>
        </p:grpSpPr>
        <p:grpSp>
          <p:nvGrpSpPr>
            <p:cNvPr id="72" name="그룹 71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3" name="오른쪽 화살표 72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108655" y="306431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vec4 </a:t>
            </a:r>
            <a:r>
              <a:rPr lang="en-US" altLang="ko-KR" dirty="0" err="1" smtClean="0"/>
              <a:t>vColor</a:t>
            </a:r>
            <a:r>
              <a:rPr lang="en-US" altLang="ko-KR" dirty="0" smtClean="0"/>
              <a:t>;</a:t>
            </a:r>
          </a:p>
        </p:txBody>
      </p:sp>
      <p:sp>
        <p:nvSpPr>
          <p:cNvPr id="77" name="오른쪽 화살표 76"/>
          <p:cNvSpPr/>
          <p:nvPr/>
        </p:nvSpPr>
        <p:spPr>
          <a:xfrm>
            <a:off x="4166875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4963528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145200" y="3131237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4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입력 데이터 패킹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3068960"/>
            <a:ext cx="903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positionAttribID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glGetAttribLocation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gShaderProgram</a:t>
            </a:r>
            <a:r>
              <a:rPr lang="en-US" altLang="ko-KR" dirty="0"/>
              <a:t>, "Position</a:t>
            </a:r>
            <a:r>
              <a:rPr lang="en-US" altLang="ko-KR" dirty="0" smtClean="0"/>
              <a:t>");</a:t>
            </a:r>
          </a:p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colorAttribID</a:t>
            </a:r>
            <a:r>
              <a:rPr lang="en-US" altLang="ko-KR" dirty="0" smtClean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</a:t>
            </a:r>
            <a:r>
              <a:rPr lang="en-US" altLang="ko-KR" dirty="0" smtClean="0"/>
              <a:t>“Color");</a:t>
            </a:r>
          </a:p>
          <a:p>
            <a:pPr latinLnBrk="0"/>
            <a:endParaRPr lang="ko-KR" altLang="en-US" dirty="0"/>
          </a:p>
          <a:p>
            <a:r>
              <a:rPr lang="en-US" altLang="ko-KR" dirty="0" err="1" smtClean="0"/>
              <a:t>glEnableVertexAttribArray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positionAttribID</a:t>
            </a:r>
            <a:r>
              <a:rPr lang="en-US" altLang="ko-KR" dirty="0" smtClean="0"/>
              <a:t>);</a:t>
            </a:r>
            <a:endParaRPr lang="ko-KR" altLang="en-US" dirty="0"/>
          </a:p>
          <a:p>
            <a:r>
              <a:rPr lang="en-US" altLang="ko-KR" dirty="0" err="1" smtClean="0"/>
              <a:t>glEnableVertexAttribArray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colorAttribID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 //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 err="1" smtClean="0"/>
              <a:t>glVertexAttribPointer</a:t>
            </a:r>
            <a:r>
              <a:rPr lang="en-US" altLang="ko-KR" dirty="0" smtClean="0"/>
              <a:t>(</a:t>
            </a:r>
            <a:r>
              <a:rPr lang="en-US" altLang="ko-KR" dirty="0" err="1"/>
              <a:t>positionAttribID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, </a:t>
            </a:r>
            <a:r>
              <a:rPr lang="en-US" altLang="ko-KR" dirty="0"/>
              <a:t>GL_FLOAT, GL_FALSE,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, </a:t>
            </a:r>
            <a:r>
              <a:rPr lang="en-US" altLang="ko-KR" dirty="0"/>
              <a:t>0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, </a:t>
            </a:r>
            <a:r>
              <a:rPr lang="en-US" altLang="ko-KR" dirty="0"/>
              <a:t>GL_FLOAT, GL_FALSE, 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, </a:t>
            </a:r>
            <a:r>
              <a:rPr lang="en-US" altLang="ko-KR" dirty="0"/>
              <a:t>0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4030615" y="1494152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/>
                <a:t>…</a:t>
              </a:r>
              <a:endParaRPr lang="ko-KR" altLang="en-US" sz="4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123728" y="1773686"/>
            <a:ext cx="1879936" cy="646331"/>
            <a:chOff x="35496" y="3610047"/>
            <a:chExt cx="1879936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in vec3 Position;</a:t>
              </a:r>
              <a:endParaRPr lang="en-US" altLang="ko-KR" dirty="0" smtClean="0"/>
            </a:p>
            <a:p>
              <a:r>
                <a:rPr lang="en-US" altLang="ko-KR" dirty="0" smtClean="0">
                  <a:sym typeface="Wingdings" pitchFamily="2" charset="2"/>
                </a:rPr>
                <a:t>in vec4 Color;</a:t>
              </a:r>
              <a:endParaRPr lang="en-US" altLang="ko-KR" dirty="0" smtClean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11" name="타원 10"/>
          <p:cNvSpPr/>
          <p:nvPr/>
        </p:nvSpPr>
        <p:spPr>
          <a:xfrm>
            <a:off x="4103948" y="220486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79712" y="4869160"/>
            <a:ext cx="360040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351029" y="4869085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79812" y="258526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Position (0.0, 1.0, 0.0)</a:t>
            </a:r>
          </a:p>
          <a:p>
            <a:pPr latinLnBrk="0"/>
            <a:r>
              <a:rPr lang="en-US" altLang="ko-KR" dirty="0" smtClean="0"/>
              <a:t>Color (1.0, 1.0, 1.0, 1.0)</a:t>
            </a:r>
            <a:endParaRPr lang="ko-KR" alt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55576" y="527790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Position (-1.0, -1.0, 0.0)</a:t>
            </a:r>
          </a:p>
          <a:p>
            <a:pPr latinLnBrk="0"/>
            <a:r>
              <a:rPr lang="en-US" altLang="ko-KR" dirty="0" smtClean="0"/>
              <a:t>Color (1.0, 0.0, 0.0, 1.0)</a:t>
            </a:r>
            <a:endParaRPr lang="ko-KR" alt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26893" y="526853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Position (1.0, -1.0, 0.0)</a:t>
            </a:r>
          </a:p>
          <a:p>
            <a:pPr latinLnBrk="0"/>
            <a:r>
              <a:rPr lang="en-US" altLang="ko-KR" dirty="0" smtClean="0"/>
              <a:t>Color (0.0, 0.0, 1.0, 1.0)</a:t>
            </a:r>
            <a:endParaRPr lang="ko-KR" altLang="en-US" dirty="0" smtClean="0"/>
          </a:p>
        </p:txBody>
      </p:sp>
      <p:cxnSp>
        <p:nvCxnSpPr>
          <p:cNvPr id="14" name="직선 연결선 13"/>
          <p:cNvCxnSpPr>
            <a:stCxn id="20" idx="7"/>
            <a:endCxn id="11" idx="3"/>
          </p:cNvCxnSpPr>
          <p:nvPr/>
        </p:nvCxnSpPr>
        <p:spPr>
          <a:xfrm flipV="1">
            <a:off x="2287025" y="2512177"/>
            <a:ext cx="1869650" cy="24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5"/>
            <a:endCxn id="21" idx="1"/>
          </p:cNvCxnSpPr>
          <p:nvPr/>
        </p:nvCxnSpPr>
        <p:spPr>
          <a:xfrm>
            <a:off x="4411261" y="2512177"/>
            <a:ext cx="1992495" cy="2409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6"/>
            <a:endCxn id="21" idx="2"/>
          </p:cNvCxnSpPr>
          <p:nvPr/>
        </p:nvCxnSpPr>
        <p:spPr>
          <a:xfrm flipV="1">
            <a:off x="2339752" y="5049105"/>
            <a:ext cx="4011277" cy="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049942" y="183553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42" y="1835532"/>
                <a:ext cx="46805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925706" y="4499828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06" y="4499828"/>
                <a:ext cx="46805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97023" y="4499753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023" y="4499753"/>
                <a:ext cx="46805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6552822" y="1195881"/>
            <a:ext cx="2591178" cy="1224136"/>
            <a:chOff x="2268854" y="3392372"/>
            <a:chExt cx="2591178" cy="1224136"/>
          </a:xfrm>
        </p:grpSpPr>
        <p:grpSp>
          <p:nvGrpSpPr>
            <p:cNvPr id="33" name="그룹 32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" name="오른쪽 화살표 37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/>
                <a:t>…</a:t>
              </a:r>
              <a:endParaRPr lang="ko-KR" altLang="en-US" sz="4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5935" y="1475415"/>
            <a:ext cx="1879936" cy="646331"/>
            <a:chOff x="35496" y="3610047"/>
            <a:chExt cx="1879936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in vec3 Position;</a:t>
              </a:r>
              <a:endParaRPr lang="en-US" altLang="ko-KR" dirty="0" smtClean="0"/>
            </a:p>
            <a:p>
              <a:r>
                <a:rPr lang="en-US" altLang="ko-KR" dirty="0" smtClean="0">
                  <a:sym typeface="Wingdings" pitchFamily="2" charset="2"/>
                </a:rPr>
                <a:t>in vec4 Color;</a:t>
              </a:r>
              <a:endParaRPr lang="en-US" altLang="ko-KR" dirty="0" smtClean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79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334894" y="1907469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57042" y="1907470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9552" y="1908682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4502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 smtClean="0"/>
              <a:t>각각</a:t>
            </a:r>
            <a:r>
              <a:rPr lang="en-US" altLang="ko-KR" dirty="0" smtClean="0"/>
              <a:t> Array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  <a:p>
            <a:pPr marL="342900" indent="-342900" latinLnBrk="0">
              <a:buAutoNum type="arabicPeriod"/>
            </a:pPr>
            <a:endParaRPr lang="en-US" altLang="ko-KR" dirty="0" smtClean="0"/>
          </a:p>
          <a:p>
            <a:pPr marL="342900" indent="-342900" latinLnBrk="0">
              <a:buAutoNum type="arabicPeriod"/>
            </a:pPr>
            <a:r>
              <a:rPr lang="ko-KR" altLang="en-US" dirty="0" smtClean="0"/>
              <a:t>합친</a:t>
            </a:r>
            <a:r>
              <a:rPr lang="en-US" altLang="ko-KR" dirty="0" smtClean="0"/>
              <a:t> Array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 smtClean="0"/>
              <a:t>PositionColor</a:t>
            </a:r>
            <a:r>
              <a:rPr lang="en-US" altLang="ko-KR" dirty="0" smtClean="0"/>
              <a:t>[21] </a:t>
            </a:r>
            <a:r>
              <a:rPr lang="en-US" altLang="ko-KR" dirty="0"/>
              <a:t>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</a:t>
            </a:r>
            <a:r>
              <a:rPr lang="en-US" altLang="ko-KR" dirty="0" smtClean="0">
                <a:solidFill>
                  <a:srgbClr val="FF0000"/>
                </a:solidFill>
              </a:rPr>
              <a:t>1.0, </a:t>
            </a:r>
            <a:r>
              <a:rPr lang="en-US" altLang="ko-KR" dirty="0" smtClean="0">
                <a:solidFill>
                  <a:srgbClr val="0070C0"/>
                </a:solidFill>
              </a:rPr>
              <a:t>-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</a:t>
            </a:r>
            <a:r>
              <a:rPr lang="en-US" altLang="ko-KR" dirty="0" smtClean="0">
                <a:solidFill>
                  <a:srgbClr val="FF0000"/>
                </a:solidFill>
              </a:rPr>
              <a:t>1.0, </a:t>
            </a:r>
            <a:r>
              <a:rPr lang="en-US" altLang="ko-KR" dirty="0" smtClean="0">
                <a:solidFill>
                  <a:srgbClr val="0070C0"/>
                </a:solidFill>
              </a:rPr>
              <a:t>1.0</a:t>
            </a:r>
            <a:r>
              <a:rPr lang="en-US" altLang="ko-KR" dirty="0">
                <a:solidFill>
                  <a:srgbClr val="0070C0"/>
                </a:solidFill>
              </a:rPr>
              <a:t>, -1.0, </a:t>
            </a:r>
            <a:r>
              <a:rPr lang="en-US" altLang="ko-KR" dirty="0" smtClean="0">
                <a:solidFill>
                  <a:srgbClr val="0070C0"/>
                </a:solidFill>
              </a:rPr>
              <a:t>0.0,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 smtClean="0"/>
              <a:t>};</a:t>
            </a:r>
          </a:p>
          <a:p>
            <a:pPr lvl="1" latinLnBrk="0"/>
            <a:endParaRPr lang="en-US" altLang="ko-KR" dirty="0" smtClean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 smtClean="0">
                <a:solidFill>
                  <a:srgbClr val="0070C0"/>
                </a:solidFill>
              </a:rPr>
              <a:t>-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 smtClean="0">
                <a:solidFill>
                  <a:srgbClr val="0070C0"/>
                </a:solidFill>
              </a:rPr>
              <a:t>1.0</a:t>
            </a:r>
            <a:r>
              <a:rPr lang="en-US" altLang="ko-KR" dirty="0">
                <a:solidFill>
                  <a:srgbClr val="0070C0"/>
                </a:solidFill>
              </a:rPr>
              <a:t>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</a:t>
            </a:r>
            <a:r>
              <a:rPr lang="en-US" altLang="ko-KR" dirty="0" smtClean="0">
                <a:solidFill>
                  <a:srgbClr val="FF0000"/>
                </a:solidFill>
              </a:rPr>
              <a:t>0.0</a:t>
            </a:r>
            <a:r>
              <a:rPr lang="en-US" altLang="ko-KR" dirty="0">
                <a:solidFill>
                  <a:srgbClr val="FF0000"/>
                </a:solidFill>
              </a:rPr>
              <a:t>, 0.0, 1.0, 1.0</a:t>
            </a:r>
            <a:r>
              <a:rPr lang="en-US" altLang="ko-KR" dirty="0" smtClean="0"/>
              <a:t>};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90747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Position (0.0, 1.0, 0.0)</a:t>
            </a:r>
          </a:p>
          <a:p>
            <a:pPr latinLnBrk="0"/>
            <a:r>
              <a:rPr lang="en-US" altLang="ko-KR" dirty="0" smtClean="0"/>
              <a:t>Color (1.0, 1.0, 1.0, 1.0)</a:t>
            </a:r>
            <a:endParaRPr lang="ko-KR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55876" y="190868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Position (-1.0, -1.0, 0.0)</a:t>
            </a:r>
          </a:p>
          <a:p>
            <a:pPr latinLnBrk="0"/>
            <a:r>
              <a:rPr lang="en-US" altLang="ko-KR" dirty="0" smtClean="0"/>
              <a:t>Color (1.0, 0.0, 0.0, 1.0)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34894" y="190747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Position (1.0, -1.0, 0.0)</a:t>
            </a:r>
          </a:p>
          <a:p>
            <a:pPr latinLnBrk="0"/>
            <a:r>
              <a:rPr lang="en-US" altLang="ko-KR" dirty="0" smtClean="0"/>
              <a:t>Color (0.0, 0.0, 1.0, 1.0)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09682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682" y="2553801"/>
                <a:ext cx="46805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26006" y="255561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06" y="2555612"/>
                <a:ext cx="46805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05024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024" y="2553801"/>
                <a:ext cx="46805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63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1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6715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39875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//OpenGL </a:t>
            </a:r>
            <a:r>
              <a:rPr lang="ko-KR" altLang="en-US" sz="1400" dirty="0" smtClean="0"/>
              <a:t>데이터 생성</a:t>
            </a:r>
            <a:endParaRPr lang="en-US" altLang="ko-KR" sz="1400" dirty="0" smtClean="0"/>
          </a:p>
          <a:p>
            <a:r>
              <a:rPr lang="en-US" altLang="ko-KR" sz="1400" dirty="0" err="1" smtClean="0"/>
              <a:t>GLuint</a:t>
            </a:r>
            <a:r>
              <a:rPr lang="en-US" altLang="ko-KR" sz="1400" dirty="0" smtClean="0"/>
              <a:t> VBO;</a:t>
            </a:r>
          </a:p>
          <a:p>
            <a:r>
              <a:rPr lang="en-US" altLang="ko-KR" sz="1400" dirty="0" err="1" smtClean="0"/>
              <a:t>glGenBuffers</a:t>
            </a:r>
            <a:r>
              <a:rPr lang="en-US" altLang="ko-KR" sz="1400" dirty="0" smtClean="0"/>
              <a:t>(1, &amp;VBO);</a:t>
            </a:r>
          </a:p>
          <a:p>
            <a:r>
              <a:rPr lang="en-US" altLang="ko-KR" sz="1400" dirty="0" err="1" smtClean="0"/>
              <a:t>glBindBuffer</a:t>
            </a:r>
            <a:r>
              <a:rPr lang="en-US" altLang="ko-KR" sz="1400" dirty="0" smtClean="0"/>
              <a:t>(GL_ARRAY_BUFFER</a:t>
            </a:r>
            <a:r>
              <a:rPr lang="en-US" altLang="ko-KR" sz="1400" dirty="0"/>
              <a:t>, VBO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 smtClean="0"/>
              <a:t>sizeof</a:t>
            </a:r>
            <a:r>
              <a:rPr lang="en-US" altLang="ko-KR" sz="1400" dirty="0" smtClean="0"/>
              <a:t>(Position</a:t>
            </a:r>
            <a:r>
              <a:rPr lang="en-US" altLang="ko-KR" sz="1400" dirty="0"/>
              <a:t>), Position, GL_STATIC_DRAW);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GLuint</a:t>
            </a:r>
            <a:r>
              <a:rPr lang="en-US" altLang="ko-KR" sz="1400" dirty="0" smtClean="0"/>
              <a:t> VBO1;</a:t>
            </a:r>
            <a:endParaRPr lang="en-US" altLang="ko-KR" sz="1400" dirty="0"/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</a:t>
            </a:r>
            <a:r>
              <a:rPr lang="en-US" altLang="ko-KR" sz="1400" dirty="0" smtClean="0"/>
              <a:t>VBO1);</a:t>
            </a:r>
            <a:endParaRPr lang="en-US" altLang="ko-KR" sz="1400" dirty="0"/>
          </a:p>
          <a:p>
            <a:r>
              <a:rPr lang="en-US" altLang="ko-KR" sz="1400" dirty="0" err="1" smtClean="0"/>
              <a:t>glBindBuffer</a:t>
            </a:r>
            <a:r>
              <a:rPr lang="en-US" altLang="ko-KR" sz="1400" dirty="0" smtClean="0"/>
              <a:t>(GL_ARRAY_BUFFER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VBO1);</a:t>
            </a:r>
            <a:endParaRPr lang="en-US" altLang="ko-KR" sz="1400" dirty="0"/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 smtClean="0"/>
              <a:t>sizeof</a:t>
            </a:r>
            <a:r>
              <a:rPr lang="en-US" altLang="ko-KR" sz="1400" dirty="0" smtClean="0"/>
              <a:t>(Color), </a:t>
            </a:r>
            <a:r>
              <a:rPr lang="en-US" altLang="ko-KR" sz="1400" dirty="0"/>
              <a:t>Color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GL_STATIC_DRAW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//</a:t>
            </a:r>
            <a:r>
              <a:rPr lang="ko-KR" altLang="en-US" sz="1400" dirty="0" smtClean="0"/>
              <a:t>사용시</a:t>
            </a:r>
            <a:endParaRPr lang="en-US" altLang="ko-KR" sz="1400" dirty="0" smtClean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 smtClean="0"/>
              <a:t>glVertexAttribPointer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positionAttribID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3, GL_FLOAT, GL_FALSE, 0, 0</a:t>
            </a:r>
            <a:r>
              <a:rPr lang="en-US" altLang="ko-KR" sz="1400" dirty="0" smtClean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 smtClean="0"/>
              <a:t>glBindBuffer</a:t>
            </a:r>
            <a:r>
              <a:rPr lang="en-US" altLang="ko-KR" sz="1400" dirty="0" smtClean="0"/>
              <a:t>(GL_ARRAY_BUFFER</a:t>
            </a:r>
            <a:r>
              <a:rPr lang="en-US" altLang="ko-KR" sz="1400" dirty="0"/>
              <a:t>, VBO1);</a:t>
            </a:r>
          </a:p>
          <a:p>
            <a:r>
              <a:rPr lang="en-US" altLang="ko-KR" sz="1400" dirty="0" err="1" smtClean="0"/>
              <a:t>glVertexAttribPointer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colorAttribID</a:t>
            </a:r>
            <a:r>
              <a:rPr lang="en-US" altLang="ko-KR" sz="1400" dirty="0" smtClean="0"/>
              <a:t>, 4, </a:t>
            </a:r>
            <a:r>
              <a:rPr lang="en-US" altLang="ko-KR" sz="1400" dirty="0"/>
              <a:t>GL_FLOAT, GL_FALSE, 0, 0);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</a:t>
            </a:r>
            <a:r>
              <a:rPr lang="en-US" altLang="ko-KR" sz="1400" dirty="0" smtClean="0"/>
              <a:t>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458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551377" y="1439875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in vec3 Position;</a:t>
              </a:r>
              <a:endParaRPr lang="en-US" altLang="ko-KR" dirty="0" smtClean="0"/>
            </a:p>
            <a:p>
              <a:r>
                <a:rPr lang="en-US" altLang="ko-KR" dirty="0" smtClean="0">
                  <a:sym typeface="Wingdings" pitchFamily="2" charset="2"/>
                </a:rPr>
                <a:t>in vec4 Color;</a:t>
              </a:r>
              <a:endParaRPr lang="en-US" altLang="ko-KR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348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1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/>
              <a:t>2. </a:t>
            </a:r>
            <a:r>
              <a:rPr lang="ko-KR" altLang="en-US" dirty="0" smtClean="0"/>
              <a:t>합친</a:t>
            </a:r>
            <a:r>
              <a:rPr lang="en-US" altLang="ko-KR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 smtClean="0"/>
              <a:t>PositionColor</a:t>
            </a:r>
            <a:r>
              <a:rPr lang="en-US" altLang="ko-KR" dirty="0" smtClean="0"/>
              <a:t>[21] </a:t>
            </a:r>
            <a:r>
              <a:rPr lang="en-US" altLang="ko-KR" dirty="0"/>
              <a:t>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7624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/>
              <a:t>쉐이더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//OpenGL </a:t>
            </a:r>
            <a:r>
              <a:rPr lang="ko-KR" altLang="en-US" sz="1400" dirty="0" smtClean="0"/>
              <a:t>데이터 생성</a:t>
            </a:r>
            <a:endParaRPr lang="en-US" altLang="ko-KR" sz="1400" dirty="0" smtClean="0"/>
          </a:p>
          <a:p>
            <a:r>
              <a:rPr lang="en-US" altLang="ko-KR" sz="1400" dirty="0" err="1" smtClean="0"/>
              <a:t>GLuint</a:t>
            </a:r>
            <a:r>
              <a:rPr lang="en-US" altLang="ko-KR" sz="1400" dirty="0" smtClean="0"/>
              <a:t> VBO;</a:t>
            </a:r>
          </a:p>
          <a:p>
            <a:r>
              <a:rPr lang="en-US" altLang="ko-KR" sz="1400" dirty="0" err="1" smtClean="0"/>
              <a:t>glGenBuffers</a:t>
            </a:r>
            <a:r>
              <a:rPr lang="en-US" altLang="ko-KR" sz="1400" dirty="0" smtClean="0"/>
              <a:t>(1, &amp;VBO);</a:t>
            </a:r>
          </a:p>
          <a:p>
            <a:r>
              <a:rPr lang="en-US" altLang="ko-KR" sz="1400" dirty="0" err="1" smtClean="0"/>
              <a:t>glBindBuffer</a:t>
            </a:r>
            <a:r>
              <a:rPr lang="en-US" altLang="ko-KR" sz="1400" dirty="0" smtClean="0"/>
              <a:t>(GL_ARRAY_BUFFER</a:t>
            </a:r>
            <a:r>
              <a:rPr lang="en-US" altLang="ko-KR" sz="1400" dirty="0"/>
              <a:t>, VBO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//</a:t>
            </a:r>
            <a:r>
              <a:rPr lang="ko-KR" altLang="en-US" sz="1400" dirty="0" smtClean="0"/>
              <a:t>사용시</a:t>
            </a:r>
            <a:endParaRPr lang="en-US" altLang="ko-KR" sz="1400" dirty="0" smtClean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  <a:p>
            <a:r>
              <a:rPr lang="en-US" altLang="ko-KR" sz="1400" dirty="0" err="1" smtClean="0"/>
              <a:t>glEnableVertexAttribArray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colorAttribID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 smtClean="0"/>
              <a:t>glVertexAttribPointer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positionAttribID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3, GL_FLOAT, GL_FALSE, </a:t>
            </a:r>
            <a:r>
              <a:rPr lang="en-US" altLang="ko-KR" sz="1400" dirty="0" smtClean="0">
                <a:solidFill>
                  <a:srgbClr val="FF0000"/>
                </a:solidFill>
              </a:rPr>
              <a:t>7*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sizeof</a:t>
            </a:r>
            <a:r>
              <a:rPr lang="en-US" altLang="ko-KR" sz="1400" dirty="0" smtClean="0">
                <a:solidFill>
                  <a:srgbClr val="FF0000"/>
                </a:solidFill>
              </a:rPr>
              <a:t>(float)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); </a:t>
            </a:r>
          </a:p>
          <a:p>
            <a:r>
              <a:rPr lang="en-US" altLang="ko-KR" sz="1400" dirty="0" err="1" smtClean="0"/>
              <a:t>glVertexAttribPointer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colorAttribID</a:t>
            </a:r>
            <a:r>
              <a:rPr lang="en-US" altLang="ko-KR" sz="1400" dirty="0" smtClean="0"/>
              <a:t>, 4, </a:t>
            </a:r>
            <a:r>
              <a:rPr lang="en-US" altLang="ko-KR" sz="1400" dirty="0"/>
              <a:t>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GLvoid</a:t>
            </a:r>
            <a:r>
              <a:rPr lang="en-US" altLang="ko-KR" sz="1400" dirty="0" smtClean="0">
                <a:solidFill>
                  <a:srgbClr val="FF0000"/>
                </a:solidFill>
              </a:rPr>
              <a:t>*)(3*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sizeof</a:t>
            </a:r>
            <a:r>
              <a:rPr lang="en-US" altLang="ko-KR" sz="1400" dirty="0" smtClean="0">
                <a:solidFill>
                  <a:srgbClr val="FF0000"/>
                </a:solidFill>
              </a:rPr>
              <a:t>(float))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</a:t>
            </a:r>
            <a:r>
              <a:rPr lang="en-US" altLang="ko-KR" sz="1400" dirty="0" smtClean="0"/>
              <a:t>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458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551377" y="1439875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in vec3 Position;</a:t>
              </a:r>
              <a:endParaRPr lang="en-US" altLang="ko-KR" dirty="0" smtClean="0"/>
            </a:p>
            <a:p>
              <a:r>
                <a:rPr lang="en-US" altLang="ko-KR" dirty="0" smtClean="0">
                  <a:sym typeface="Wingdings" pitchFamily="2" charset="2"/>
                </a:rPr>
                <a:t>in vec4 Color;</a:t>
              </a:r>
              <a:endParaRPr lang="en-US" altLang="ko-KR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464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1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/>
              <a:t>2. </a:t>
            </a:r>
            <a:r>
              <a:rPr lang="ko-KR" altLang="en-US" dirty="0" smtClean="0"/>
              <a:t>합친</a:t>
            </a:r>
            <a:r>
              <a:rPr lang="en-US" altLang="ko-KR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215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//OpenGL </a:t>
            </a:r>
            <a:r>
              <a:rPr lang="ko-KR" altLang="en-US" sz="1400" dirty="0" smtClean="0"/>
              <a:t>데이터 생성</a:t>
            </a:r>
            <a:endParaRPr lang="en-US" altLang="ko-KR" sz="1400" dirty="0" smtClean="0"/>
          </a:p>
          <a:p>
            <a:r>
              <a:rPr lang="en-US" altLang="ko-KR" sz="1400" dirty="0" err="1" smtClean="0"/>
              <a:t>GLuint</a:t>
            </a:r>
            <a:r>
              <a:rPr lang="en-US" altLang="ko-KR" sz="1400" dirty="0" smtClean="0"/>
              <a:t> VBO;</a:t>
            </a:r>
          </a:p>
          <a:p>
            <a:r>
              <a:rPr lang="en-US" altLang="ko-KR" sz="1400" dirty="0" err="1" smtClean="0"/>
              <a:t>glGenBuffers</a:t>
            </a:r>
            <a:r>
              <a:rPr lang="en-US" altLang="ko-KR" sz="1400" dirty="0" smtClean="0"/>
              <a:t>(1, &amp;VBO);</a:t>
            </a:r>
          </a:p>
          <a:p>
            <a:r>
              <a:rPr lang="en-US" altLang="ko-KR" sz="1400" dirty="0" err="1" smtClean="0"/>
              <a:t>glBindBuffer</a:t>
            </a:r>
            <a:r>
              <a:rPr lang="en-US" altLang="ko-KR" sz="1400" dirty="0" smtClean="0"/>
              <a:t>(GL_ARRAY_BUFFER</a:t>
            </a:r>
            <a:r>
              <a:rPr lang="en-US" altLang="ko-KR" sz="1400" dirty="0"/>
              <a:t>, VBO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//</a:t>
            </a:r>
            <a:r>
              <a:rPr lang="ko-KR" altLang="en-US" sz="1400" dirty="0" smtClean="0"/>
              <a:t>사용시</a:t>
            </a:r>
            <a:endParaRPr lang="en-US" altLang="ko-KR" sz="1400" dirty="0" smtClean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  <a:p>
            <a:r>
              <a:rPr lang="en-US" altLang="ko-KR" sz="1400" dirty="0" err="1" smtClean="0"/>
              <a:t>glEnableVertexAttribArray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colorAttribID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 smtClean="0"/>
              <a:t>glVertexAttribPointer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positionAttribID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3, GL_FLOAT, GL_FALSE,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); </a:t>
            </a:r>
          </a:p>
          <a:p>
            <a:r>
              <a:rPr lang="en-US" altLang="ko-KR" sz="1400" dirty="0" err="1" smtClean="0"/>
              <a:t>glVertexAttribPointer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colorAttribID</a:t>
            </a:r>
            <a:r>
              <a:rPr lang="en-US" altLang="ko-KR" sz="1400" dirty="0" smtClean="0"/>
              <a:t>, 4, </a:t>
            </a:r>
            <a:r>
              <a:rPr lang="en-US" altLang="ko-KR" sz="1400" dirty="0"/>
              <a:t>GL_FLOAT, GL_FALSE,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GLvoid</a:t>
            </a:r>
            <a:r>
              <a:rPr lang="en-US" altLang="ko-KR" sz="1400" dirty="0" smtClean="0">
                <a:solidFill>
                  <a:srgbClr val="FF0000"/>
                </a:solidFill>
              </a:rPr>
              <a:t>*)(9*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sizeof</a:t>
            </a:r>
            <a:r>
              <a:rPr lang="en-US" altLang="ko-KR" sz="1400" dirty="0" smtClean="0">
                <a:solidFill>
                  <a:srgbClr val="FF0000"/>
                </a:solidFill>
              </a:rPr>
              <a:t>(float))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</a:t>
            </a:r>
            <a:r>
              <a:rPr lang="en-US" altLang="ko-KR" sz="1400" dirty="0" smtClean="0"/>
              <a:t>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458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551377" y="1439875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in vec3 Position;</a:t>
              </a:r>
              <a:endParaRPr lang="en-US" altLang="ko-KR" dirty="0" smtClean="0"/>
            </a:p>
            <a:p>
              <a:r>
                <a:rPr lang="en-US" altLang="ko-KR" dirty="0" smtClean="0">
                  <a:sym typeface="Wingdings" pitchFamily="2" charset="2"/>
                </a:rPr>
                <a:t>in vec4 Color;</a:t>
              </a:r>
              <a:endParaRPr lang="en-US" altLang="ko-KR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944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259632" y="1626493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57389" y="4171131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27204" y="417113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479371" y="4531171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5" idx="1"/>
          </p:cNvCxnSpPr>
          <p:nvPr/>
        </p:nvCxnSpPr>
        <p:spPr>
          <a:xfrm flipH="1">
            <a:off x="2057389" y="2670609"/>
            <a:ext cx="1911757" cy="2112590"/>
          </a:xfrm>
          <a:prstGeom prst="bentConnector5">
            <a:avLst>
              <a:gd name="adj1" fmla="val -11958"/>
              <a:gd name="adj2" fmla="val 60226"/>
              <a:gd name="adj3" fmla="val 1119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6276178" y="1640210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꺾인 연결선 11"/>
          <p:cNvCxnSpPr>
            <a:stCxn id="6" idx="3"/>
            <a:endCxn id="10" idx="1"/>
          </p:cNvCxnSpPr>
          <p:nvPr/>
        </p:nvCxnSpPr>
        <p:spPr>
          <a:xfrm flipV="1">
            <a:off x="5380569" y="2684326"/>
            <a:ext cx="895609" cy="2098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1653" y="2082893"/>
            <a:ext cx="1314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VS </a:t>
            </a:r>
            <a:r>
              <a:rPr lang="ko-KR" altLang="en-US" dirty="0" smtClean="0">
                <a:solidFill>
                  <a:srgbClr val="FF0000"/>
                </a:solidFill>
              </a:rPr>
              <a:t>입력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92866" y="2813356"/>
            <a:ext cx="1283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FS </a:t>
            </a:r>
            <a:r>
              <a:rPr lang="ko-KR" altLang="en-US" dirty="0" smtClean="0">
                <a:solidFill>
                  <a:srgbClr val="FF0000"/>
                </a:solidFill>
              </a:rPr>
              <a:t>입력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5" y="4171131"/>
            <a:ext cx="1301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VS</a:t>
            </a:r>
            <a:r>
              <a:rPr lang="ko-KR" altLang="en-US" dirty="0" smtClean="0">
                <a:solidFill>
                  <a:srgbClr val="FF0000"/>
                </a:solidFill>
              </a:rPr>
              <a:t>출력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</p:cNvCxnSpPr>
          <p:nvPr/>
        </p:nvCxnSpPr>
        <p:spPr>
          <a:xfrm flipH="1">
            <a:off x="7452320" y="2684326"/>
            <a:ext cx="1533372" cy="2410135"/>
          </a:xfrm>
          <a:prstGeom prst="bentConnector4">
            <a:avLst>
              <a:gd name="adj1" fmla="val -6211"/>
              <a:gd name="adj2" fmla="val 71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575637" y="509446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48264" y="4069506"/>
            <a:ext cx="1380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 smtClean="0">
                <a:solidFill>
                  <a:srgbClr val="FF0000"/>
                </a:solidFill>
              </a:rPr>
              <a:t>FS </a:t>
            </a:r>
            <a:r>
              <a:rPr lang="ko-KR" altLang="en-US" dirty="0" smtClean="0">
                <a:solidFill>
                  <a:srgbClr val="FF0000"/>
                </a:solidFill>
              </a:rPr>
              <a:t>출력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6480720" cy="2464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50912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출력과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입력의 종류는 서로 매치가 되어야 함</a:t>
            </a:r>
            <a:endParaRPr lang="en-US" altLang="ko-KR" dirty="0" smtClean="0"/>
          </a:p>
          <a:p>
            <a:pPr algn="ctr" latinLnBrk="0"/>
            <a:endParaRPr lang="en-US" altLang="ko-KR" dirty="0" smtClean="0"/>
          </a:p>
          <a:p>
            <a:pPr algn="ctr" latinLnBrk="0"/>
            <a:r>
              <a:rPr lang="en-US" altLang="ko-KR" dirty="0" smtClean="0"/>
              <a:t>vertex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primitive </a:t>
            </a:r>
            <a:r>
              <a:rPr lang="en-US" altLang="ko-KR" dirty="0" smtClean="0">
                <a:sym typeface="Wingdings" panose="05000000000000000000" pitchFamily="2" charset="2"/>
              </a:rPr>
              <a:t> fragment </a:t>
            </a:r>
            <a:r>
              <a:rPr lang="ko-KR" altLang="en-US" dirty="0" smtClean="0"/>
              <a:t>과정에서 따라서 </a:t>
            </a:r>
            <a:r>
              <a:rPr lang="ko-KR" altLang="en-US" dirty="0" smtClean="0">
                <a:solidFill>
                  <a:srgbClr val="FF0000"/>
                </a:solidFill>
              </a:rPr>
              <a:t>보간</a:t>
            </a:r>
            <a:r>
              <a:rPr lang="ko-KR" altLang="en-US" dirty="0" smtClean="0"/>
              <a:t>이 일어남</a:t>
            </a:r>
          </a:p>
        </p:txBody>
      </p:sp>
    </p:spTree>
    <p:extLst>
      <p:ext uri="{BB962C8B-B14F-4D97-AF65-F5344CB8AC3E}">
        <p14:creationId xmlns:p14="http://schemas.microsoft.com/office/powerpoint/2010/main" val="223384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68064"/>
              </p:ext>
            </p:extLst>
          </p:nvPr>
        </p:nvGraphicFramePr>
        <p:xfrm>
          <a:off x="5412432" y="2237497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193776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79712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63008" y="3716903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Primitive : LINE</a:t>
            </a:r>
            <a:endParaRPr lang="ko-KR" altLang="en-US" dirty="0" smtClean="0"/>
          </a:p>
        </p:txBody>
      </p:sp>
      <p:sp>
        <p:nvSpPr>
          <p:cNvPr id="9" name="타원 8"/>
          <p:cNvSpPr/>
          <p:nvPr/>
        </p:nvSpPr>
        <p:spPr>
          <a:xfrm>
            <a:off x="6817604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603540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2204864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16066"/>
              </p:ext>
            </p:extLst>
          </p:nvPr>
        </p:nvGraphicFramePr>
        <p:xfrm>
          <a:off x="5412432" y="2732261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버텍스는</a:t>
            </a:r>
            <a:r>
              <a:rPr lang="ko-KR" altLang="en-US" dirty="0" smtClean="0"/>
              <a:t> 두 개이지만 </a:t>
            </a:r>
            <a:r>
              <a:rPr lang="ko-KR" altLang="en-US" dirty="0" err="1" smtClean="0"/>
              <a:t>보간된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프래그먼트는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193776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79712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63008" y="4211667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Primitive : LINE</a:t>
            </a:r>
            <a:endParaRPr lang="ko-KR" altLang="en-US" dirty="0" smtClean="0"/>
          </a:p>
        </p:txBody>
      </p:sp>
      <p:sp>
        <p:nvSpPr>
          <p:cNvPr id="9" name="타원 8"/>
          <p:cNvSpPr/>
          <p:nvPr/>
        </p:nvSpPr>
        <p:spPr>
          <a:xfrm>
            <a:off x="6817604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594015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2699628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4211960" y="4715852"/>
            <a:ext cx="792088" cy="6514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6924675" y="3448050"/>
            <a:ext cx="781050" cy="2019301"/>
          </a:xfrm>
          <a:prstGeom prst="line">
            <a:avLst/>
          </a:prstGeom>
          <a:ln w="238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27784" y="623574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번의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쉐이더가</a:t>
            </a:r>
            <a:r>
              <a:rPr lang="ko-KR" altLang="en-US" dirty="0" smtClean="0"/>
              <a:t> 동작함 </a:t>
            </a:r>
            <a:r>
              <a:rPr lang="en-US" altLang="ko-KR" dirty="0" smtClean="0"/>
              <a:t>!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1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419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1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1216437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1187624" y="5532913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63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56902" y="349870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487543" y="349870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456902" y="410685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487543" y="410685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6902" y="4699660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487543" y="4699660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456902" y="530781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87543" y="530781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444208" y="5905847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74849" y="5905847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4788024" y="3756953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4982588" y="3756953"/>
            <a:ext cx="2504955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4716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4932040" y="4365104"/>
            <a:ext cx="2555503" cy="518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4788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4563617" y="4957912"/>
            <a:ext cx="2923926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4788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4563617" y="5391113"/>
            <a:ext cx="2923926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4788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4563617" y="5589240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48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3</a:t>
            </a:r>
            <a:endParaRPr lang="ko-KR" alt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12533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4</a:t>
            </a:r>
            <a:endParaRPr lang="ko-KR" altLang="en-US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048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5</a:t>
            </a:r>
            <a:endParaRPr lang="ko-KR" altLang="en-US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712533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6</a:t>
            </a:r>
            <a:endParaRPr lang="ko-KR" altLang="en-US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036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7</a:t>
            </a:r>
            <a:endParaRPr lang="ko-KR" altLang="en-US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11263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8</a:t>
            </a:r>
            <a:endParaRPr lang="ko-KR" altLang="en-US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036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9</a:t>
            </a:r>
            <a:endParaRPr lang="ko-KR" altLang="en-US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112638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10</a:t>
            </a:r>
            <a:endParaRPr lang="ko-KR" altLang="en-US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048822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11</a:t>
            </a:r>
            <a:endParaRPr lang="ko-KR" altLang="en-US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7125332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12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096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1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419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1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1216437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1187624" y="5532913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63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56902" y="349870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4360" y="349870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456902" y="410685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84360" y="410685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6902" y="4699660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884360" y="4699660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456902" y="530781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884360" y="530781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444208" y="5905847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871666" y="5905847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4788024" y="3756953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4960434" y="3756953"/>
            <a:ext cx="2923926" cy="941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4716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4960434" y="4365104"/>
            <a:ext cx="292392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4788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4563617" y="4957912"/>
            <a:ext cx="3320743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4788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4563617" y="5391113"/>
            <a:ext cx="3320743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4788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4563617" y="5589240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48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3</a:t>
            </a:r>
            <a:endParaRPr lang="ko-KR" alt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522150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4</a:t>
            </a:r>
            <a:endParaRPr lang="ko-KR" altLang="en-US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6048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5</a:t>
            </a:r>
            <a:endParaRPr lang="ko-KR" altLang="en-US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7522150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6</a:t>
            </a:r>
            <a:endParaRPr lang="ko-KR" altLang="en-US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036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7</a:t>
            </a:r>
            <a:endParaRPr lang="ko-KR" altLang="en-US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509456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8</a:t>
            </a:r>
            <a:endParaRPr lang="ko-KR" altLang="en-US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036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9</a:t>
            </a:r>
            <a:endParaRPr lang="ko-KR" altLang="en-US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509455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10</a:t>
            </a:r>
            <a:endParaRPr lang="ko-KR" altLang="en-US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048822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11</a:t>
            </a:r>
            <a:endParaRPr lang="ko-KR" altLang="en-US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7522149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12</a:t>
            </a:r>
            <a:endParaRPr lang="ko-KR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39273" y="45149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0.0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78196" y="55003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1.0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14627" y="3387620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0.01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73172" y="3382197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0.02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22714" y="399143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0.31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81260" y="398601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0.35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14628" y="4596076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0.51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73173" y="4590653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0.71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22715" y="5199893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0.75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81261" y="5194470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0.85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94139" y="580549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0.88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52685" y="580007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1.0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8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1451</Words>
  <Application>Microsoft Office PowerPoint</Application>
  <PresentationFormat>화면 슬라이드 쇼(4:3)</PresentationFormat>
  <Paragraphs>348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Cambria Math</vt:lpstr>
      <vt:lpstr>Wingdings</vt:lpstr>
      <vt:lpstr>Office 테마</vt:lpstr>
      <vt:lpstr>전공특강</vt:lpstr>
      <vt:lpstr>개요</vt:lpstr>
      <vt:lpstr>프래그먼트 쉐이더</vt:lpstr>
      <vt:lpstr>Shader 입출력</vt:lpstr>
      <vt:lpstr>프래그먼트 쉐이더</vt:lpstr>
      <vt:lpstr>프래그먼트 쉐이더</vt:lpstr>
      <vt:lpstr>프래그먼트 쉐이더</vt:lpstr>
      <vt:lpstr>프래그먼트 쉐이더</vt:lpstr>
      <vt:lpstr>프래그먼트 쉐이더</vt:lpstr>
      <vt:lpstr>Storage Qualifier</vt:lpstr>
      <vt:lpstr>Storage Qualifier</vt:lpstr>
      <vt:lpstr>Storage Qualifier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Qualifier(uniform)</vt:lpstr>
      <vt:lpstr>Storage Qualifier(const)</vt:lpstr>
      <vt:lpstr>Storage Qualifier 사용</vt:lpstr>
      <vt:lpstr>Storage Qualifier 사용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watersp</cp:lastModifiedBy>
  <cp:revision>80</cp:revision>
  <dcterms:created xsi:type="dcterms:W3CDTF">2006-10-05T04:04:58Z</dcterms:created>
  <dcterms:modified xsi:type="dcterms:W3CDTF">2018-03-26T00:06:25Z</dcterms:modified>
</cp:coreProperties>
</file>