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366" r:id="rId4"/>
    <p:sldId id="349" r:id="rId5"/>
    <p:sldId id="353" r:id="rId6"/>
    <p:sldId id="367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6" r:id="rId18"/>
    <p:sldId id="385" r:id="rId19"/>
    <p:sldId id="387" r:id="rId20"/>
    <p:sldId id="388" r:id="rId21"/>
    <p:sldId id="389" r:id="rId22"/>
    <p:sldId id="390" r:id="rId23"/>
    <p:sldId id="391" r:id="rId24"/>
    <p:sldId id="392" r:id="rId25"/>
    <p:sldId id="281" r:id="rId26"/>
    <p:sldId id="39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전공특강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Lecture 5</a:t>
            </a:r>
            <a:endParaRPr lang="en-US" altLang="ko-KR" dirty="0" smtClean="0"/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버텍스의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좌표를 위아래로 움직여주는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프로그램이 필요함</a:t>
            </a:r>
            <a:endParaRPr lang="en-US" altLang="ko-KR" dirty="0" smtClean="0"/>
          </a:p>
          <a:p>
            <a:r>
              <a:rPr lang="en-US" altLang="ko-KR" dirty="0" smtClean="0"/>
              <a:t>sin(</a:t>
            </a:r>
            <a:r>
              <a:rPr lang="en-US" altLang="ko-KR" dirty="0" smtClean="0"/>
              <a:t>radian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15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하나만 있다고 가정해보고 위 아래로 움직여 보자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475656" y="4221088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in 함수 그래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70981"/>
            <a:ext cx="5040560" cy="37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50851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(0.f, </a:t>
            </a:r>
            <a:r>
              <a:rPr lang="en-US" altLang="ko-KR" dirty="0"/>
              <a:t>sin(radian), </a:t>
            </a:r>
            <a:r>
              <a:rPr lang="en-US" altLang="ko-KR" dirty="0" smtClean="0"/>
              <a:t>0.f)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68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Degree </a:t>
            </a:r>
            <a:r>
              <a:rPr lang="ko-KR" altLang="en-US" dirty="0" smtClean="0"/>
              <a:t>를 변화 시키면 </a:t>
            </a:r>
            <a:r>
              <a:rPr lang="ko-KR" altLang="en-US" dirty="0" err="1" smtClean="0"/>
              <a:t>버텍스가</a:t>
            </a:r>
            <a:r>
              <a:rPr lang="ko-KR" altLang="en-US" dirty="0" smtClean="0"/>
              <a:t> 위 아래로 </a:t>
            </a:r>
            <a:r>
              <a:rPr lang="en-US" altLang="ko-KR" dirty="0" smtClean="0"/>
              <a:t>sin </a:t>
            </a:r>
            <a:r>
              <a:rPr lang="ko-KR" altLang="en-US" dirty="0" smtClean="0"/>
              <a:t>함수 값에 따라 움직이게 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475656" y="4221088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in 함수 그래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70981"/>
            <a:ext cx="5040560" cy="37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5085184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(0.f, </a:t>
            </a:r>
            <a:r>
              <a:rPr lang="en-US" altLang="ko-KR" dirty="0"/>
              <a:t>sin(radian), </a:t>
            </a:r>
            <a:r>
              <a:rPr lang="en-US" altLang="ko-KR" dirty="0" smtClean="0"/>
              <a:t>0.f)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 smtClean="0"/>
              <a:t>uniform float </a:t>
            </a:r>
            <a:r>
              <a:rPr lang="en-US" altLang="ko-KR" dirty="0"/>
              <a:t>radian;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45704" y="3140968"/>
            <a:ext cx="371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Degree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uniform </a:t>
            </a:r>
            <a:r>
              <a:rPr lang="ko-KR" altLang="en-US" dirty="0" smtClean="0"/>
              <a:t>으로 넣어주면 애니메이션 가능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8208" y="5694801"/>
            <a:ext cx="2248842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0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4282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495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334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40346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6"/>
            <a:endCxn id="17" idx="2"/>
          </p:cNvCxnSpPr>
          <p:nvPr/>
        </p:nvCxnSpPr>
        <p:spPr>
          <a:xfrm>
            <a:off x="626604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7" idx="6"/>
            <a:endCxn id="18" idx="2"/>
          </p:cNvCxnSpPr>
          <p:nvPr/>
        </p:nvCxnSpPr>
        <p:spPr>
          <a:xfrm>
            <a:off x="1706724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6"/>
            <a:endCxn id="19" idx="2"/>
          </p:cNvCxnSpPr>
          <p:nvPr/>
        </p:nvCxnSpPr>
        <p:spPr>
          <a:xfrm>
            <a:off x="2858852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0" idx="2"/>
          </p:cNvCxnSpPr>
          <p:nvPr/>
        </p:nvCxnSpPr>
        <p:spPr>
          <a:xfrm>
            <a:off x="4010980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6"/>
            <a:endCxn id="21" idx="2"/>
          </p:cNvCxnSpPr>
          <p:nvPr/>
        </p:nvCxnSpPr>
        <p:spPr>
          <a:xfrm>
            <a:off x="5091100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6"/>
            <a:endCxn id="23" idx="2"/>
          </p:cNvCxnSpPr>
          <p:nvPr/>
        </p:nvCxnSpPr>
        <p:spPr>
          <a:xfrm>
            <a:off x="6243228" y="3104964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  <a:endCxn id="26" idx="2"/>
          </p:cNvCxnSpPr>
          <p:nvPr/>
        </p:nvCxnSpPr>
        <p:spPr>
          <a:xfrm>
            <a:off x="7539372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173006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(-1.0, 0.0, 0.0)</a:t>
            </a:r>
            <a:endParaRPr lang="ko-KR" altLang="en-US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907114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(-0.72, 0.0, 0.0)</a:t>
            </a:r>
            <a:endParaRPr lang="ko-KR" altLang="en-US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05924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(-0.44, 0.0, 0.0)</a:t>
            </a:r>
            <a:endParaRPr lang="ko-KR" altLang="en-US" sz="12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3211370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(-0.16, 0.0, 0.0)</a:t>
            </a:r>
            <a:endParaRPr lang="ko-KR" altLang="en-US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291490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(0.12, 0.0, 0.0)</a:t>
            </a:r>
            <a:endParaRPr lang="ko-KR" altLang="en-US" sz="12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443618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(0.40, 0.0, 0.0)</a:t>
            </a:r>
            <a:endParaRPr lang="ko-KR" altLang="en-US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673976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(0.68, 0.0, 0.0)</a:t>
            </a:r>
            <a:endParaRPr lang="ko-KR" altLang="en-US" sz="12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81988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(1.0, 0.0, 0.0)</a:t>
            </a:r>
            <a:endParaRPr lang="ko-KR" altLang="en-US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907114" y="4081008"/>
            <a:ext cx="7841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하지만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버텍스에</a:t>
            </a:r>
            <a:r>
              <a:rPr lang="ko-KR" altLang="en-US" dirty="0" smtClean="0"/>
              <a:t> 대해 </a:t>
            </a:r>
            <a:r>
              <a:rPr lang="en-US" altLang="ko-KR" dirty="0" smtClean="0"/>
              <a:t>(…, </a:t>
            </a:r>
            <a:r>
              <a:rPr lang="en-US" altLang="ko-KR" dirty="0"/>
              <a:t>sin(radian), </a:t>
            </a:r>
            <a:r>
              <a:rPr lang="en-US" altLang="ko-KR" dirty="0" smtClean="0"/>
              <a:t>…) </a:t>
            </a:r>
            <a:r>
              <a:rPr lang="ko-KR" altLang="en-US" dirty="0" smtClean="0"/>
              <a:t>와 같이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쉐이더에서</a:t>
            </a:r>
            <a:r>
              <a:rPr lang="ko-KR" altLang="en-US" dirty="0" smtClean="0"/>
              <a:t> 값을 주면 동일한 높이를 가지게 되어 모두 위 아래로 같이 움직이게 됨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 smtClean="0"/>
              <a:t>이를 해결하기 위해선 </a:t>
            </a:r>
            <a:r>
              <a:rPr lang="en-US" altLang="ko-KR" dirty="0" smtClean="0"/>
              <a:t>degree </a:t>
            </a:r>
            <a:r>
              <a:rPr lang="ko-KR" altLang="en-US" dirty="0" smtClean="0"/>
              <a:t>의 시작 값이 모두 달라야 함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 smtClean="0"/>
              <a:t>degree </a:t>
            </a:r>
            <a:r>
              <a:rPr lang="ko-KR" altLang="en-US" dirty="0" smtClean="0"/>
              <a:t>값을 아래와 같이 준다면</a:t>
            </a:r>
            <a:r>
              <a:rPr lang="en-US" altLang="ko-KR" dirty="0" smtClean="0"/>
              <a:t>? </a:t>
            </a:r>
          </a:p>
          <a:p>
            <a:pPr latinLnBrk="0"/>
            <a:r>
              <a:rPr lang="en-US" altLang="ko-KR" dirty="0"/>
              <a:t> </a:t>
            </a:r>
            <a:r>
              <a:rPr lang="en-US" altLang="ko-KR" dirty="0" smtClean="0"/>
              <a:t>- float </a:t>
            </a:r>
            <a:r>
              <a:rPr lang="en-US" altLang="ko-KR" dirty="0" err="1" smtClean="0"/>
              <a:t>newRadian</a:t>
            </a:r>
            <a:r>
              <a:rPr lang="en-US" altLang="ko-KR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Position.x</a:t>
            </a:r>
            <a:r>
              <a:rPr lang="en-US" altLang="ko-KR" dirty="0" smtClean="0"/>
              <a:t>*PI + </a:t>
            </a:r>
            <a:r>
              <a:rPr lang="en-US" altLang="ko-KR" dirty="0"/>
              <a:t>radian;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 smtClean="0"/>
              <a:t>시작 높이가 다른 상태로 위 아래로 움직여 물결치는 듯한 효과를 냄</a:t>
            </a:r>
            <a:endParaRPr lang="en-US" altLang="ko-KR" dirty="0" smtClean="0"/>
          </a:p>
          <a:p>
            <a:pPr latinLnBrk="0"/>
            <a:endParaRPr lang="en-US" altLang="ko-KR" dirty="0"/>
          </a:p>
        </p:txBody>
      </p:sp>
      <p:sp>
        <p:nvSpPr>
          <p:cNvPr id="29" name="직사각형 28"/>
          <p:cNvSpPr/>
          <p:nvPr/>
        </p:nvSpPr>
        <p:spPr>
          <a:xfrm>
            <a:off x="1233048" y="5774910"/>
            <a:ext cx="444163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5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9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</a:t>
            </a:r>
            <a:r>
              <a:rPr lang="ko-KR" altLang="en-US" sz="4000" dirty="0" smtClean="0"/>
              <a:t>애니메이션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1340768"/>
            <a:ext cx="6984776" cy="4248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114425" y="2268221"/>
            <a:ext cx="6981825" cy="2535435"/>
          </a:xfrm>
          <a:custGeom>
            <a:avLst/>
            <a:gdLst>
              <a:gd name="connsiteX0" fmla="*/ 0 w 6981825"/>
              <a:gd name="connsiteY0" fmla="*/ 1256798 h 2535435"/>
              <a:gd name="connsiteX1" fmla="*/ 1943100 w 6981825"/>
              <a:gd name="connsiteY1" fmla="*/ 37598 h 2535435"/>
              <a:gd name="connsiteX2" fmla="*/ 5210175 w 6981825"/>
              <a:gd name="connsiteY2" fmla="*/ 2523623 h 2535435"/>
              <a:gd name="connsiteX3" fmla="*/ 6981825 w 6981825"/>
              <a:gd name="connsiteY3" fmla="*/ 1037723 h 2535435"/>
              <a:gd name="connsiteX4" fmla="*/ 6981825 w 6981825"/>
              <a:gd name="connsiteY4" fmla="*/ 1037723 h 253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1825" h="2535435">
                <a:moveTo>
                  <a:pt x="0" y="1256798"/>
                </a:moveTo>
                <a:cubicBezTo>
                  <a:pt x="537368" y="541629"/>
                  <a:pt x="1074737" y="-173540"/>
                  <a:pt x="1943100" y="37598"/>
                </a:cubicBezTo>
                <a:cubicBezTo>
                  <a:pt x="2811463" y="248736"/>
                  <a:pt x="4370388" y="2356936"/>
                  <a:pt x="5210175" y="2523623"/>
                </a:cubicBezTo>
                <a:cubicBezTo>
                  <a:pt x="6049963" y="2690311"/>
                  <a:pt x="6981825" y="1037723"/>
                  <a:pt x="6981825" y="1037723"/>
                </a:cubicBezTo>
                <a:lnTo>
                  <a:pt x="6981825" y="103772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1600" y="566124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애니메이션과 마찬가지로 물결치도록 만들어 보자</a:t>
            </a:r>
          </a:p>
        </p:txBody>
      </p:sp>
    </p:spTree>
    <p:extLst>
      <p:ext uri="{BB962C8B-B14F-4D97-AF65-F5344CB8AC3E}">
        <p14:creationId xmlns:p14="http://schemas.microsoft.com/office/powerpoint/2010/main" val="133915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120285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68357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20285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68357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2" idx="4"/>
          </p:cNvCxnSpPr>
          <p:nvPr/>
        </p:nvCxnSpPr>
        <p:spPr>
          <a:xfrm flipV="1">
            <a:off x="134687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2" idx="6"/>
            <a:endCxn id="6" idx="2"/>
          </p:cNvCxnSpPr>
          <p:nvPr/>
        </p:nvCxnSpPr>
        <p:spPr>
          <a:xfrm>
            <a:off x="1490886" y="200407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4"/>
            <a:endCxn id="8" idx="0"/>
          </p:cNvCxnSpPr>
          <p:nvPr/>
        </p:nvCxnSpPr>
        <p:spPr>
          <a:xfrm>
            <a:off x="782759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  <a:endCxn id="7" idx="6"/>
          </p:cNvCxnSpPr>
          <p:nvPr/>
        </p:nvCxnSpPr>
        <p:spPr>
          <a:xfrm flipH="1">
            <a:off x="1490886" y="596451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6770" y="147206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(-1.0, 1.0, 0.0)</a:t>
            </a:r>
            <a:endParaRPr lang="ko-KR" alt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927490" y="149072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(1.0, 1.0, 0.0)</a:t>
            </a:r>
            <a:endParaRPr lang="ko-KR" alt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46770" y="61085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(-1.0, -1.0, 0.0)</a:t>
            </a:r>
            <a:endParaRPr lang="ko-KR" alt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927490" y="61085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(1.0, -1.0, 0.0)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00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120285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68357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20285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68357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2" idx="4"/>
          </p:cNvCxnSpPr>
          <p:nvPr/>
        </p:nvCxnSpPr>
        <p:spPr>
          <a:xfrm flipV="1">
            <a:off x="134687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2" idx="6"/>
            <a:endCxn id="6" idx="2"/>
          </p:cNvCxnSpPr>
          <p:nvPr/>
        </p:nvCxnSpPr>
        <p:spPr>
          <a:xfrm>
            <a:off x="1490886" y="200407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4"/>
            <a:endCxn id="8" idx="0"/>
          </p:cNvCxnSpPr>
          <p:nvPr/>
        </p:nvCxnSpPr>
        <p:spPr>
          <a:xfrm>
            <a:off x="782759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  <a:endCxn id="7" idx="6"/>
          </p:cNvCxnSpPr>
          <p:nvPr/>
        </p:nvCxnSpPr>
        <p:spPr>
          <a:xfrm flipH="1">
            <a:off x="1490886" y="596451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346870" y="2004070"/>
            <a:ext cx="6480720" cy="3960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088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120285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68357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20285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68357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2" idx="4"/>
          </p:cNvCxnSpPr>
          <p:nvPr/>
        </p:nvCxnSpPr>
        <p:spPr>
          <a:xfrm flipV="1">
            <a:off x="134687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2" idx="6"/>
            <a:endCxn id="6" idx="2"/>
          </p:cNvCxnSpPr>
          <p:nvPr/>
        </p:nvCxnSpPr>
        <p:spPr>
          <a:xfrm>
            <a:off x="1490886" y="200407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4"/>
            <a:endCxn id="8" idx="0"/>
          </p:cNvCxnSpPr>
          <p:nvPr/>
        </p:nvCxnSpPr>
        <p:spPr>
          <a:xfrm>
            <a:off x="782759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  <a:endCxn id="7" idx="6"/>
          </p:cNvCxnSpPr>
          <p:nvPr/>
        </p:nvCxnSpPr>
        <p:spPr>
          <a:xfrm flipH="1">
            <a:off x="1490886" y="596451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6770" y="147206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(-1.0, 1.0, 0.0)</a:t>
            </a:r>
            <a:endParaRPr lang="ko-KR" alt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927490" y="149072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(1.0, 1.0, 0.0)</a:t>
            </a:r>
            <a:endParaRPr lang="ko-KR" alt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46770" y="61085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(-1.0, -1.0, 0.0)</a:t>
            </a:r>
            <a:endParaRPr lang="ko-KR" alt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927490" y="61085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(1.0, -1.0, 0.0)</a:t>
            </a:r>
            <a:endParaRPr lang="ko-KR" altLang="en-US" dirty="0" smtClean="0"/>
          </a:p>
        </p:txBody>
      </p:sp>
      <p:sp>
        <p:nvSpPr>
          <p:cNvPr id="3" name="자유형 2"/>
          <p:cNvSpPr/>
          <p:nvPr/>
        </p:nvSpPr>
        <p:spPr>
          <a:xfrm>
            <a:off x="1352550" y="2013177"/>
            <a:ext cx="6477000" cy="3947382"/>
          </a:xfrm>
          <a:custGeom>
            <a:avLst/>
            <a:gdLst>
              <a:gd name="connsiteX0" fmla="*/ 0 w 6477000"/>
              <a:gd name="connsiteY0" fmla="*/ 2073515 h 4062586"/>
              <a:gd name="connsiteX1" fmla="*/ 1724025 w 6477000"/>
              <a:gd name="connsiteY1" fmla="*/ 54215 h 4062586"/>
              <a:gd name="connsiteX2" fmla="*/ 4724400 w 6477000"/>
              <a:gd name="connsiteY2" fmla="*/ 4007090 h 4062586"/>
              <a:gd name="connsiteX3" fmla="*/ 6477000 w 6477000"/>
              <a:gd name="connsiteY3" fmla="*/ 2006840 h 4062586"/>
              <a:gd name="connsiteX0" fmla="*/ 0 w 6477000"/>
              <a:gd name="connsiteY0" fmla="*/ 2018520 h 4005017"/>
              <a:gd name="connsiteX1" fmla="*/ 1838325 w 6477000"/>
              <a:gd name="connsiteY1" fmla="*/ 56370 h 4005017"/>
              <a:gd name="connsiteX2" fmla="*/ 4724400 w 6477000"/>
              <a:gd name="connsiteY2" fmla="*/ 3952095 h 4005017"/>
              <a:gd name="connsiteX3" fmla="*/ 6477000 w 6477000"/>
              <a:gd name="connsiteY3" fmla="*/ 1951845 h 4005017"/>
              <a:gd name="connsiteX0" fmla="*/ 0 w 6477000"/>
              <a:gd name="connsiteY0" fmla="*/ 2015898 h 3947382"/>
              <a:gd name="connsiteX1" fmla="*/ 1838325 w 6477000"/>
              <a:gd name="connsiteY1" fmla="*/ 53748 h 3947382"/>
              <a:gd name="connsiteX2" fmla="*/ 4638675 w 6477000"/>
              <a:gd name="connsiteY2" fmla="*/ 3892323 h 3947382"/>
              <a:gd name="connsiteX3" fmla="*/ 6477000 w 6477000"/>
              <a:gd name="connsiteY3" fmla="*/ 1949223 h 394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0" h="3947382">
                <a:moveTo>
                  <a:pt x="0" y="2015898"/>
                </a:moveTo>
                <a:cubicBezTo>
                  <a:pt x="468312" y="845117"/>
                  <a:pt x="1065213" y="-258989"/>
                  <a:pt x="1838325" y="53748"/>
                </a:cubicBezTo>
                <a:cubicBezTo>
                  <a:pt x="2611437" y="366485"/>
                  <a:pt x="3865563" y="3576411"/>
                  <a:pt x="4638675" y="3892323"/>
                </a:cubicBezTo>
                <a:cubicBezTo>
                  <a:pt x="5411788" y="4208236"/>
                  <a:pt x="5996781" y="3112066"/>
                  <a:pt x="6477000" y="19492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endParaRPr lang="en-US" altLang="ko-KR" dirty="0" smtClean="0"/>
          </a:p>
          <a:p>
            <a:r>
              <a:rPr lang="en-US" altLang="ko-KR" dirty="0" smtClean="0"/>
              <a:t>Storage Qualifier</a:t>
            </a:r>
          </a:p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</a:t>
            </a:r>
            <a:r>
              <a:rPr lang="ko-KR" altLang="en-US" dirty="0" smtClean="0"/>
              <a:t>패킹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700086" y="1580364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1.0, 0.0)</a:t>
              </a:r>
              <a:endParaRPr lang="ko-KR" altLang="en-US" sz="11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(1.0, 1.0, 0.0)</a:t>
              </a:r>
              <a:endParaRPr lang="ko-KR" altLang="en-US" sz="11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-1.0, 0.0)</a:t>
              </a:r>
              <a:endParaRPr lang="ko-KR" altLang="en-US" sz="11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-1.0, 0.0)</a:t>
              </a:r>
              <a:endParaRPr lang="ko-KR" altLang="en-US" sz="1100" dirty="0" smtClean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31640" y="544522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 smtClean="0"/>
              <a:t>버텍스가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개밖에 없기 때문에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애니메이션으로는 불가능</a:t>
            </a:r>
            <a:endParaRPr lang="en-US" altLang="ko-KR" dirty="0" smtClean="0"/>
          </a:p>
          <a:p>
            <a:pPr latinLnBrk="0"/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프레그먼트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쉐이더에서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sin(</a:t>
            </a:r>
            <a:r>
              <a:rPr lang="en-US" altLang="ko-KR" dirty="0"/>
              <a:t>radian</a:t>
            </a:r>
            <a:r>
              <a:rPr lang="en-US" altLang="ko-KR" dirty="0" smtClean="0">
                <a:sym typeface="Wingdings" pitchFamily="2" charset="2"/>
              </a:rPr>
              <a:t>) </a:t>
            </a:r>
            <a:r>
              <a:rPr lang="ko-KR" altLang="en-US" dirty="0" smtClean="0">
                <a:sym typeface="Wingdings" pitchFamily="2" charset="2"/>
              </a:rPr>
              <a:t>함수를 사용</a:t>
            </a:r>
            <a:r>
              <a:rPr lang="en-US" altLang="ko-KR" dirty="0" smtClean="0">
                <a:sym typeface="Wingdings" pitchFamily="2" charset="2"/>
              </a:rPr>
              <a:t>!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6593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700086" y="1580364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1.0, 0.0)</a:t>
              </a:r>
              <a:endParaRPr lang="ko-KR" altLang="en-US" sz="11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(1.0, 1.0, 0.0)</a:t>
              </a:r>
              <a:endParaRPr lang="ko-KR" altLang="en-US" sz="11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-1.0, 0.0)</a:t>
              </a:r>
              <a:endParaRPr lang="ko-KR" altLang="en-US" sz="11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-1.0, 0.0)</a:t>
              </a:r>
              <a:endParaRPr lang="ko-KR" altLang="en-US" sz="1100" dirty="0" smtClean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21838" y="3030635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-PI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7100" y="3031310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PI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2340342" y="3292920"/>
            <a:ext cx="4555758" cy="273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558924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 smtClean="0"/>
              <a:t>프레그먼트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쉐이더의</a:t>
            </a:r>
            <a:r>
              <a:rPr lang="ko-KR" altLang="en-US" dirty="0" smtClean="0"/>
              <a:t> 입력으로 </a:t>
            </a:r>
            <a:r>
              <a:rPr lang="en-US" altLang="ko-KR" dirty="0" smtClean="0"/>
              <a:t>–PI ~ PI </a:t>
            </a:r>
            <a:r>
              <a:rPr lang="ko-KR" altLang="en-US" dirty="0" smtClean="0"/>
              <a:t>의 입력이 들어와야 </a:t>
            </a:r>
            <a:r>
              <a:rPr lang="en-US" altLang="ko-KR" dirty="0" smtClean="0"/>
              <a:t>sin </a:t>
            </a:r>
            <a:r>
              <a:rPr lang="ko-KR" altLang="en-US" dirty="0" smtClean="0"/>
              <a:t>함수 표현이 가능함</a:t>
            </a:r>
          </a:p>
        </p:txBody>
      </p:sp>
    </p:spTree>
    <p:extLst>
      <p:ext uri="{BB962C8B-B14F-4D97-AF65-F5344CB8AC3E}">
        <p14:creationId xmlns:p14="http://schemas.microsoft.com/office/powerpoint/2010/main" val="331028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700086" y="1580364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1.0, 0.0)</a:t>
              </a:r>
              <a:endParaRPr lang="ko-KR" altLang="en-US" sz="11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(1.0, 1.0, 0.0)</a:t>
              </a:r>
              <a:endParaRPr lang="ko-KR" altLang="en-US" sz="11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-1.0, 0.0)</a:t>
              </a:r>
              <a:endParaRPr lang="ko-KR" altLang="en-US" sz="11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-1.0, 0.0)</a:t>
              </a:r>
              <a:endParaRPr lang="ko-KR" altLang="en-US" sz="1100" dirty="0" smtClean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21838" y="3030635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-PI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7100" y="3031310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PI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2340342" y="3292920"/>
            <a:ext cx="4555758" cy="273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558924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또한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축</a:t>
            </a:r>
            <a:r>
              <a:rPr lang="en-US" altLang="ko-KR" dirty="0" smtClean="0"/>
              <a:t> </a:t>
            </a:r>
            <a:r>
              <a:rPr lang="ko-KR" altLang="en-US" dirty="0" smtClean="0"/>
              <a:t>좌표가 있어야만 </a:t>
            </a:r>
            <a:r>
              <a:rPr lang="en-US" altLang="ko-KR" dirty="0" smtClean="0"/>
              <a:t>sin </a:t>
            </a:r>
            <a:r>
              <a:rPr lang="ko-KR" altLang="en-US" dirty="0" smtClean="0"/>
              <a:t>함수 결과와 비교하여 </a:t>
            </a:r>
            <a:r>
              <a:rPr lang="ko-KR" altLang="en-US" dirty="0" err="1" smtClean="0"/>
              <a:t>프레그먼트</a:t>
            </a:r>
            <a:r>
              <a:rPr lang="ko-KR" altLang="en-US" dirty="0" smtClean="0"/>
              <a:t> 색을 정할 수 있음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94768" y="1462262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1.0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0555" y="4606946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-1.0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42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930169" y="1701644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1.0, 0.0)</a:t>
              </a:r>
              <a:endParaRPr lang="ko-KR" altLang="en-US" sz="11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(1.0, 1.0, 0.0)</a:t>
              </a:r>
              <a:endParaRPr lang="ko-KR" altLang="en-US" sz="11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-1.0, 0.0)</a:t>
              </a:r>
              <a:endParaRPr lang="ko-KR" altLang="en-US" sz="11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-1.0, 0.0)</a:t>
              </a:r>
              <a:endParaRPr lang="ko-KR" altLang="en-US" sz="1100" dirty="0" smtClean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951921" y="3151915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-PI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27183" y="3152590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PI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3570425" y="3414200"/>
            <a:ext cx="4555758" cy="273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2708920"/>
            <a:ext cx="2700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out vec2 </a:t>
            </a:r>
            <a:r>
              <a:rPr lang="en-US" altLang="ko-KR" dirty="0" err="1" smtClean="0"/>
              <a:t>vPos</a:t>
            </a:r>
            <a:r>
              <a:rPr lang="en-US" altLang="ko-KR" dirty="0" smtClean="0"/>
              <a:t>;  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 smtClean="0"/>
              <a:t>X</a:t>
            </a:r>
            <a:r>
              <a:rPr lang="ko-KR" altLang="en-US" dirty="0" smtClean="0"/>
              <a:t>값엔 </a:t>
            </a:r>
            <a:r>
              <a:rPr lang="en-US" altLang="ko-KR" dirty="0" smtClean="0">
                <a:solidFill>
                  <a:srgbClr val="FF0000"/>
                </a:solidFill>
              </a:rPr>
              <a:t>–PI ~ PI </a:t>
            </a:r>
            <a:r>
              <a:rPr lang="ko-KR" altLang="en-US" dirty="0" smtClean="0"/>
              <a:t>가 넘어가도록 값을 넣으며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값엔 </a:t>
            </a:r>
            <a:r>
              <a:rPr lang="en-US" altLang="ko-KR" dirty="0" smtClean="0">
                <a:solidFill>
                  <a:srgbClr val="FF0000"/>
                </a:solidFill>
              </a:rPr>
              <a:t>-1.0~1.0 </a:t>
            </a:r>
            <a:r>
              <a:rPr lang="ko-KR" altLang="en-US" dirty="0" smtClean="0"/>
              <a:t>이 넘어가도록 값을 넣는다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324851" y="1570839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1.0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4850" y="4728228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-1.0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1063" y="2756545"/>
            <a:ext cx="1582625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9267" y="1660486"/>
            <a:ext cx="2379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vertex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0" idx="2"/>
            <a:endCxn id="25" idx="0"/>
          </p:cNvCxnSpPr>
          <p:nvPr/>
        </p:nvCxnSpPr>
        <p:spPr>
          <a:xfrm flipH="1">
            <a:off x="972376" y="2029818"/>
            <a:ext cx="606801" cy="726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62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쉐이더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843808" y="1696592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1.0, 0.0)</a:t>
              </a:r>
              <a:endParaRPr lang="ko-KR" altLang="en-US" sz="11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(1.0, 1.0, 0.0)</a:t>
              </a:r>
              <a:endParaRPr lang="ko-KR" altLang="en-US" sz="11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(-1.0, -1.0, 0.0)</a:t>
              </a:r>
              <a:endParaRPr lang="ko-KR" altLang="en-US" sz="11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 smtClean="0"/>
                <a:t>(1.0, -1.0, 0.0)</a:t>
              </a:r>
              <a:endParaRPr lang="ko-KR" altLang="en-US" sz="1100" dirty="0" smtClean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65560" y="3146863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-PI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40822" y="3147538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PI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3484064" y="3409148"/>
            <a:ext cx="4555758" cy="273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8490" y="1565787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1.0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38489" y="4723176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>
                <a:solidFill>
                  <a:srgbClr val="FF0000"/>
                </a:solidFill>
              </a:rPr>
              <a:t>-1.0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772666" y="268925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1975585"/>
            <a:ext cx="178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In vec2 </a:t>
            </a:r>
            <a:r>
              <a:rPr lang="en-US" altLang="ko-KR" dirty="0" err="1" smtClean="0"/>
              <a:t>vPos</a:t>
            </a:r>
            <a:r>
              <a:rPr lang="en-US" altLang="ko-KR" dirty="0" smtClean="0"/>
              <a:t>;</a:t>
            </a:r>
            <a:endParaRPr lang="ko-KR" altLang="en-US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21090" y="1381121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fragment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input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6" idx="2"/>
            <a:endCxn id="25" idx="0"/>
          </p:cNvCxnSpPr>
          <p:nvPr/>
        </p:nvCxnSpPr>
        <p:spPr>
          <a:xfrm flipH="1">
            <a:off x="894860" y="1750453"/>
            <a:ext cx="636845" cy="2251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2523" y="2039830"/>
            <a:ext cx="1582625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7504" y="3284984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float y = sin(</a:t>
            </a:r>
            <a:r>
              <a:rPr lang="en-US" altLang="ko-KR" dirty="0" err="1" smtClean="0"/>
              <a:t>vPos.x</a:t>
            </a:r>
            <a:r>
              <a:rPr lang="en-US" altLang="ko-KR" dirty="0" smtClean="0"/>
              <a:t>);</a:t>
            </a:r>
          </a:p>
          <a:p>
            <a:pPr latinLnBrk="0"/>
            <a:r>
              <a:rPr lang="en-US" altLang="ko-KR" dirty="0" smtClean="0"/>
              <a:t>if(</a:t>
            </a:r>
            <a:r>
              <a:rPr lang="en-US" altLang="ko-KR" dirty="0" err="1" smtClean="0"/>
              <a:t>vPos.y</a:t>
            </a:r>
            <a:r>
              <a:rPr lang="en-US" altLang="ko-KR" dirty="0" smtClean="0"/>
              <a:t> &lt; y)</a:t>
            </a:r>
          </a:p>
          <a:p>
            <a:pPr latinLnBrk="0"/>
            <a:r>
              <a:rPr lang="en-US" altLang="ko-KR" dirty="0"/>
              <a:t> </a:t>
            </a:r>
            <a:r>
              <a:rPr lang="en-US" altLang="ko-KR" dirty="0" smtClean="0"/>
              <a:t> ….</a:t>
            </a:r>
            <a:endParaRPr lang="ko-KR" altLang="en-US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107504" y="3284984"/>
            <a:ext cx="2232248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20" idx="4"/>
          </p:cNvCxnSpPr>
          <p:nvPr/>
        </p:nvCxnSpPr>
        <p:spPr>
          <a:xfrm>
            <a:off x="3844674" y="2833268"/>
            <a:ext cx="0" cy="1919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43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지난 시간 </a:t>
            </a:r>
            <a:r>
              <a:rPr lang="ko-KR" altLang="en-US" dirty="0" smtClean="0"/>
              <a:t>코드에 이어서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사용 애니메이션</a:t>
            </a:r>
            <a:endParaRPr lang="en-US" altLang="ko-KR" dirty="0" smtClean="0"/>
          </a:p>
          <a:p>
            <a:r>
              <a:rPr lang="ko-KR" altLang="en-US" dirty="0" err="1" smtClean="0"/>
              <a:t>프레그먼트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사용 애니메이션</a:t>
            </a:r>
            <a:endParaRPr lang="en-US" altLang="ko-KR" dirty="0" smtClean="0"/>
          </a:p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62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사용 </a:t>
            </a:r>
            <a:r>
              <a:rPr lang="ko-KR" altLang="en-US" dirty="0"/>
              <a:t>애니메이션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4282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495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334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40346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6"/>
            <a:endCxn id="17" idx="2"/>
          </p:cNvCxnSpPr>
          <p:nvPr/>
        </p:nvCxnSpPr>
        <p:spPr>
          <a:xfrm>
            <a:off x="626604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7" idx="6"/>
            <a:endCxn id="18" idx="2"/>
          </p:cNvCxnSpPr>
          <p:nvPr/>
        </p:nvCxnSpPr>
        <p:spPr>
          <a:xfrm>
            <a:off x="1706724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6"/>
            <a:endCxn id="19" idx="2"/>
          </p:cNvCxnSpPr>
          <p:nvPr/>
        </p:nvCxnSpPr>
        <p:spPr>
          <a:xfrm>
            <a:off x="2858852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0" idx="2"/>
          </p:cNvCxnSpPr>
          <p:nvPr/>
        </p:nvCxnSpPr>
        <p:spPr>
          <a:xfrm>
            <a:off x="4010980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6"/>
            <a:endCxn id="21" idx="2"/>
          </p:cNvCxnSpPr>
          <p:nvPr/>
        </p:nvCxnSpPr>
        <p:spPr>
          <a:xfrm>
            <a:off x="5091100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6"/>
            <a:endCxn id="23" idx="2"/>
          </p:cNvCxnSpPr>
          <p:nvPr/>
        </p:nvCxnSpPr>
        <p:spPr>
          <a:xfrm>
            <a:off x="6243228" y="3104964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  <a:endCxn id="26" idx="2"/>
          </p:cNvCxnSpPr>
          <p:nvPr/>
        </p:nvCxnSpPr>
        <p:spPr>
          <a:xfrm>
            <a:off x="7539372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443711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smtClean="0"/>
              <a:t>위 </a:t>
            </a:r>
            <a:r>
              <a:rPr lang="en-US" altLang="ko-KR" dirty="0" smtClean="0"/>
              <a:t>Lines </a:t>
            </a:r>
            <a:r>
              <a:rPr lang="ko-KR" altLang="en-US" dirty="0" smtClean="0"/>
              <a:t>를 물결치는 것과 같이 움직여 보자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173006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(-1.0, 0.0, 0.0)</a:t>
            </a:r>
            <a:endParaRPr lang="ko-KR" altLang="en-US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907114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(-0.72, 0.0, 0.0)</a:t>
            </a:r>
            <a:endParaRPr lang="ko-KR" altLang="en-US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05924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(-0.44, 0.0, 0.0)</a:t>
            </a:r>
            <a:endParaRPr lang="ko-KR" altLang="en-US" sz="12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3211370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(-0.16, 0.0, 0.0)</a:t>
            </a:r>
            <a:endParaRPr lang="ko-KR" altLang="en-US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291490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(0.12, 0.0, 0.0)</a:t>
            </a:r>
            <a:endParaRPr lang="ko-KR" altLang="en-US" sz="12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443618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(0.40, 0.0, 0.0)</a:t>
            </a:r>
            <a:endParaRPr lang="ko-KR" altLang="en-US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673976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(0.68, 0.0, 0.0)</a:t>
            </a:r>
            <a:endParaRPr lang="ko-KR" altLang="en-US" sz="12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81988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(1.0, 0.0, 0.0)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2927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4282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4956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334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40346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6"/>
            <a:endCxn id="17" idx="2"/>
          </p:cNvCxnSpPr>
          <p:nvPr/>
        </p:nvCxnSpPr>
        <p:spPr>
          <a:xfrm>
            <a:off x="626604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7" idx="6"/>
            <a:endCxn id="18" idx="2"/>
          </p:cNvCxnSpPr>
          <p:nvPr/>
        </p:nvCxnSpPr>
        <p:spPr>
          <a:xfrm>
            <a:off x="1706724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6"/>
            <a:endCxn id="19" idx="2"/>
          </p:cNvCxnSpPr>
          <p:nvPr/>
        </p:nvCxnSpPr>
        <p:spPr>
          <a:xfrm>
            <a:off x="2858852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0" idx="2"/>
          </p:cNvCxnSpPr>
          <p:nvPr/>
        </p:nvCxnSpPr>
        <p:spPr>
          <a:xfrm>
            <a:off x="4010980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6"/>
            <a:endCxn id="21" idx="2"/>
          </p:cNvCxnSpPr>
          <p:nvPr/>
        </p:nvCxnSpPr>
        <p:spPr>
          <a:xfrm>
            <a:off x="5091100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6"/>
            <a:endCxn id="23" idx="2"/>
          </p:cNvCxnSpPr>
          <p:nvPr/>
        </p:nvCxnSpPr>
        <p:spPr>
          <a:xfrm>
            <a:off x="6243228" y="4037246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  <a:endCxn id="26" idx="2"/>
          </p:cNvCxnSpPr>
          <p:nvPr/>
        </p:nvCxnSpPr>
        <p:spPr>
          <a:xfrm>
            <a:off x="7539372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>
              <a:stCxn id="2" idx="0"/>
            </p:cNvCxnSpPr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4145258"/>
            <a:ext cx="7987605" cy="2164062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52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501721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573325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37545" y="3622365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5911" y="25649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443711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60120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3348" y="43437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93310" y="256355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95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Time == 0</a:t>
            </a:r>
            <a:endParaRPr lang="ko-KR" altLang="en-US" dirty="0" smtClean="0"/>
          </a:p>
        </p:txBody>
      </p:sp>
      <p:sp>
        <p:nvSpPr>
          <p:cNvPr id="6" name="자유형 5"/>
          <p:cNvSpPr/>
          <p:nvPr/>
        </p:nvSpPr>
        <p:spPr>
          <a:xfrm>
            <a:off x="-2904753" y="2492896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328498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530120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37545" y="541532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07346" y="31543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277957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490920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04298" y="58677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93310" y="40759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95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Time == 0.1</a:t>
            </a:r>
            <a:endParaRPr lang="ko-KR" altLang="en-US" dirty="0" smtClean="0"/>
          </a:p>
        </p:txBody>
      </p:sp>
      <p:sp>
        <p:nvSpPr>
          <p:cNvPr id="6" name="자유형 5"/>
          <p:cNvSpPr/>
          <p:nvPr/>
        </p:nvSpPr>
        <p:spPr>
          <a:xfrm>
            <a:off x="-1980728" y="2492895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238488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2449" y="372511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33614" y="565172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2116" y="4913981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277957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314096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04298" y="558863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93310" y="565172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95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Time == 0.2</a:t>
            </a:r>
            <a:endParaRPr lang="ko-KR" altLang="en-US" dirty="0" smtClean="0"/>
          </a:p>
        </p:txBody>
      </p:sp>
      <p:sp>
        <p:nvSpPr>
          <p:cNvPr id="6" name="자유형 5"/>
          <p:cNvSpPr/>
          <p:nvPr/>
        </p:nvSpPr>
        <p:spPr>
          <a:xfrm>
            <a:off x="-1116632" y="2492895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689</Words>
  <Application>Microsoft Office PowerPoint</Application>
  <PresentationFormat>화면 슬라이드 쇼(4:3)</PresentationFormat>
  <Paragraphs>128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전공특강</vt:lpstr>
      <vt:lpstr>지난 시간</vt:lpstr>
      <vt:lpstr>개요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실습</vt:lpstr>
      <vt:lpstr>프레그먼트 쉐이더 사용 애니메이션</vt:lpstr>
      <vt:lpstr>프레그먼트 쉐이더 사용 애니메이션</vt:lpstr>
      <vt:lpstr>프레그먼트 쉐이더 사용 애니메이션</vt:lpstr>
      <vt:lpstr>프레그먼트 쉐이더 사용 애니메이션</vt:lpstr>
      <vt:lpstr>프레그먼트 쉐이더 사용 애니메이션</vt:lpstr>
      <vt:lpstr>프레그먼트 쉐이더 사용 애니메이션</vt:lpstr>
      <vt:lpstr>프레그먼트 쉐이더 사용 애니메이션</vt:lpstr>
      <vt:lpstr>프레그먼트 쉐이더 사용 애니메이션</vt:lpstr>
      <vt:lpstr>프레그먼트 쉐이더 사용 애니메이션</vt:lpstr>
      <vt:lpstr>프레그먼트 쉐이더 사용 애니메이션</vt:lpstr>
      <vt:lpstr>실습</vt:lpstr>
      <vt:lpstr>실습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TaekHee Lee</cp:lastModifiedBy>
  <cp:revision>93</cp:revision>
  <dcterms:created xsi:type="dcterms:W3CDTF">2006-10-05T04:04:58Z</dcterms:created>
  <dcterms:modified xsi:type="dcterms:W3CDTF">2017-03-21T04:02:57Z</dcterms:modified>
</cp:coreProperties>
</file>