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7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데이터 준비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 smtClean="0"/>
              <a:t>버텍스</a:t>
            </a:r>
            <a:r>
              <a:rPr lang="ko-KR" altLang="en-US" dirty="0" smtClean="0"/>
              <a:t> 여섯 개 </a:t>
            </a:r>
            <a:r>
              <a:rPr lang="en-US" altLang="ko-KR" dirty="0" smtClean="0"/>
              <a:t>(x, y, z,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ty</a:t>
            </a:r>
            <a:r>
              <a:rPr lang="en-US" altLang="ko-KR" dirty="0" smtClean="0"/>
              <a:t>), 30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포인트들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float </a:t>
            </a:r>
            <a:r>
              <a:rPr lang="en-US" altLang="ko-KR" dirty="0" err="1" smtClean="0"/>
              <a:t>vertPosTex</a:t>
            </a:r>
            <a:r>
              <a:rPr lang="en-US" altLang="ko-KR" dirty="0" smtClean="0"/>
              <a:t>[30] = </a:t>
            </a:r>
          </a:p>
          <a:p>
            <a:pPr latinLnBrk="0"/>
            <a:r>
              <a:rPr lang="en-US" altLang="ko-KR" dirty="0" smtClean="0"/>
              <a:t>{ </a:t>
            </a:r>
          </a:p>
          <a:p>
            <a:pPr latinLnBrk="0"/>
            <a:r>
              <a:rPr lang="en-US" altLang="ko-KR" dirty="0" smtClean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 smtClean="0"/>
              <a:t>,</a:t>
            </a:r>
          </a:p>
          <a:p>
            <a:pPr latinLnBrk="0"/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66FF"/>
                </a:solidFill>
              </a:rPr>
              <a:t>0.5f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en-US" altLang="ko-KR" dirty="0" smtClean="0">
                <a:solidFill>
                  <a:srgbClr val="0066FF"/>
                </a:solidFill>
              </a:rPr>
              <a:t>0.5f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en-US" altLang="ko-KR" dirty="0" smtClean="0">
                <a:solidFill>
                  <a:srgbClr val="0066FF"/>
                </a:solidFill>
              </a:rPr>
              <a:t>0.0f, 1.0f, 1.0f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-0.5f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-0.5f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C0099"/>
                </a:solidFill>
              </a:rPr>
              <a:t>0.5f</a:t>
            </a:r>
            <a:r>
              <a:rPr lang="en-US" altLang="ko-KR" dirty="0">
                <a:solidFill>
                  <a:srgbClr val="CC0099"/>
                </a:solidFill>
              </a:rPr>
              <a:t>, </a:t>
            </a:r>
            <a:r>
              <a:rPr lang="en-US" altLang="ko-KR" dirty="0" smtClean="0">
                <a:solidFill>
                  <a:srgbClr val="CC0099"/>
                </a:solidFill>
              </a:rPr>
              <a:t>-0.5f</a:t>
            </a:r>
            <a:r>
              <a:rPr lang="en-US" altLang="ko-KR" dirty="0">
                <a:solidFill>
                  <a:srgbClr val="CC0099"/>
                </a:solidFill>
              </a:rPr>
              <a:t>, </a:t>
            </a:r>
            <a:r>
              <a:rPr lang="en-US" altLang="ko-KR" dirty="0" smtClean="0">
                <a:solidFill>
                  <a:srgbClr val="CC0099"/>
                </a:solidFill>
              </a:rPr>
              <a:t>0.0f, 1.0f, 0.0f </a:t>
            </a:r>
          </a:p>
          <a:p>
            <a:pPr latinLnBrk="0"/>
            <a:r>
              <a:rPr lang="en-US" altLang="ko-KR" dirty="0" smtClean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1259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59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75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7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89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06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606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6536" y="4419236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</a:t>
            </a:r>
            <a:r>
              <a:rPr lang="en-US" altLang="ko-KR" sz="1200" dirty="0" smtClean="0">
                <a:solidFill>
                  <a:srgbClr val="FF0000"/>
                </a:solidFill>
              </a:rPr>
              <a:t>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98020" y="5340584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</a:t>
            </a:r>
            <a:r>
              <a:rPr lang="en-US" altLang="ko-KR" sz="1200" dirty="0" smtClean="0">
                <a:solidFill>
                  <a:srgbClr val="3333CC"/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50692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837239" y="4419234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</a:t>
            </a:r>
            <a:r>
              <a:rPr lang="en-US" altLang="ko-KR" sz="1200" dirty="0" smtClean="0">
                <a:solidFill>
                  <a:srgbClr val="0066FF"/>
                </a:solidFill>
              </a:rPr>
              <a:t>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866510" y="5332471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837239" y="5340582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</a:t>
            </a:r>
            <a:r>
              <a:rPr lang="en-US" altLang="ko-KR" sz="1200" dirty="0" smtClean="0">
                <a:solidFill>
                  <a:srgbClr val="CC0099"/>
                </a:solidFill>
              </a:rPr>
              <a:t>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n vec2 </a:t>
            </a:r>
            <a:r>
              <a:rPr lang="en-US" altLang="ko-KR" sz="1600" dirty="0" err="1" smtClean="0"/>
              <a:t>TexPos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vec2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976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</a:t>
            </a:r>
            <a:r>
              <a:rPr lang="en-US" altLang="ko-KR" sz="1600" dirty="0" smtClean="0"/>
              <a:t>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uniform sampler2D </a:t>
            </a:r>
            <a:r>
              <a:rPr lang="en-US" altLang="ko-KR" sz="1600" dirty="0" err="1" smtClean="0"/>
              <a:t>uTexture</a:t>
            </a:r>
            <a:r>
              <a:rPr lang="en-US" altLang="ko-KR" sz="1600" dirty="0" smtClean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65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5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n vec2 </a:t>
            </a:r>
            <a:r>
              <a:rPr lang="en-US" altLang="ko-KR" sz="1600" dirty="0" err="1" smtClean="0"/>
              <a:t>TexPos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vec2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5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1835696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1691680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8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1979712" y="3901764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3212976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</a:t>
            </a:r>
            <a:r>
              <a:rPr lang="en-US" altLang="ko-KR" dirty="0" smtClean="0"/>
              <a:t>] </a:t>
            </a:r>
            <a:r>
              <a:rPr lang="en-US" altLang="ko-KR" dirty="0"/>
              <a:t>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glGenBuffers</a:t>
            </a:r>
            <a:r>
              <a:rPr lang="en-US" altLang="ko-KR" dirty="0" smtClean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glBufferData</a:t>
            </a:r>
            <a:r>
              <a:rPr lang="en-US" altLang="ko-KR" dirty="0" smtClean="0"/>
              <a:t>(GL_ARRAY_BUFFER,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/>
              <a:t>vertPosTex</a:t>
            </a:r>
            <a:r>
              <a:rPr lang="en-US" altLang="ko-KR" dirty="0" smtClean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</a:t>
            </a:r>
            <a:r>
              <a:rPr lang="en-US" altLang="ko-KR" dirty="0" smtClean="0"/>
              <a:t>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 smtClean="0"/>
              <a:t>VBO </a:t>
            </a:r>
            <a:r>
              <a:rPr lang="ko-KR" altLang="en-US" sz="3200" dirty="0" smtClean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1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</a:t>
            </a:r>
            <a:r>
              <a:rPr lang="en-US" altLang="ko-KR" sz="1200" dirty="0" smtClean="0"/>
              <a:t>&amp;</a:t>
            </a:r>
            <a:r>
              <a:rPr lang="en-US" altLang="ko-KR" sz="1200" dirty="0" err="1" smtClean="0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 smtClean="0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 smtClean="0"/>
              <a:t>glTexParameteri</a:t>
            </a:r>
            <a:r>
              <a:rPr lang="en-US" altLang="ko-KR" sz="1200" dirty="0" smtClean="0"/>
              <a:t>(GL_TEXTURE_2D</a:t>
            </a:r>
            <a:r>
              <a:rPr lang="en-US" altLang="ko-KR" sz="1200" dirty="0"/>
              <a:t>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 smtClean="0"/>
              <a:t>Texture </a:t>
            </a:r>
            <a:r>
              <a:rPr lang="ko-KR" altLang="en-US" sz="3200" dirty="0" smtClean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 smtClean="0"/>
              <a:t>glEnableVertexAttribArray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 smtClean="0"/>
              <a:t>glVertexAttribPointer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97882" y="18404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 smtClean="0"/>
              <a:t>렌더링</a:t>
            </a:r>
            <a:r>
              <a:rPr lang="ko-KR" altLang="en-US" sz="3200" dirty="0" smtClean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2411168" y="4149080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C0099"/>
                </a:solidFill>
              </a:rPr>
              <a:t>Primitive </a:t>
            </a:r>
            <a:r>
              <a:rPr lang="en-US" altLang="ko-KR" sz="2400" dirty="0" smtClean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 smtClean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70906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 smtClean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 smtClean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 smtClean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 smtClean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</a:t>
            </a:r>
            <a:r>
              <a:rPr lang="en-US" altLang="ko-KR" sz="1400" dirty="0" smtClean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1109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gl_Position</a:t>
            </a:r>
            <a:r>
              <a:rPr lang="en-US" altLang="ko-KR" sz="1400" dirty="0" smtClean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C0099"/>
                </a:solidFill>
              </a:rPr>
              <a:t>Primitive </a:t>
            </a:r>
            <a:r>
              <a:rPr lang="en-US" altLang="ko-KR" sz="2400" dirty="0" smtClean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 smtClean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1175162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543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n vec2 </a:t>
            </a:r>
            <a:r>
              <a:rPr lang="en-US" altLang="ko-KR" sz="1600" dirty="0" err="1" smtClean="0"/>
              <a:t>TexPos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vec2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672" y="3401600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18077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 smtClean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 smtClean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 smtClean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 smtClean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1228523" y="3600797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gl_Position</a:t>
            </a:r>
            <a:r>
              <a:rPr lang="en-US" altLang="ko-KR" sz="1400" dirty="0" smtClean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C0099"/>
                </a:solidFill>
              </a:rPr>
              <a:t>Primitive </a:t>
            </a:r>
            <a:r>
              <a:rPr lang="en-US" altLang="ko-KR" sz="2400" dirty="0" smtClean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 smtClean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1212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n vec2 </a:t>
            </a:r>
            <a:r>
              <a:rPr lang="en-US" altLang="ko-KR" sz="1600" dirty="0" err="1" smtClean="0"/>
              <a:t>TexPos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vec2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62373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92571" y="6374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3080" y="3401600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480388" y="1628800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파이프라인에서 일어나는 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0665" y="1628800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-0.5f</a:t>
            </a:r>
            <a:r>
              <a:rPr lang="en-US" altLang="ko-KR" sz="1400" dirty="0">
                <a:solidFill>
                  <a:srgbClr val="FF0000"/>
                </a:solidFill>
              </a:rPr>
              <a:t>, 0.5f, </a:t>
            </a:r>
            <a:r>
              <a:rPr lang="en-US" altLang="ko-KR" sz="1400" dirty="0" smtClean="0">
                <a:solidFill>
                  <a:srgbClr val="FF0000"/>
                </a:solidFill>
              </a:rPr>
              <a:t>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744339" y="1628800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3333CC"/>
                </a:solidFill>
              </a:rPr>
              <a:t>2. -0.5f</a:t>
            </a:r>
            <a:r>
              <a:rPr lang="en-US" altLang="ko-KR" sz="1400" dirty="0">
                <a:solidFill>
                  <a:srgbClr val="3333CC"/>
                </a:solidFill>
              </a:rPr>
              <a:t>, -0.5f, </a:t>
            </a:r>
            <a:r>
              <a:rPr lang="en-US" altLang="ko-KR" sz="1400" dirty="0" smtClean="0">
                <a:solidFill>
                  <a:srgbClr val="3333CC"/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533911" y="1628800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3. 0.5f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, 0.5f,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70906" y="2036232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66FF"/>
                </a:solidFill>
              </a:rPr>
              <a:t>4. 0.5f</a:t>
            </a:r>
            <a:r>
              <a:rPr lang="en-US" altLang="ko-KR" sz="1400" dirty="0">
                <a:solidFill>
                  <a:srgbClr val="0066FF"/>
                </a:solidFill>
              </a:rPr>
              <a:t>, 0.5f, </a:t>
            </a:r>
            <a:r>
              <a:rPr lang="en-US" altLang="ko-KR" sz="1400" dirty="0" smtClean="0">
                <a:solidFill>
                  <a:srgbClr val="0066FF"/>
                </a:solidFill>
              </a:rPr>
              <a:t>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729506" y="2036232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-0.5f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-0.5f,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533911" y="2051021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C0099"/>
                </a:solidFill>
              </a:rPr>
              <a:t>6. 0.5f</a:t>
            </a:r>
            <a:r>
              <a:rPr lang="en-US" altLang="ko-KR" sz="1400" dirty="0">
                <a:solidFill>
                  <a:srgbClr val="CC0099"/>
                </a:solidFill>
              </a:rPr>
              <a:t>, -0.5f, </a:t>
            </a:r>
            <a:r>
              <a:rPr lang="en-US" altLang="ko-KR" sz="1400" dirty="0" smtClean="0">
                <a:solidFill>
                  <a:srgbClr val="CC0099"/>
                </a:solidFill>
              </a:rPr>
              <a:t>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27760" y="3309513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1191654" y="3563928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7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gl_Position</a:t>
            </a:r>
            <a:r>
              <a:rPr lang="en-US" altLang="ko-KR" sz="1400" dirty="0" smtClean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181377" y="1162143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C0099"/>
                </a:solidFill>
              </a:rPr>
              <a:t>Primitive </a:t>
            </a:r>
            <a:r>
              <a:rPr lang="en-US" altLang="ko-KR" sz="2400" dirty="0" smtClean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 smtClean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1138293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228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3694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52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52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i</a:t>
            </a:r>
            <a:r>
              <a:rPr lang="en-US" altLang="ko-KR" sz="1600" dirty="0" smtClean="0"/>
              <a:t>n vec2 </a:t>
            </a:r>
            <a:r>
              <a:rPr lang="en-US" altLang="ko-KR" sz="1600" dirty="0" err="1" smtClean="0"/>
              <a:t>TexPos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vec2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6818904" y="62373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92571" y="6374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6818904" y="55919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3080" y="3401600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172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43545" y="569530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텍스처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067944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4309" y="1628800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GL_TRIANGLES </a:t>
            </a:r>
            <a:r>
              <a:rPr lang="ko-KR" altLang="en-US" dirty="0" smtClean="0"/>
              <a:t>이기 때문에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모인 후 </a:t>
            </a:r>
            <a:r>
              <a:rPr lang="en-US" altLang="ko-KR" dirty="0" smtClean="0"/>
              <a:t>Primitive Assembly </a:t>
            </a:r>
            <a:r>
              <a:rPr lang="ko-KR" altLang="en-US" dirty="0" smtClean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3491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52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1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57070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1202280" y="4193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5947" y="4330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1202280" y="3547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555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226921" y="3651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156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01686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6746896" y="4193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20563" y="4330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6746896" y="3547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100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771537" y="3651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6876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6811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6876256" y="366397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156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6156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704460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265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663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7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13054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1058264" y="398137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31931" y="411842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1058264" y="333599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411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82905" y="3439365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1187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1122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1187624" y="345197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70696" y="390811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70696" y="3262736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024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6800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6735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6800056" y="3378717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843808" y="1751882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2843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011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11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84709" y="2745958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4305590" y="2873101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4158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4305590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195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92895" y="177748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75887" y="5877272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7329925" y="134076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2375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4158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7207317" y="1617767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843808" y="1751882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2843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0.2f, 1.0f</a:t>
                      </a:r>
                      <a:endParaRPr lang="ko-KR" altLang="en-US" sz="9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0.5f,</a:t>
                      </a:r>
                      <a:r>
                        <a:rPr lang="en-US" altLang="ko-KR" sz="900" baseline="0" dirty="0" smtClean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0.0f,</a:t>
                      </a:r>
                      <a:r>
                        <a:rPr lang="en-US" altLang="ko-KR" sz="900" baseline="0" dirty="0" smtClean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195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92895" y="177748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775887" y="5877272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7329925" y="134076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2375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4158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7207317" y="1617767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보간 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588989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07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 smtClean="0"/>
                        <a:t>0.2f, 1.0f</a:t>
                      </a:r>
                      <a:endParaRPr lang="ko-KR" altLang="en-US" sz="500" dirty="0" smtClean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0.5f,</a:t>
                      </a:r>
                      <a:r>
                        <a:rPr lang="en-US" altLang="ko-KR" sz="500" baseline="0" dirty="0" smtClean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0.0f,</a:t>
                      </a:r>
                      <a:r>
                        <a:rPr lang="en-US" altLang="ko-KR" sz="500" baseline="0" dirty="0" smtClean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6081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221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217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</a:t>
            </a:r>
            <a:r>
              <a:rPr lang="en-US" altLang="ko-KR" sz="1400" dirty="0" smtClean="0"/>
              <a:t>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uniform sampler2D </a:t>
            </a:r>
            <a:r>
              <a:rPr lang="en-US" altLang="ko-KR" sz="1400" dirty="0" err="1" smtClean="0"/>
              <a:t>uTexture</a:t>
            </a:r>
            <a:r>
              <a:rPr lang="en-US" altLang="ko-KR" sz="1400" dirty="0" smtClean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6526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491880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vTexPos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523836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59881" y="3426365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 smtClean="0"/>
              <a:t>tx</a:t>
            </a:r>
            <a:endParaRPr lang="ko-KR" altLang="en-US" sz="1400" dirty="0" smtClean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7127721" y="2107700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79934" y="2586897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 smtClean="0"/>
              <a:t>ty</a:t>
            </a:r>
            <a:endParaRPr lang="ko-KR" altLang="en-US" sz="1400" dirty="0" smtClean="0"/>
          </a:p>
        </p:txBody>
      </p:sp>
      <p:sp>
        <p:nvSpPr>
          <p:cNvPr id="12" name="타원 11"/>
          <p:cNvSpPr/>
          <p:nvPr/>
        </p:nvSpPr>
        <p:spPr>
          <a:xfrm>
            <a:off x="7058026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52848" y="1543035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>
                <a:solidFill>
                  <a:srgbClr val="FF0000"/>
                </a:solidFill>
              </a:rPr>
              <a:t>Sampling!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995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715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51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6895019" y="4824683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156176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27984" y="1618820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설명했던 </a:t>
            </a:r>
            <a:r>
              <a:rPr lang="ko-KR" altLang="en-US" sz="2400" dirty="0" smtClean="0"/>
              <a:t>내용 구현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5364088" y="2276872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55776" y="14127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 smtClean="0">
                <a:solidFill>
                  <a:srgbClr val="FF0000"/>
                </a:solidFill>
              </a:rPr>
              <a:t>Texture Sampling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3923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1182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2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8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811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 smtClean="0"/>
              <a:t>8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3960" y="18448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일반적으로 </a:t>
            </a:r>
            <a:r>
              <a:rPr lang="ko-KR" altLang="en-US" dirty="0" err="1" smtClean="0"/>
              <a:t>텍스쳐는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텍셀</a:t>
            </a:r>
            <a:r>
              <a:rPr lang="en-US" altLang="ko-KR" dirty="0" smtClean="0"/>
              <a:t>(Texel)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RGBA </a:t>
            </a:r>
            <a:r>
              <a:rPr lang="ko-KR" altLang="en-US" dirty="0" smtClean="0"/>
              <a:t>네 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채널을 가짐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일반적으로 각 </a:t>
            </a:r>
            <a:r>
              <a:rPr lang="ko-KR" altLang="en-US" dirty="0" err="1" smtClean="0"/>
              <a:t>텍셀은</a:t>
            </a:r>
            <a:r>
              <a:rPr lang="ko-KR" altLang="en-US" dirty="0" smtClean="0"/>
              <a:t> 한 채널당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07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07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97833" y="198884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3985376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4450529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490739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53569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03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252299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009561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455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23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313916" y="4581128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0x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 smtClean="0">
                <a:solidFill>
                  <a:srgbClr val="00B050"/>
                </a:solidFill>
              </a:rPr>
              <a:t>FF</a:t>
            </a:r>
            <a:r>
              <a:rPr lang="en-US" altLang="ko-KR" sz="3600" dirty="0" smtClean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4001459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4466612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492348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53730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331640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268382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564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100402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1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84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FF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4093781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07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255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19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GLSL </a:t>
            </a:r>
            <a:r>
              <a:rPr lang="ko-KR" altLang="en-US" dirty="0" smtClean="0"/>
              <a:t>내부에선 </a:t>
            </a:r>
            <a:r>
              <a:rPr lang="en-US" altLang="ko-KR" dirty="0" smtClean="0"/>
              <a:t>0.0f~1.0f </a:t>
            </a:r>
            <a:r>
              <a:rPr lang="ko-KR" altLang="en-US" dirty="0" smtClean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GLulong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 smtClean="0"/>
              <a:t>  0xFF0000FF</a:t>
            </a:r>
            <a:r>
              <a:rPr lang="en-US" altLang="ko-KR" sz="1200" dirty="0"/>
              <a:t>, 0xFF0000FF, 0xFFFFFFFF, 0xFFFFFFFF, 0xFFFFFFFF, 0xFFFFFFFF, 0xFFFF0000, 0xFFFF0000,</a:t>
            </a:r>
          </a:p>
          <a:p>
            <a:r>
              <a:rPr lang="en-US" altLang="ko-KR" sz="1200" dirty="0" smtClean="0"/>
              <a:t>  0xFF0000FF</a:t>
            </a:r>
            <a:r>
              <a:rPr lang="en-US" altLang="ko-KR" sz="1200" dirty="0"/>
              <a:t>, 0xFF0000FF, 0xFFFFFFFF, 0xFFFFFFFF, 0xFFFFFFFF, 0xFFFFFFFF, 0xFFFF0000, 0xFFFF0000,</a:t>
            </a:r>
          </a:p>
          <a:p>
            <a:r>
              <a:rPr lang="en-US" altLang="ko-KR" sz="1200" dirty="0" smtClean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 smtClean="0"/>
              <a:t>  0xFF00FF00</a:t>
            </a:r>
            <a:r>
              <a:rPr lang="en-US" altLang="ko-KR" sz="1200" dirty="0"/>
              <a:t>, 0xFFFFFFFF, 0xFFFFFFFF, 0xFFFFFFFF, 0xFFFFFFFF, 0xFFFFFFFF, 0xFFFFFFFF, 0xFF00FF00,</a:t>
            </a:r>
          </a:p>
          <a:p>
            <a:r>
              <a:rPr lang="en-US" altLang="ko-KR" sz="1200" dirty="0" smtClean="0"/>
              <a:t>  0xFF00FF00</a:t>
            </a:r>
            <a:r>
              <a:rPr lang="en-US" altLang="ko-KR" sz="1200" dirty="0"/>
              <a:t>, 0xFF00FF00, 0xFF00FF00, 0xFF00FF00, 0xFF00FF00, 0xFF00FF00, 0xFF00FF00, 0xFF00FF00,</a:t>
            </a:r>
          </a:p>
          <a:p>
            <a:r>
              <a:rPr lang="en-US" altLang="ko-KR" sz="1200" dirty="0" smtClean="0"/>
              <a:t>  0xFFFFFFFF</a:t>
            </a:r>
            <a:r>
              <a:rPr lang="en-US" altLang="ko-KR" sz="1200" dirty="0"/>
              <a:t>, 0xFF00FF00, 0xFF00FF00, 0xFF00FF00, 0xFF00FF00, 0xFF00FF00, 0xFF00FF00, 0xFFFFFFFF,</a:t>
            </a:r>
          </a:p>
          <a:p>
            <a:r>
              <a:rPr lang="en-US" altLang="ko-KR" sz="1200" dirty="0" smtClean="0"/>
              <a:t>  0xFFFFFFFF</a:t>
            </a:r>
            <a:r>
              <a:rPr lang="en-US" altLang="ko-KR" sz="1200" dirty="0"/>
              <a:t>, 0xFFFFFFFF, 0xFFFFFFFF, 0xFFFFFFFF, 0xFFFFFFFF, 0xFFFFFFFF, 0xFFFFFFFF, 0xFFFFFFFF,</a:t>
            </a:r>
          </a:p>
          <a:p>
            <a:r>
              <a:rPr lang="en-US" altLang="ko-KR" sz="1200" dirty="0"/>
              <a:t>};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1403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</a:t>
            </a:r>
            <a:r>
              <a:rPr lang="ko-KR" altLang="en-US" dirty="0" smtClean="0"/>
              <a:t>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GLulong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0xFFFFFFFF, 0xFFFFFFFF, 0xFFFFFFFF, 0xFFFFFFFF, 0xFFFFFFFF, 0xFFFFFFFF, 0xFFFFFFFF, 0xFFFFFFFF</a:t>
            </a:r>
            <a:r>
              <a:rPr lang="en-US" altLang="ko-KR" sz="1200" dirty="0" smtClean="0"/>
              <a:t>,</a:t>
            </a:r>
            <a:endParaRPr lang="en-US" altLang="ko-KR" sz="1200" dirty="0"/>
          </a:p>
          <a:p>
            <a:r>
              <a:rPr lang="en-US" altLang="ko-KR" sz="1200" dirty="0"/>
              <a:t>  0xFFFFFFFF, 0xFF00FF00, 0xFF00FF00, 0xFF00FF00, 0xFF00FF00, 0xFF00FF00, 0xFF00FF00, </a:t>
            </a:r>
            <a:r>
              <a:rPr lang="en-US" altLang="ko-KR" sz="1200" dirty="0" smtClean="0"/>
              <a:t>0xFFFFFFFF,</a:t>
            </a:r>
            <a:endParaRPr lang="en-US" altLang="ko-KR" sz="1200" dirty="0"/>
          </a:p>
          <a:p>
            <a:r>
              <a:rPr lang="en-US" altLang="ko-KR" sz="1200" dirty="0"/>
              <a:t>  0xFF00FF00, 0xFF00FF00, 0xFF00FF00, 0xFF00FF00, 0xFF00FF00, 0xFF00FF00, 0xFF00FF00, </a:t>
            </a:r>
            <a:r>
              <a:rPr lang="en-US" altLang="ko-KR" sz="1200" dirty="0" smtClean="0"/>
              <a:t>0xFF00FF00,</a:t>
            </a:r>
            <a:endParaRPr lang="en-US" altLang="ko-KR" sz="1200" dirty="0"/>
          </a:p>
          <a:p>
            <a:r>
              <a:rPr lang="en-US" altLang="ko-KR" sz="1200" dirty="0"/>
              <a:t>  0xFF00FF00, 0xFFFFFFFF, 0xFFFFFFFF, 0xFFFFFFFF, 0xFFFFFFFF, 0xFFFFFFFF, 0xFFFFFFFF, </a:t>
            </a:r>
            <a:r>
              <a:rPr lang="en-US" altLang="ko-KR" sz="1200" dirty="0" smtClean="0"/>
              <a:t>0xFF00FF00,</a:t>
            </a:r>
            <a:endParaRPr lang="en-US" altLang="ko-KR" sz="1200" dirty="0"/>
          </a:p>
          <a:p>
            <a:r>
              <a:rPr lang="en-US" altLang="ko-KR" sz="1200" dirty="0"/>
              <a:t>  0xFFFFFFFF, 0xFFFFFFFF, 0xFFFFFFFF, 0xFFFFFFFF, 0xFFFFFFFF, 0xFFFFFFFF, 0xFFFFFFFF, </a:t>
            </a:r>
            <a:r>
              <a:rPr lang="en-US" altLang="ko-KR" sz="1200" dirty="0" smtClean="0"/>
              <a:t>0xFFFFFFFF,</a:t>
            </a:r>
            <a:endParaRPr lang="en-US" altLang="ko-KR" sz="1200" dirty="0"/>
          </a:p>
          <a:p>
            <a:r>
              <a:rPr lang="en-US" altLang="ko-KR" sz="1200" dirty="0"/>
              <a:t>  0xFF0000FF, 0xFF0000FF, 0xFFFFFFFF, 0xFFFFFFFF, 0xFFFFFFFF, 0xFFFFFFFF, 0xFFFF0000, </a:t>
            </a:r>
            <a:r>
              <a:rPr lang="en-US" altLang="ko-KR" sz="1200" dirty="0" smtClean="0"/>
              <a:t>0xFFFF0000,</a:t>
            </a:r>
            <a:endParaRPr lang="en-US" altLang="ko-KR" sz="1200" dirty="0"/>
          </a:p>
          <a:p>
            <a:r>
              <a:rPr lang="en-US" altLang="ko-KR" sz="1200" dirty="0"/>
              <a:t>  0xFF0000FF, 0xFF0000FF, 0xFFFFFFFF, 0xFFFFFFFF, 0xFFFFFFFF, 0xFFFFFFFF, 0xFFFF0000, </a:t>
            </a:r>
            <a:r>
              <a:rPr lang="en-US" altLang="ko-KR" sz="1200" dirty="0" smtClean="0"/>
              <a:t>0xFFFF0000,</a:t>
            </a:r>
            <a:endParaRPr lang="en-US" altLang="ko-KR" sz="1200" dirty="0"/>
          </a:p>
          <a:p>
            <a:r>
              <a:rPr lang="en-US" altLang="ko-KR" sz="1200" dirty="0" smtClean="0"/>
              <a:t>  0xFFFFFFFF</a:t>
            </a:r>
            <a:r>
              <a:rPr lang="en-US" altLang="ko-KR" sz="1200" dirty="0"/>
              <a:t>, 0xFFFFFFFF, 0xFFFFFFFF, 0xFFFFFFFF, 0xFFFFFFFF, 0xFFFFFFFF, 0xFFFFFFFF, </a:t>
            </a:r>
            <a:r>
              <a:rPr lang="en-US" altLang="ko-KR" sz="1200" dirty="0" smtClean="0"/>
              <a:t>0xFFFFFFFF</a:t>
            </a:r>
          </a:p>
          <a:p>
            <a:r>
              <a:rPr lang="en-US" altLang="ko-KR" sz="1200" dirty="0" smtClean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4365104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데이터가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07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07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483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1484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0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(0.0f, 0.0f)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7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(0.0f, 1.0f)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5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(1.0f, 1.0f)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44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(1.0f, 0.0f)</a:t>
            </a:r>
            <a:endParaRPr lang="ko-KR" altLang="en-US" dirty="0" smtClean="0"/>
          </a:p>
        </p:txBody>
      </p:sp>
      <p:sp>
        <p:nvSpPr>
          <p:cNvPr id="8" name="타원 7"/>
          <p:cNvSpPr/>
          <p:nvPr/>
        </p:nvSpPr>
        <p:spPr>
          <a:xfrm>
            <a:off x="1401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64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685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23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텍스처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880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7808465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7736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1475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2061</Words>
  <Application>Microsoft Office PowerPoint</Application>
  <PresentationFormat>화면 슬라이드 쇼(4:3)</PresentationFormat>
  <Paragraphs>577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전공특강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159</cp:revision>
  <dcterms:created xsi:type="dcterms:W3CDTF">2006-10-05T04:04:58Z</dcterms:created>
  <dcterms:modified xsi:type="dcterms:W3CDTF">2018-05-02T12:26:53Z</dcterms:modified>
</cp:coreProperties>
</file>