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3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Tutorial 11: kaiju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Alejandro Mateo, Harshil Patel, &amp; Adam Waleed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A191B-459B-52FA-8076-B87CFD35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greedy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729D-DBED-79C4-8F1A-80BEA846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Greedy Run: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BLOSUM62 Score (</a:t>
            </a:r>
            <a:r>
              <a:rPr lang="en-US" sz="1200" dirty="0" err="1">
                <a:solidFill>
                  <a:srgbClr val="FFFFFF"/>
                </a:solidFill>
              </a:rPr>
              <a:t>BLOcks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SUbstitution</a:t>
            </a:r>
            <a:r>
              <a:rPr lang="en-US" sz="1200" dirty="0">
                <a:solidFill>
                  <a:srgbClr val="FFFFFF"/>
                </a:solidFill>
              </a:rPr>
              <a:t> Matrix) - is a substitution matrix used for sequence alignment of proteins.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Each value in the matrix is calculated by dividing the frequency of occurrence of the amino acid pair in the BLOCKS database, clustered at the 62% level, divided by the probability that the same two amino acids might align by chance. The ratio is then converted to a logarithm and expressed as a log odds score.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 A score of zero → frequency with which a given two amino acids were found aligned in the database was as expected by chance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Positive score → indicates that the alignment was found more often than by chance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Negative score → indicates that the alignment was found less often than by chance.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3CDE30-9D16-5F13-CA25-06BEEE0C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83030"/>
            <a:ext cx="5455921" cy="40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4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4788-B416-0621-4988-AE90F362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FC1B-4BDC-3970-4070-E7C35814F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Inputs: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Input files containing the (single-end or paired-end) reads can either be in FASTA or FASTQ format.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Outputs: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Kaiju outputs one line for each read (or read pair), containing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read name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NCBI taxon identifier of the assigned taxon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length or score of the match.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Optionally, Kaiju can also produce a summary file with the number of reads assigned per taxon, which can be loaded into Krona for interactive visualization.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3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478F-B143-18FF-9B4C-7D47FFE5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Kaiju vs k-</a:t>
            </a:r>
            <a:r>
              <a:rPr lang="en-US" dirty="0" err="1"/>
              <a:t>mer</a:t>
            </a:r>
            <a:r>
              <a:rPr lang="en-US" dirty="0"/>
              <a:t>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8D4C-56EA-FDD6-DFEA-CACCC5B6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Usage of genomic k-</a:t>
            </a:r>
            <a:r>
              <a:rPr lang="en-US" dirty="0" err="1"/>
              <a:t>mers</a:t>
            </a:r>
            <a:r>
              <a:rPr lang="en-US" dirty="0"/>
              <a:t> has some shortcomings: the data structures for storing the k-</a:t>
            </a:r>
            <a:r>
              <a:rPr lang="en-US" dirty="0" err="1"/>
              <a:t>mers</a:t>
            </a:r>
            <a:r>
              <a:rPr lang="en-US" dirty="0"/>
              <a:t> for a fast lookup require a lot of RAM, so some programs typically restrict their reference database to a set of completely assembled reference genomes.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Kaiju only requires a comparatively small amount of RAM, allowing it to use the entire microbial subset of the nr protein database, while having similar or faster runtime compared with the fastest k-</a:t>
            </a:r>
            <a:r>
              <a:rPr lang="en-US" dirty="0" err="1"/>
              <a:t>mer</a:t>
            </a:r>
            <a:r>
              <a:rPr lang="en-US" dirty="0"/>
              <a:t> classifiers.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Kaiju has a much higher sensitivity compared with a classification based on k-</a:t>
            </a:r>
            <a:r>
              <a:rPr lang="en-US" dirty="0" err="1"/>
              <a:t>mer</a:t>
            </a:r>
            <a:r>
              <a:rPr lang="en-US" dirty="0"/>
              <a:t> comparison, while maintaining a similar precision.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Kaiju could classify many more reads in ten randomly selected metagenomes from a wide range of microbial habitats.</a:t>
            </a:r>
          </a:p>
        </p:txBody>
      </p:sp>
    </p:spTree>
    <p:extLst>
      <p:ext uri="{BB962C8B-B14F-4D97-AF65-F5344CB8AC3E}">
        <p14:creationId xmlns:p14="http://schemas.microsoft.com/office/powerpoint/2010/main" val="250430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368D5-9E64-64E3-A39C-084348E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Kaiju vs k-</a:t>
            </a:r>
            <a:r>
              <a:rPr lang="en-US" dirty="0" err="1"/>
              <a:t>mer</a:t>
            </a:r>
            <a:r>
              <a:rPr lang="en-US" dirty="0"/>
              <a:t> algorithms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B5D35CD4-F117-0513-B023-A088B88EC94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770440"/>
            <a:ext cx="4074853" cy="482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7639C22-2E09-DA04-C2E5-A56018FA37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81" y="2841142"/>
            <a:ext cx="6688785" cy="26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0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F93621-A00B-9B79-BC4C-C62219D3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use kaiju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8D458DE-9405-FF0B-EC1C-87A0D148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Name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Email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Input File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FASTA or FASTQ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B8AB507-F273-F590-A2D2-C2E681B8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83" y="640080"/>
            <a:ext cx="489455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2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36A9B-C993-0C64-181A-9182DD67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use kaiju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4231-A333-4DB4-9B82-9A54CF1F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Reference Database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FFFFFF"/>
                </a:solidFill>
              </a:rPr>
              <a:t>RefSeq</a:t>
            </a:r>
            <a:r>
              <a:rPr lang="en-US" sz="1200" dirty="0">
                <a:solidFill>
                  <a:srgbClr val="FFFFFF"/>
                </a:solidFill>
              </a:rPr>
              <a:t> Genomes (proteins from assembled genomes: Bacteria, Archaea Viruses)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NCBI BLAST nr + </a:t>
            </a:r>
            <a:r>
              <a:rPr lang="en-US" sz="1200" dirty="0" err="1">
                <a:solidFill>
                  <a:srgbClr val="FFFFFF"/>
                </a:solidFill>
              </a:rPr>
              <a:t>euk</a:t>
            </a:r>
            <a:r>
              <a:rPr lang="en-US" sz="1200" dirty="0">
                <a:solidFill>
                  <a:srgbClr val="FFFFFF"/>
                </a:solidFill>
              </a:rPr>
              <a:t> (protein database: Bacteria, Archaea, Viruses, + fungi &amp; microbial eukaryotes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SEG Filter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Low complexity sequences are filtered out to mitigate chance of artificial hits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Minimum Match Length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Criteria for sequence comparison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Minimum Match Score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Fragments ranked by BLOSUM62 score so minimum score allows avoidance of random matches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Allowed Mismatches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In input data vs database sequence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Max E-Value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FFFFFF"/>
                </a:solidFill>
              </a:rPr>
              <a:t>Number of hits expected to see by chance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B6D9D-2DCD-00EC-EC87-00547B81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5541"/>
            <a:ext cx="5455921" cy="54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5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737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F2D85-8ADE-13CC-0B7E-BA2DCF6F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Refseq genomes – mem vs greedy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B6FFEBA-8F2A-717A-1B3B-F460821F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Majority of the reads classified under Proteobacteria (phylum)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In both MEM &amp; Greedy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MEM classified into more phylum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D5BCB1-7140-438B-86CF-366E2C2A9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8" r="-3" b="-3"/>
          <a:stretch/>
        </p:blipFill>
        <p:spPr>
          <a:xfrm>
            <a:off x="7552266" y="10"/>
            <a:ext cx="4639734" cy="34289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3BBC4-63C8-37B9-5138-B923942FA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8" r="-3" b="-3"/>
          <a:stretch/>
        </p:blipFill>
        <p:spPr>
          <a:xfrm>
            <a:off x="7552266" y="3429000"/>
            <a:ext cx="46397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527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07B33-3489-3938-FC1E-700F991B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Ncbi blast nr+euk - mem/greedy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0A0114-D244-E5EE-99FB-B393EA6F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Majority of the reads classified under Proteobacteria (phylum)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In both MEM &amp; Greedy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MEM classified into more phylum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0F3C2-E0BE-45C9-43D4-FB44B1127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8" r="-4" b="476"/>
          <a:stretch/>
        </p:blipFill>
        <p:spPr>
          <a:xfrm>
            <a:off x="7552266" y="3429000"/>
            <a:ext cx="4639734" cy="3429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CADC4-E1A7-372C-F9CF-7078774D9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" r="-3" b="1902"/>
          <a:stretch/>
        </p:blipFill>
        <p:spPr>
          <a:xfrm>
            <a:off x="7552266" y="0"/>
            <a:ext cx="46397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E8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957A9-F2A2-50F9-B015-DF8F082E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Krona – </a:t>
            </a:r>
            <a:r>
              <a:rPr lang="en-US" dirty="0" err="1">
                <a:solidFill>
                  <a:srgbClr val="FFFFFF"/>
                </a:solidFill>
              </a:rPr>
              <a:t>refseq</a:t>
            </a:r>
            <a:r>
              <a:rPr lang="en-US" dirty="0">
                <a:solidFill>
                  <a:srgbClr val="FFFFFF"/>
                </a:solidFill>
              </a:rPr>
              <a:t> genomes/mem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1AED7B-EE3C-8EBF-FBE5-BF2B899B5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" r="-5" b="-5"/>
          <a:stretch/>
        </p:blipFill>
        <p:spPr>
          <a:xfrm>
            <a:off x="327547" y="321733"/>
            <a:ext cx="3448718" cy="410739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647223-A0EE-EC9F-C2ED-F529674A1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6" r="3" b="3"/>
          <a:stretch/>
        </p:blipFill>
        <p:spPr>
          <a:xfrm>
            <a:off x="3925067" y="321732"/>
            <a:ext cx="3448718" cy="410628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4F779C4-1E25-0DFF-0AA1-AA5138F8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Krona is a visualization tool for taxonomic classification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Shows breakdown of taxonomy all the way down to species level</a:t>
            </a:r>
          </a:p>
        </p:txBody>
      </p:sp>
    </p:spTree>
    <p:extLst>
      <p:ext uri="{BB962C8B-B14F-4D97-AF65-F5344CB8AC3E}">
        <p14:creationId xmlns:p14="http://schemas.microsoft.com/office/powerpoint/2010/main" val="4153420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F9B5-DBC0-5CDB-D9C9-158DAEEE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3D0C54-7F88-E2A9-24C9-4EF37F192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487196"/>
              </p:ext>
            </p:extLst>
          </p:nvPr>
        </p:nvGraphicFramePr>
        <p:xfrm>
          <a:off x="1023937" y="2286000"/>
          <a:ext cx="972007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14">
                  <a:extLst>
                    <a:ext uri="{9D8B030D-6E8A-4147-A177-3AD203B41FA5}">
                      <a16:colId xmlns:a16="http://schemas.microsoft.com/office/drawing/2014/main" val="4289433666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1596604985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4242710296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2788347065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3197980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RefSeq</a:t>
                      </a:r>
                      <a:r>
                        <a:rPr lang="en-US" dirty="0"/>
                        <a:t> –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RefSeq</a:t>
                      </a:r>
                      <a:r>
                        <a:rPr lang="en-US" dirty="0"/>
                        <a:t> – 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NCBI Blast </a:t>
                      </a:r>
                      <a:r>
                        <a:rPr lang="en-US" dirty="0" err="1"/>
                        <a:t>nr+euk</a:t>
                      </a:r>
                      <a:r>
                        <a:rPr lang="en-US" dirty="0"/>
                        <a:t> -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NCBI Blast </a:t>
                      </a:r>
                      <a:r>
                        <a:rPr lang="en-US" dirty="0" err="1"/>
                        <a:t>nr+euk</a:t>
                      </a:r>
                      <a:r>
                        <a:rPr lang="en-US" dirty="0"/>
                        <a:t> - Greedy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5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Classified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1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Classified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4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4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8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26A4-791E-0233-9289-145083E6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Kaiju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3320-B6F8-669B-17F8-CB50E308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Kaiju is a program for fast taxonomic classification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Based on sequence comparison to reference database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Each sequencing read is assigned to a taxon in the NCBI taxonomy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Done by comparing the input sequence to reference database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Kaiju uses protein-level classification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Results in higher sensitivity compared to nucleotide-based comparison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Reads are translated into amino acid sequences, searched in the database using modified backward search with memory-efficient implementation of Burrows-Wheeler Transform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Finds maximum exact matches (MEMs)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Optionally allows mismatches in protein alignment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algorithm is very fast, a search can process up to millions of reads per minute using, for example only 10 GB of RAM with  a reference database comprising 4812 complete microbial genomes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algorithm is open source with code and web server available at http://kaiju.binf.ku.dk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1777F-2F53-67E1-B6F2-2277A801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035" y="1048124"/>
            <a:ext cx="1890165" cy="5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3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28C1-1DF1-F566-B92A-4FB08517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E077-C112-70E6-0C5F-CA3C165E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NCBI database provides more classified reads compared to </a:t>
            </a:r>
            <a:r>
              <a:rPr lang="en-US" dirty="0" err="1"/>
              <a:t>RefSeq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NCBI classification is more thorough compared to </a:t>
            </a:r>
            <a:r>
              <a:rPr lang="en-US" dirty="0" err="1"/>
              <a:t>RefSeq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MEM provided more classified reads compared to Greedy in both databases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By using protein-level classification Kaiju can achieve comparable sensitivity while utilizing less memory and time </a:t>
            </a:r>
          </a:p>
        </p:txBody>
      </p:sp>
    </p:spTree>
    <p:extLst>
      <p:ext uri="{BB962C8B-B14F-4D97-AF65-F5344CB8AC3E}">
        <p14:creationId xmlns:p14="http://schemas.microsoft.com/office/powerpoint/2010/main" val="283947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B43-2251-1741-8C70-B4F371F5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Burrows-wheeler 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8029-C804-128E-8E6A-F45D91F3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Kaiju employs a search strategy, which finds maximal exact matching substrings between query and database using a modified version of the backwards search algorithm in the BWT.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BWT is a text transformation that converts the reference sequence database into an easily searchable representation.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Allows for exact string matching between a query sequence and the database in time proportional to the length of the query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remarkable thing about BWT is that this particular transform is reversible with minimal data overhead, so given the BWT of a string, the string can be reconstructed.</a:t>
            </a:r>
          </a:p>
        </p:txBody>
      </p:sp>
    </p:spTree>
    <p:extLst>
      <p:ext uri="{BB962C8B-B14F-4D97-AF65-F5344CB8AC3E}">
        <p14:creationId xmlns:p14="http://schemas.microsoft.com/office/powerpoint/2010/main" val="253175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AAA6-831C-F37F-263A-21500E80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Burrows-wheeler transform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C859-2C26-1606-41C3-1A890DB6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dirty="0"/>
              <a:t>Take the word “banana$” for example.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dirty="0"/>
              <a:t>Step 1: Form all the cyclic rotations of the given text.</a:t>
            </a:r>
          </a:p>
          <a:p>
            <a:r>
              <a:rPr lang="en-US" dirty="0"/>
              <a:t>                                     		banana$ </a:t>
            </a:r>
          </a:p>
          <a:p>
            <a:r>
              <a:rPr lang="en-US" dirty="0"/>
              <a:t>       $    b                        	$banana </a:t>
            </a:r>
          </a:p>
          <a:p>
            <a:r>
              <a:rPr lang="en-US" dirty="0"/>
              <a:t>    a           </a:t>
            </a:r>
            <a:r>
              <a:rPr lang="en-US" dirty="0" err="1"/>
              <a:t>a</a:t>
            </a:r>
            <a:r>
              <a:rPr lang="en-US" dirty="0"/>
              <a:t>                    	</a:t>
            </a:r>
            <a:r>
              <a:rPr lang="en-US" dirty="0" err="1"/>
              <a:t>a$banan</a:t>
            </a:r>
            <a:endParaRPr lang="en-US" dirty="0"/>
          </a:p>
          <a:p>
            <a:r>
              <a:rPr lang="en-US" dirty="0"/>
              <a:t>   Cyclic rotations    ----------&gt;   	</a:t>
            </a:r>
            <a:r>
              <a:rPr lang="en-US" dirty="0" err="1"/>
              <a:t>na$bana</a:t>
            </a:r>
            <a:endParaRPr lang="en-US" dirty="0"/>
          </a:p>
          <a:p>
            <a:r>
              <a:rPr lang="en-US" dirty="0"/>
              <a:t>    n         </a:t>
            </a:r>
            <a:r>
              <a:rPr lang="en-US" dirty="0" err="1"/>
              <a:t>n</a:t>
            </a:r>
            <a:r>
              <a:rPr lang="en-US" dirty="0"/>
              <a:t>                      	</a:t>
            </a:r>
            <a:r>
              <a:rPr lang="en-US" dirty="0" err="1"/>
              <a:t>ana$ban</a:t>
            </a:r>
            <a:r>
              <a:rPr lang="en-US" dirty="0"/>
              <a:t> </a:t>
            </a:r>
          </a:p>
          <a:p>
            <a:r>
              <a:rPr lang="en-US" dirty="0"/>
              <a:t>          a                          	</a:t>
            </a:r>
            <a:r>
              <a:rPr lang="en-US" dirty="0" err="1"/>
              <a:t>nana$ba</a:t>
            </a:r>
            <a:endParaRPr lang="en-US" dirty="0"/>
          </a:p>
          <a:p>
            <a:r>
              <a:rPr lang="en-US" dirty="0"/>
              <a:t>                                   		</a:t>
            </a:r>
            <a:r>
              <a:rPr lang="en-US" dirty="0" err="1"/>
              <a:t>anana$b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1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A5B8-8BB5-E155-2175-6580148D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Burrows-wheeler transform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7482-1B08-6969-834B-C8F155D9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Step 2:  The next step is to sort the rotations alphabetically. The ‘$’ sign is viewed as first letter alphabetically, even before ‘a’.</a:t>
            </a:r>
          </a:p>
          <a:p>
            <a:r>
              <a:rPr lang="en-US" dirty="0"/>
              <a:t>banana$                    		$banana</a:t>
            </a:r>
          </a:p>
          <a:p>
            <a:r>
              <a:rPr lang="en-US" dirty="0"/>
              <a:t>$banana                    		</a:t>
            </a:r>
            <a:r>
              <a:rPr lang="en-US" dirty="0" err="1"/>
              <a:t>a$banan</a:t>
            </a:r>
            <a:endParaRPr lang="en-US" dirty="0"/>
          </a:p>
          <a:p>
            <a:r>
              <a:rPr lang="en-US" dirty="0" err="1"/>
              <a:t>a$banan</a:t>
            </a:r>
            <a:r>
              <a:rPr lang="en-US" dirty="0"/>
              <a:t>       Sorting      	</a:t>
            </a:r>
            <a:r>
              <a:rPr lang="en-US" dirty="0" err="1"/>
              <a:t>ana$ban</a:t>
            </a:r>
            <a:endParaRPr lang="en-US" dirty="0"/>
          </a:p>
          <a:p>
            <a:r>
              <a:rPr lang="en-US" dirty="0" err="1"/>
              <a:t>na$bana</a:t>
            </a:r>
            <a:r>
              <a:rPr lang="en-US" dirty="0"/>
              <a:t>      ----------&gt;   	</a:t>
            </a:r>
            <a:r>
              <a:rPr lang="en-US" dirty="0" err="1"/>
              <a:t>anana$b</a:t>
            </a:r>
            <a:r>
              <a:rPr lang="en-US" dirty="0"/>
              <a:t> </a:t>
            </a:r>
          </a:p>
          <a:p>
            <a:r>
              <a:rPr lang="en-US" dirty="0" err="1"/>
              <a:t>ana$ban</a:t>
            </a:r>
            <a:r>
              <a:rPr lang="en-US" dirty="0"/>
              <a:t>    alphabetically  	banana$</a:t>
            </a:r>
          </a:p>
          <a:p>
            <a:r>
              <a:rPr lang="en-US" dirty="0" err="1"/>
              <a:t>nana$ba</a:t>
            </a:r>
            <a:r>
              <a:rPr lang="en-US" dirty="0"/>
              <a:t>                    		</a:t>
            </a:r>
            <a:r>
              <a:rPr lang="en-US" dirty="0" err="1"/>
              <a:t>na$bana</a:t>
            </a:r>
            <a:endParaRPr lang="en-US" dirty="0"/>
          </a:p>
          <a:p>
            <a:r>
              <a:rPr lang="en-US" dirty="0" err="1"/>
              <a:t>anana$b</a:t>
            </a:r>
            <a:r>
              <a:rPr lang="en-US" dirty="0"/>
              <a:t>                    		</a:t>
            </a:r>
            <a:r>
              <a:rPr lang="en-US" dirty="0" err="1"/>
              <a:t>nana$ba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4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68A4-2970-F672-2390-193A4E4D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Burrows-wheeler transform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6CE-39A3-4977-4C6A-C3EF5DFB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Step 3: The last column is what we output as BWT.</a:t>
            </a:r>
          </a:p>
          <a:p>
            <a:r>
              <a:rPr lang="en-US" dirty="0"/>
              <a:t>banana$                    		$banana</a:t>
            </a:r>
          </a:p>
          <a:p>
            <a:r>
              <a:rPr lang="en-US" dirty="0"/>
              <a:t>$banana                    		</a:t>
            </a:r>
            <a:r>
              <a:rPr lang="en-US" dirty="0" err="1"/>
              <a:t>a$banan</a:t>
            </a:r>
            <a:endParaRPr lang="en-US" dirty="0"/>
          </a:p>
          <a:p>
            <a:r>
              <a:rPr lang="en-US" dirty="0" err="1"/>
              <a:t>a$banan</a:t>
            </a:r>
            <a:r>
              <a:rPr lang="en-US" dirty="0"/>
              <a:t>       Sorting      	</a:t>
            </a:r>
            <a:r>
              <a:rPr lang="en-US" dirty="0" err="1"/>
              <a:t>ana$ban</a:t>
            </a:r>
            <a:endParaRPr lang="en-US" dirty="0"/>
          </a:p>
          <a:p>
            <a:r>
              <a:rPr lang="en-US" dirty="0" err="1"/>
              <a:t>na$bana</a:t>
            </a:r>
            <a:r>
              <a:rPr lang="en-US" dirty="0"/>
              <a:t>      ----------&gt;   	</a:t>
            </a:r>
            <a:r>
              <a:rPr lang="en-US" dirty="0" err="1"/>
              <a:t>anana$b</a:t>
            </a:r>
            <a:r>
              <a:rPr lang="en-US" dirty="0"/>
              <a:t> 	</a:t>
            </a:r>
          </a:p>
          <a:p>
            <a:r>
              <a:rPr lang="en-US" dirty="0" err="1"/>
              <a:t>ana$ban</a:t>
            </a:r>
            <a:r>
              <a:rPr lang="en-US" dirty="0"/>
              <a:t>    alphabetically  	banana$</a:t>
            </a:r>
          </a:p>
          <a:p>
            <a:r>
              <a:rPr lang="en-US" dirty="0" err="1"/>
              <a:t>nana$ba</a:t>
            </a:r>
            <a:r>
              <a:rPr lang="en-US" dirty="0"/>
              <a:t>                    		</a:t>
            </a:r>
            <a:r>
              <a:rPr lang="en-US" dirty="0" err="1"/>
              <a:t>na$bana</a:t>
            </a:r>
            <a:endParaRPr lang="en-US" dirty="0"/>
          </a:p>
          <a:p>
            <a:r>
              <a:rPr lang="en-US" dirty="0" err="1"/>
              <a:t>anana$b</a:t>
            </a:r>
            <a:r>
              <a:rPr lang="en-US" dirty="0"/>
              <a:t>                    		</a:t>
            </a:r>
            <a:r>
              <a:rPr lang="en-US" dirty="0" err="1"/>
              <a:t>nana$ba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Output</a:t>
            </a:r>
            <a:r>
              <a:rPr lang="en-US" dirty="0"/>
              <a:t>: BWT(banana$) = </a:t>
            </a:r>
            <a:r>
              <a:rPr lang="en-US" dirty="0" err="1"/>
              <a:t>a</a:t>
            </a:r>
            <a:r>
              <a:rPr lang="en-US" b="1" dirty="0" err="1"/>
              <a:t>nn</a:t>
            </a:r>
            <a:r>
              <a:rPr lang="en-US" dirty="0" err="1"/>
              <a:t>b$</a:t>
            </a:r>
            <a:r>
              <a:rPr lang="en-US" b="1" dirty="0" err="1"/>
              <a:t>aa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83A15-45F8-6057-9BBA-757AB59C1E5C}"/>
              </a:ext>
            </a:extLst>
          </p:cNvPr>
          <p:cNvSpPr/>
          <p:nvPr/>
        </p:nvSpPr>
        <p:spPr>
          <a:xfrm>
            <a:off x="5581290" y="2786332"/>
            <a:ext cx="207034" cy="2958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BE550-D0AE-96C0-9A4D-7EFE6A7C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importance of bwt last column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D5E9A-81BD-7650-85DE-DEFAFC6C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Why last column is considered BWT?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The last column has a better symbol clustering than any other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If we only have BWT of our string, we can recover the rest of the cyclic rotations entirely.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BWT(X) is easier to compress than X.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2F8EA6-A077-7C85-8C25-5FA0DF4EA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2"/>
          <a:stretch/>
        </p:blipFill>
        <p:spPr bwMode="auto">
          <a:xfrm>
            <a:off x="7803580" y="640080"/>
            <a:ext cx="217084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8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E191-B33E-32B4-07B4-B2EACCB1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Bwt example (Recovering the string)</a:t>
            </a:r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104B90CC-AFDB-FF24-2FC1-D02A1C9F58F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161917"/>
            <a:ext cx="4754562" cy="22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FEA923F-84B7-1974-647E-03AC8B0A03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766885"/>
            <a:ext cx="4754562" cy="30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319786-0AAE-6952-7C3F-598952CB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mem</a:t>
            </a:r>
          </a:p>
        </p:txBody>
      </p:sp>
      <p:cxnSp>
        <p:nvCxnSpPr>
          <p:cNvPr id="4101" name="Straight Connector 136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974FC-2384-5A38-1A01-6BAD2C99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Maximum Exact Matches: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Exact matches between two strings that cannot be extended in either direction towards the beginning or end of two strings without allowing for a mismatch.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FFFF"/>
                </a:solidFill>
              </a:rPr>
              <a:t>Kaiju’s MEM mode has lower sensitivity compared with Greedy modes in all cases, because it only searches for exact matches, which is especially visible in short reads.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262174-2A46-0414-1BB8-5950F3B9B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24176"/>
            <a:ext cx="5455921" cy="220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11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332</TotalTime>
  <Words>1235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Tw Cen MT</vt:lpstr>
      <vt:lpstr>Tw Cen MT Condensed</vt:lpstr>
      <vt:lpstr>Wingdings</vt:lpstr>
      <vt:lpstr>Wingdings 3</vt:lpstr>
      <vt:lpstr>Integral</vt:lpstr>
      <vt:lpstr>Tutorial 11: kaiju classification</vt:lpstr>
      <vt:lpstr>Kaiju algorithm</vt:lpstr>
      <vt:lpstr>Burrows-wheeler transform</vt:lpstr>
      <vt:lpstr>Burrows-wheeler transform steps</vt:lpstr>
      <vt:lpstr>Burrows-wheeler transform steps</vt:lpstr>
      <vt:lpstr>Burrows-wheeler transform steps</vt:lpstr>
      <vt:lpstr>importance of bwt last column</vt:lpstr>
      <vt:lpstr>Bwt example (Recovering the string)</vt:lpstr>
      <vt:lpstr>mem</vt:lpstr>
      <vt:lpstr>greedy</vt:lpstr>
      <vt:lpstr>Inputs &amp; outputs</vt:lpstr>
      <vt:lpstr>Kaiju vs k-mer algorithms</vt:lpstr>
      <vt:lpstr>Kaiju vs k-mer algorithms</vt:lpstr>
      <vt:lpstr>How to use kaiju</vt:lpstr>
      <vt:lpstr>How to use kaiju</vt:lpstr>
      <vt:lpstr>Refseq genomes – mem vs greedy</vt:lpstr>
      <vt:lpstr>Ncbi blast nr+euk - mem/greedy</vt:lpstr>
      <vt:lpstr>Krona – refseq genomes/mem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11: kaiju classification</dc:title>
  <dc:creator>Patel,Harshil</dc:creator>
  <cp:lastModifiedBy>Patel,Harshil</cp:lastModifiedBy>
  <cp:revision>6</cp:revision>
  <dcterms:created xsi:type="dcterms:W3CDTF">2022-05-23T04:14:21Z</dcterms:created>
  <dcterms:modified xsi:type="dcterms:W3CDTF">2022-05-24T01:54:43Z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