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nva Sans Italics" panose="020B0604020202020204" charset="0"/>
      <p:regular r:id="rId18"/>
    </p:embeddedFont>
    <p:embeddedFont>
      <p:font typeface="Canva Sans Bold" panose="020B0604020202020204" charset="0"/>
      <p:regular r:id="rId19"/>
    </p:embeddedFont>
    <p:embeddedFont>
      <p:font typeface="Canva Sans" panose="020B0604020202020204" charset="0"/>
      <p:regular r:id="rId20"/>
    </p:embeddedFont>
    <p:embeddedFont>
      <p:font typeface="Canva Sans Bold Italics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19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2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7502" y="5590237"/>
            <a:ext cx="14099416" cy="1409941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1D4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896245" y="-1942464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51D4B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7857" y="-643475"/>
            <a:ext cx="1286950" cy="12869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1D4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2801167" y="8464911"/>
            <a:ext cx="3735531" cy="373553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51D4B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7928990" y="2174733"/>
            <a:ext cx="10835021" cy="6214837"/>
            <a:chOff x="0" y="0"/>
            <a:chExt cx="7981950" cy="4578350"/>
          </a:xfrm>
        </p:grpSpPr>
        <p:sp>
          <p:nvSpPr>
            <p:cNvPr id="15" name="Freeform 15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2"/>
              <a:stretch>
                <a:fillRect t="-7475" b="-7475"/>
              </a:stretch>
            </a:blipFill>
          </p:spPr>
        </p:sp>
      </p:grpSp>
      <p:sp>
        <p:nvSpPr>
          <p:cNvPr id="20" name="Freeform 20"/>
          <p:cNvSpPr/>
          <p:nvPr/>
        </p:nvSpPr>
        <p:spPr>
          <a:xfrm>
            <a:off x="188351" y="325123"/>
            <a:ext cx="2848051" cy="2492044"/>
          </a:xfrm>
          <a:custGeom>
            <a:avLst/>
            <a:gdLst/>
            <a:ahLst/>
            <a:cxnLst/>
            <a:rect l="l" t="t" r="r" b="b"/>
            <a:pathLst>
              <a:path w="2848051" h="2492044">
                <a:moveTo>
                  <a:pt x="0" y="0"/>
                </a:moveTo>
                <a:lnTo>
                  <a:pt x="2848050" y="0"/>
                </a:lnTo>
                <a:lnTo>
                  <a:pt x="2848050" y="2492044"/>
                </a:lnTo>
                <a:lnTo>
                  <a:pt x="0" y="2492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3537199" y="-48895"/>
            <a:ext cx="12858249" cy="2050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sz="5899" dirty="0" err="1">
                <a:solidFill>
                  <a:srgbClr val="151D4B"/>
                </a:solidFill>
                <a:latin typeface="Canva Sans Bold"/>
              </a:rPr>
              <a:t>Statistiques</a:t>
            </a:r>
            <a:r>
              <a:rPr lang="en-US" sz="5899" dirty="0">
                <a:solidFill>
                  <a:srgbClr val="151D4B"/>
                </a:solidFill>
                <a:latin typeface="Canva Sans Bold"/>
              </a:rPr>
              <a:t> </a:t>
            </a:r>
            <a:r>
              <a:rPr lang="en-US" sz="5899" dirty="0" err="1">
                <a:solidFill>
                  <a:srgbClr val="151D4B"/>
                </a:solidFill>
                <a:latin typeface="Canva Sans Bold"/>
              </a:rPr>
              <a:t>Agricoles</a:t>
            </a:r>
            <a:endParaRPr lang="en-US" sz="5899" dirty="0">
              <a:solidFill>
                <a:srgbClr val="151D4B"/>
              </a:solidFill>
              <a:latin typeface="Canva Sans Bold"/>
            </a:endParaRPr>
          </a:p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sz="5899" dirty="0">
                <a:solidFill>
                  <a:srgbClr val="151D4B"/>
                </a:solidFill>
                <a:latin typeface="Canva Sans Bold"/>
              </a:rPr>
              <a:t>TP final : </a:t>
            </a:r>
            <a:r>
              <a:rPr lang="en-US" sz="5899" dirty="0" err="1">
                <a:solidFill>
                  <a:srgbClr val="151D4B"/>
                </a:solidFill>
                <a:latin typeface="Canva Sans Bold"/>
              </a:rPr>
              <a:t>Elevage</a:t>
            </a:r>
            <a:r>
              <a:rPr lang="en-US" sz="5899" dirty="0">
                <a:solidFill>
                  <a:srgbClr val="151D4B"/>
                </a:solidFill>
                <a:latin typeface="Canva Sans Bold"/>
              </a:rPr>
              <a:t> pastoral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91331" y="9034952"/>
            <a:ext cx="5470135" cy="949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151D4B"/>
                </a:solidFill>
                <a:latin typeface="Canva Sans"/>
              </a:rPr>
              <a:t>Par </a:t>
            </a:r>
            <a:r>
              <a:rPr lang="en-US" sz="2753" spc="-55">
                <a:solidFill>
                  <a:srgbClr val="151D4B"/>
                </a:solidFill>
                <a:latin typeface="Canva Sans Bold Italics"/>
              </a:rPr>
              <a:t>Malick SENE et Awa DIAW</a:t>
            </a:r>
            <a:r>
              <a:rPr lang="en-US" sz="2753" spc="-55">
                <a:solidFill>
                  <a:srgbClr val="151D4B"/>
                </a:solidFill>
                <a:latin typeface="Canva Sans"/>
              </a:rPr>
              <a:t>, élèves en ISEP2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25562" y="9034952"/>
            <a:ext cx="5470135" cy="949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5"/>
              </a:lnSpc>
            </a:pPr>
            <a:r>
              <a:rPr lang="en-US" sz="2753" spc="-55">
                <a:solidFill>
                  <a:srgbClr val="FFFFFF"/>
                </a:solidFill>
                <a:latin typeface="Canva Sans"/>
              </a:rPr>
              <a:t>Sous la supervision de:</a:t>
            </a:r>
          </a:p>
          <a:p>
            <a:pPr algn="ctr"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FFFFFF"/>
                </a:solidFill>
                <a:latin typeface="Canva Sans Bold Italics"/>
              </a:rPr>
              <a:t>M. Mouhamed Rassoul SY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282997" y="-2445901"/>
            <a:ext cx="15178802" cy="1517880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51D4B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7976714" y="-1622887"/>
            <a:ext cx="13881919" cy="1388191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1D4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60105" y="3156111"/>
            <a:ext cx="5119775" cy="3552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93"/>
              </a:lnSpc>
            </a:pPr>
            <a:r>
              <a:rPr lang="en-US" sz="6780">
                <a:solidFill>
                  <a:srgbClr val="FFFFFF"/>
                </a:solidFill>
                <a:latin typeface="Canva Sans"/>
              </a:rPr>
              <a:t>IV. Elevage</a:t>
            </a:r>
          </a:p>
          <a:p>
            <a:pPr marL="0" lvl="0" indent="0" algn="ctr">
              <a:lnSpc>
                <a:spcPts val="9493"/>
              </a:lnSpc>
              <a:spcBef>
                <a:spcPct val="0"/>
              </a:spcBef>
            </a:pPr>
            <a:r>
              <a:rPr lang="en-US" sz="6780">
                <a:solidFill>
                  <a:srgbClr val="FFFFFF"/>
                </a:solidFill>
                <a:latin typeface="Canva Sans"/>
              </a:rPr>
              <a:t> et Emigration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78274" y="894595"/>
            <a:ext cx="10158225" cy="2370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55"/>
              </a:lnSpc>
            </a:pPr>
            <a:r>
              <a:rPr lang="en-US" sz="2682" spc="-53">
                <a:solidFill>
                  <a:srgbClr val="151D4B"/>
                </a:solidFill>
                <a:latin typeface="Canva Sans"/>
              </a:rPr>
              <a:t>L’émigration est plus intense au</a:t>
            </a:r>
            <a:r>
              <a:rPr lang="en-US" sz="2682" spc="-53">
                <a:solidFill>
                  <a:srgbClr val="151D4B"/>
                </a:solidFill>
                <a:latin typeface="Canva Sans Bold"/>
              </a:rPr>
              <a:t> Niger</a:t>
            </a:r>
            <a:r>
              <a:rPr lang="en-US" sz="2682" spc="-53">
                <a:solidFill>
                  <a:srgbClr val="151D4B"/>
                </a:solidFill>
                <a:latin typeface="Canva Sans"/>
              </a:rPr>
              <a:t> où l’on compte</a:t>
            </a:r>
            <a:r>
              <a:rPr lang="en-US" sz="2682" spc="-53">
                <a:solidFill>
                  <a:srgbClr val="151D4B"/>
                </a:solidFill>
                <a:latin typeface="Canva Sans Bold"/>
              </a:rPr>
              <a:t> 6 émigrés pour 100 personnes.</a:t>
            </a:r>
            <a:r>
              <a:rPr lang="en-US" sz="2682" spc="-53">
                <a:solidFill>
                  <a:srgbClr val="151D4B"/>
                </a:solidFill>
                <a:latin typeface="Canva Sans"/>
              </a:rPr>
              <a:t> En </a:t>
            </a:r>
            <a:r>
              <a:rPr lang="en-US" sz="2682" spc="-53">
                <a:solidFill>
                  <a:srgbClr val="151D4B"/>
                </a:solidFill>
                <a:latin typeface="Canva Sans Bold"/>
              </a:rPr>
              <a:t>Mauritanie comme au Sénégal et au Mali</a:t>
            </a:r>
            <a:r>
              <a:rPr lang="en-US" sz="2682" spc="-53">
                <a:solidFill>
                  <a:srgbClr val="151D4B"/>
                </a:solidFill>
                <a:latin typeface="Canva Sans"/>
              </a:rPr>
              <a:t>, ce ratio s’élève à environ </a:t>
            </a:r>
            <a:r>
              <a:rPr lang="en-US" sz="2682" spc="-53">
                <a:solidFill>
                  <a:srgbClr val="151D4B"/>
                </a:solidFill>
                <a:latin typeface="Canva Sans Bold"/>
              </a:rPr>
              <a:t>4/100</a:t>
            </a:r>
            <a:r>
              <a:rPr lang="en-US" sz="2682" spc="-53">
                <a:solidFill>
                  <a:srgbClr val="151D4B"/>
                </a:solidFill>
                <a:latin typeface="Canva Sans"/>
              </a:rPr>
              <a:t>. Au Burkina Faso, ce ratio est plus faible : </a:t>
            </a:r>
            <a:r>
              <a:rPr lang="en-US" sz="2682" spc="-53">
                <a:solidFill>
                  <a:srgbClr val="151D4B"/>
                </a:solidFill>
                <a:latin typeface="Canva Sans Bold"/>
              </a:rPr>
              <a:t>2 émigrés pour 100 burkinabés.</a:t>
            </a:r>
          </a:p>
          <a:p>
            <a:pPr algn="just">
              <a:lnSpc>
                <a:spcPts val="3755"/>
              </a:lnSpc>
            </a:pPr>
            <a:endParaRPr lang="en-US" sz="2682" spc="-53">
              <a:solidFill>
                <a:srgbClr val="151D4B"/>
              </a:solidFill>
              <a:latin typeface="Canva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153860" y="9182100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151D4B"/>
                </a:solidFill>
                <a:latin typeface="Canva Sans"/>
              </a:rPr>
              <a:t>08</a:t>
            </a:r>
          </a:p>
        </p:txBody>
      </p:sp>
      <p:sp>
        <p:nvSpPr>
          <p:cNvPr id="11" name="Freeform 11"/>
          <p:cNvSpPr/>
          <p:nvPr/>
        </p:nvSpPr>
        <p:spPr>
          <a:xfrm>
            <a:off x="5379881" y="1161169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TextBox 12"/>
          <p:cNvSpPr txBox="1"/>
          <p:nvPr/>
        </p:nvSpPr>
        <p:spPr>
          <a:xfrm>
            <a:off x="7885169" y="4496735"/>
            <a:ext cx="9551330" cy="1949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55"/>
              </a:lnSpc>
            </a:pPr>
            <a:r>
              <a:rPr lang="en-US" sz="2682" spc="-53" dirty="0" smtClean="0">
                <a:solidFill>
                  <a:srgbClr val="151D4B"/>
                </a:solidFill>
                <a:latin typeface="Canva Sans"/>
              </a:rPr>
              <a:t>De plus, les </a:t>
            </a:r>
            <a:r>
              <a:rPr lang="en-US" sz="2682" spc="-53" dirty="0" err="1">
                <a:solidFill>
                  <a:srgbClr val="151D4B"/>
                </a:solidFill>
                <a:latin typeface="Canva Sans"/>
              </a:rPr>
              <a:t>principales</a:t>
            </a:r>
            <a:r>
              <a:rPr lang="en-US" sz="2682" spc="-53" dirty="0">
                <a:solidFill>
                  <a:srgbClr val="151D4B"/>
                </a:solidFill>
                <a:latin typeface="Canva Sans"/>
              </a:rPr>
              <a:t> destinations des </a:t>
            </a:r>
            <a:r>
              <a:rPr lang="en-US" sz="2682" spc="-53" dirty="0" err="1">
                <a:solidFill>
                  <a:srgbClr val="151D4B"/>
                </a:solidFill>
                <a:latin typeface="Canva Sans"/>
              </a:rPr>
              <a:t>fils</a:t>
            </a:r>
            <a:r>
              <a:rPr lang="en-US" sz="2682" spc="-53" dirty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682" spc="-53" dirty="0" err="1">
                <a:solidFill>
                  <a:srgbClr val="151D4B"/>
                </a:solidFill>
                <a:latin typeface="Canva Sans"/>
              </a:rPr>
              <a:t>d’éleveurs</a:t>
            </a:r>
            <a:r>
              <a:rPr lang="en-US" sz="2682" spc="-53" dirty="0">
                <a:solidFill>
                  <a:srgbClr val="151D4B"/>
                </a:solidFill>
                <a:latin typeface="Canva Sans"/>
              </a:rPr>
              <a:t> du Sahel et des émigrés </a:t>
            </a:r>
            <a:r>
              <a:rPr lang="en-US" sz="2682" spc="-53" dirty="0" err="1">
                <a:solidFill>
                  <a:srgbClr val="151D4B"/>
                </a:solidFill>
                <a:latin typeface="Canva Sans"/>
              </a:rPr>
              <a:t>sont</a:t>
            </a:r>
            <a:r>
              <a:rPr lang="en-US" sz="2682" spc="-53" dirty="0">
                <a:solidFill>
                  <a:srgbClr val="151D4B"/>
                </a:solidFill>
                <a:latin typeface="Canva Sans"/>
              </a:rPr>
              <a:t> les </a:t>
            </a:r>
            <a:r>
              <a:rPr lang="en-US" sz="2682" spc="-53" dirty="0" err="1">
                <a:solidFill>
                  <a:srgbClr val="151D4B"/>
                </a:solidFill>
                <a:latin typeface="Canva Sans"/>
              </a:rPr>
              <a:t>autres</a:t>
            </a:r>
            <a:r>
              <a:rPr lang="en-US" sz="2682" spc="-53" dirty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682" spc="-53" dirty="0" err="1">
                <a:solidFill>
                  <a:srgbClr val="151D4B"/>
                </a:solidFill>
                <a:latin typeface="Canva Sans"/>
              </a:rPr>
              <a:t>régions</a:t>
            </a:r>
            <a:r>
              <a:rPr lang="en-US" sz="2682" spc="-53" dirty="0">
                <a:solidFill>
                  <a:srgbClr val="151D4B"/>
                </a:solidFill>
                <a:latin typeface="Canva Sans"/>
              </a:rPr>
              <a:t> de </a:t>
            </a:r>
            <a:r>
              <a:rPr lang="en-US" sz="2682" spc="-53" dirty="0" err="1">
                <a:solidFill>
                  <a:srgbClr val="151D4B"/>
                </a:solidFill>
                <a:latin typeface="Canva Sans"/>
              </a:rPr>
              <a:t>leurs</a:t>
            </a:r>
            <a:r>
              <a:rPr lang="en-US" sz="2682" spc="-53" dirty="0">
                <a:solidFill>
                  <a:srgbClr val="151D4B"/>
                </a:solidFill>
                <a:latin typeface="Canva Sans"/>
              </a:rPr>
              <a:t> pays </a:t>
            </a:r>
            <a:r>
              <a:rPr lang="en-US" sz="2682" spc="-53" dirty="0">
                <a:solidFill>
                  <a:srgbClr val="151D4B"/>
                </a:solidFill>
                <a:latin typeface="Canva Sans Bold"/>
              </a:rPr>
              <a:t>(</a:t>
            </a:r>
            <a:r>
              <a:rPr lang="en-US" sz="2682" spc="-53" dirty="0" err="1">
                <a:solidFill>
                  <a:srgbClr val="151D4B"/>
                </a:solidFill>
                <a:latin typeface="Canva Sans Bold"/>
              </a:rPr>
              <a:t>exode</a:t>
            </a:r>
            <a:r>
              <a:rPr lang="en-US" sz="2682" spc="-53" dirty="0">
                <a:solidFill>
                  <a:srgbClr val="151D4B"/>
                </a:solidFill>
                <a:latin typeface="Canva Sans Bold"/>
              </a:rPr>
              <a:t>)</a:t>
            </a:r>
            <a:r>
              <a:rPr lang="en-US" sz="2682" spc="-53" dirty="0">
                <a:solidFill>
                  <a:srgbClr val="151D4B"/>
                </a:solidFill>
                <a:latin typeface="Canva Sans"/>
              </a:rPr>
              <a:t> et</a:t>
            </a:r>
            <a:r>
              <a:rPr lang="en-US" sz="2682" spc="-53" dirty="0">
                <a:solidFill>
                  <a:srgbClr val="151D4B"/>
                </a:solidFill>
                <a:latin typeface="Canva Sans Bold"/>
              </a:rPr>
              <a:t> les </a:t>
            </a:r>
            <a:r>
              <a:rPr lang="en-US" sz="2682" spc="-53" dirty="0">
                <a:solidFill>
                  <a:srgbClr val="151D4B"/>
                </a:solidFill>
                <a:latin typeface="Canva Sans Bold"/>
              </a:rPr>
              <a:t>pays </a:t>
            </a:r>
            <a:r>
              <a:rPr lang="fr-FR" sz="2682" spc="-53" dirty="0" smtClean="0">
                <a:solidFill>
                  <a:srgbClr val="151D4B"/>
                </a:solidFill>
                <a:latin typeface="Canva Sans Bold"/>
              </a:rPr>
              <a:t>côtiers</a:t>
            </a:r>
            <a:r>
              <a:rPr lang="en-US" sz="2682" spc="-53" dirty="0" smtClean="0">
                <a:solidFill>
                  <a:srgbClr val="151D4B"/>
                </a:solidFill>
                <a:latin typeface="Canva Sans"/>
              </a:rPr>
              <a:t>. Les émigrés </a:t>
            </a:r>
            <a:r>
              <a:rPr lang="en-US" sz="2682" spc="-53" dirty="0" err="1" smtClean="0">
                <a:solidFill>
                  <a:srgbClr val="151D4B"/>
                </a:solidFill>
                <a:latin typeface="Canva Sans"/>
              </a:rPr>
              <a:t>partent</a:t>
            </a:r>
            <a:r>
              <a:rPr lang="en-US" sz="2682" spc="-53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682" spc="-53" dirty="0" err="1" smtClean="0">
                <a:solidFill>
                  <a:srgbClr val="151D4B"/>
                </a:solidFill>
                <a:latin typeface="Canva Sans"/>
              </a:rPr>
              <a:t>principalement</a:t>
            </a:r>
            <a:r>
              <a:rPr lang="en-US" sz="2682" spc="-53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682" spc="-53" dirty="0" err="1" smtClean="0">
                <a:solidFill>
                  <a:srgbClr val="151D4B"/>
                </a:solidFill>
                <a:latin typeface="Canva Sans"/>
              </a:rPr>
              <a:t>aussi</a:t>
            </a:r>
            <a:r>
              <a:rPr lang="en-US" sz="2682" spc="-53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682" spc="-53" dirty="0" err="1">
                <a:solidFill>
                  <a:srgbClr val="151D4B"/>
                </a:solidFill>
                <a:latin typeface="Canva Sans"/>
              </a:rPr>
              <a:t>vers</a:t>
            </a:r>
            <a:r>
              <a:rPr lang="en-US" sz="2682" spc="-53" dirty="0">
                <a:solidFill>
                  <a:srgbClr val="151D4B"/>
                </a:solidFill>
                <a:latin typeface="Canva Sans"/>
              </a:rPr>
              <a:t> les </a:t>
            </a:r>
            <a:r>
              <a:rPr lang="en-US" sz="2682" spc="-53" dirty="0" err="1">
                <a:solidFill>
                  <a:srgbClr val="151D4B"/>
                </a:solidFill>
                <a:latin typeface="Canva Sans Bold"/>
              </a:rPr>
              <a:t>autres</a:t>
            </a:r>
            <a:r>
              <a:rPr lang="en-US" sz="2682" spc="-53" dirty="0">
                <a:solidFill>
                  <a:srgbClr val="151D4B"/>
                </a:solidFill>
                <a:latin typeface="Canva Sans Bold"/>
              </a:rPr>
              <a:t> pays du Sahel</a:t>
            </a:r>
            <a:r>
              <a:rPr lang="en-US" sz="2682" spc="-53" dirty="0">
                <a:solidFill>
                  <a:srgbClr val="151D4B"/>
                </a:solidFill>
                <a:latin typeface="Canva Sans"/>
              </a:rPr>
              <a:t>.</a:t>
            </a:r>
          </a:p>
        </p:txBody>
      </p:sp>
      <p:sp>
        <p:nvSpPr>
          <p:cNvPr id="13" name="Freeform 13"/>
          <p:cNvSpPr/>
          <p:nvPr/>
        </p:nvSpPr>
        <p:spPr>
          <a:xfrm>
            <a:off x="6092008" y="4468720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5566684" y="7566847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TextBox 15"/>
          <p:cNvSpPr txBox="1"/>
          <p:nvPr/>
        </p:nvSpPr>
        <p:spPr>
          <a:xfrm>
            <a:off x="7226897" y="7566847"/>
            <a:ext cx="10158225" cy="2436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55"/>
              </a:lnSpc>
            </a:pPr>
            <a:r>
              <a:rPr lang="en-US" sz="2682" spc="-53" dirty="0">
                <a:solidFill>
                  <a:srgbClr val="151D4B"/>
                </a:solidFill>
                <a:latin typeface="Canva Sans"/>
              </a:rPr>
              <a:t>P</a:t>
            </a:r>
            <a:r>
              <a:rPr lang="en-US" sz="2682" spc="-53" dirty="0" smtClean="0">
                <a:solidFill>
                  <a:srgbClr val="151D4B"/>
                </a:solidFill>
                <a:latin typeface="Canva Sans"/>
              </a:rPr>
              <a:t>ar </a:t>
            </a:r>
            <a:r>
              <a:rPr lang="en-US" sz="2682" spc="-53" dirty="0" err="1" smtClean="0">
                <a:solidFill>
                  <a:srgbClr val="151D4B"/>
                </a:solidFill>
                <a:latin typeface="Canva Sans"/>
              </a:rPr>
              <a:t>ailleurs</a:t>
            </a:r>
            <a:r>
              <a:rPr lang="en-US" sz="2682" spc="-53" dirty="0" smtClean="0">
                <a:solidFill>
                  <a:srgbClr val="151D4B"/>
                </a:solidFill>
                <a:latin typeface="Canva Sans"/>
              </a:rPr>
              <a:t>, la </a:t>
            </a:r>
            <a:r>
              <a:rPr lang="en-US" sz="2682" spc="-53" dirty="0" err="1" smtClean="0">
                <a:solidFill>
                  <a:srgbClr val="151D4B"/>
                </a:solidFill>
                <a:latin typeface="Canva Sans"/>
              </a:rPr>
              <a:t>corrélation</a:t>
            </a:r>
            <a:r>
              <a:rPr lang="en-US" sz="2682" spc="-53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682" spc="-53" dirty="0">
                <a:solidFill>
                  <a:srgbClr val="151D4B"/>
                </a:solidFill>
                <a:latin typeface="Canva Sans"/>
              </a:rPr>
              <a:t>entre </a:t>
            </a:r>
            <a:r>
              <a:rPr lang="en-US" sz="2682" spc="-53" dirty="0" err="1">
                <a:solidFill>
                  <a:srgbClr val="151D4B"/>
                </a:solidFill>
                <a:latin typeface="Canva Sans"/>
              </a:rPr>
              <a:t>l’intensité</a:t>
            </a:r>
            <a:r>
              <a:rPr lang="en-US" sz="2682" spc="-53" dirty="0">
                <a:solidFill>
                  <a:srgbClr val="151D4B"/>
                </a:solidFill>
                <a:latin typeface="Canva Sans"/>
              </a:rPr>
              <a:t> de </a:t>
            </a:r>
            <a:r>
              <a:rPr lang="en-US" sz="2682" spc="-53" dirty="0" err="1">
                <a:solidFill>
                  <a:srgbClr val="151D4B"/>
                </a:solidFill>
                <a:latin typeface="Canva Sans"/>
              </a:rPr>
              <a:t>l’émigration</a:t>
            </a:r>
            <a:r>
              <a:rPr lang="en-US" sz="2682" spc="-53" dirty="0">
                <a:solidFill>
                  <a:srgbClr val="151D4B"/>
                </a:solidFill>
                <a:latin typeface="Canva Sans"/>
              </a:rPr>
              <a:t> et </a:t>
            </a:r>
            <a:r>
              <a:rPr lang="en-US" sz="2682" spc="-53" dirty="0" err="1">
                <a:solidFill>
                  <a:srgbClr val="151D4B"/>
                </a:solidFill>
                <a:latin typeface="Canva Sans"/>
              </a:rPr>
              <a:t>l’indicateur</a:t>
            </a:r>
            <a:r>
              <a:rPr lang="en-US" sz="2682" spc="-53" dirty="0">
                <a:solidFill>
                  <a:srgbClr val="151D4B"/>
                </a:solidFill>
                <a:latin typeface="Canva Sans"/>
              </a:rPr>
              <a:t> de </a:t>
            </a:r>
            <a:r>
              <a:rPr lang="en-US" sz="2682" spc="-53" dirty="0" err="1">
                <a:solidFill>
                  <a:srgbClr val="151D4B"/>
                </a:solidFill>
                <a:latin typeface="Canva Sans"/>
              </a:rPr>
              <a:t>viabilité</a:t>
            </a:r>
            <a:r>
              <a:rPr lang="en-US" sz="2682" spc="-53" dirty="0">
                <a:solidFill>
                  <a:srgbClr val="151D4B"/>
                </a:solidFill>
                <a:latin typeface="Canva Sans"/>
              </a:rPr>
              <a:t> de </a:t>
            </a:r>
            <a:r>
              <a:rPr lang="en-US" sz="2682" spc="-53" dirty="0" err="1">
                <a:solidFill>
                  <a:srgbClr val="151D4B"/>
                </a:solidFill>
                <a:latin typeface="Canva Sans"/>
              </a:rPr>
              <a:t>l’élevage</a:t>
            </a:r>
            <a:r>
              <a:rPr lang="en-US" sz="2682" spc="-53" dirty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682" spc="-53" dirty="0" err="1">
                <a:solidFill>
                  <a:srgbClr val="151D4B"/>
                </a:solidFill>
                <a:latin typeface="Canva Sans"/>
              </a:rPr>
              <a:t>est</a:t>
            </a:r>
            <a:r>
              <a:rPr lang="en-US" sz="2682" spc="-53" dirty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682" spc="-53" dirty="0" smtClean="0">
                <a:solidFill>
                  <a:srgbClr val="151D4B"/>
                </a:solidFill>
                <a:latin typeface="Canva Sans"/>
              </a:rPr>
              <a:t>positive </a:t>
            </a:r>
            <a:r>
              <a:rPr lang="en-US" sz="2682" spc="-53" dirty="0" err="1" smtClean="0">
                <a:solidFill>
                  <a:srgbClr val="151D4B"/>
                </a:solidFill>
                <a:latin typeface="Canva Sans"/>
              </a:rPr>
              <a:t>mais</a:t>
            </a:r>
            <a:r>
              <a:rPr lang="en-US" sz="2682" spc="-53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682" spc="-53" dirty="0" err="1" smtClean="0">
                <a:solidFill>
                  <a:srgbClr val="151D4B"/>
                </a:solidFill>
                <a:latin typeface="Canva Sans"/>
              </a:rPr>
              <a:t>faible</a:t>
            </a:r>
            <a:r>
              <a:rPr lang="en-US" sz="2682" spc="-53" dirty="0" smtClean="0">
                <a:solidFill>
                  <a:srgbClr val="151D4B"/>
                </a:solidFill>
                <a:latin typeface="Canva Sans"/>
              </a:rPr>
              <a:t> (4,7). </a:t>
            </a:r>
            <a:r>
              <a:rPr lang="en-US" sz="2682" spc="-53" dirty="0">
                <a:solidFill>
                  <a:srgbClr val="151D4B"/>
                </a:solidFill>
                <a:latin typeface="Canva Sans Bold"/>
              </a:rPr>
              <a:t>Ce qui </a:t>
            </a:r>
            <a:r>
              <a:rPr lang="en-US" sz="2682" spc="-53" dirty="0" err="1">
                <a:solidFill>
                  <a:srgbClr val="151D4B"/>
                </a:solidFill>
                <a:latin typeface="Canva Sans Bold"/>
              </a:rPr>
              <a:t>suggère</a:t>
            </a:r>
            <a:r>
              <a:rPr lang="en-US" sz="2682" spc="-53" dirty="0">
                <a:solidFill>
                  <a:srgbClr val="151D4B"/>
                </a:solidFill>
                <a:latin typeface="Canva Sans Bold"/>
              </a:rPr>
              <a:t> que, </a:t>
            </a:r>
            <a:r>
              <a:rPr lang="en-US" sz="2682" spc="-53" dirty="0" err="1">
                <a:solidFill>
                  <a:srgbClr val="151D4B"/>
                </a:solidFill>
                <a:latin typeface="Canva Sans Bold"/>
              </a:rPr>
              <a:t>dans</a:t>
            </a:r>
            <a:r>
              <a:rPr lang="en-US" sz="2682" spc="-53" dirty="0">
                <a:solidFill>
                  <a:srgbClr val="151D4B"/>
                </a:solidFill>
                <a:latin typeface="Canva Sans Bold"/>
              </a:rPr>
              <a:t> un ménage, </a:t>
            </a:r>
            <a:r>
              <a:rPr lang="en-US" sz="2682" spc="-53" dirty="0" err="1" smtClean="0">
                <a:solidFill>
                  <a:srgbClr val="151D4B"/>
                </a:solidFill>
                <a:latin typeface="Canva Sans Bold"/>
              </a:rPr>
              <a:t>l'émigration</a:t>
            </a:r>
            <a:r>
              <a:rPr lang="en-US" sz="2682" spc="-53" dirty="0" smtClean="0">
                <a:solidFill>
                  <a:srgbClr val="151D4B"/>
                </a:solidFill>
                <a:latin typeface="Canva Sans Bold"/>
              </a:rPr>
              <a:t> </a:t>
            </a:r>
            <a:r>
              <a:rPr lang="en-US" sz="2682" spc="-53" dirty="0" err="1" smtClean="0">
                <a:solidFill>
                  <a:srgbClr val="151D4B"/>
                </a:solidFill>
                <a:latin typeface="Canva Sans Bold"/>
              </a:rPr>
              <a:t>entraine</a:t>
            </a:r>
            <a:r>
              <a:rPr lang="en-US" sz="2682" spc="-53" dirty="0" smtClean="0">
                <a:solidFill>
                  <a:srgbClr val="151D4B"/>
                </a:solidFill>
                <a:latin typeface="Canva Sans Bold"/>
              </a:rPr>
              <a:t> </a:t>
            </a:r>
            <a:r>
              <a:rPr lang="en-US" sz="2682" spc="-53" dirty="0" err="1" smtClean="0">
                <a:solidFill>
                  <a:srgbClr val="151D4B"/>
                </a:solidFill>
                <a:latin typeface="Canva Sans Bold"/>
              </a:rPr>
              <a:t>une</a:t>
            </a:r>
            <a:r>
              <a:rPr lang="en-US" sz="2682" spc="-53" dirty="0" smtClean="0">
                <a:solidFill>
                  <a:srgbClr val="151D4B"/>
                </a:solidFill>
                <a:latin typeface="Canva Sans Bold"/>
              </a:rPr>
              <a:t> </a:t>
            </a:r>
            <a:r>
              <a:rPr lang="en-US" sz="2682" spc="-53" dirty="0" err="1" smtClean="0">
                <a:solidFill>
                  <a:srgbClr val="151D4B"/>
                </a:solidFill>
                <a:latin typeface="Canva Sans Bold"/>
              </a:rPr>
              <a:t>légère</a:t>
            </a:r>
            <a:r>
              <a:rPr lang="en-US" sz="2682" spc="-53" dirty="0" smtClean="0">
                <a:solidFill>
                  <a:srgbClr val="151D4B"/>
                </a:solidFill>
                <a:latin typeface="Canva Sans Bold"/>
              </a:rPr>
              <a:t> </a:t>
            </a:r>
            <a:r>
              <a:rPr lang="en-US" sz="2682" spc="-53" dirty="0" err="1">
                <a:solidFill>
                  <a:srgbClr val="151D4B"/>
                </a:solidFill>
                <a:latin typeface="Canva Sans Bold"/>
              </a:rPr>
              <a:t>amélioration</a:t>
            </a:r>
            <a:r>
              <a:rPr lang="en-US" sz="2682" spc="-53" dirty="0">
                <a:solidFill>
                  <a:srgbClr val="151D4B"/>
                </a:solidFill>
                <a:latin typeface="Canva Sans Bold"/>
              </a:rPr>
              <a:t> de la </a:t>
            </a:r>
            <a:r>
              <a:rPr lang="en-US" sz="2682" spc="-53" dirty="0" err="1">
                <a:solidFill>
                  <a:srgbClr val="151D4B"/>
                </a:solidFill>
                <a:latin typeface="Canva Sans Bold"/>
              </a:rPr>
              <a:t>viabilité</a:t>
            </a:r>
            <a:r>
              <a:rPr lang="en-US" sz="2682" spc="-53" dirty="0">
                <a:solidFill>
                  <a:srgbClr val="151D4B"/>
                </a:solidFill>
                <a:latin typeface="Canva Sans Bold"/>
              </a:rPr>
              <a:t> de </a:t>
            </a:r>
            <a:r>
              <a:rPr lang="en-US" sz="2682" spc="-53" dirty="0" err="1">
                <a:solidFill>
                  <a:srgbClr val="151D4B"/>
                </a:solidFill>
                <a:latin typeface="Canva Sans Bold"/>
              </a:rPr>
              <a:t>l'élevage</a:t>
            </a:r>
            <a:endParaRPr lang="en-US" sz="2682" spc="-53" dirty="0">
              <a:solidFill>
                <a:srgbClr val="151D4B"/>
              </a:solidFill>
              <a:latin typeface="Canva Sans Bold"/>
            </a:endParaRPr>
          </a:p>
          <a:p>
            <a:pPr algn="just">
              <a:lnSpc>
                <a:spcPts val="3755"/>
              </a:lnSpc>
            </a:pPr>
            <a:endParaRPr lang="en-US" sz="2682" spc="-53" dirty="0">
              <a:solidFill>
                <a:srgbClr val="151D4B"/>
              </a:solidFill>
              <a:latin typeface="Canva Sans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5905205" y="1686493"/>
            <a:ext cx="373607" cy="37360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1237D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617333" y="4994044"/>
            <a:ext cx="373607" cy="373607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1237D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026167" y="8169597"/>
            <a:ext cx="373607" cy="373607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1237D"/>
              </a:soli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01368" y="0"/>
            <a:ext cx="3561923" cy="2312890"/>
            <a:chOff x="0" y="0"/>
            <a:chExt cx="938120" cy="6091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38120" cy="609156"/>
            </a:xfrm>
            <a:custGeom>
              <a:avLst/>
              <a:gdLst/>
              <a:ahLst/>
              <a:cxnLst/>
              <a:rect l="l" t="t" r="r" b="b"/>
              <a:pathLst>
                <a:path w="938120" h="609156">
                  <a:moveTo>
                    <a:pt x="0" y="0"/>
                  </a:moveTo>
                  <a:lnTo>
                    <a:pt x="938120" y="0"/>
                  </a:lnTo>
                  <a:lnTo>
                    <a:pt x="938120" y="609156"/>
                  </a:lnTo>
                  <a:lnTo>
                    <a:pt x="0" y="609156"/>
                  </a:lnTo>
                  <a:close/>
                </a:path>
              </a:pathLst>
            </a:custGeom>
            <a:solidFill>
              <a:srgbClr val="051D40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38120" cy="6472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901368" y="7369008"/>
            <a:ext cx="3561923" cy="2917992"/>
            <a:chOff x="0" y="0"/>
            <a:chExt cx="938120" cy="7685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38120" cy="768525"/>
            </a:xfrm>
            <a:custGeom>
              <a:avLst/>
              <a:gdLst/>
              <a:ahLst/>
              <a:cxnLst/>
              <a:rect l="l" t="t" r="r" b="b"/>
              <a:pathLst>
                <a:path w="938120" h="768525">
                  <a:moveTo>
                    <a:pt x="0" y="0"/>
                  </a:moveTo>
                  <a:lnTo>
                    <a:pt x="938120" y="0"/>
                  </a:lnTo>
                  <a:lnTo>
                    <a:pt x="938120" y="768525"/>
                  </a:lnTo>
                  <a:lnTo>
                    <a:pt x="0" y="768525"/>
                  </a:lnTo>
                  <a:close/>
                </a:path>
              </a:pathLst>
            </a:custGeom>
            <a:solidFill>
              <a:srgbClr val="051D40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38120" cy="80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506121" y="1799090"/>
            <a:ext cx="6352416" cy="5783912"/>
          </a:xfrm>
          <a:custGeom>
            <a:avLst/>
            <a:gdLst/>
            <a:ahLst/>
            <a:cxnLst/>
            <a:rect l="l" t="t" r="r" b="b"/>
            <a:pathLst>
              <a:path w="6352416" h="5783912">
                <a:moveTo>
                  <a:pt x="0" y="0"/>
                </a:moveTo>
                <a:lnTo>
                  <a:pt x="6352416" y="0"/>
                </a:lnTo>
                <a:lnTo>
                  <a:pt x="6352416" y="5783912"/>
                </a:lnTo>
                <a:lnTo>
                  <a:pt x="0" y="5783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09600" y="3185434"/>
            <a:ext cx="10546625" cy="5642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3962"/>
              </a:lnSpc>
              <a:spcBef>
                <a:spcPct val="0"/>
              </a:spcBef>
            </a:pPr>
            <a:r>
              <a:rPr lang="en-US" sz="2830" spc="-56" dirty="0">
                <a:solidFill>
                  <a:srgbClr val="151D4B"/>
                </a:solidFill>
                <a:latin typeface="Canva Sans"/>
              </a:rPr>
              <a:t>                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En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définitive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, les analyses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ont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montré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que les ménages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burkinabés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et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nigériens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sont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les plus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autosuffisants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en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terme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de production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agricole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malgré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leur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faible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capacité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à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maintenir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des </a:t>
            </a:r>
            <a:r>
              <a:rPr lang="fr-FR" sz="2830" spc="-56" dirty="0" smtClean="0">
                <a:solidFill>
                  <a:srgbClr val="151D4B"/>
                </a:solidFill>
                <a:latin typeface="Canva Sans"/>
              </a:rPr>
              <a:t>activités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d’élevage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viables.</a:t>
            </a:r>
          </a:p>
          <a:p>
            <a:pPr marL="0" lvl="1" indent="0" algn="just">
              <a:lnSpc>
                <a:spcPts val="3962"/>
              </a:lnSpc>
              <a:spcBef>
                <a:spcPct val="0"/>
              </a:spcBef>
            </a:pP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Concernant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les </a:t>
            </a:r>
            <a:r>
              <a:rPr lang="fr-FR" sz="2830" spc="-56" dirty="0" smtClean="0">
                <a:solidFill>
                  <a:srgbClr val="151D4B"/>
                </a:solidFill>
                <a:latin typeface="Canva Sans"/>
              </a:rPr>
              <a:t>bétails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de transhumance, </a:t>
            </a:r>
            <a:r>
              <a:rPr lang="fr-FR" sz="2830" spc="-56" dirty="0" smtClean="0">
                <a:solidFill>
                  <a:srgbClr val="151D4B"/>
                </a:solidFill>
                <a:latin typeface="Canva Sans"/>
              </a:rPr>
              <a:t>leurs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prix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varient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selon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les pays et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sont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influencés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pas divers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facteurs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socio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économiques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. </a:t>
            </a:r>
          </a:p>
          <a:p>
            <a:pPr marL="0" lvl="1" indent="0" algn="just">
              <a:lnSpc>
                <a:spcPts val="3962"/>
              </a:lnSpc>
              <a:spcBef>
                <a:spcPct val="0"/>
              </a:spcBef>
            </a:pP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Enfin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,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l’émigration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reste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très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importante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à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l’intérieur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des pays,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dans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les pays c</a:t>
            </a:r>
            <a:r>
              <a:rPr lang="fr-FR" sz="2830" spc="-56" dirty="0" err="1">
                <a:solidFill>
                  <a:srgbClr val="151D4B"/>
                </a:solidFill>
                <a:latin typeface="Canva Sans"/>
              </a:rPr>
              <a:t>ôt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iers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et entre les pays du Sahel. Elle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entraine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une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nette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amelioration de la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viabilité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de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l’élevage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830" spc="-56" dirty="0" err="1" smtClean="0">
                <a:solidFill>
                  <a:srgbClr val="151D4B"/>
                </a:solidFill>
                <a:latin typeface="Canva Sans"/>
              </a:rPr>
              <a:t>dans</a:t>
            </a:r>
            <a:r>
              <a:rPr lang="en-US" sz="2830" spc="-56" dirty="0" smtClean="0">
                <a:solidFill>
                  <a:srgbClr val="151D4B"/>
                </a:solidFill>
                <a:latin typeface="Canva Sans"/>
              </a:rPr>
              <a:t> les ménages. </a:t>
            </a:r>
            <a:endParaRPr lang="en-US" sz="2830" spc="-56" dirty="0">
              <a:solidFill>
                <a:srgbClr val="151D4B"/>
              </a:solidFill>
              <a:latin typeface="Canva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523083" y="1151940"/>
            <a:ext cx="5387240" cy="1160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9510"/>
              </a:lnSpc>
              <a:spcBef>
                <a:spcPct val="0"/>
              </a:spcBef>
            </a:pPr>
            <a:r>
              <a:rPr lang="en-US" sz="6793" spc="-135">
                <a:solidFill>
                  <a:srgbClr val="151D4B"/>
                </a:solidFill>
                <a:latin typeface="Canva Sans Bold"/>
              </a:rPr>
              <a:t>Conclusion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041200" y="9333734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151D4B"/>
                </a:solidFill>
                <a:latin typeface="Canva Sans"/>
              </a:rPr>
              <a:t>09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7242" y="242294"/>
            <a:ext cx="17793515" cy="9802411"/>
            <a:chOff x="0" y="0"/>
            <a:chExt cx="4982580" cy="27448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82580" cy="2744893"/>
            </a:xfrm>
            <a:custGeom>
              <a:avLst/>
              <a:gdLst/>
              <a:ahLst/>
              <a:cxnLst/>
              <a:rect l="l" t="t" r="r" b="b"/>
              <a:pathLst>
                <a:path w="4982580" h="2744893">
                  <a:moveTo>
                    <a:pt x="0" y="0"/>
                  </a:moveTo>
                  <a:lnTo>
                    <a:pt x="4982580" y="0"/>
                  </a:lnTo>
                  <a:lnTo>
                    <a:pt x="4982580" y="2744893"/>
                  </a:lnTo>
                  <a:lnTo>
                    <a:pt x="0" y="2744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28600" cap="sq">
              <a:solidFill>
                <a:srgbClr val="151D4B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82580" cy="2782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066812" y="4852207"/>
            <a:ext cx="4154377" cy="582587"/>
          </a:xfrm>
          <a:custGeom>
            <a:avLst/>
            <a:gdLst/>
            <a:ahLst/>
            <a:cxnLst/>
            <a:rect l="l" t="t" r="r" b="b"/>
            <a:pathLst>
              <a:path w="4154377" h="582587">
                <a:moveTo>
                  <a:pt x="0" y="0"/>
                </a:moveTo>
                <a:lnTo>
                  <a:pt x="4154376" y="0"/>
                </a:lnTo>
                <a:lnTo>
                  <a:pt x="4154376" y="582586"/>
                </a:lnTo>
                <a:lnTo>
                  <a:pt x="0" y="582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083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417024" y="2753794"/>
            <a:ext cx="7453950" cy="1880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730"/>
              </a:lnSpc>
              <a:spcBef>
                <a:spcPct val="0"/>
              </a:spcBef>
            </a:pPr>
            <a:r>
              <a:rPr lang="en-US" sz="17000" dirty="0">
                <a:solidFill>
                  <a:srgbClr val="151D4B"/>
                </a:solidFill>
                <a:latin typeface="Canva Sans Bold"/>
              </a:rPr>
              <a:t>Merci</a:t>
            </a:r>
          </a:p>
        </p:txBody>
      </p:sp>
      <p:sp>
        <p:nvSpPr>
          <p:cNvPr id="7" name="Freeform 7"/>
          <p:cNvSpPr/>
          <p:nvPr/>
        </p:nvSpPr>
        <p:spPr>
          <a:xfrm>
            <a:off x="1028700" y="8459142"/>
            <a:ext cx="1064254" cy="799158"/>
          </a:xfrm>
          <a:custGeom>
            <a:avLst/>
            <a:gdLst/>
            <a:ahLst/>
            <a:cxnLst/>
            <a:rect l="l" t="t" r="r" b="b"/>
            <a:pathLst>
              <a:path w="1064254" h="799158">
                <a:moveTo>
                  <a:pt x="0" y="0"/>
                </a:moveTo>
                <a:lnTo>
                  <a:pt x="1064254" y="0"/>
                </a:lnTo>
                <a:lnTo>
                  <a:pt x="1064254" y="799158"/>
                </a:lnTo>
                <a:lnTo>
                  <a:pt x="0" y="7991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565488" y="8335982"/>
            <a:ext cx="958932" cy="922318"/>
          </a:xfrm>
          <a:custGeom>
            <a:avLst/>
            <a:gdLst/>
            <a:ahLst/>
            <a:cxnLst/>
            <a:rect l="l" t="t" r="r" b="b"/>
            <a:pathLst>
              <a:path w="958932" h="922318">
                <a:moveTo>
                  <a:pt x="0" y="0"/>
                </a:moveTo>
                <a:lnTo>
                  <a:pt x="958932" y="0"/>
                </a:lnTo>
                <a:lnTo>
                  <a:pt x="958932" y="922318"/>
                </a:lnTo>
                <a:lnTo>
                  <a:pt x="0" y="9223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565488" y="7004983"/>
            <a:ext cx="893040" cy="1072428"/>
          </a:xfrm>
          <a:custGeom>
            <a:avLst/>
            <a:gdLst/>
            <a:ahLst/>
            <a:cxnLst/>
            <a:rect l="l" t="t" r="r" b="b"/>
            <a:pathLst>
              <a:path w="893040" h="1072428">
                <a:moveTo>
                  <a:pt x="0" y="0"/>
                </a:moveTo>
                <a:lnTo>
                  <a:pt x="893041" y="0"/>
                </a:lnTo>
                <a:lnTo>
                  <a:pt x="893041" y="1072429"/>
                </a:lnTo>
                <a:lnTo>
                  <a:pt x="0" y="10724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28700" y="7047481"/>
            <a:ext cx="1043208" cy="1029931"/>
          </a:xfrm>
          <a:custGeom>
            <a:avLst/>
            <a:gdLst/>
            <a:ahLst/>
            <a:cxnLst/>
            <a:rect l="l" t="t" r="r" b="b"/>
            <a:pathLst>
              <a:path w="1043208" h="1029931">
                <a:moveTo>
                  <a:pt x="0" y="0"/>
                </a:moveTo>
                <a:lnTo>
                  <a:pt x="1043208" y="0"/>
                </a:lnTo>
                <a:lnTo>
                  <a:pt x="1043208" y="1029931"/>
                </a:lnTo>
                <a:lnTo>
                  <a:pt x="0" y="102993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245817" y="7386659"/>
            <a:ext cx="6026533" cy="355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2954"/>
              </a:lnSpc>
              <a:spcBef>
                <a:spcPct val="0"/>
              </a:spcBef>
            </a:pPr>
            <a:r>
              <a:rPr lang="en-US" sz="2110" spc="-42">
                <a:solidFill>
                  <a:srgbClr val="151D4B"/>
                </a:solidFill>
                <a:latin typeface="Canva Sans Bold"/>
              </a:rPr>
              <a:t>TP final du cours de Statistiques agricoles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45817" y="8820621"/>
            <a:ext cx="6026533" cy="355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2954"/>
              </a:lnSpc>
              <a:spcBef>
                <a:spcPct val="0"/>
              </a:spcBef>
            </a:pPr>
            <a:r>
              <a:rPr lang="en-US" sz="2110" spc="-42">
                <a:solidFill>
                  <a:srgbClr val="151D4B"/>
                </a:solidFill>
                <a:latin typeface="Canva Sans Bold"/>
              </a:rPr>
              <a:t>Malick SENE et Awa DIAW, ISEP2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676820" y="7344161"/>
            <a:ext cx="2853126" cy="355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2954"/>
              </a:lnSpc>
              <a:spcBef>
                <a:spcPct val="0"/>
              </a:spcBef>
            </a:pPr>
            <a:r>
              <a:rPr lang="en-US" sz="2110" spc="-42">
                <a:solidFill>
                  <a:srgbClr val="151D4B"/>
                </a:solidFill>
                <a:latin typeface="Canva Sans Bold"/>
              </a:rPr>
              <a:t>Jeudi 06 juin 2024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676820" y="8714842"/>
            <a:ext cx="4010925" cy="356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2946"/>
              </a:lnSpc>
              <a:spcBef>
                <a:spcPct val="0"/>
              </a:spcBef>
            </a:pPr>
            <a:r>
              <a:rPr lang="en-US" sz="2104" spc="-42">
                <a:solidFill>
                  <a:srgbClr val="151D4B"/>
                </a:solidFill>
                <a:latin typeface="Canva Sans Bold"/>
              </a:rPr>
              <a:t>ENSAE Pierre NDIAYE de Dakar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9605" y="-28417"/>
            <a:ext cx="3964281" cy="10917809"/>
            <a:chOff x="0" y="0"/>
            <a:chExt cx="1044090" cy="2875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4090" cy="2875472"/>
            </a:xfrm>
            <a:custGeom>
              <a:avLst/>
              <a:gdLst/>
              <a:ahLst/>
              <a:cxnLst/>
              <a:rect l="l" t="t" r="r" b="b"/>
              <a:pathLst>
                <a:path w="1044090" h="2875472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51D4B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160654" y="-1349766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51D4B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5400000">
            <a:off x="1319409" y="4987647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400000">
            <a:off x="1319409" y="6238391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1319409" y="7489134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319409" y="8743021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481126" y="2171904"/>
            <a:ext cx="7995265" cy="6853084"/>
          </a:xfrm>
          <a:custGeom>
            <a:avLst/>
            <a:gdLst/>
            <a:ahLst/>
            <a:cxnLst/>
            <a:rect l="l" t="t" r="r" b="b"/>
            <a:pathLst>
              <a:path w="7995265" h="6853084">
                <a:moveTo>
                  <a:pt x="0" y="0"/>
                </a:moveTo>
                <a:lnTo>
                  <a:pt x="7995266" y="0"/>
                </a:lnTo>
                <a:lnTo>
                  <a:pt x="7995266" y="6853085"/>
                </a:lnTo>
                <a:lnTo>
                  <a:pt x="0" y="68530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070134" y="1617738"/>
            <a:ext cx="6760246" cy="124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 dirty="0">
                <a:solidFill>
                  <a:srgbClr val="151D4B"/>
                </a:solidFill>
                <a:latin typeface="Canva Sans Bold"/>
              </a:rPr>
              <a:t>Plan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255610" y="3994648"/>
            <a:ext cx="3773019" cy="55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5"/>
              </a:lnSpc>
              <a:spcBef>
                <a:spcPct val="0"/>
              </a:spcBef>
            </a:pPr>
            <a:r>
              <a:rPr lang="en-US" sz="3253" spc="-65" dirty="0">
                <a:solidFill>
                  <a:srgbClr val="151D4B"/>
                </a:solidFill>
                <a:latin typeface="Canva Sans Italics"/>
              </a:rPr>
              <a:t>Introduction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70134" y="4931471"/>
            <a:ext cx="7734718" cy="55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5"/>
              </a:lnSpc>
              <a:spcBef>
                <a:spcPct val="0"/>
              </a:spcBef>
            </a:pPr>
            <a:r>
              <a:rPr lang="en-US" sz="3253" spc="-65" dirty="0" err="1">
                <a:solidFill>
                  <a:srgbClr val="151D4B"/>
                </a:solidFill>
                <a:latin typeface="Canva Sans"/>
              </a:rPr>
              <a:t>Préparation</a:t>
            </a:r>
            <a:r>
              <a:rPr lang="en-US" sz="3253" spc="-65" dirty="0">
                <a:solidFill>
                  <a:srgbClr val="151D4B"/>
                </a:solidFill>
                <a:latin typeface="Canva Sans"/>
              </a:rPr>
              <a:t> et </a:t>
            </a:r>
            <a:r>
              <a:rPr lang="en-US" sz="3253" spc="-65" dirty="0" err="1">
                <a:solidFill>
                  <a:srgbClr val="151D4B"/>
                </a:solidFill>
                <a:latin typeface="Canva Sans"/>
              </a:rPr>
              <a:t>nettoyage</a:t>
            </a:r>
            <a:r>
              <a:rPr lang="en-US" sz="3253" spc="-65" dirty="0">
                <a:solidFill>
                  <a:srgbClr val="151D4B"/>
                </a:solidFill>
                <a:latin typeface="Canva Sans"/>
              </a:rPr>
              <a:t> des </a:t>
            </a:r>
            <a:r>
              <a:rPr lang="en-US" sz="3253" spc="-65" dirty="0" err="1">
                <a:solidFill>
                  <a:srgbClr val="151D4B"/>
                </a:solidFill>
                <a:latin typeface="Canva Sans"/>
              </a:rPr>
              <a:t>données</a:t>
            </a:r>
            <a:endParaRPr lang="en-US" sz="3253" spc="-65" dirty="0">
              <a:solidFill>
                <a:srgbClr val="151D4B"/>
              </a:solidFill>
              <a:latin typeface="Canva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20656" y="5007037"/>
            <a:ext cx="66085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151D4B"/>
                </a:solidFill>
                <a:latin typeface="Canva Sans"/>
              </a:rPr>
              <a:t>I.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70134" y="6182328"/>
            <a:ext cx="6760246" cy="55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5"/>
              </a:lnSpc>
              <a:spcBef>
                <a:spcPct val="0"/>
              </a:spcBef>
            </a:pPr>
            <a:r>
              <a:rPr lang="en-US" sz="3253" spc="-65">
                <a:solidFill>
                  <a:srgbClr val="151D4B"/>
                </a:solidFill>
                <a:latin typeface="Canva Sans"/>
              </a:rPr>
              <a:t>Subsistance du ménage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20656" y="6229636"/>
            <a:ext cx="66085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151D4B"/>
                </a:solidFill>
                <a:latin typeface="Canva Sans"/>
              </a:rPr>
              <a:t>II.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70134" y="7432959"/>
            <a:ext cx="8633850" cy="55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5"/>
              </a:lnSpc>
              <a:spcBef>
                <a:spcPct val="0"/>
              </a:spcBef>
            </a:pPr>
            <a:r>
              <a:rPr lang="en-US" sz="3253" spc="-65">
                <a:solidFill>
                  <a:srgbClr val="151D4B"/>
                </a:solidFill>
                <a:latin typeface="Canva Sans"/>
              </a:rPr>
              <a:t>Ventes de bétail durant la transhumance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20656" y="7452552"/>
            <a:ext cx="66085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151D4B"/>
                </a:solidFill>
                <a:latin typeface="Canva Sans"/>
              </a:rPr>
              <a:t>III.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52098" y="8647548"/>
            <a:ext cx="4397771" cy="55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5"/>
              </a:lnSpc>
              <a:spcBef>
                <a:spcPct val="0"/>
              </a:spcBef>
            </a:pPr>
            <a:r>
              <a:rPr lang="en-US" sz="3253" spc="-65">
                <a:solidFill>
                  <a:srgbClr val="151D4B"/>
                </a:solidFill>
                <a:latin typeface="Canva Sans"/>
              </a:rPr>
              <a:t>Elevage et émigration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20656" y="8761193"/>
            <a:ext cx="66085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151D4B"/>
                </a:solidFill>
                <a:latin typeface="Canva Sans"/>
              </a:rPr>
              <a:t>IV.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797537" y="9584371"/>
            <a:ext cx="3773019" cy="55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5"/>
              </a:lnSpc>
              <a:spcBef>
                <a:spcPct val="0"/>
              </a:spcBef>
            </a:pPr>
            <a:r>
              <a:rPr lang="en-US" sz="3253" spc="-65" dirty="0">
                <a:solidFill>
                  <a:srgbClr val="151D4B"/>
                </a:solidFill>
                <a:latin typeface="Canva Sans Italics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8217" y="9556680"/>
            <a:ext cx="18476217" cy="723900"/>
            <a:chOff x="0" y="0"/>
            <a:chExt cx="4866164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66164" cy="270933"/>
            </a:xfrm>
            <a:custGeom>
              <a:avLst/>
              <a:gdLst/>
              <a:ahLst/>
              <a:cxnLst/>
              <a:rect l="l" t="t" r="r" b="b"/>
              <a:pathLst>
                <a:path w="4866164" h="270933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51D40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09755" y="2487464"/>
            <a:ext cx="14091611" cy="6618435"/>
            <a:chOff x="0" y="0"/>
            <a:chExt cx="3711371" cy="16651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711371" cy="1665148"/>
            </a:xfrm>
            <a:custGeom>
              <a:avLst/>
              <a:gdLst/>
              <a:ahLst/>
              <a:cxnLst/>
              <a:rect l="l" t="t" r="r" b="b"/>
              <a:pathLst>
                <a:path w="3711371" h="1665148">
                  <a:moveTo>
                    <a:pt x="0" y="0"/>
                  </a:moveTo>
                  <a:lnTo>
                    <a:pt x="3711371" y="0"/>
                  </a:lnTo>
                  <a:lnTo>
                    <a:pt x="3711371" y="1665148"/>
                  </a:lnTo>
                  <a:lnTo>
                    <a:pt x="0" y="1665148"/>
                  </a:lnTo>
                  <a:close/>
                </a:path>
              </a:pathLst>
            </a:custGeom>
            <a:solidFill>
              <a:srgbClr val="151D4B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711371" cy="17032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738778" y="3937921"/>
            <a:ext cx="13233563" cy="4873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8"/>
              </a:lnSpc>
              <a:spcBef>
                <a:spcPct val="0"/>
              </a:spcBef>
            </a:pP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  Dans la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région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du Sahel,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où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</a:t>
            </a:r>
            <a:r>
              <a:rPr lang="en-US" sz="2748" spc="-54" dirty="0" err="1">
                <a:solidFill>
                  <a:srgbClr val="FFFFFF"/>
                </a:solidFill>
                <a:latin typeface="Canva Sans Bold"/>
              </a:rPr>
              <a:t>l'élevage</a:t>
            </a:r>
            <a:r>
              <a:rPr lang="en-US" sz="2748" spc="-54" dirty="0">
                <a:solidFill>
                  <a:srgbClr val="FFFFFF"/>
                </a:solidFill>
                <a:latin typeface="Canva Sans Bold"/>
              </a:rPr>
              <a:t> pastoral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- </a:t>
            </a:r>
            <a:r>
              <a:rPr lang="en-US" sz="2748" spc="-54" dirty="0" err="1">
                <a:solidFill>
                  <a:srgbClr val="FFFFFF"/>
                </a:solidFill>
                <a:latin typeface="Canva Sans Italics"/>
              </a:rPr>
              <a:t>système</a:t>
            </a:r>
            <a:r>
              <a:rPr lang="en-US" sz="2748" spc="-54" dirty="0">
                <a:solidFill>
                  <a:srgbClr val="FFFFFF"/>
                </a:solidFill>
                <a:latin typeface="Canva Sans Italics"/>
              </a:rPr>
              <a:t> </a:t>
            </a:r>
            <a:r>
              <a:rPr lang="en-US" sz="2748" spc="-54" dirty="0" err="1">
                <a:solidFill>
                  <a:srgbClr val="FFFFFF"/>
                </a:solidFill>
                <a:latin typeface="Canva Sans Italics"/>
              </a:rPr>
              <a:t>extensif</a:t>
            </a:r>
            <a:r>
              <a:rPr lang="en-US" sz="2748" spc="-54" dirty="0">
                <a:solidFill>
                  <a:srgbClr val="FFFFFF"/>
                </a:solidFill>
                <a:latin typeface="Canva Sans Italics"/>
              </a:rPr>
              <a:t>, </a:t>
            </a:r>
            <a:r>
              <a:rPr lang="en-US" sz="2748" spc="-54" dirty="0" err="1">
                <a:solidFill>
                  <a:srgbClr val="FFFFFF"/>
                </a:solidFill>
                <a:latin typeface="Canva Sans Italics"/>
              </a:rPr>
              <a:t>où</a:t>
            </a:r>
            <a:r>
              <a:rPr lang="en-US" sz="2748" spc="-54" dirty="0">
                <a:solidFill>
                  <a:srgbClr val="FFFFFF"/>
                </a:solidFill>
                <a:latin typeface="Canva Sans Italics"/>
              </a:rPr>
              <a:t> les </a:t>
            </a:r>
            <a:r>
              <a:rPr lang="en-US" sz="2748" spc="-54" dirty="0" err="1">
                <a:solidFill>
                  <a:srgbClr val="FFFFFF"/>
                </a:solidFill>
                <a:latin typeface="Canva Sans Italics"/>
              </a:rPr>
              <a:t>troupeaux</a:t>
            </a:r>
            <a:r>
              <a:rPr lang="en-US" sz="2748" spc="-54" dirty="0">
                <a:solidFill>
                  <a:srgbClr val="FFFFFF"/>
                </a:solidFill>
                <a:latin typeface="Canva Sans Italics"/>
              </a:rPr>
              <a:t> </a:t>
            </a:r>
            <a:r>
              <a:rPr lang="en-US" sz="2748" spc="-54" dirty="0" err="1">
                <a:solidFill>
                  <a:srgbClr val="FFFFFF"/>
                </a:solidFill>
                <a:latin typeface="Canva Sans Italics"/>
              </a:rPr>
              <a:t>pâturent</a:t>
            </a:r>
            <a:r>
              <a:rPr lang="en-US" sz="2748" spc="-54" dirty="0">
                <a:solidFill>
                  <a:srgbClr val="FFFFFF"/>
                </a:solidFill>
                <a:latin typeface="Canva Sans Italics"/>
              </a:rPr>
              <a:t> sur de </a:t>
            </a:r>
            <a:r>
              <a:rPr lang="en-US" sz="2748" spc="-54" dirty="0" err="1">
                <a:solidFill>
                  <a:srgbClr val="FFFFFF"/>
                </a:solidFill>
                <a:latin typeface="Canva Sans Italics"/>
              </a:rPr>
              <a:t>grandes</a:t>
            </a:r>
            <a:r>
              <a:rPr lang="en-US" sz="2748" spc="-54" dirty="0">
                <a:solidFill>
                  <a:srgbClr val="FFFFFF"/>
                </a:solidFill>
                <a:latin typeface="Canva Sans Italics"/>
              </a:rPr>
              <a:t> </a:t>
            </a:r>
            <a:r>
              <a:rPr lang="en-US" sz="2748" spc="-54" dirty="0" err="1">
                <a:solidFill>
                  <a:srgbClr val="FFFFFF"/>
                </a:solidFill>
                <a:latin typeface="Canva Sans Italics"/>
              </a:rPr>
              <a:t>étendues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-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est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une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pratique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</a:t>
            </a:r>
            <a:r>
              <a:rPr lang="en-US" sz="2748" spc="-54" dirty="0" err="1" smtClean="0">
                <a:solidFill>
                  <a:srgbClr val="FFFFFF"/>
                </a:solidFill>
                <a:latin typeface="Canva Sans"/>
              </a:rPr>
              <a:t>répandue</a:t>
            </a:r>
            <a:r>
              <a:rPr lang="en-US" sz="2748" spc="-54" dirty="0" smtClean="0">
                <a:solidFill>
                  <a:srgbClr val="FFFFFF"/>
                </a:solidFill>
                <a:latin typeface="Canva Sans"/>
              </a:rPr>
              <a:t>, un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projet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d'envergure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,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porté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par </a:t>
            </a:r>
            <a:r>
              <a:rPr lang="en-US" sz="2748" spc="-54" dirty="0" err="1">
                <a:solidFill>
                  <a:srgbClr val="FFFFFF"/>
                </a:solidFill>
                <a:latin typeface="Canva Sans Italics"/>
              </a:rPr>
              <a:t>l'UE</a:t>
            </a:r>
            <a:r>
              <a:rPr lang="en-US" sz="2748" spc="-54" dirty="0">
                <a:solidFill>
                  <a:srgbClr val="FFFFFF"/>
                </a:solidFill>
                <a:latin typeface="Canva Sans Italics"/>
              </a:rPr>
              <a:t>, UKAID, </a:t>
            </a:r>
            <a:r>
              <a:rPr lang="en-US" sz="2748" spc="-54" dirty="0" err="1">
                <a:solidFill>
                  <a:srgbClr val="FFFFFF"/>
                </a:solidFill>
                <a:latin typeface="Canva Sans Italics"/>
              </a:rPr>
              <a:t>AirFrance</a:t>
            </a:r>
            <a:r>
              <a:rPr lang="en-US" sz="2748" spc="-54" dirty="0">
                <a:solidFill>
                  <a:srgbClr val="FFFFFF"/>
                </a:solidFill>
                <a:latin typeface="Canva Sans Italics"/>
              </a:rPr>
              <a:t>, </a:t>
            </a:r>
            <a:r>
              <a:rPr lang="en-US" sz="2748" spc="-54" dirty="0" err="1">
                <a:solidFill>
                  <a:srgbClr val="FFFFFF"/>
                </a:solidFill>
                <a:latin typeface="Canva Sans Italics"/>
              </a:rPr>
              <a:t>ainsi</a:t>
            </a:r>
            <a:r>
              <a:rPr lang="en-US" sz="2748" spc="-54" dirty="0">
                <a:solidFill>
                  <a:srgbClr val="FFFFFF"/>
                </a:solidFill>
                <a:latin typeface="Canva Sans Italics"/>
              </a:rPr>
              <a:t> que par les ONG </a:t>
            </a:r>
            <a:r>
              <a:rPr lang="en-US" sz="2748" spc="-54" dirty="0" err="1">
                <a:solidFill>
                  <a:srgbClr val="FFFFFF"/>
                </a:solidFill>
                <a:latin typeface="Canva Sans Italics"/>
              </a:rPr>
              <a:t>ActingForlife</a:t>
            </a:r>
            <a:r>
              <a:rPr lang="en-US" sz="2748" spc="-54" dirty="0">
                <a:solidFill>
                  <a:srgbClr val="FFFFFF"/>
                </a:solidFill>
                <a:latin typeface="Canva Sans Italics"/>
              </a:rPr>
              <a:t> et BRACED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, vise à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renforcer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la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résilience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des populations face aux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changements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climatiques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. Ce </a:t>
            </a:r>
            <a:r>
              <a:rPr lang="en-US" sz="2748" spc="-54" dirty="0" err="1" smtClean="0">
                <a:solidFill>
                  <a:srgbClr val="FFFFFF"/>
                </a:solidFill>
                <a:latin typeface="Canva Sans"/>
              </a:rPr>
              <a:t>projet</a:t>
            </a:r>
            <a:r>
              <a:rPr lang="en-US" sz="2748" spc="-54" dirty="0" smtClean="0">
                <a:solidFill>
                  <a:srgbClr val="FFFFFF"/>
                </a:solidFill>
                <a:latin typeface="Canva Sans"/>
              </a:rPr>
              <a:t>, </a:t>
            </a:r>
            <a:r>
              <a:rPr lang="en-US" sz="2748" spc="-54" dirty="0" err="1" smtClean="0">
                <a:solidFill>
                  <a:srgbClr val="FFFFFF"/>
                </a:solidFill>
                <a:latin typeface="Canva Sans"/>
              </a:rPr>
              <a:t>réalisé</a:t>
            </a:r>
            <a:r>
              <a:rPr lang="en-US" sz="2748" spc="-54" dirty="0" smtClean="0">
                <a:solidFill>
                  <a:srgbClr val="FFFFFF"/>
                </a:solidFill>
                <a:latin typeface="Canva Sans"/>
              </a:rPr>
              <a:t> </a:t>
            </a:r>
            <a:r>
              <a:rPr lang="en-US" sz="2748" spc="-54" dirty="0" err="1" smtClean="0">
                <a:solidFill>
                  <a:srgbClr val="FFFFFF"/>
                </a:solidFill>
                <a:latin typeface="Canva Sans"/>
              </a:rPr>
              <a:t>en</a:t>
            </a:r>
            <a:r>
              <a:rPr lang="en-US" sz="2748" spc="-54" dirty="0" smtClean="0">
                <a:solidFill>
                  <a:srgbClr val="FFFFFF"/>
                </a:solidFill>
                <a:latin typeface="Canva Sans"/>
              </a:rPr>
              <a:t> 2015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s'adresse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à 350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familles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pastorales et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agropastorales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réparties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dans cinq pays (Niger, Burkina Faso, Mali,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Mauritanie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et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Sénégal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), avec un focus particulier sur la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mobilité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du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bétail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en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Afrique de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l'Ouest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. Les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résultats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de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cette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initiative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seront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essentiels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pour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éclairer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les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débats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à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venir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sur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l'élevage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mobile et les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stratégies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à adopter pour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garantir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sa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 </a:t>
            </a:r>
            <a:r>
              <a:rPr lang="en-US" sz="2748" spc="-54" dirty="0" err="1">
                <a:solidFill>
                  <a:srgbClr val="FFFFFF"/>
                </a:solidFill>
                <a:latin typeface="Canva Sans"/>
              </a:rPr>
              <a:t>pérennité</a:t>
            </a:r>
            <a:r>
              <a:rPr lang="en-US" sz="2748" spc="-54" dirty="0">
                <a:solidFill>
                  <a:srgbClr val="FFFFFF"/>
                </a:solidFill>
                <a:latin typeface="Canva Sans"/>
              </a:rPr>
              <a:t>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2018162" y="0"/>
            <a:ext cx="6287100" cy="2696227"/>
            <a:chOff x="0" y="0"/>
            <a:chExt cx="12740840" cy="546391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739407" cy="5463918"/>
            </a:xfrm>
            <a:custGeom>
              <a:avLst/>
              <a:gdLst/>
              <a:ahLst/>
              <a:cxnLst/>
              <a:rect l="l" t="t" r="r" b="b"/>
              <a:pathLst>
                <a:path w="12739407" h="5463918">
                  <a:moveTo>
                    <a:pt x="0" y="5011505"/>
                  </a:moveTo>
                  <a:lnTo>
                    <a:pt x="0" y="452412"/>
                  </a:lnTo>
                  <a:cubicBezTo>
                    <a:pt x="0" y="202165"/>
                    <a:pt x="265165" y="0"/>
                    <a:pt x="593397" y="0"/>
                  </a:cubicBezTo>
                  <a:lnTo>
                    <a:pt x="12146010" y="0"/>
                  </a:lnTo>
                  <a:cubicBezTo>
                    <a:pt x="12474241" y="0"/>
                    <a:pt x="12739407" y="202165"/>
                    <a:pt x="12739407" y="452412"/>
                  </a:cubicBezTo>
                  <a:lnTo>
                    <a:pt x="12739407" y="5010412"/>
                  </a:lnTo>
                  <a:cubicBezTo>
                    <a:pt x="12739407" y="5260660"/>
                    <a:pt x="12474241" y="5462825"/>
                    <a:pt x="12146010" y="5462825"/>
                  </a:cubicBezTo>
                  <a:lnTo>
                    <a:pt x="593397" y="5462825"/>
                  </a:lnTo>
                  <a:cubicBezTo>
                    <a:pt x="266599" y="5463918"/>
                    <a:pt x="0" y="5261752"/>
                    <a:pt x="0" y="5011505"/>
                  </a:cubicBezTo>
                  <a:close/>
                </a:path>
              </a:pathLst>
            </a:custGeom>
            <a:blipFill>
              <a:blip r:embed="rId2"/>
              <a:stretch>
                <a:fillRect t="-17078" b="-40181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1" name="TextBox 11"/>
          <p:cNvSpPr txBox="1"/>
          <p:nvPr/>
        </p:nvSpPr>
        <p:spPr>
          <a:xfrm>
            <a:off x="6269839" y="2651034"/>
            <a:ext cx="5748323" cy="992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95"/>
              </a:lnSpc>
              <a:spcBef>
                <a:spcPct val="0"/>
              </a:spcBef>
            </a:pPr>
            <a:r>
              <a:rPr lang="en-US" sz="5854" dirty="0">
                <a:solidFill>
                  <a:srgbClr val="FFFFFF"/>
                </a:solidFill>
                <a:latin typeface="Canva Sans"/>
              </a:rPr>
              <a:t>Introduction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000450" y="-97535"/>
            <a:ext cx="6287100" cy="2793762"/>
            <a:chOff x="0" y="0"/>
            <a:chExt cx="12740840" cy="566157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739407" cy="5661572"/>
            </a:xfrm>
            <a:custGeom>
              <a:avLst/>
              <a:gdLst/>
              <a:ahLst/>
              <a:cxnLst/>
              <a:rect l="l" t="t" r="r" b="b"/>
              <a:pathLst>
                <a:path w="12739407" h="5661572">
                  <a:moveTo>
                    <a:pt x="0" y="5192794"/>
                  </a:moveTo>
                  <a:lnTo>
                    <a:pt x="0" y="468778"/>
                  </a:lnTo>
                  <a:cubicBezTo>
                    <a:pt x="0" y="209478"/>
                    <a:pt x="265165" y="0"/>
                    <a:pt x="593397" y="0"/>
                  </a:cubicBezTo>
                  <a:lnTo>
                    <a:pt x="12146010" y="0"/>
                  </a:lnTo>
                  <a:cubicBezTo>
                    <a:pt x="12474241" y="0"/>
                    <a:pt x="12739407" y="209478"/>
                    <a:pt x="12739407" y="468778"/>
                  </a:cubicBezTo>
                  <a:lnTo>
                    <a:pt x="12739407" y="5191661"/>
                  </a:lnTo>
                  <a:cubicBezTo>
                    <a:pt x="12739407" y="5450961"/>
                    <a:pt x="12474241" y="5660440"/>
                    <a:pt x="12146010" y="5660440"/>
                  </a:cubicBezTo>
                  <a:lnTo>
                    <a:pt x="593397" y="5660440"/>
                  </a:lnTo>
                  <a:cubicBezTo>
                    <a:pt x="266599" y="5661572"/>
                    <a:pt x="0" y="5452094"/>
                    <a:pt x="0" y="5192794"/>
                  </a:cubicBezTo>
                  <a:close/>
                </a:path>
              </a:pathLst>
            </a:custGeom>
            <a:blipFill>
              <a:blip r:embed="rId3"/>
              <a:stretch>
                <a:fillRect l="-3677" t="-37415" b="-37415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14" name="Group 14"/>
          <p:cNvGrpSpPr/>
          <p:nvPr/>
        </p:nvGrpSpPr>
        <p:grpSpPr>
          <a:xfrm>
            <a:off x="-17262" y="0"/>
            <a:ext cx="6287100" cy="2696227"/>
            <a:chOff x="0" y="0"/>
            <a:chExt cx="12740840" cy="546391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739407" cy="5463918"/>
            </a:xfrm>
            <a:custGeom>
              <a:avLst/>
              <a:gdLst/>
              <a:ahLst/>
              <a:cxnLst/>
              <a:rect l="l" t="t" r="r" b="b"/>
              <a:pathLst>
                <a:path w="12739407" h="5463918">
                  <a:moveTo>
                    <a:pt x="0" y="5011505"/>
                  </a:moveTo>
                  <a:lnTo>
                    <a:pt x="0" y="452412"/>
                  </a:lnTo>
                  <a:cubicBezTo>
                    <a:pt x="0" y="202165"/>
                    <a:pt x="265165" y="0"/>
                    <a:pt x="593397" y="0"/>
                  </a:cubicBezTo>
                  <a:lnTo>
                    <a:pt x="12146010" y="0"/>
                  </a:lnTo>
                  <a:cubicBezTo>
                    <a:pt x="12474241" y="0"/>
                    <a:pt x="12739407" y="202165"/>
                    <a:pt x="12739407" y="452412"/>
                  </a:cubicBezTo>
                  <a:lnTo>
                    <a:pt x="12739407" y="5010412"/>
                  </a:lnTo>
                  <a:cubicBezTo>
                    <a:pt x="12739407" y="5260660"/>
                    <a:pt x="12474241" y="5462825"/>
                    <a:pt x="12146010" y="5462825"/>
                  </a:cubicBezTo>
                  <a:lnTo>
                    <a:pt x="593397" y="5462825"/>
                  </a:lnTo>
                  <a:cubicBezTo>
                    <a:pt x="266599" y="5463918"/>
                    <a:pt x="0" y="5261752"/>
                    <a:pt x="0" y="5011505"/>
                  </a:cubicBezTo>
                  <a:close/>
                </a:path>
              </a:pathLst>
            </a:custGeom>
            <a:blipFill>
              <a:blip r:embed="rId4"/>
              <a:stretch>
                <a:fillRect t="-37543" b="-37543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6" name="TextBox 16"/>
          <p:cNvSpPr txBox="1"/>
          <p:nvPr/>
        </p:nvSpPr>
        <p:spPr>
          <a:xfrm>
            <a:off x="17153860" y="9556680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 dirty="0">
                <a:solidFill>
                  <a:srgbClr val="FFFFFF"/>
                </a:solidFill>
                <a:latin typeface="Canva Sans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3617" y="2804608"/>
            <a:ext cx="17600765" cy="6093819"/>
            <a:chOff x="0" y="0"/>
            <a:chExt cx="4635592" cy="16049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35593" cy="1604956"/>
            </a:xfrm>
            <a:custGeom>
              <a:avLst/>
              <a:gdLst/>
              <a:ahLst/>
              <a:cxnLst/>
              <a:rect l="l" t="t" r="r" b="b"/>
              <a:pathLst>
                <a:path w="4635593" h="1604956">
                  <a:moveTo>
                    <a:pt x="7478" y="0"/>
                  </a:moveTo>
                  <a:lnTo>
                    <a:pt x="4628115" y="0"/>
                  </a:lnTo>
                  <a:cubicBezTo>
                    <a:pt x="4632245" y="0"/>
                    <a:pt x="4635593" y="3348"/>
                    <a:pt x="4635593" y="7478"/>
                  </a:cubicBezTo>
                  <a:lnTo>
                    <a:pt x="4635593" y="1597479"/>
                  </a:lnTo>
                  <a:cubicBezTo>
                    <a:pt x="4635593" y="1601609"/>
                    <a:pt x="4632245" y="1604956"/>
                    <a:pt x="4628115" y="1604956"/>
                  </a:cubicBezTo>
                  <a:lnTo>
                    <a:pt x="7478" y="1604956"/>
                  </a:lnTo>
                  <a:cubicBezTo>
                    <a:pt x="3348" y="1604956"/>
                    <a:pt x="0" y="1601609"/>
                    <a:pt x="0" y="1597479"/>
                  </a:cubicBezTo>
                  <a:lnTo>
                    <a:pt x="0" y="7478"/>
                  </a:lnTo>
                  <a:cubicBezTo>
                    <a:pt x="0" y="3348"/>
                    <a:pt x="3348" y="0"/>
                    <a:pt x="7478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35592" cy="16430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73718" y="7940477"/>
            <a:ext cx="4693046" cy="469304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5357099" y="4181637"/>
            <a:ext cx="0" cy="4410340"/>
          </a:xfrm>
          <a:prstGeom prst="line">
            <a:avLst/>
          </a:prstGeom>
          <a:ln w="38100" cap="flat">
            <a:solidFill>
              <a:srgbClr val="151D4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1127221" y="4293176"/>
            <a:ext cx="19050" cy="4410340"/>
          </a:xfrm>
          <a:prstGeom prst="line">
            <a:avLst/>
          </a:prstGeom>
          <a:ln w="38100" cap="flat">
            <a:solidFill>
              <a:srgbClr val="151D4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222659" y="403492"/>
            <a:ext cx="16697583" cy="1127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7"/>
              </a:lnSpc>
              <a:spcBef>
                <a:spcPct val="0"/>
              </a:spcBef>
            </a:pPr>
            <a:r>
              <a:rPr lang="en-US" sz="6605">
                <a:solidFill>
                  <a:srgbClr val="FFFFFF"/>
                </a:solidFill>
                <a:latin typeface="Canva Sans"/>
              </a:rPr>
              <a:t>I. Préparation et nettoyage des données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3617" y="9362309"/>
            <a:ext cx="16697583" cy="471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8"/>
              </a:lnSpc>
            </a:pPr>
            <a:r>
              <a:rPr lang="en-US" sz="2813" spc="-56">
                <a:solidFill>
                  <a:srgbClr val="FFFFFF"/>
                </a:solidFill>
                <a:latin typeface="Canva Sans Italics"/>
              </a:rPr>
              <a:t>Ces étapes ont transformé les données brutes en un format structuré et plus facile à manipuler.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0281" y="5419887"/>
            <a:ext cx="4703943" cy="2491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spc="-48">
                <a:solidFill>
                  <a:srgbClr val="151D4B"/>
                </a:solidFill>
                <a:latin typeface="Canva Sans"/>
              </a:rPr>
              <a:t>Le  fichier (do-file) de prétraitement des données a permis d'importer les données brutes et d'explorer leur structure initiale.</a:t>
            </a:r>
          </a:p>
          <a:p>
            <a:pPr algn="just">
              <a:lnSpc>
                <a:spcPts val="3359"/>
              </a:lnSpc>
            </a:pPr>
            <a:endParaRPr lang="en-US" sz="2400" spc="-48">
              <a:solidFill>
                <a:srgbClr val="151D4B"/>
              </a:solidFill>
              <a:latin typeface="Canva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499974" y="4984838"/>
            <a:ext cx="5063331" cy="34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63"/>
              </a:lnSpc>
            </a:pPr>
            <a:r>
              <a:rPr lang="en-US" sz="2473" spc="-49">
                <a:solidFill>
                  <a:srgbClr val="151D4B"/>
                </a:solidFill>
                <a:latin typeface="Canva Sans"/>
              </a:rPr>
              <a:t> Ensuite, les doublons et les valeurs manquantes ont été traités pour la variable ID. Des variables de localisation ont été générées à partir des ID, et les variables inutiles ont été supprimées pour simplifier le jeu de données.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289146" y="4608254"/>
            <a:ext cx="6327471" cy="3723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43"/>
              </a:lnSpc>
            </a:pPr>
            <a:r>
              <a:rPr lang="en-US" sz="2673" spc="-53">
                <a:solidFill>
                  <a:srgbClr val="151D4B"/>
                </a:solidFill>
                <a:latin typeface="Canva Sans"/>
              </a:rPr>
              <a:t>Pour les données de vente de bétail, le do-file a harmonisé et restructuré les données, en sélectionnant les variables pertinentes et en transformant les données .</a:t>
            </a:r>
          </a:p>
          <a:p>
            <a:pPr algn="just">
              <a:lnSpc>
                <a:spcPts val="3743"/>
              </a:lnSpc>
            </a:pPr>
            <a:r>
              <a:rPr lang="en-US" sz="2673" spc="-53">
                <a:solidFill>
                  <a:srgbClr val="151D4B"/>
                </a:solidFill>
                <a:latin typeface="Canva Sans"/>
              </a:rPr>
              <a:t> Enfin, les données d'émigration ont été nettoyées, les noms des destinations ont été standardisés et codés .</a:t>
            </a:r>
          </a:p>
        </p:txBody>
      </p:sp>
      <p:sp>
        <p:nvSpPr>
          <p:cNvPr id="15" name="Freeform 15"/>
          <p:cNvSpPr/>
          <p:nvPr/>
        </p:nvSpPr>
        <p:spPr>
          <a:xfrm>
            <a:off x="7376886" y="3113577"/>
            <a:ext cx="1371426" cy="1551826"/>
          </a:xfrm>
          <a:custGeom>
            <a:avLst/>
            <a:gdLst/>
            <a:ahLst/>
            <a:cxnLst/>
            <a:rect l="l" t="t" r="r" b="b"/>
            <a:pathLst>
              <a:path w="1371426" h="1551826">
                <a:moveTo>
                  <a:pt x="0" y="0"/>
                </a:moveTo>
                <a:lnTo>
                  <a:pt x="1371427" y="0"/>
                </a:lnTo>
                <a:lnTo>
                  <a:pt x="1371427" y="1551827"/>
                </a:lnTo>
                <a:lnTo>
                  <a:pt x="0" y="1551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4192208" y="2904950"/>
            <a:ext cx="1247577" cy="1541949"/>
          </a:xfrm>
          <a:custGeom>
            <a:avLst/>
            <a:gdLst/>
            <a:ahLst/>
            <a:cxnLst/>
            <a:rect l="l" t="t" r="r" b="b"/>
            <a:pathLst>
              <a:path w="1247577" h="1541949">
                <a:moveTo>
                  <a:pt x="0" y="0"/>
                </a:moveTo>
                <a:lnTo>
                  <a:pt x="1247577" y="0"/>
                </a:lnTo>
                <a:lnTo>
                  <a:pt x="1247577" y="1541949"/>
                </a:lnTo>
                <a:lnTo>
                  <a:pt x="0" y="15419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7041200" y="9333734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FFFFF"/>
                </a:solidFill>
                <a:latin typeface="Canva Sans"/>
              </a:rPr>
              <a:t>02</a:t>
            </a:r>
          </a:p>
        </p:txBody>
      </p:sp>
      <p:sp>
        <p:nvSpPr>
          <p:cNvPr id="18" name="Freeform 18"/>
          <p:cNvSpPr/>
          <p:nvPr/>
        </p:nvSpPr>
        <p:spPr>
          <a:xfrm>
            <a:off x="1580919" y="3050320"/>
            <a:ext cx="2018855" cy="1615084"/>
          </a:xfrm>
          <a:custGeom>
            <a:avLst/>
            <a:gdLst/>
            <a:ahLst/>
            <a:cxnLst/>
            <a:rect l="l" t="t" r="r" b="b"/>
            <a:pathLst>
              <a:path w="2018855" h="1615084">
                <a:moveTo>
                  <a:pt x="0" y="0"/>
                </a:moveTo>
                <a:lnTo>
                  <a:pt x="2018855" y="0"/>
                </a:lnTo>
                <a:lnTo>
                  <a:pt x="2018855" y="1615084"/>
                </a:lnTo>
                <a:lnTo>
                  <a:pt x="0" y="16150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 l="-22578" t="-41405" r="-18776" b="-35288"/>
            </a:stretch>
          </a:blipFill>
        </p:spPr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23887" y="-2346523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51D4B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157703" y="2346523"/>
            <a:ext cx="7019697" cy="9551393"/>
            <a:chOff x="0" y="0"/>
            <a:chExt cx="660400" cy="8985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898577"/>
            </a:xfrm>
            <a:custGeom>
              <a:avLst/>
              <a:gdLst/>
              <a:ahLst/>
              <a:cxnLst/>
              <a:rect l="l" t="t" r="r" b="b"/>
              <a:pathLst>
                <a:path w="660400" h="898577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0407"/>
                  </a:cubicBezTo>
                  <a:lnTo>
                    <a:pt x="660400" y="898577"/>
                  </a:lnTo>
                  <a:lnTo>
                    <a:pt x="0" y="898577"/>
                  </a:lnTo>
                  <a:lnTo>
                    <a:pt x="0" y="330829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51D4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88900"/>
              <a:ext cx="660400" cy="809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1157703" y="2436102"/>
            <a:ext cx="6668667" cy="6668667"/>
            <a:chOff x="0" y="0"/>
            <a:chExt cx="8916670" cy="8916670"/>
          </a:xfrm>
        </p:grpSpPr>
        <p:sp>
          <p:nvSpPr>
            <p:cNvPr id="9" name="Freeform 9"/>
            <p:cNvSpPr/>
            <p:nvPr/>
          </p:nvSpPr>
          <p:spPr>
            <a:xfrm>
              <a:off x="6350" y="6350"/>
              <a:ext cx="8903970" cy="8903970"/>
            </a:xfrm>
            <a:custGeom>
              <a:avLst/>
              <a:gdLst/>
              <a:ahLst/>
              <a:cxnLst/>
              <a:rect l="l" t="t" r="r" b="b"/>
              <a:pathLst>
                <a:path w="8903970" h="8903970">
                  <a:moveTo>
                    <a:pt x="4451350" y="8903970"/>
                  </a:moveTo>
                  <a:cubicBezTo>
                    <a:pt x="1997710" y="8903970"/>
                    <a:pt x="0" y="6906260"/>
                    <a:pt x="0" y="4451350"/>
                  </a:cubicBezTo>
                  <a:cubicBezTo>
                    <a:pt x="0" y="1996440"/>
                    <a:pt x="1997710" y="0"/>
                    <a:pt x="4451350" y="0"/>
                  </a:cubicBezTo>
                  <a:cubicBezTo>
                    <a:pt x="6904990" y="0"/>
                    <a:pt x="8903970" y="1997710"/>
                    <a:pt x="8903970" y="4451350"/>
                  </a:cubicBezTo>
                  <a:cubicBezTo>
                    <a:pt x="8903970" y="6904990"/>
                    <a:pt x="6906260" y="8903970"/>
                    <a:pt x="4451350" y="8903970"/>
                  </a:cubicBezTo>
                  <a:close/>
                  <a:moveTo>
                    <a:pt x="4451350" y="19050"/>
                  </a:moveTo>
                  <a:cubicBezTo>
                    <a:pt x="2007870" y="19050"/>
                    <a:pt x="19050" y="2007870"/>
                    <a:pt x="19050" y="4451350"/>
                  </a:cubicBezTo>
                  <a:cubicBezTo>
                    <a:pt x="19050" y="6894830"/>
                    <a:pt x="2007870" y="8883650"/>
                    <a:pt x="4451350" y="8883650"/>
                  </a:cubicBezTo>
                  <a:cubicBezTo>
                    <a:pt x="6894830" y="8883650"/>
                    <a:pt x="8883650" y="6894830"/>
                    <a:pt x="8883650" y="4451350"/>
                  </a:cubicBezTo>
                  <a:cubicBezTo>
                    <a:pt x="8883650" y="2007870"/>
                    <a:pt x="6896100" y="19050"/>
                    <a:pt x="4451350" y="190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54940" y="154940"/>
              <a:ext cx="8605520" cy="8605520"/>
            </a:xfrm>
            <a:custGeom>
              <a:avLst/>
              <a:gdLst/>
              <a:ahLst/>
              <a:cxnLst/>
              <a:rect l="l" t="t" r="r" b="b"/>
              <a:pathLst>
                <a:path w="8605520" h="8605520">
                  <a:moveTo>
                    <a:pt x="8605520" y="4302760"/>
                  </a:moveTo>
                  <a:cubicBezTo>
                    <a:pt x="8605520" y="6678930"/>
                    <a:pt x="6678930" y="8605520"/>
                    <a:pt x="4302760" y="8605520"/>
                  </a:cubicBezTo>
                  <a:cubicBezTo>
                    <a:pt x="1926590" y="8605520"/>
                    <a:pt x="0" y="6680200"/>
                    <a:pt x="0" y="4302760"/>
                  </a:cubicBezTo>
                  <a:cubicBezTo>
                    <a:pt x="0" y="1925320"/>
                    <a:pt x="1926590" y="0"/>
                    <a:pt x="4302760" y="0"/>
                  </a:cubicBezTo>
                  <a:cubicBezTo>
                    <a:pt x="6678930" y="0"/>
                    <a:pt x="8605520" y="1926590"/>
                    <a:pt x="8605520" y="4302760"/>
                  </a:cubicBezTo>
                  <a:close/>
                </a:path>
              </a:pathLst>
            </a:custGeom>
            <a:blipFill>
              <a:blip r:embed="rId2"/>
              <a:stretch>
                <a:fillRect l="-13461" r="-13461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592867" y="3956095"/>
            <a:ext cx="9846533" cy="4385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823"/>
              </a:lnSpc>
            </a:pP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           </a:t>
            </a:r>
            <a:r>
              <a:rPr lang="en-US" sz="2730" spc="-54" dirty="0">
                <a:solidFill>
                  <a:srgbClr val="151D4B"/>
                </a:solidFill>
                <a:latin typeface="Canva Sans Bold"/>
              </a:rPr>
              <a:t>En plus de </a:t>
            </a:r>
            <a:r>
              <a:rPr lang="en-US" sz="2730" spc="-54" dirty="0" err="1">
                <a:solidFill>
                  <a:srgbClr val="151D4B"/>
                </a:solidFill>
                <a:latin typeface="Canva Sans Bold"/>
              </a:rPr>
              <a:t>l’élevage</a:t>
            </a:r>
            <a:r>
              <a:rPr lang="en-US" sz="2730" spc="-54" dirty="0">
                <a:solidFill>
                  <a:srgbClr val="151D4B"/>
                </a:solidFill>
                <a:latin typeface="Canva Sans Bold"/>
              </a:rPr>
              <a:t>, </a:t>
            </a:r>
            <a:r>
              <a:rPr lang="en-US" sz="2730" spc="-54" dirty="0" smtClean="0">
                <a:solidFill>
                  <a:srgbClr val="151D4B"/>
                </a:solidFill>
                <a:latin typeface="Canva Sans Bold"/>
              </a:rPr>
              <a:t>plus de la </a:t>
            </a:r>
            <a:r>
              <a:rPr lang="en-US" sz="2730" spc="-54" dirty="0" err="1" smtClean="0">
                <a:solidFill>
                  <a:srgbClr val="151D4B"/>
                </a:solidFill>
                <a:latin typeface="Canva Sans Bold"/>
              </a:rPr>
              <a:t>moitié</a:t>
            </a:r>
            <a:r>
              <a:rPr lang="en-US" sz="2730" spc="-54" dirty="0" smtClean="0">
                <a:solidFill>
                  <a:srgbClr val="151D4B"/>
                </a:solidFill>
                <a:latin typeface="Canva Sans Bold"/>
              </a:rPr>
              <a:t> des </a:t>
            </a:r>
            <a:r>
              <a:rPr lang="en-US" sz="2730" spc="-54" dirty="0">
                <a:solidFill>
                  <a:srgbClr val="151D4B"/>
                </a:solidFill>
                <a:latin typeface="Canva Sans Bold"/>
              </a:rPr>
              <a:t>ménages </a:t>
            </a:r>
            <a:r>
              <a:rPr lang="en-US" sz="2730" spc="-54" dirty="0" smtClean="0">
                <a:solidFill>
                  <a:srgbClr val="151D4B"/>
                </a:solidFill>
                <a:latin typeface="Canva Sans Bold"/>
              </a:rPr>
              <a:t>des </a:t>
            </a:r>
            <a:r>
              <a:rPr lang="en-US" sz="2730" spc="-54" dirty="0" err="1" smtClean="0">
                <a:solidFill>
                  <a:srgbClr val="151D4B"/>
                </a:solidFill>
                <a:latin typeface="Canva Sans Bold"/>
              </a:rPr>
              <a:t>différents</a:t>
            </a:r>
            <a:r>
              <a:rPr lang="en-US" sz="2730" spc="-54" dirty="0" smtClean="0">
                <a:solidFill>
                  <a:srgbClr val="151D4B"/>
                </a:solidFill>
                <a:latin typeface="Canva Sans Bold"/>
              </a:rPr>
              <a:t> pays (la </a:t>
            </a:r>
            <a:r>
              <a:rPr lang="en-US" sz="2730" spc="-54" dirty="0" err="1" smtClean="0">
                <a:solidFill>
                  <a:srgbClr val="151D4B"/>
                </a:solidFill>
                <a:latin typeface="Canva Sans Bold"/>
              </a:rPr>
              <a:t>totalité</a:t>
            </a:r>
            <a:r>
              <a:rPr lang="en-US" sz="2730" spc="-54" dirty="0" smtClean="0">
                <a:solidFill>
                  <a:srgbClr val="151D4B"/>
                </a:solidFill>
                <a:latin typeface="Canva Sans Bold"/>
              </a:rPr>
              <a:t> pour le Burkina Faso) </a:t>
            </a:r>
            <a:r>
              <a:rPr lang="en-US" sz="2730" spc="-54" dirty="0" err="1">
                <a:solidFill>
                  <a:srgbClr val="151D4B"/>
                </a:solidFill>
                <a:latin typeface="Canva Sans Bold"/>
              </a:rPr>
              <a:t>pratiquent</a:t>
            </a:r>
            <a:r>
              <a:rPr lang="en-US" sz="2730" spc="-54" dirty="0">
                <a:solidFill>
                  <a:srgbClr val="151D4B"/>
                </a:solidFill>
                <a:latin typeface="Canva Sans Bold"/>
              </a:rPr>
              <a:t> </a:t>
            </a:r>
            <a:r>
              <a:rPr lang="en-US" sz="2730" spc="-54" dirty="0" err="1" smtClean="0">
                <a:solidFill>
                  <a:srgbClr val="151D4B"/>
                </a:solidFill>
                <a:latin typeface="Canva Sans Bold"/>
              </a:rPr>
              <a:t>diverses</a:t>
            </a:r>
            <a:r>
              <a:rPr lang="en-US" sz="2730" spc="-54" dirty="0" smtClean="0">
                <a:solidFill>
                  <a:srgbClr val="151D4B"/>
                </a:solidFill>
                <a:latin typeface="Canva Sans Bold"/>
              </a:rPr>
              <a:t> </a:t>
            </a:r>
            <a:r>
              <a:rPr lang="en-US" sz="2730" spc="-54" dirty="0" err="1" smtClean="0">
                <a:solidFill>
                  <a:srgbClr val="151D4B"/>
                </a:solidFill>
                <a:latin typeface="Canva Sans Bold"/>
              </a:rPr>
              <a:t>cutures</a:t>
            </a:r>
            <a:r>
              <a:rPr lang="en-US" sz="2730" spc="-54" dirty="0" smtClean="0">
                <a:solidFill>
                  <a:srgbClr val="151D4B"/>
                </a:solidFill>
                <a:latin typeface="Canva Sans"/>
              </a:rPr>
              <a:t>,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notamment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le mil, le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sorgho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, le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maïs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, le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niébé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, le manioc,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l'arachide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, le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coton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, les cultures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maraîchères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, le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sésame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, le melon, le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riz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, le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gombo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, les fruits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sauvages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, les vergers et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l'oseille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de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Guinée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.</a:t>
            </a:r>
          </a:p>
          <a:p>
            <a:pPr marL="0" lvl="0" indent="0" algn="just">
              <a:lnSpc>
                <a:spcPts val="3823"/>
              </a:lnSpc>
              <a:spcBef>
                <a:spcPct val="0"/>
              </a:spcBef>
            </a:pP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Chacun de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ces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5 pays montre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une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diversité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élevée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dans les cultures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pratiquées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, avec</a:t>
            </a:r>
            <a:r>
              <a:rPr lang="en-US" sz="2730" spc="-54" dirty="0">
                <a:solidFill>
                  <a:srgbClr val="151D4B"/>
                </a:solidFill>
                <a:latin typeface="Canva Sans Bold"/>
              </a:rPr>
              <a:t> </a:t>
            </a:r>
            <a:r>
              <a:rPr lang="en-US" sz="2730" spc="-54" dirty="0" err="1">
                <a:solidFill>
                  <a:srgbClr val="151D4B"/>
                </a:solidFill>
                <a:latin typeface="Canva Sans Bold"/>
              </a:rPr>
              <a:t>une</a:t>
            </a:r>
            <a:r>
              <a:rPr lang="en-US" sz="2730" spc="-54" dirty="0">
                <a:solidFill>
                  <a:srgbClr val="151D4B"/>
                </a:solidFill>
                <a:latin typeface="Canva Sans Bold"/>
              </a:rPr>
              <a:t> </a:t>
            </a:r>
            <a:r>
              <a:rPr lang="en-US" sz="2730" spc="-54" dirty="0" err="1">
                <a:solidFill>
                  <a:srgbClr val="151D4B"/>
                </a:solidFill>
                <a:latin typeface="Canva Sans Bold"/>
              </a:rPr>
              <a:t>prédominance</a:t>
            </a:r>
            <a:r>
              <a:rPr lang="en-US" sz="2730" spc="-54" dirty="0">
                <a:solidFill>
                  <a:srgbClr val="151D4B"/>
                </a:solidFill>
                <a:latin typeface="Canva Sans Bold"/>
              </a:rPr>
              <a:t> du mil, du </a:t>
            </a:r>
            <a:r>
              <a:rPr lang="en-US" sz="2730" spc="-54" dirty="0" err="1">
                <a:solidFill>
                  <a:srgbClr val="151D4B"/>
                </a:solidFill>
                <a:latin typeface="Canva Sans Bold"/>
              </a:rPr>
              <a:t>sorgho</a:t>
            </a:r>
            <a:r>
              <a:rPr lang="en-US" sz="2730" spc="-54" dirty="0">
                <a:solidFill>
                  <a:srgbClr val="151D4B"/>
                </a:solidFill>
                <a:latin typeface="Canva Sans Bold"/>
              </a:rPr>
              <a:t>, du </a:t>
            </a:r>
            <a:r>
              <a:rPr lang="en-US" sz="2730" spc="-54" dirty="0" err="1">
                <a:solidFill>
                  <a:srgbClr val="151D4B"/>
                </a:solidFill>
                <a:latin typeface="Canva Sans Bold"/>
              </a:rPr>
              <a:t>maïs</a:t>
            </a:r>
            <a:r>
              <a:rPr lang="en-US" sz="2730" spc="-54" dirty="0">
                <a:solidFill>
                  <a:srgbClr val="151D4B"/>
                </a:solidFill>
                <a:latin typeface="Canva Sans Bold"/>
              </a:rPr>
              <a:t> et du </a:t>
            </a:r>
            <a:r>
              <a:rPr lang="en-US" sz="2730" spc="-54" dirty="0" err="1">
                <a:solidFill>
                  <a:srgbClr val="151D4B"/>
                </a:solidFill>
                <a:latin typeface="Canva Sans Bold"/>
              </a:rPr>
              <a:t>niébé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(62% à 81 % des cultures).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05200" y="61829"/>
            <a:ext cx="13538060" cy="1125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380"/>
              </a:lnSpc>
              <a:spcBef>
                <a:spcPct val="0"/>
              </a:spcBef>
            </a:pPr>
            <a:r>
              <a:rPr lang="en-US" sz="6700" dirty="0">
                <a:solidFill>
                  <a:srgbClr val="151D4B"/>
                </a:solidFill>
                <a:latin typeface="Canva Sans Bold"/>
              </a:rPr>
              <a:t>II. </a:t>
            </a:r>
            <a:r>
              <a:rPr lang="en-US" sz="6700" dirty="0" err="1">
                <a:solidFill>
                  <a:srgbClr val="151D4B"/>
                </a:solidFill>
                <a:latin typeface="Canva Sans Bold"/>
              </a:rPr>
              <a:t>Subsistance</a:t>
            </a:r>
            <a:r>
              <a:rPr lang="en-US" sz="6700" dirty="0">
                <a:solidFill>
                  <a:srgbClr val="151D4B"/>
                </a:solidFill>
                <a:latin typeface="Canva Sans Bold"/>
              </a:rPr>
              <a:t> du </a:t>
            </a:r>
            <a:r>
              <a:rPr lang="en-US" sz="6700" dirty="0" smtClean="0">
                <a:solidFill>
                  <a:srgbClr val="151D4B"/>
                </a:solidFill>
                <a:latin typeface="Canva Sans Bold"/>
              </a:rPr>
              <a:t>ménage </a:t>
            </a:r>
            <a:r>
              <a:rPr lang="en-US" sz="4400" dirty="0" smtClean="0">
                <a:solidFill>
                  <a:srgbClr val="151D4B"/>
                </a:solidFill>
                <a:latin typeface="Canva Sans Bold"/>
              </a:rPr>
              <a:t>(1/3)</a:t>
            </a:r>
            <a:endParaRPr lang="en-US" sz="4400" dirty="0">
              <a:solidFill>
                <a:srgbClr val="151D4B"/>
              </a:solidFill>
              <a:latin typeface="Canva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692230" y="9485368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151D4B"/>
                </a:solidFill>
                <a:latin typeface="Canva Sans"/>
              </a:rPr>
              <a:t>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043260" y="9485368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FFFFF"/>
                </a:solidFill>
                <a:latin typeface="Canva Sans"/>
              </a:rPr>
              <a:t>03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94223" y="3916849"/>
            <a:ext cx="7908063" cy="4581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8"/>
              </a:lnSpc>
            </a:pPr>
            <a:r>
              <a:rPr lang="en-US" sz="2827" spc="-56" dirty="0">
                <a:solidFill>
                  <a:srgbClr val="151D4B"/>
                </a:solidFill>
                <a:latin typeface="Canva Sans Italics"/>
              </a:rPr>
              <a:t>       Les ménages </a:t>
            </a:r>
            <a:r>
              <a:rPr lang="en-US" sz="2827" spc="-56" dirty="0" err="1">
                <a:solidFill>
                  <a:srgbClr val="151D4B"/>
                </a:solidFill>
                <a:latin typeface="Canva Sans Italics"/>
              </a:rPr>
              <a:t>peuvent</a:t>
            </a:r>
            <a:r>
              <a:rPr lang="en-US" sz="2827" spc="-56" dirty="0">
                <a:solidFill>
                  <a:srgbClr val="151D4B"/>
                </a:solidFill>
                <a:latin typeface="Canva Sans Italics"/>
              </a:rPr>
              <a:t> </a:t>
            </a:r>
            <a:r>
              <a:rPr lang="en-US" sz="2827" spc="-56" dirty="0" err="1">
                <a:solidFill>
                  <a:srgbClr val="151D4B"/>
                </a:solidFill>
                <a:latin typeface="Canva Sans Italics"/>
              </a:rPr>
              <a:t>en</a:t>
            </a:r>
            <a:r>
              <a:rPr lang="en-US" sz="2827" spc="-56" dirty="0">
                <a:solidFill>
                  <a:srgbClr val="151D4B"/>
                </a:solidFill>
                <a:latin typeface="Canva Sans Italics"/>
              </a:rPr>
              <a:t> </a:t>
            </a:r>
            <a:r>
              <a:rPr lang="en-US" sz="2827" spc="-56" dirty="0" err="1">
                <a:solidFill>
                  <a:srgbClr val="151D4B"/>
                </a:solidFill>
                <a:latin typeface="Canva Sans Italics"/>
              </a:rPr>
              <a:t>moyenne</a:t>
            </a:r>
            <a:r>
              <a:rPr lang="en-US" sz="2827" spc="-56" dirty="0">
                <a:solidFill>
                  <a:srgbClr val="151D4B"/>
                </a:solidFill>
                <a:latin typeface="Canva Sans Italics"/>
              </a:rPr>
              <a:t> </a:t>
            </a:r>
            <a:r>
              <a:rPr lang="en-US" sz="2827" spc="-56" dirty="0" err="1">
                <a:solidFill>
                  <a:srgbClr val="151D4B"/>
                </a:solidFill>
                <a:latin typeface="Canva Sans Italics"/>
              </a:rPr>
              <a:t>subvenir</a:t>
            </a:r>
            <a:r>
              <a:rPr lang="en-US" sz="2827" spc="-56" dirty="0">
                <a:solidFill>
                  <a:srgbClr val="151D4B"/>
                </a:solidFill>
                <a:latin typeface="Canva Sans Italics"/>
              </a:rPr>
              <a:t> à </a:t>
            </a:r>
            <a:r>
              <a:rPr lang="en-US" sz="2827" spc="-56" dirty="0" err="1">
                <a:solidFill>
                  <a:srgbClr val="151D4B"/>
                </a:solidFill>
                <a:latin typeface="Canva Sans Italics"/>
              </a:rPr>
              <a:t>leurs</a:t>
            </a:r>
            <a:r>
              <a:rPr lang="en-US" sz="2827" spc="-56" dirty="0">
                <a:solidFill>
                  <a:srgbClr val="151D4B"/>
                </a:solidFill>
                <a:latin typeface="Canva Sans Italics"/>
              </a:rPr>
              <a:t> </a:t>
            </a:r>
            <a:r>
              <a:rPr lang="en-US" sz="2827" spc="-56" dirty="0" err="1">
                <a:solidFill>
                  <a:srgbClr val="151D4B"/>
                </a:solidFill>
                <a:latin typeface="Canva Sans Italics"/>
              </a:rPr>
              <a:t>besoins</a:t>
            </a:r>
            <a:r>
              <a:rPr lang="en-US" sz="2827" spc="-56" dirty="0">
                <a:solidFill>
                  <a:srgbClr val="151D4B"/>
                </a:solidFill>
                <a:latin typeface="Canva Sans Italics"/>
              </a:rPr>
              <a:t> </a:t>
            </a:r>
            <a:r>
              <a:rPr lang="en-US" sz="2827" spc="-56" dirty="0" err="1">
                <a:solidFill>
                  <a:srgbClr val="151D4B"/>
                </a:solidFill>
                <a:latin typeface="Canva Sans Italics"/>
              </a:rPr>
              <a:t>alimentaires</a:t>
            </a:r>
            <a:r>
              <a:rPr lang="en-US" sz="2827" spc="-56" dirty="0">
                <a:solidFill>
                  <a:srgbClr val="151D4B"/>
                </a:solidFill>
                <a:latin typeface="Canva Sans Italics"/>
              </a:rPr>
              <a:t> grâce à </a:t>
            </a:r>
            <a:r>
              <a:rPr lang="en-US" sz="2827" spc="-56" dirty="0" err="1">
                <a:solidFill>
                  <a:srgbClr val="151D4B"/>
                </a:solidFill>
                <a:latin typeface="Canva Sans Italics"/>
              </a:rPr>
              <a:t>leur</a:t>
            </a:r>
            <a:r>
              <a:rPr lang="en-US" sz="2827" spc="-56" dirty="0">
                <a:solidFill>
                  <a:srgbClr val="151D4B"/>
                </a:solidFill>
                <a:latin typeface="Canva Sans Italics"/>
              </a:rPr>
              <a:t> </a:t>
            </a:r>
            <a:r>
              <a:rPr lang="en-US" sz="2827" spc="-56" dirty="0" err="1">
                <a:solidFill>
                  <a:srgbClr val="151D4B"/>
                </a:solidFill>
                <a:latin typeface="Canva Sans Italics"/>
              </a:rPr>
              <a:t>propre</a:t>
            </a:r>
            <a:r>
              <a:rPr lang="en-US" sz="2827" spc="-56" dirty="0">
                <a:solidFill>
                  <a:srgbClr val="151D4B"/>
                </a:solidFill>
                <a:latin typeface="Canva Sans Italics"/>
              </a:rPr>
              <a:t> production </a:t>
            </a:r>
            <a:r>
              <a:rPr lang="en-US" sz="2827" spc="-56" dirty="0" err="1">
                <a:solidFill>
                  <a:srgbClr val="151D4B"/>
                </a:solidFill>
                <a:latin typeface="Canva Sans Italics"/>
              </a:rPr>
              <a:t>agricole</a:t>
            </a:r>
            <a:r>
              <a:rPr lang="en-US" sz="2827" spc="-56" dirty="0">
                <a:solidFill>
                  <a:srgbClr val="151D4B"/>
                </a:solidFill>
                <a:latin typeface="Canva Sans Italics"/>
              </a:rPr>
              <a:t> pendant 4 à 8 </a:t>
            </a:r>
            <a:r>
              <a:rPr lang="en-US" sz="2827" spc="-56" dirty="0" err="1" smtClean="0">
                <a:solidFill>
                  <a:srgbClr val="151D4B"/>
                </a:solidFill>
                <a:latin typeface="Canva Sans Italics"/>
              </a:rPr>
              <a:t>mois</a:t>
            </a:r>
            <a:r>
              <a:rPr lang="en-US" sz="2827" spc="-56" dirty="0" smtClean="0">
                <a:solidFill>
                  <a:srgbClr val="151D4B"/>
                </a:solidFill>
                <a:latin typeface="Canva Sans Italics"/>
              </a:rPr>
              <a:t>, </a:t>
            </a:r>
            <a:r>
              <a:rPr lang="en-US" sz="2827" spc="-56" dirty="0" err="1" smtClean="0">
                <a:solidFill>
                  <a:srgbClr val="151D4B"/>
                </a:solidFill>
                <a:latin typeface="Canva Sans Italics"/>
              </a:rPr>
              <a:t>comme</a:t>
            </a:r>
            <a:r>
              <a:rPr lang="en-US" sz="2827" spc="-56" dirty="0" smtClean="0">
                <a:solidFill>
                  <a:srgbClr val="151D4B"/>
                </a:solidFill>
                <a:latin typeface="Canva Sans Italics"/>
              </a:rPr>
              <a:t> </a:t>
            </a:r>
            <a:r>
              <a:rPr lang="en-US" sz="2827" spc="-56" dirty="0" err="1" smtClean="0">
                <a:solidFill>
                  <a:srgbClr val="151D4B"/>
                </a:solidFill>
                <a:latin typeface="Canva Sans Italics"/>
              </a:rPr>
              <a:t>l’illustre</a:t>
            </a:r>
            <a:r>
              <a:rPr lang="en-US" sz="2827" spc="-56" dirty="0" smtClean="0">
                <a:solidFill>
                  <a:srgbClr val="151D4B"/>
                </a:solidFill>
                <a:latin typeface="Canva Sans Italics"/>
              </a:rPr>
              <a:t> </a:t>
            </a:r>
            <a:r>
              <a:rPr lang="en-US" sz="2827" spc="-56" dirty="0" err="1" smtClean="0">
                <a:solidFill>
                  <a:srgbClr val="151D4B"/>
                </a:solidFill>
                <a:latin typeface="Canva Sans Italics"/>
              </a:rPr>
              <a:t>ce</a:t>
            </a:r>
            <a:r>
              <a:rPr lang="en-US" sz="2827" spc="-56" dirty="0" smtClean="0">
                <a:solidFill>
                  <a:srgbClr val="151D4B"/>
                </a:solidFill>
                <a:latin typeface="Canva Sans Italics"/>
              </a:rPr>
              <a:t> </a:t>
            </a:r>
            <a:r>
              <a:rPr lang="en-US" sz="2827" spc="-56" dirty="0" err="1" smtClean="0">
                <a:solidFill>
                  <a:srgbClr val="151D4B"/>
                </a:solidFill>
                <a:latin typeface="Canva Sans Italics"/>
              </a:rPr>
              <a:t>graphique</a:t>
            </a:r>
            <a:r>
              <a:rPr lang="en-US" sz="2827" spc="-56" dirty="0" smtClean="0">
                <a:solidFill>
                  <a:srgbClr val="151D4B"/>
                </a:solidFill>
                <a:latin typeface="Canva Sans Italics"/>
              </a:rPr>
              <a:t>.</a:t>
            </a:r>
            <a:endParaRPr lang="en-US" sz="2827" spc="-56" dirty="0">
              <a:solidFill>
                <a:srgbClr val="151D4B"/>
              </a:solidFill>
              <a:latin typeface="Canva Sans Italics"/>
            </a:endParaRPr>
          </a:p>
          <a:p>
            <a:pPr algn="just">
              <a:lnSpc>
                <a:spcPts val="3958"/>
              </a:lnSpc>
            </a:pPr>
            <a:endParaRPr lang="en-US" sz="2827" spc="-56" dirty="0">
              <a:solidFill>
                <a:srgbClr val="151D4B"/>
              </a:solidFill>
              <a:latin typeface="Canva Sans Italics"/>
            </a:endParaRPr>
          </a:p>
          <a:p>
            <a:pPr marL="0" lvl="0" indent="0" algn="just">
              <a:lnSpc>
                <a:spcPts val="3958"/>
              </a:lnSpc>
              <a:spcBef>
                <a:spcPct val="0"/>
              </a:spcBef>
            </a:pPr>
            <a:r>
              <a:rPr lang="en-US" sz="2827" spc="-56" dirty="0">
                <a:solidFill>
                  <a:srgbClr val="151D4B"/>
                </a:solidFill>
                <a:latin typeface="Canva Sans Italics"/>
              </a:rPr>
              <a:t> Le Niger et le Burkina Faso </a:t>
            </a:r>
            <a:r>
              <a:rPr lang="en-US" sz="2827" spc="-56" dirty="0" err="1">
                <a:solidFill>
                  <a:srgbClr val="151D4B"/>
                </a:solidFill>
                <a:latin typeface="Canva Sans Italics"/>
              </a:rPr>
              <a:t>affichent</a:t>
            </a:r>
            <a:r>
              <a:rPr lang="en-US" sz="2827" spc="-56" dirty="0">
                <a:solidFill>
                  <a:srgbClr val="151D4B"/>
                </a:solidFill>
                <a:latin typeface="Canva Sans Italics"/>
              </a:rPr>
              <a:t> les </a:t>
            </a:r>
            <a:r>
              <a:rPr lang="en-US" sz="2827" spc="-56" dirty="0" err="1">
                <a:solidFill>
                  <a:srgbClr val="151D4B"/>
                </a:solidFill>
                <a:latin typeface="Canva Sans Italics"/>
              </a:rPr>
              <a:t>niveaux</a:t>
            </a:r>
            <a:r>
              <a:rPr lang="en-US" sz="2827" spc="-56" dirty="0">
                <a:solidFill>
                  <a:srgbClr val="151D4B"/>
                </a:solidFill>
                <a:latin typeface="Canva Sans Italics"/>
              </a:rPr>
              <a:t> </a:t>
            </a:r>
            <a:r>
              <a:rPr lang="en-US" sz="2827" spc="-56" dirty="0" err="1">
                <a:solidFill>
                  <a:srgbClr val="151D4B"/>
                </a:solidFill>
                <a:latin typeface="Canva Sans Italics"/>
              </a:rPr>
              <a:t>d'autosuffisance</a:t>
            </a:r>
            <a:r>
              <a:rPr lang="en-US" sz="2827" spc="-56" dirty="0">
                <a:solidFill>
                  <a:srgbClr val="151D4B"/>
                </a:solidFill>
                <a:latin typeface="Canva Sans Italics"/>
              </a:rPr>
              <a:t> les plus </a:t>
            </a:r>
            <a:r>
              <a:rPr lang="en-US" sz="2827" spc="-56" dirty="0" err="1">
                <a:solidFill>
                  <a:srgbClr val="151D4B"/>
                </a:solidFill>
                <a:latin typeface="Canva Sans Italics"/>
              </a:rPr>
              <a:t>élevés</a:t>
            </a:r>
            <a:r>
              <a:rPr lang="en-US" sz="2827" spc="-56" dirty="0">
                <a:solidFill>
                  <a:srgbClr val="151D4B"/>
                </a:solidFill>
                <a:latin typeface="Canva Sans Italics"/>
              </a:rPr>
              <a:t>, avec </a:t>
            </a:r>
            <a:r>
              <a:rPr lang="en-US" sz="2827" spc="-56" dirty="0" err="1">
                <a:solidFill>
                  <a:srgbClr val="151D4B"/>
                </a:solidFill>
                <a:latin typeface="Canva Sans Italics"/>
              </a:rPr>
              <a:t>respectivement</a:t>
            </a:r>
            <a:r>
              <a:rPr lang="en-US" sz="2827" spc="-56" dirty="0">
                <a:solidFill>
                  <a:srgbClr val="151D4B"/>
                </a:solidFill>
                <a:latin typeface="Canva Sans Italics"/>
              </a:rPr>
              <a:t> 7  </a:t>
            </a:r>
            <a:r>
              <a:rPr lang="en-US" sz="2827" spc="-56" dirty="0" err="1">
                <a:solidFill>
                  <a:srgbClr val="151D4B"/>
                </a:solidFill>
                <a:latin typeface="Canva Sans Italics"/>
              </a:rPr>
              <a:t>mois</a:t>
            </a:r>
            <a:r>
              <a:rPr lang="en-US" sz="2827" spc="-56" dirty="0">
                <a:solidFill>
                  <a:srgbClr val="151D4B"/>
                </a:solidFill>
                <a:latin typeface="Canva Sans Italics"/>
              </a:rPr>
              <a:t> et demi et 6 </a:t>
            </a:r>
            <a:r>
              <a:rPr lang="en-US" sz="2827" spc="-56" dirty="0" err="1">
                <a:solidFill>
                  <a:srgbClr val="151D4B"/>
                </a:solidFill>
                <a:latin typeface="Canva Sans Italics"/>
              </a:rPr>
              <a:t>mois</a:t>
            </a:r>
            <a:r>
              <a:rPr lang="en-US" sz="2827" spc="-56" dirty="0">
                <a:solidFill>
                  <a:srgbClr val="151D4B"/>
                </a:solidFill>
                <a:latin typeface="Canva Sans Italics"/>
              </a:rPr>
              <a:t> et demi </a:t>
            </a:r>
            <a:r>
              <a:rPr lang="en-US" sz="2827" spc="-56" dirty="0" err="1">
                <a:solidFill>
                  <a:srgbClr val="151D4B"/>
                </a:solidFill>
                <a:latin typeface="Canva Sans Italics"/>
              </a:rPr>
              <a:t>d'autosuffisance</a:t>
            </a:r>
            <a:r>
              <a:rPr lang="en-US" sz="2827" spc="-56" dirty="0">
                <a:solidFill>
                  <a:srgbClr val="151D4B"/>
                </a:solidFill>
                <a:latin typeface="Canva Sans Italics"/>
              </a:rPr>
              <a:t> </a:t>
            </a:r>
            <a:r>
              <a:rPr lang="en-US" sz="2827" spc="-56" dirty="0" err="1">
                <a:solidFill>
                  <a:srgbClr val="151D4B"/>
                </a:solidFill>
                <a:latin typeface="Canva Sans Italics"/>
              </a:rPr>
              <a:t>en</a:t>
            </a:r>
            <a:r>
              <a:rPr lang="en-US" sz="2827" spc="-56" dirty="0">
                <a:solidFill>
                  <a:srgbClr val="151D4B"/>
                </a:solidFill>
                <a:latin typeface="Canva Sans Italics"/>
              </a:rPr>
              <a:t> </a:t>
            </a:r>
            <a:r>
              <a:rPr lang="en-US" sz="2827" spc="-56" dirty="0" err="1">
                <a:solidFill>
                  <a:srgbClr val="151D4B"/>
                </a:solidFill>
                <a:latin typeface="Canva Sans Italics"/>
              </a:rPr>
              <a:t>moyenne</a:t>
            </a:r>
            <a:r>
              <a:rPr lang="en-US" sz="2827" spc="-56" dirty="0">
                <a:solidFill>
                  <a:srgbClr val="151D4B"/>
                </a:solidFill>
                <a:latin typeface="Canva Sans Italics"/>
              </a:rPr>
              <a:t>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884" y="1208749"/>
            <a:ext cx="9166979" cy="927873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5238003" y="8290589"/>
            <a:ext cx="7523780" cy="752378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1D4B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3724222" y="-4507687"/>
            <a:ext cx="5924489" cy="592448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1D4B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816886" y="-21488"/>
            <a:ext cx="14224314" cy="2410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380"/>
              </a:lnSpc>
              <a:spcBef>
                <a:spcPct val="0"/>
              </a:spcBef>
            </a:pPr>
            <a:r>
              <a:rPr lang="en-US" sz="6700" dirty="0">
                <a:solidFill>
                  <a:srgbClr val="151D4B"/>
                </a:solidFill>
                <a:latin typeface="Canva Sans Bold"/>
              </a:rPr>
              <a:t>II. </a:t>
            </a:r>
            <a:r>
              <a:rPr lang="en-US" sz="6700" dirty="0" err="1">
                <a:solidFill>
                  <a:srgbClr val="151D4B"/>
                </a:solidFill>
                <a:latin typeface="Canva Sans Bold"/>
              </a:rPr>
              <a:t>Subsistance</a:t>
            </a:r>
            <a:r>
              <a:rPr lang="en-US" sz="6700" dirty="0">
                <a:solidFill>
                  <a:srgbClr val="151D4B"/>
                </a:solidFill>
                <a:latin typeface="Canva Sans Bold"/>
              </a:rPr>
              <a:t> du </a:t>
            </a:r>
            <a:r>
              <a:rPr lang="en-US" sz="6700" dirty="0" smtClean="0">
                <a:solidFill>
                  <a:srgbClr val="151D4B"/>
                </a:solidFill>
                <a:latin typeface="Canva Sans Bold"/>
              </a:rPr>
              <a:t>ménage </a:t>
            </a:r>
            <a:r>
              <a:rPr lang="en-US" sz="4800" dirty="0" smtClean="0">
                <a:solidFill>
                  <a:srgbClr val="151D4B"/>
                </a:solidFill>
                <a:latin typeface="Canva Sans Bold"/>
              </a:rPr>
              <a:t>(2/3</a:t>
            </a:r>
            <a:r>
              <a:rPr lang="en-US" sz="4800" dirty="0">
                <a:solidFill>
                  <a:srgbClr val="151D4B"/>
                </a:solidFill>
                <a:latin typeface="Canva Sans Bold"/>
              </a:rPr>
              <a:t>)</a:t>
            </a:r>
          </a:p>
          <a:p>
            <a:pPr algn="l">
              <a:lnSpc>
                <a:spcPts val="9380"/>
              </a:lnSpc>
              <a:spcBef>
                <a:spcPct val="0"/>
              </a:spcBef>
            </a:pPr>
            <a:endParaRPr lang="en-US" sz="6700" dirty="0">
              <a:solidFill>
                <a:srgbClr val="151D4B"/>
              </a:solidFill>
              <a:latin typeface="Canva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041200" y="9333734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FFFFF"/>
                </a:solidFill>
                <a:latin typeface="Canva Sans"/>
              </a:rPr>
              <a:t>04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5927" y="1728053"/>
            <a:ext cx="7523780" cy="7546156"/>
            <a:chOff x="0" y="0"/>
            <a:chExt cx="2106826" cy="21130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6826" cy="2113092"/>
            </a:xfrm>
            <a:custGeom>
              <a:avLst/>
              <a:gdLst/>
              <a:ahLst/>
              <a:cxnLst/>
              <a:rect l="l" t="t" r="r" b="b"/>
              <a:pathLst>
                <a:path w="2106826" h="2113092">
                  <a:moveTo>
                    <a:pt x="0" y="0"/>
                  </a:moveTo>
                  <a:lnTo>
                    <a:pt x="2106826" y="0"/>
                  </a:lnTo>
                  <a:lnTo>
                    <a:pt x="2106826" y="2113092"/>
                  </a:lnTo>
                  <a:lnTo>
                    <a:pt x="0" y="2113092"/>
                  </a:lnTo>
                  <a:close/>
                </a:path>
              </a:pathLst>
            </a:custGeom>
            <a:solidFill>
              <a:srgbClr val="151D4B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06826" cy="2151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21735" y="2125882"/>
            <a:ext cx="6352213" cy="971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02"/>
              </a:lnSpc>
              <a:spcBef>
                <a:spcPct val="0"/>
              </a:spcBef>
            </a:pPr>
            <a:r>
              <a:rPr lang="en-US" sz="5644">
                <a:solidFill>
                  <a:srgbClr val="FFFFFF"/>
                </a:solidFill>
                <a:latin typeface="Canva Sans Italics"/>
              </a:rPr>
              <a:t>Indice de viabilité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00267" y="5234114"/>
            <a:ext cx="2370352" cy="34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43"/>
              </a:lnSpc>
              <a:spcBef>
                <a:spcPct val="0"/>
              </a:spcBef>
            </a:pPr>
            <a:r>
              <a:rPr lang="en-US" sz="2030" spc="-40">
                <a:solidFill>
                  <a:srgbClr val="FFFFFF"/>
                </a:solidFill>
                <a:latin typeface="Canva Sans"/>
              </a:rPr>
              <a:t>Burkina Faso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38855" y="4278041"/>
            <a:ext cx="2370352" cy="971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02"/>
              </a:lnSpc>
              <a:spcBef>
                <a:spcPct val="0"/>
              </a:spcBef>
            </a:pPr>
            <a:r>
              <a:rPr lang="en-US" sz="5644">
                <a:solidFill>
                  <a:srgbClr val="FF5757"/>
                </a:solidFill>
                <a:latin typeface="Canva Sans"/>
              </a:rPr>
              <a:t>3,2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33530" y="3655110"/>
            <a:ext cx="8115300" cy="4274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23"/>
              </a:lnSpc>
            </a:pP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     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L'indicateur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de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viabilité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de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l'élevage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montre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des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différences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significatives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entre les pays. </a:t>
            </a:r>
          </a:p>
          <a:p>
            <a:pPr algn="just">
              <a:lnSpc>
                <a:spcPts val="3823"/>
              </a:lnSpc>
            </a:pP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Alors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que la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Mauritanie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, le Mali et le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Sénégal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affichent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des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valeurs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élevées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supérieures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à 4,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indiquant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une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meilleure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capacité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des ménages à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maintenir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des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activités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d'élevage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viables,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l’indice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de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viabilité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pour le  Burkina Faso et le Niger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n’atteint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 pas le </a:t>
            </a:r>
            <a:r>
              <a:rPr lang="en-US" sz="2730" spc="-54" dirty="0" err="1">
                <a:solidFill>
                  <a:srgbClr val="151D4B"/>
                </a:solidFill>
                <a:latin typeface="Canva Sans"/>
              </a:rPr>
              <a:t>seuil</a:t>
            </a:r>
            <a:r>
              <a:rPr lang="en-US" sz="2730" spc="-54" dirty="0">
                <a:solidFill>
                  <a:srgbClr val="151D4B"/>
                </a:solidFill>
                <a:latin typeface="Canva Sans"/>
              </a:rPr>
              <a:t>.</a:t>
            </a:r>
          </a:p>
          <a:p>
            <a:pPr marL="0" lvl="0" indent="0" algn="just">
              <a:lnSpc>
                <a:spcPts val="3823"/>
              </a:lnSpc>
              <a:spcBef>
                <a:spcPct val="0"/>
              </a:spcBef>
            </a:pPr>
            <a:endParaRPr lang="en-US" sz="2730" spc="-54" dirty="0">
              <a:solidFill>
                <a:srgbClr val="151D4B"/>
              </a:solidFill>
              <a:latin typeface="Canva Sans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028700" y="9258233"/>
            <a:ext cx="7523780" cy="428991"/>
            <a:chOff x="0" y="0"/>
            <a:chExt cx="2106826" cy="1201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06826" cy="120127"/>
            </a:xfrm>
            <a:custGeom>
              <a:avLst/>
              <a:gdLst/>
              <a:ahLst/>
              <a:cxnLst/>
              <a:rect l="l" t="t" r="r" b="b"/>
              <a:pathLst>
                <a:path w="2106826" h="120127">
                  <a:moveTo>
                    <a:pt x="0" y="0"/>
                  </a:moveTo>
                  <a:lnTo>
                    <a:pt x="2106826" y="0"/>
                  </a:lnTo>
                  <a:lnTo>
                    <a:pt x="2106826" y="120127"/>
                  </a:lnTo>
                  <a:lnTo>
                    <a:pt x="0" y="120127"/>
                  </a:lnTo>
                  <a:close/>
                </a:path>
              </a:pathLst>
            </a:custGeom>
            <a:solidFill>
              <a:srgbClr val="151D4B">
                <a:alpha val="4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106826" cy="158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238003" y="8290589"/>
            <a:ext cx="7523780" cy="752378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1D4B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3724222" y="-4507687"/>
            <a:ext cx="5924489" cy="5924489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1D4B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816886" y="-21488"/>
            <a:ext cx="13947114" cy="2410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380"/>
              </a:lnSpc>
              <a:spcBef>
                <a:spcPct val="0"/>
              </a:spcBef>
            </a:pPr>
            <a:r>
              <a:rPr lang="en-US" sz="6700" dirty="0">
                <a:solidFill>
                  <a:srgbClr val="151D4B"/>
                </a:solidFill>
                <a:latin typeface="Canva Sans Bold"/>
              </a:rPr>
              <a:t>II. </a:t>
            </a:r>
            <a:r>
              <a:rPr lang="en-US" sz="6700" dirty="0" err="1">
                <a:solidFill>
                  <a:srgbClr val="151D4B"/>
                </a:solidFill>
                <a:latin typeface="Canva Sans Bold"/>
              </a:rPr>
              <a:t>Subsistance</a:t>
            </a:r>
            <a:r>
              <a:rPr lang="en-US" sz="6700" dirty="0">
                <a:solidFill>
                  <a:srgbClr val="151D4B"/>
                </a:solidFill>
                <a:latin typeface="Canva Sans Bold"/>
              </a:rPr>
              <a:t> du </a:t>
            </a:r>
            <a:r>
              <a:rPr lang="en-US" sz="6700" dirty="0" smtClean="0">
                <a:solidFill>
                  <a:srgbClr val="151D4B"/>
                </a:solidFill>
                <a:latin typeface="Canva Sans Bold"/>
              </a:rPr>
              <a:t>ménage </a:t>
            </a:r>
            <a:r>
              <a:rPr lang="en-US" sz="4800" dirty="0" smtClean="0">
                <a:solidFill>
                  <a:srgbClr val="151D4B"/>
                </a:solidFill>
                <a:latin typeface="Canva Sans Bold"/>
              </a:rPr>
              <a:t>(3/3</a:t>
            </a:r>
            <a:r>
              <a:rPr lang="en-US" sz="4800" dirty="0">
                <a:solidFill>
                  <a:srgbClr val="151D4B"/>
                </a:solidFill>
                <a:latin typeface="Canva Sans Bold"/>
              </a:rPr>
              <a:t>)</a:t>
            </a:r>
          </a:p>
          <a:p>
            <a:pPr algn="l">
              <a:lnSpc>
                <a:spcPts val="9380"/>
              </a:lnSpc>
              <a:spcBef>
                <a:spcPct val="0"/>
              </a:spcBef>
            </a:pPr>
            <a:endParaRPr lang="en-US" sz="6700" dirty="0">
              <a:solidFill>
                <a:srgbClr val="151D4B"/>
              </a:solidFill>
              <a:latin typeface="Canva Sans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189023" y="4379652"/>
            <a:ext cx="2370352" cy="971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02"/>
              </a:lnSpc>
              <a:spcBef>
                <a:spcPct val="0"/>
              </a:spcBef>
            </a:pPr>
            <a:r>
              <a:rPr lang="en-US" sz="5644">
                <a:solidFill>
                  <a:srgbClr val="FF3131"/>
                </a:solidFill>
                <a:latin typeface="Canva Sans"/>
              </a:rPr>
              <a:t>3,4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189023" y="5303087"/>
            <a:ext cx="2370352" cy="34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43"/>
              </a:lnSpc>
              <a:spcBef>
                <a:spcPct val="0"/>
              </a:spcBef>
            </a:pPr>
            <a:r>
              <a:rPr lang="en-US" sz="2030" spc="-40">
                <a:solidFill>
                  <a:srgbClr val="FFFFFF"/>
                </a:solidFill>
                <a:latin typeface="Canva Sans"/>
              </a:rPr>
              <a:t>Niger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11767" y="6958084"/>
            <a:ext cx="1577000" cy="971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02"/>
              </a:lnSpc>
              <a:spcBef>
                <a:spcPct val="0"/>
              </a:spcBef>
            </a:pPr>
            <a:r>
              <a:rPr lang="en-US" sz="5644">
                <a:solidFill>
                  <a:srgbClr val="FFFFFF"/>
                </a:solidFill>
                <a:latin typeface="Canva Sans"/>
              </a:rPr>
              <a:t>4,9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112048" y="6958084"/>
            <a:ext cx="1391538" cy="971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02"/>
              </a:lnSpc>
              <a:spcBef>
                <a:spcPct val="0"/>
              </a:spcBef>
            </a:pPr>
            <a:r>
              <a:rPr lang="en-US" sz="5644" dirty="0">
                <a:solidFill>
                  <a:srgbClr val="FFFFFF"/>
                </a:solidFill>
                <a:latin typeface="Canva Sans"/>
              </a:rPr>
              <a:t>6,8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655618" y="6988704"/>
            <a:ext cx="1418330" cy="971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02"/>
              </a:lnSpc>
              <a:spcBef>
                <a:spcPct val="0"/>
              </a:spcBef>
            </a:pPr>
            <a:r>
              <a:rPr lang="en-US" sz="5644" dirty="0">
                <a:solidFill>
                  <a:srgbClr val="FFFFFF"/>
                </a:solidFill>
                <a:latin typeface="Canva Sans"/>
              </a:rPr>
              <a:t>9,6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7986928"/>
            <a:ext cx="2370352" cy="34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43"/>
              </a:lnSpc>
              <a:spcBef>
                <a:spcPct val="0"/>
              </a:spcBef>
            </a:pPr>
            <a:r>
              <a:rPr lang="en-US" sz="2030" spc="-40">
                <a:solidFill>
                  <a:srgbClr val="FFFFFF"/>
                </a:solidFill>
                <a:latin typeface="Canva Sans"/>
              </a:rPr>
              <a:t>Sénégal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622641" y="7986928"/>
            <a:ext cx="2370352" cy="34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43"/>
              </a:lnSpc>
              <a:spcBef>
                <a:spcPct val="0"/>
              </a:spcBef>
            </a:pPr>
            <a:r>
              <a:rPr lang="en-US" sz="2030" spc="-40">
                <a:solidFill>
                  <a:srgbClr val="FFFFFF"/>
                </a:solidFill>
                <a:latin typeface="Canva Sans"/>
              </a:rPr>
              <a:t>Mali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374198" y="7942126"/>
            <a:ext cx="2370352" cy="34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43"/>
              </a:lnSpc>
              <a:spcBef>
                <a:spcPct val="0"/>
              </a:spcBef>
            </a:pPr>
            <a:r>
              <a:rPr lang="en-US" sz="2030" spc="-40">
                <a:solidFill>
                  <a:srgbClr val="FFFFFF"/>
                </a:solidFill>
                <a:latin typeface="Canva Sans"/>
              </a:rPr>
              <a:t>Mauritanie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7041200" y="9333734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FFFFF"/>
                </a:solidFill>
                <a:latin typeface="Canva Sans"/>
              </a:rPr>
              <a:t>05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02267" y="8258552"/>
            <a:ext cx="3402206" cy="3537451"/>
            <a:chOff x="0" y="0"/>
            <a:chExt cx="896054" cy="9316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96054" cy="931674"/>
            </a:xfrm>
            <a:custGeom>
              <a:avLst/>
              <a:gdLst/>
              <a:ahLst/>
              <a:cxnLst/>
              <a:rect l="l" t="t" r="r" b="b"/>
              <a:pathLst>
                <a:path w="896054" h="931674">
                  <a:moveTo>
                    <a:pt x="0" y="0"/>
                  </a:moveTo>
                  <a:lnTo>
                    <a:pt x="896054" y="0"/>
                  </a:lnTo>
                  <a:lnTo>
                    <a:pt x="896054" y="931674"/>
                  </a:lnTo>
                  <a:lnTo>
                    <a:pt x="0" y="931674"/>
                  </a:ln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96054" cy="9697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547230" y="3148409"/>
            <a:ext cx="6256140" cy="5501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77"/>
              </a:lnSpc>
            </a:pPr>
            <a:r>
              <a:rPr lang="en-US" sz="2769" spc="-55" dirty="0">
                <a:solidFill>
                  <a:srgbClr val="151D4B"/>
                </a:solidFill>
                <a:latin typeface="Canva Sans"/>
              </a:rPr>
              <a:t>    Les prix de vente des </a:t>
            </a:r>
            <a:r>
              <a:rPr lang="en-US" sz="2769" spc="-55" dirty="0" err="1">
                <a:solidFill>
                  <a:srgbClr val="151D4B"/>
                </a:solidFill>
                <a:latin typeface="Canva Sans"/>
              </a:rPr>
              <a:t>animaux</a:t>
            </a:r>
            <a:r>
              <a:rPr lang="en-US" sz="2769" spc="-55" dirty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769" spc="-55" dirty="0" err="1">
                <a:solidFill>
                  <a:srgbClr val="151D4B"/>
                </a:solidFill>
                <a:latin typeface="Canva Sans"/>
              </a:rPr>
              <a:t>varient</a:t>
            </a:r>
            <a:r>
              <a:rPr lang="en-US" sz="2769" spc="-55" dirty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769" spc="-55" dirty="0" err="1">
                <a:solidFill>
                  <a:srgbClr val="151D4B"/>
                </a:solidFill>
                <a:latin typeface="Canva Sans"/>
              </a:rPr>
              <a:t>considérablement</a:t>
            </a:r>
            <a:r>
              <a:rPr lang="en-US" sz="2769" spc="-55" dirty="0">
                <a:solidFill>
                  <a:srgbClr val="151D4B"/>
                </a:solidFill>
                <a:latin typeface="Canva Sans"/>
              </a:rPr>
              <a:t> entre les pays. Le </a:t>
            </a:r>
            <a:r>
              <a:rPr lang="en-US" sz="2769" spc="-55" dirty="0" err="1">
                <a:solidFill>
                  <a:srgbClr val="151D4B"/>
                </a:solidFill>
                <a:latin typeface="Canva Sans"/>
              </a:rPr>
              <a:t>Sénégal</a:t>
            </a:r>
            <a:r>
              <a:rPr lang="en-US" sz="2769" spc="-55" dirty="0">
                <a:solidFill>
                  <a:srgbClr val="151D4B"/>
                </a:solidFill>
                <a:latin typeface="Canva Sans"/>
              </a:rPr>
              <a:t> et le Mali </a:t>
            </a:r>
            <a:r>
              <a:rPr lang="en-US" sz="2769" spc="-55" dirty="0" err="1">
                <a:solidFill>
                  <a:srgbClr val="151D4B"/>
                </a:solidFill>
                <a:latin typeface="Canva Sans"/>
              </a:rPr>
              <a:t>affichent</a:t>
            </a:r>
            <a:r>
              <a:rPr lang="en-US" sz="2769" spc="-55" dirty="0">
                <a:solidFill>
                  <a:srgbClr val="151D4B"/>
                </a:solidFill>
                <a:latin typeface="Canva Sans"/>
              </a:rPr>
              <a:t> des prix de vente </a:t>
            </a:r>
            <a:r>
              <a:rPr lang="en-US" sz="2769" spc="-55" dirty="0" err="1">
                <a:solidFill>
                  <a:srgbClr val="151D4B"/>
                </a:solidFill>
                <a:latin typeface="Canva Sans"/>
              </a:rPr>
              <a:t>moyens</a:t>
            </a:r>
            <a:r>
              <a:rPr lang="en-US" sz="2769" spc="-55" dirty="0">
                <a:solidFill>
                  <a:srgbClr val="151D4B"/>
                </a:solidFill>
                <a:latin typeface="Canva Sans"/>
              </a:rPr>
              <a:t> plus </a:t>
            </a:r>
            <a:r>
              <a:rPr lang="en-US" sz="2769" spc="-55" dirty="0" err="1">
                <a:solidFill>
                  <a:srgbClr val="151D4B"/>
                </a:solidFill>
                <a:latin typeface="Canva Sans"/>
              </a:rPr>
              <a:t>élevés</a:t>
            </a:r>
            <a:r>
              <a:rPr lang="en-US" sz="2769" spc="-55" dirty="0">
                <a:solidFill>
                  <a:srgbClr val="151D4B"/>
                </a:solidFill>
                <a:latin typeface="Canva Sans"/>
              </a:rPr>
              <a:t> que les </a:t>
            </a:r>
            <a:r>
              <a:rPr lang="en-US" sz="2769" spc="-55" dirty="0" err="1">
                <a:solidFill>
                  <a:srgbClr val="151D4B"/>
                </a:solidFill>
                <a:latin typeface="Canva Sans"/>
              </a:rPr>
              <a:t>autres</a:t>
            </a:r>
            <a:r>
              <a:rPr lang="en-US" sz="2769" spc="-55" dirty="0">
                <a:solidFill>
                  <a:srgbClr val="151D4B"/>
                </a:solidFill>
                <a:latin typeface="Canva Sans"/>
              </a:rPr>
              <a:t> pays, </a:t>
            </a:r>
            <a:r>
              <a:rPr lang="en-US" sz="2769" spc="-55" dirty="0" err="1">
                <a:solidFill>
                  <a:srgbClr val="151D4B"/>
                </a:solidFill>
                <a:latin typeface="Canva Sans"/>
              </a:rPr>
              <a:t>tandis</a:t>
            </a:r>
            <a:r>
              <a:rPr lang="en-US" sz="2769" spc="-55" dirty="0">
                <a:solidFill>
                  <a:srgbClr val="151D4B"/>
                </a:solidFill>
                <a:latin typeface="Canva Sans"/>
              </a:rPr>
              <a:t> que le Niger a les prix les plus bas. </a:t>
            </a:r>
          </a:p>
          <a:p>
            <a:pPr algn="just">
              <a:lnSpc>
                <a:spcPts val="3877"/>
              </a:lnSpc>
            </a:pPr>
            <a:endParaRPr lang="en-US" sz="2769" spc="-55" dirty="0">
              <a:solidFill>
                <a:srgbClr val="151D4B"/>
              </a:solidFill>
              <a:latin typeface="Canva Sans"/>
            </a:endParaRPr>
          </a:p>
          <a:p>
            <a:pPr algn="just">
              <a:lnSpc>
                <a:spcPts val="3877"/>
              </a:lnSpc>
            </a:pPr>
            <a:r>
              <a:rPr lang="en-US" sz="2769" spc="-55" dirty="0" smtClean="0">
                <a:solidFill>
                  <a:srgbClr val="151D4B"/>
                </a:solidFill>
                <a:latin typeface="Canva Sans"/>
              </a:rPr>
              <a:t>Les prix de </a:t>
            </a:r>
            <a:r>
              <a:rPr lang="en-US" sz="2769" spc="-55" dirty="0" err="1" smtClean="0">
                <a:solidFill>
                  <a:srgbClr val="151D4B"/>
                </a:solidFill>
                <a:latin typeface="Canva Sans"/>
              </a:rPr>
              <a:t>vente</a:t>
            </a:r>
            <a:r>
              <a:rPr lang="en-US" sz="2769" spc="-55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769" spc="-55" dirty="0" err="1" smtClean="0">
                <a:solidFill>
                  <a:srgbClr val="151D4B"/>
                </a:solidFill>
                <a:latin typeface="Canva Sans"/>
              </a:rPr>
              <a:t>médians</a:t>
            </a:r>
            <a:r>
              <a:rPr lang="en-US" sz="2769" spc="-55" dirty="0" smtClean="0">
                <a:solidFill>
                  <a:srgbClr val="151D4B"/>
                </a:solidFill>
                <a:latin typeface="Canva Sans"/>
              </a:rPr>
              <a:t> des </a:t>
            </a:r>
            <a:r>
              <a:rPr lang="en-US" sz="2769" spc="-55" dirty="0" err="1" smtClean="0">
                <a:solidFill>
                  <a:srgbClr val="151D4B"/>
                </a:solidFill>
                <a:latin typeface="Canva Sans"/>
              </a:rPr>
              <a:t>femelles</a:t>
            </a:r>
            <a:r>
              <a:rPr lang="en-US" sz="2769" spc="-55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769" spc="-55" dirty="0" err="1" smtClean="0">
                <a:solidFill>
                  <a:srgbClr val="151D4B"/>
                </a:solidFill>
                <a:latin typeface="Canva Sans"/>
              </a:rPr>
              <a:t>sont</a:t>
            </a:r>
            <a:r>
              <a:rPr lang="en-US" sz="2769" spc="-55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769" spc="-55" dirty="0" err="1" smtClean="0">
                <a:solidFill>
                  <a:srgbClr val="151D4B"/>
                </a:solidFill>
                <a:latin typeface="Canva Sans"/>
              </a:rPr>
              <a:t>globalement</a:t>
            </a:r>
            <a:r>
              <a:rPr lang="en-US" sz="2769" spc="-55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769" spc="-55" dirty="0" err="1" smtClean="0">
                <a:solidFill>
                  <a:srgbClr val="151D4B"/>
                </a:solidFill>
                <a:latin typeface="Canva Sans"/>
              </a:rPr>
              <a:t>égaux</a:t>
            </a:r>
            <a:r>
              <a:rPr lang="en-US" sz="2769" spc="-55" dirty="0" smtClean="0">
                <a:solidFill>
                  <a:srgbClr val="151D4B"/>
                </a:solidFill>
                <a:latin typeface="Canva Sans"/>
              </a:rPr>
              <a:t> à </a:t>
            </a:r>
            <a:r>
              <a:rPr lang="en-US" sz="2769" spc="-55" dirty="0" err="1" smtClean="0">
                <a:solidFill>
                  <a:srgbClr val="151D4B"/>
                </a:solidFill>
                <a:latin typeface="Canva Sans"/>
              </a:rPr>
              <a:t>ceux</a:t>
            </a:r>
            <a:r>
              <a:rPr lang="en-US" sz="2769" spc="-55" dirty="0" smtClean="0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769" spc="-55" dirty="0" err="1">
                <a:solidFill>
                  <a:srgbClr val="151D4B"/>
                </a:solidFill>
                <a:latin typeface="Canva Sans"/>
              </a:rPr>
              <a:t>mâles</a:t>
            </a:r>
            <a:r>
              <a:rPr lang="en-US" sz="2769" spc="-55" dirty="0">
                <a:solidFill>
                  <a:srgbClr val="151D4B"/>
                </a:solidFill>
                <a:latin typeface="Canva Sans"/>
              </a:rPr>
              <a:t>.</a:t>
            </a:r>
          </a:p>
          <a:p>
            <a:pPr marL="0" lvl="0" indent="0" algn="just">
              <a:lnSpc>
                <a:spcPts val="3877"/>
              </a:lnSpc>
              <a:spcBef>
                <a:spcPct val="0"/>
              </a:spcBef>
            </a:pPr>
            <a:endParaRPr lang="en-US" sz="2769" spc="-55" dirty="0">
              <a:solidFill>
                <a:srgbClr val="151D4B"/>
              </a:solidFill>
              <a:latin typeface="Canva Sans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6102267" y="8475774"/>
            <a:ext cx="4545385" cy="454538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2401" y="79169"/>
            <a:ext cx="18516600" cy="10642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60"/>
              </a:lnSpc>
              <a:spcBef>
                <a:spcPct val="0"/>
              </a:spcBef>
            </a:pPr>
            <a:r>
              <a:rPr lang="en-US" sz="5400" dirty="0">
                <a:solidFill>
                  <a:srgbClr val="151D4B"/>
                </a:solidFill>
                <a:latin typeface="Canva Sans Bold"/>
              </a:rPr>
              <a:t>III. </a:t>
            </a:r>
            <a:r>
              <a:rPr lang="en-US" sz="6000" dirty="0" err="1">
                <a:solidFill>
                  <a:srgbClr val="151D4B"/>
                </a:solidFill>
                <a:latin typeface="Canva Sans Bold"/>
              </a:rPr>
              <a:t>Ventes</a:t>
            </a:r>
            <a:r>
              <a:rPr lang="en-US" sz="6000" dirty="0">
                <a:solidFill>
                  <a:srgbClr val="151D4B"/>
                </a:solidFill>
                <a:latin typeface="Canva Sans Bold"/>
              </a:rPr>
              <a:t> de </a:t>
            </a:r>
            <a:r>
              <a:rPr lang="en-US" sz="6000" dirty="0" err="1">
                <a:solidFill>
                  <a:srgbClr val="151D4B"/>
                </a:solidFill>
                <a:latin typeface="Canva Sans Bold"/>
              </a:rPr>
              <a:t>bétail</a:t>
            </a:r>
            <a:r>
              <a:rPr lang="en-US" sz="6000" dirty="0">
                <a:solidFill>
                  <a:srgbClr val="151D4B"/>
                </a:solidFill>
                <a:latin typeface="Canva Sans Bold"/>
              </a:rPr>
              <a:t> </a:t>
            </a:r>
            <a:r>
              <a:rPr lang="en-US" sz="6000" dirty="0" err="1">
                <a:solidFill>
                  <a:srgbClr val="151D4B"/>
                </a:solidFill>
                <a:latin typeface="Canva Sans Bold"/>
              </a:rPr>
              <a:t>durant</a:t>
            </a:r>
            <a:r>
              <a:rPr lang="en-US" sz="6000" dirty="0">
                <a:solidFill>
                  <a:srgbClr val="151D4B"/>
                </a:solidFill>
                <a:latin typeface="Canva Sans Bold"/>
              </a:rPr>
              <a:t> la </a:t>
            </a:r>
            <a:r>
              <a:rPr lang="en-US" sz="6000" dirty="0" smtClean="0">
                <a:solidFill>
                  <a:srgbClr val="151D4B"/>
                </a:solidFill>
                <a:latin typeface="Canva Sans Bold"/>
              </a:rPr>
              <a:t>transhumance </a:t>
            </a:r>
            <a:r>
              <a:rPr lang="en-US" sz="4800" dirty="0" smtClean="0">
                <a:solidFill>
                  <a:srgbClr val="151D4B"/>
                </a:solidFill>
                <a:latin typeface="Canva Sans Bold"/>
              </a:rPr>
              <a:t>(1/2)</a:t>
            </a:r>
            <a:endParaRPr lang="en-US" sz="6600" dirty="0">
              <a:solidFill>
                <a:srgbClr val="151D4B"/>
              </a:solidFill>
              <a:latin typeface="Canva Sans Bold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621693"/>
            <a:ext cx="12753290" cy="994625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7041200" y="9333734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FFFFF"/>
                </a:solidFill>
                <a:latin typeface="Canva Sans"/>
              </a:rPr>
              <a:t>06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66830" y="0"/>
            <a:ext cx="5021170" cy="10287000"/>
            <a:chOff x="0" y="0"/>
            <a:chExt cx="132244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2448" cy="2709333"/>
            </a:xfrm>
            <a:custGeom>
              <a:avLst/>
              <a:gdLst/>
              <a:ahLst/>
              <a:cxnLst/>
              <a:rect l="l" t="t" r="r" b="b"/>
              <a:pathLst>
                <a:path w="1322448" h="2709333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8089" y="3226641"/>
            <a:ext cx="9588218" cy="7263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77"/>
              </a:lnSpc>
            </a:pPr>
            <a:r>
              <a:rPr lang="en-US" sz="2769" spc="-55">
                <a:solidFill>
                  <a:srgbClr val="151D4B"/>
                </a:solidFill>
                <a:latin typeface="Canva Sans"/>
              </a:rPr>
              <a:t>      Les femelles, les animaux d'origine "Confié", les animaux vendus à des producteurs locaux ou à des commerçants venus de chez eux et les animaux du Niger ont tendance à être vendus à des prix inférieurs.</a:t>
            </a:r>
          </a:p>
          <a:p>
            <a:pPr algn="just">
              <a:lnSpc>
                <a:spcPts val="3877"/>
              </a:lnSpc>
            </a:pPr>
            <a:endParaRPr lang="en-US" sz="2769" spc="-55">
              <a:solidFill>
                <a:srgbClr val="151D4B"/>
              </a:solidFill>
              <a:latin typeface="Canva Sans"/>
            </a:endParaRPr>
          </a:p>
          <a:p>
            <a:pPr algn="just">
              <a:lnSpc>
                <a:spcPts val="3877"/>
              </a:lnSpc>
            </a:pPr>
            <a:r>
              <a:rPr lang="en-US" sz="2769" spc="-55">
                <a:solidFill>
                  <a:srgbClr val="151D4B"/>
                </a:solidFill>
                <a:latin typeface="Canva Sans"/>
              </a:rPr>
              <a:t>      La variabilité des prix de vente pourrait aussi être expliquée par le numéro de l'animal en captant des effets de série ou de lot si des lots d'animaux sont vendus ensemble.</a:t>
            </a:r>
          </a:p>
          <a:p>
            <a:pPr algn="just">
              <a:lnSpc>
                <a:spcPts val="3877"/>
              </a:lnSpc>
            </a:pPr>
            <a:r>
              <a:rPr lang="en-US" sz="2769" spc="-55">
                <a:solidFill>
                  <a:srgbClr val="151D4B"/>
                </a:solidFill>
                <a:latin typeface="Canva Sans"/>
              </a:rPr>
              <a:t>La soudure pourrait indiquer si la vente a eu lieu pendant une période de soudure, où les prix peuvent être affectés par des conditions économiques ou environnementales spécifiques.</a:t>
            </a:r>
          </a:p>
          <a:p>
            <a:pPr algn="just">
              <a:lnSpc>
                <a:spcPts val="3877"/>
              </a:lnSpc>
            </a:pPr>
            <a:endParaRPr lang="en-US" sz="2769" spc="-55">
              <a:solidFill>
                <a:srgbClr val="151D4B"/>
              </a:solidFill>
              <a:latin typeface="Canva Sans"/>
            </a:endParaRPr>
          </a:p>
          <a:p>
            <a:pPr marL="0" lvl="0" indent="0" algn="just">
              <a:lnSpc>
                <a:spcPts val="3877"/>
              </a:lnSpc>
              <a:spcBef>
                <a:spcPct val="0"/>
              </a:spcBef>
            </a:pPr>
            <a:endParaRPr lang="en-US" sz="2769" spc="-55">
              <a:solidFill>
                <a:srgbClr val="151D4B"/>
              </a:solidFill>
              <a:latin typeface="Canva Sans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260065" y="-340429"/>
            <a:ext cx="8027935" cy="9598729"/>
            <a:chOff x="0" y="0"/>
            <a:chExt cx="8603361" cy="10286746"/>
          </a:xfrm>
        </p:grpSpPr>
        <p:sp>
          <p:nvSpPr>
            <p:cNvPr id="7" name="Freeform 7"/>
            <p:cNvSpPr/>
            <p:nvPr/>
          </p:nvSpPr>
          <p:spPr>
            <a:xfrm>
              <a:off x="-2794" y="-127"/>
              <a:ext cx="8606155" cy="10286873"/>
            </a:xfrm>
            <a:custGeom>
              <a:avLst/>
              <a:gdLst/>
              <a:ahLst/>
              <a:cxnLst/>
              <a:rect l="l" t="t" r="r" b="b"/>
              <a:pathLst>
                <a:path w="8606155" h="10286873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>
              <a:blip r:embed="rId2"/>
              <a:stretch>
                <a:fillRect l="-51448" r="-88342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372901" y="79169"/>
            <a:ext cx="11279084" cy="2410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80"/>
              </a:lnSpc>
              <a:spcBef>
                <a:spcPct val="0"/>
              </a:spcBef>
            </a:pPr>
            <a:r>
              <a:rPr lang="en-US" sz="6600" dirty="0">
                <a:solidFill>
                  <a:srgbClr val="151D4B"/>
                </a:solidFill>
                <a:latin typeface="Canva Sans Bold"/>
              </a:rPr>
              <a:t>III. </a:t>
            </a:r>
            <a:r>
              <a:rPr lang="en-US" sz="6600" dirty="0" err="1">
                <a:solidFill>
                  <a:srgbClr val="151D4B"/>
                </a:solidFill>
                <a:latin typeface="Canva Sans Bold"/>
              </a:rPr>
              <a:t>Ventes</a:t>
            </a:r>
            <a:r>
              <a:rPr lang="en-US" sz="6600" dirty="0">
                <a:solidFill>
                  <a:srgbClr val="151D4B"/>
                </a:solidFill>
                <a:latin typeface="Canva Sans Bold"/>
              </a:rPr>
              <a:t> de </a:t>
            </a:r>
            <a:r>
              <a:rPr lang="en-US" sz="6600" dirty="0" err="1">
                <a:solidFill>
                  <a:srgbClr val="151D4B"/>
                </a:solidFill>
                <a:latin typeface="Canva Sans Bold"/>
              </a:rPr>
              <a:t>bétail</a:t>
            </a:r>
            <a:r>
              <a:rPr lang="en-US" sz="6600" dirty="0">
                <a:solidFill>
                  <a:srgbClr val="151D4B"/>
                </a:solidFill>
                <a:latin typeface="Canva Sans Bold"/>
              </a:rPr>
              <a:t> </a:t>
            </a:r>
            <a:r>
              <a:rPr lang="en-US" sz="6600" dirty="0" err="1">
                <a:solidFill>
                  <a:srgbClr val="151D4B"/>
                </a:solidFill>
                <a:latin typeface="Canva Sans Bold"/>
              </a:rPr>
              <a:t>durant</a:t>
            </a:r>
            <a:r>
              <a:rPr lang="en-US" sz="6600" dirty="0">
                <a:solidFill>
                  <a:srgbClr val="151D4B"/>
                </a:solidFill>
                <a:latin typeface="Canva Sans Bold"/>
              </a:rPr>
              <a:t> la </a:t>
            </a:r>
            <a:r>
              <a:rPr lang="en-US" sz="6600" dirty="0" smtClean="0">
                <a:solidFill>
                  <a:srgbClr val="151D4B"/>
                </a:solidFill>
                <a:latin typeface="Canva Sans Bold"/>
              </a:rPr>
              <a:t>transhumance </a:t>
            </a:r>
            <a:r>
              <a:rPr lang="en-US" sz="4800" dirty="0" smtClean="0">
                <a:solidFill>
                  <a:srgbClr val="151D4B"/>
                </a:solidFill>
                <a:latin typeface="Canva Sans Bold"/>
              </a:rPr>
              <a:t>(</a:t>
            </a:r>
            <a:r>
              <a:rPr lang="en-US" sz="4800" dirty="0">
                <a:solidFill>
                  <a:srgbClr val="151D4B"/>
                </a:solidFill>
                <a:latin typeface="Canva Sans Bold"/>
              </a:rPr>
              <a:t>2</a:t>
            </a:r>
            <a:r>
              <a:rPr lang="en-US" sz="4800" dirty="0" smtClean="0">
                <a:solidFill>
                  <a:srgbClr val="151D4B"/>
                </a:solidFill>
                <a:latin typeface="Canva Sans Bold"/>
              </a:rPr>
              <a:t>/2)</a:t>
            </a:r>
            <a:endParaRPr lang="en-US" sz="6600" dirty="0">
              <a:solidFill>
                <a:srgbClr val="151D4B"/>
              </a:solidFill>
              <a:latin typeface="Canva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041200" y="9333734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FFFFF"/>
                </a:solidFill>
                <a:latin typeface="Canva Sans"/>
              </a:rPr>
              <a:t>07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1033</Words>
  <Application>Microsoft Office PowerPoint</Application>
  <PresentationFormat>Personnalisé</PresentationFormat>
  <Paragraphs>78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Calibri</vt:lpstr>
      <vt:lpstr>Canva Sans Italics</vt:lpstr>
      <vt:lpstr>Canva Sans Bold</vt:lpstr>
      <vt:lpstr>Arial</vt:lpstr>
      <vt:lpstr>Canva Sans</vt:lpstr>
      <vt:lpstr>Canva Sans Bold Italics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Pitch Deck</dc:title>
  <dc:creator>DELL</dc:creator>
  <cp:lastModifiedBy>lenovo</cp:lastModifiedBy>
  <cp:revision>21</cp:revision>
  <dcterms:created xsi:type="dcterms:W3CDTF">2006-08-16T00:00:00Z</dcterms:created>
  <dcterms:modified xsi:type="dcterms:W3CDTF">2024-06-05T19:01:16Z</dcterms:modified>
  <dc:identifier>DAGHNyMn5YM</dc:identifier>
</cp:coreProperties>
</file>