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Canva Sans Bold" panose="020B0604020202020204" charset="0"/>
      <p:regular r:id="rId14"/>
    </p:embeddedFont>
    <p:embeddedFont>
      <p:font typeface="Canva Sans" panose="020B0604020202020204" charset="0"/>
      <p:regular r:id="rId15"/>
    </p:embeddedFont>
    <p:embeddedFont>
      <p:font typeface="Canva Sans Bold Italics" panose="020B0604020202020204" charset="0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nva Sans Italics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5" d="100"/>
          <a:sy n="45" d="100"/>
        </p:scale>
        <p:origin x="81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svg"/><Relationship Id="rId5" Type="http://schemas.openxmlformats.org/officeDocument/2006/relationships/image" Target="../media/image19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12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097502" y="5590237"/>
            <a:ext cx="14099416" cy="14099416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51D4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896245" y="-1942464"/>
            <a:ext cx="3735531" cy="3735531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51D4B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47857" y="-643475"/>
            <a:ext cx="1286950" cy="128695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51D4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1929195" y="8389571"/>
            <a:ext cx="3735531" cy="3735531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51D4B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7928990" y="2174733"/>
            <a:ext cx="10835021" cy="6214837"/>
            <a:chOff x="0" y="0"/>
            <a:chExt cx="7981950" cy="4578350"/>
          </a:xfrm>
        </p:grpSpPr>
        <p:sp>
          <p:nvSpPr>
            <p:cNvPr id="15" name="Freeform 15"/>
            <p:cNvSpPr/>
            <p:nvPr/>
          </p:nvSpPr>
          <p:spPr>
            <a:xfrm>
              <a:off x="765810" y="21590"/>
              <a:ext cx="6451600" cy="4326890"/>
            </a:xfrm>
            <a:custGeom>
              <a:avLst/>
              <a:gdLst/>
              <a:ahLst/>
              <a:cxnLst/>
              <a:rect l="l" t="t" r="r" b="b"/>
              <a:pathLst>
                <a:path w="6451600" h="4326890">
                  <a:moveTo>
                    <a:pt x="6224270" y="0"/>
                  </a:moveTo>
                  <a:lnTo>
                    <a:pt x="226060" y="0"/>
                  </a:lnTo>
                  <a:cubicBezTo>
                    <a:pt x="101600" y="0"/>
                    <a:pt x="0" y="101600"/>
                    <a:pt x="0" y="226060"/>
                  </a:cubicBezTo>
                  <a:lnTo>
                    <a:pt x="0" y="4326890"/>
                  </a:lnTo>
                  <a:lnTo>
                    <a:pt x="6451601" y="4326890"/>
                  </a:lnTo>
                  <a:lnTo>
                    <a:pt x="6451601" y="226060"/>
                  </a:lnTo>
                  <a:cubicBezTo>
                    <a:pt x="6450331" y="101600"/>
                    <a:pt x="6348731" y="0"/>
                    <a:pt x="6224270" y="0"/>
                  </a:cubicBezTo>
                  <a:close/>
                  <a:moveTo>
                    <a:pt x="6252210" y="4043680"/>
                  </a:moveTo>
                  <a:lnTo>
                    <a:pt x="196851" y="4043680"/>
                  </a:lnTo>
                  <a:lnTo>
                    <a:pt x="196851" y="255270"/>
                  </a:lnTo>
                  <a:lnTo>
                    <a:pt x="6252210" y="255270"/>
                  </a:lnTo>
                  <a:lnTo>
                    <a:pt x="6252210" y="4043680"/>
                  </a:lnTo>
                  <a:close/>
                </a:path>
              </a:pathLst>
            </a:custGeom>
            <a:solidFill>
              <a:srgbClr val="242424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0" y="0"/>
              <a:ext cx="7981950" cy="4542790"/>
            </a:xfrm>
            <a:custGeom>
              <a:avLst/>
              <a:gdLst/>
              <a:ahLst/>
              <a:cxnLst/>
              <a:rect l="l" t="t" r="r" b="b"/>
              <a:pathLst>
                <a:path w="7981950" h="4542790">
                  <a:moveTo>
                    <a:pt x="7239000" y="4348480"/>
                  </a:moveTo>
                  <a:lnTo>
                    <a:pt x="7239000" y="243840"/>
                  </a:lnTo>
                  <a:cubicBezTo>
                    <a:pt x="7239000" y="109220"/>
                    <a:pt x="7129780" y="0"/>
                    <a:pt x="6995160" y="0"/>
                  </a:cubicBezTo>
                  <a:lnTo>
                    <a:pt x="985520" y="0"/>
                  </a:lnTo>
                  <a:cubicBezTo>
                    <a:pt x="852170" y="0"/>
                    <a:pt x="742950" y="109220"/>
                    <a:pt x="742950" y="243840"/>
                  </a:cubicBezTo>
                  <a:lnTo>
                    <a:pt x="742950" y="4349750"/>
                  </a:lnTo>
                  <a:lnTo>
                    <a:pt x="0" y="4349750"/>
                  </a:lnTo>
                  <a:lnTo>
                    <a:pt x="0" y="4447540"/>
                  </a:lnTo>
                  <a:cubicBezTo>
                    <a:pt x="0" y="4500880"/>
                    <a:pt x="43180" y="4542790"/>
                    <a:pt x="95250" y="4542790"/>
                  </a:cubicBezTo>
                  <a:lnTo>
                    <a:pt x="7886700" y="4542790"/>
                  </a:lnTo>
                  <a:cubicBezTo>
                    <a:pt x="7940040" y="4542790"/>
                    <a:pt x="7981950" y="4499610"/>
                    <a:pt x="7981950" y="4447540"/>
                  </a:cubicBezTo>
                  <a:lnTo>
                    <a:pt x="7981950" y="4349750"/>
                  </a:lnTo>
                  <a:lnTo>
                    <a:pt x="7239000" y="4349750"/>
                  </a:lnTo>
                  <a:close/>
                  <a:moveTo>
                    <a:pt x="4519930" y="4348480"/>
                  </a:moveTo>
                  <a:lnTo>
                    <a:pt x="4519930" y="4349750"/>
                  </a:lnTo>
                  <a:cubicBezTo>
                    <a:pt x="4519930" y="4403090"/>
                    <a:pt x="4476750" y="4445000"/>
                    <a:pt x="4424680" y="4445000"/>
                  </a:cubicBezTo>
                  <a:lnTo>
                    <a:pt x="3557270" y="4445000"/>
                  </a:lnTo>
                  <a:cubicBezTo>
                    <a:pt x="3503930" y="4445000"/>
                    <a:pt x="3462020" y="4401820"/>
                    <a:pt x="3462020" y="4349750"/>
                  </a:cubicBezTo>
                  <a:lnTo>
                    <a:pt x="3462020" y="4348480"/>
                  </a:lnTo>
                  <a:lnTo>
                    <a:pt x="765810" y="4348480"/>
                  </a:lnTo>
                  <a:lnTo>
                    <a:pt x="765810" y="247650"/>
                  </a:lnTo>
                  <a:cubicBezTo>
                    <a:pt x="765810" y="123190"/>
                    <a:pt x="867410" y="21590"/>
                    <a:pt x="991870" y="21590"/>
                  </a:cubicBezTo>
                  <a:lnTo>
                    <a:pt x="6990080" y="21590"/>
                  </a:lnTo>
                  <a:cubicBezTo>
                    <a:pt x="7114539" y="21590"/>
                    <a:pt x="7216139" y="123190"/>
                    <a:pt x="7216139" y="247650"/>
                  </a:cubicBezTo>
                  <a:lnTo>
                    <a:pt x="7216139" y="4348480"/>
                  </a:lnTo>
                  <a:lnTo>
                    <a:pt x="4519930" y="4348480"/>
                  </a:ln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3460750" y="4349750"/>
              <a:ext cx="1059180" cy="96520"/>
            </a:xfrm>
            <a:custGeom>
              <a:avLst/>
              <a:gdLst/>
              <a:ahLst/>
              <a:cxnLst/>
              <a:rect l="l" t="t" r="r" b="b"/>
              <a:pathLst>
                <a:path w="1059180" h="96520">
                  <a:moveTo>
                    <a:pt x="96520" y="96520"/>
                  </a:moveTo>
                  <a:lnTo>
                    <a:pt x="963930" y="96520"/>
                  </a:lnTo>
                  <a:cubicBezTo>
                    <a:pt x="1017270" y="96520"/>
                    <a:pt x="1059180" y="53340"/>
                    <a:pt x="1059180" y="1270"/>
                  </a:cubicBezTo>
                  <a:lnTo>
                    <a:pt x="1059180" y="0"/>
                  </a:lnTo>
                  <a:lnTo>
                    <a:pt x="0" y="0"/>
                  </a:lnTo>
                  <a:lnTo>
                    <a:pt x="0" y="1270"/>
                  </a:lnTo>
                  <a:cubicBezTo>
                    <a:pt x="0" y="53340"/>
                    <a:pt x="43180" y="96520"/>
                    <a:pt x="96520" y="96520"/>
                  </a:cubicBez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163830" y="4542790"/>
              <a:ext cx="7654290" cy="35560"/>
            </a:xfrm>
            <a:custGeom>
              <a:avLst/>
              <a:gdLst/>
              <a:ahLst/>
              <a:cxnLst/>
              <a:rect l="l" t="t" r="r" b="b"/>
              <a:pathLst>
                <a:path w="7654290" h="35560">
                  <a:moveTo>
                    <a:pt x="0" y="0"/>
                  </a:moveTo>
                  <a:cubicBezTo>
                    <a:pt x="0" y="20320"/>
                    <a:pt x="16510" y="35560"/>
                    <a:pt x="35560" y="35560"/>
                  </a:cubicBezTo>
                  <a:lnTo>
                    <a:pt x="7618730" y="35560"/>
                  </a:lnTo>
                  <a:cubicBezTo>
                    <a:pt x="7639050" y="35560"/>
                    <a:pt x="7654290" y="19050"/>
                    <a:pt x="765429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962660" y="276860"/>
              <a:ext cx="6055360" cy="3789680"/>
            </a:xfrm>
            <a:custGeom>
              <a:avLst/>
              <a:gdLst/>
              <a:ahLst/>
              <a:cxnLst/>
              <a:rect l="l" t="t" r="r" b="b"/>
              <a:pathLst>
                <a:path w="6055360" h="3789680">
                  <a:moveTo>
                    <a:pt x="0" y="0"/>
                  </a:moveTo>
                  <a:lnTo>
                    <a:pt x="6055360" y="0"/>
                  </a:lnTo>
                  <a:lnTo>
                    <a:pt x="6055360" y="3789680"/>
                  </a:lnTo>
                  <a:lnTo>
                    <a:pt x="0" y="3789680"/>
                  </a:lnTo>
                  <a:close/>
                </a:path>
              </a:pathLst>
            </a:custGeom>
            <a:blipFill>
              <a:blip r:embed="rId2"/>
              <a:stretch>
                <a:fillRect t="-7475" b="-7475"/>
              </a:stretch>
            </a:blipFill>
          </p:spPr>
        </p:sp>
      </p:grpSp>
      <p:sp>
        <p:nvSpPr>
          <p:cNvPr id="20" name="Freeform 20"/>
          <p:cNvSpPr/>
          <p:nvPr/>
        </p:nvSpPr>
        <p:spPr>
          <a:xfrm>
            <a:off x="188351" y="325123"/>
            <a:ext cx="2848051" cy="2492044"/>
          </a:xfrm>
          <a:custGeom>
            <a:avLst/>
            <a:gdLst/>
            <a:ahLst/>
            <a:cxnLst/>
            <a:rect l="l" t="t" r="r" b="b"/>
            <a:pathLst>
              <a:path w="2848051" h="2492044">
                <a:moveTo>
                  <a:pt x="0" y="0"/>
                </a:moveTo>
                <a:lnTo>
                  <a:pt x="2848050" y="0"/>
                </a:lnTo>
                <a:lnTo>
                  <a:pt x="2848050" y="2492044"/>
                </a:lnTo>
                <a:lnTo>
                  <a:pt x="0" y="24920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3537199" y="-48895"/>
            <a:ext cx="12858249" cy="20504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59"/>
              </a:lnSpc>
            </a:pPr>
            <a:r>
              <a:rPr lang="en-US" sz="5899">
                <a:solidFill>
                  <a:srgbClr val="151D4B"/>
                </a:solidFill>
                <a:latin typeface="Canva Sans Bold"/>
              </a:rPr>
              <a:t>Statistiques Agricoles</a:t>
            </a:r>
          </a:p>
          <a:p>
            <a:pPr algn="ctr">
              <a:lnSpc>
                <a:spcPts val="8259"/>
              </a:lnSpc>
              <a:spcBef>
                <a:spcPct val="0"/>
              </a:spcBef>
            </a:pPr>
            <a:r>
              <a:rPr lang="en-US" sz="5899">
                <a:solidFill>
                  <a:srgbClr val="151D4B"/>
                </a:solidFill>
                <a:latin typeface="Canva Sans Bold"/>
              </a:rPr>
              <a:t>TP final : Elevage pastoral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391331" y="9034952"/>
            <a:ext cx="5470135" cy="949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55"/>
              </a:lnSpc>
              <a:spcBef>
                <a:spcPct val="0"/>
              </a:spcBef>
            </a:pPr>
            <a:r>
              <a:rPr lang="en-US" sz="2753" spc="-55">
                <a:solidFill>
                  <a:srgbClr val="151D4B"/>
                </a:solidFill>
                <a:latin typeface="Canva Sans"/>
              </a:rPr>
              <a:t>Par </a:t>
            </a:r>
            <a:r>
              <a:rPr lang="en-US" sz="2753" spc="-55">
                <a:solidFill>
                  <a:srgbClr val="151D4B"/>
                </a:solidFill>
                <a:latin typeface="Canva Sans Bold Italics"/>
              </a:rPr>
              <a:t>Malick SENE et Awa DIAW</a:t>
            </a:r>
            <a:r>
              <a:rPr lang="en-US" sz="2753" spc="-55">
                <a:solidFill>
                  <a:srgbClr val="151D4B"/>
                </a:solidFill>
                <a:latin typeface="Canva Sans"/>
              </a:rPr>
              <a:t>, élèves en ISEP2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2225562" y="9034952"/>
            <a:ext cx="5470135" cy="949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55"/>
              </a:lnSpc>
            </a:pPr>
            <a:r>
              <a:rPr lang="en-US" sz="2753" spc="-55">
                <a:solidFill>
                  <a:srgbClr val="FFFFFF"/>
                </a:solidFill>
                <a:latin typeface="Canva Sans"/>
              </a:rPr>
              <a:t>Sous la supervision de:</a:t>
            </a:r>
          </a:p>
          <a:p>
            <a:pPr algn="ctr">
              <a:lnSpc>
                <a:spcPts val="3855"/>
              </a:lnSpc>
              <a:spcBef>
                <a:spcPct val="0"/>
              </a:spcBef>
            </a:pPr>
            <a:r>
              <a:rPr lang="en-US" sz="2753" spc="-55">
                <a:solidFill>
                  <a:srgbClr val="FFFFFF"/>
                </a:solidFill>
                <a:latin typeface="Canva Sans Bold Italics"/>
              </a:rPr>
              <a:t>M. Mouhamed Rassoul SY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282997" y="-2445901"/>
            <a:ext cx="15178802" cy="15178802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151D4B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7976714" y="-1622887"/>
            <a:ext cx="13881919" cy="13881919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51D4B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60105" y="3156111"/>
            <a:ext cx="5119775" cy="35520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493"/>
              </a:lnSpc>
            </a:pPr>
            <a:r>
              <a:rPr lang="en-US" sz="6780">
                <a:solidFill>
                  <a:srgbClr val="FFFFFF"/>
                </a:solidFill>
                <a:latin typeface="Canva Sans"/>
              </a:rPr>
              <a:t>IV. Elevage</a:t>
            </a:r>
          </a:p>
          <a:p>
            <a:pPr marL="0" lvl="0" indent="0" algn="ctr">
              <a:lnSpc>
                <a:spcPts val="9493"/>
              </a:lnSpc>
              <a:spcBef>
                <a:spcPct val="0"/>
              </a:spcBef>
            </a:pPr>
            <a:r>
              <a:rPr lang="en-US" sz="6780">
                <a:solidFill>
                  <a:srgbClr val="FFFFFF"/>
                </a:solidFill>
                <a:latin typeface="Canva Sans"/>
              </a:rPr>
              <a:t> et Emigration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804136" y="466681"/>
            <a:ext cx="10158225" cy="4527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35"/>
              </a:lnSpc>
            </a:pPr>
            <a:r>
              <a:rPr lang="en-US" sz="2882" spc="-57">
                <a:solidFill>
                  <a:srgbClr val="151D4B"/>
                </a:solidFill>
                <a:latin typeface="Canva Sans"/>
              </a:rPr>
              <a:t>L’émigration:</a:t>
            </a:r>
          </a:p>
          <a:p>
            <a:pPr algn="just">
              <a:lnSpc>
                <a:spcPts val="4035"/>
              </a:lnSpc>
            </a:pPr>
            <a:endParaRPr lang="en-US" sz="2882" spc="-57">
              <a:solidFill>
                <a:srgbClr val="151D4B"/>
              </a:solidFill>
              <a:latin typeface="Canva Sans"/>
            </a:endParaRPr>
          </a:p>
          <a:p>
            <a:pPr marL="622299" lvl="1" indent="-311149" algn="just">
              <a:lnSpc>
                <a:spcPts val="4035"/>
              </a:lnSpc>
              <a:buFont typeface="Arial"/>
              <a:buChar char="•"/>
            </a:pPr>
            <a:r>
              <a:rPr lang="en-US" sz="2882" spc="-57">
                <a:solidFill>
                  <a:srgbClr val="151D4B"/>
                </a:solidFill>
                <a:latin typeface="Canva Sans"/>
              </a:rPr>
              <a:t>Plus intense au</a:t>
            </a:r>
            <a:r>
              <a:rPr lang="en-US" sz="2882" spc="-57">
                <a:solidFill>
                  <a:srgbClr val="151D4B"/>
                </a:solidFill>
                <a:latin typeface="Canva Sans Bold"/>
              </a:rPr>
              <a:t> Niger</a:t>
            </a:r>
            <a:r>
              <a:rPr lang="en-US" sz="2882" spc="-57">
                <a:solidFill>
                  <a:srgbClr val="151D4B"/>
                </a:solidFill>
                <a:latin typeface="Canva Sans"/>
              </a:rPr>
              <a:t> avec</a:t>
            </a:r>
            <a:r>
              <a:rPr lang="en-US" sz="2882" spc="-57">
                <a:solidFill>
                  <a:srgbClr val="151D4B"/>
                </a:solidFill>
                <a:latin typeface="Canva Sans Bold"/>
              </a:rPr>
              <a:t> 6 émigrés pour 100 personne</a:t>
            </a:r>
          </a:p>
          <a:p>
            <a:pPr marL="622299" lvl="1" indent="-311149" algn="just">
              <a:lnSpc>
                <a:spcPts val="4035"/>
              </a:lnSpc>
              <a:buFont typeface="Arial"/>
              <a:buChar char="•"/>
            </a:pPr>
            <a:r>
              <a:rPr lang="en-US" sz="2882" spc="-57">
                <a:solidFill>
                  <a:srgbClr val="151D4B"/>
                </a:solidFill>
                <a:latin typeface="Canva Sans Bold"/>
              </a:rPr>
              <a:t>Mauritanie comme au Sénégal et au Mali= environ </a:t>
            </a:r>
            <a:r>
              <a:rPr lang="en-US" sz="2882" spc="-57">
                <a:solidFill>
                  <a:srgbClr val="151D4B"/>
                </a:solidFill>
                <a:latin typeface="Canva Sans"/>
              </a:rPr>
              <a:t> </a:t>
            </a:r>
            <a:r>
              <a:rPr lang="en-US" sz="2882" spc="-57">
                <a:solidFill>
                  <a:srgbClr val="151D4B"/>
                </a:solidFill>
                <a:latin typeface="Canva Sans Bold"/>
              </a:rPr>
              <a:t>4/100</a:t>
            </a:r>
          </a:p>
          <a:p>
            <a:pPr marL="622299" lvl="1" indent="-311149" algn="just">
              <a:lnSpc>
                <a:spcPts val="4035"/>
              </a:lnSpc>
              <a:buFont typeface="Arial"/>
              <a:buChar char="•"/>
            </a:pPr>
            <a:r>
              <a:rPr lang="en-US" sz="2882" spc="-57">
                <a:solidFill>
                  <a:srgbClr val="151D4B"/>
                </a:solidFill>
                <a:latin typeface="Canva Sans"/>
              </a:rPr>
              <a:t>Burkina Faso: ration plus faible avec </a:t>
            </a:r>
            <a:r>
              <a:rPr lang="en-US" sz="2882" spc="-57">
                <a:solidFill>
                  <a:srgbClr val="151D4B"/>
                </a:solidFill>
                <a:latin typeface="Canva Sans Bold"/>
              </a:rPr>
              <a:t>2 émigrés pour 100 burkinabés.</a:t>
            </a:r>
          </a:p>
          <a:p>
            <a:pPr algn="just">
              <a:lnSpc>
                <a:spcPts val="4035"/>
              </a:lnSpc>
            </a:pPr>
            <a:endParaRPr lang="en-US" sz="2882" spc="-57">
              <a:solidFill>
                <a:srgbClr val="151D4B"/>
              </a:solidFill>
              <a:latin typeface="Canva Sans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7153860" y="9182100"/>
            <a:ext cx="1134140" cy="8016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697"/>
              </a:lnSpc>
              <a:spcBef>
                <a:spcPct val="0"/>
              </a:spcBef>
            </a:pPr>
            <a:r>
              <a:rPr lang="en-US" sz="4784">
                <a:solidFill>
                  <a:srgbClr val="151D4B"/>
                </a:solidFill>
                <a:latin typeface="Canva Sans"/>
              </a:rPr>
              <a:t>08</a:t>
            </a:r>
          </a:p>
        </p:txBody>
      </p:sp>
      <p:sp>
        <p:nvSpPr>
          <p:cNvPr id="11" name="Freeform 11"/>
          <p:cNvSpPr/>
          <p:nvPr/>
        </p:nvSpPr>
        <p:spPr>
          <a:xfrm>
            <a:off x="5193077" y="449041"/>
            <a:ext cx="1424256" cy="1424256"/>
          </a:xfrm>
          <a:custGeom>
            <a:avLst/>
            <a:gdLst/>
            <a:ahLst/>
            <a:cxnLst/>
            <a:rect l="l" t="t" r="r" b="b"/>
            <a:pathLst>
              <a:path w="1424256" h="1424256">
                <a:moveTo>
                  <a:pt x="0" y="0"/>
                </a:moveTo>
                <a:lnTo>
                  <a:pt x="1424256" y="0"/>
                </a:lnTo>
                <a:lnTo>
                  <a:pt x="1424256" y="1424256"/>
                </a:lnTo>
                <a:lnTo>
                  <a:pt x="0" y="14242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TextBox 12"/>
          <p:cNvSpPr txBox="1"/>
          <p:nvPr/>
        </p:nvSpPr>
        <p:spPr>
          <a:xfrm>
            <a:off x="8169600" y="4936894"/>
            <a:ext cx="9551330" cy="25080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35"/>
              </a:lnSpc>
            </a:pPr>
            <a:r>
              <a:rPr lang="en-US" sz="2882" spc="-57">
                <a:solidFill>
                  <a:srgbClr val="151D4B"/>
                </a:solidFill>
                <a:latin typeface="Canva Sans"/>
              </a:rPr>
              <a:t>Les principales destinations des fils d’éleveurs du Sahel et des émigrés:</a:t>
            </a:r>
          </a:p>
          <a:p>
            <a:pPr marL="622299" lvl="1" indent="-311149" algn="just">
              <a:lnSpc>
                <a:spcPts val="4035"/>
              </a:lnSpc>
              <a:buAutoNum type="arabicPeriod"/>
            </a:pPr>
            <a:r>
              <a:rPr lang="en-US" sz="2882" spc="-57">
                <a:solidFill>
                  <a:srgbClr val="151D4B"/>
                </a:solidFill>
                <a:latin typeface="Canva Sans"/>
              </a:rPr>
              <a:t> les autres régions de leurs pays </a:t>
            </a:r>
            <a:r>
              <a:rPr lang="en-US" sz="2882" spc="-57">
                <a:solidFill>
                  <a:srgbClr val="151D4B"/>
                </a:solidFill>
                <a:latin typeface="Canva Sans Bold"/>
              </a:rPr>
              <a:t>(exode)</a:t>
            </a:r>
            <a:r>
              <a:rPr lang="en-US" sz="2882" spc="-57">
                <a:solidFill>
                  <a:srgbClr val="151D4B"/>
                </a:solidFill>
                <a:latin typeface="Canva Sans"/>
              </a:rPr>
              <a:t> </a:t>
            </a:r>
          </a:p>
          <a:p>
            <a:pPr marL="622299" lvl="1" indent="-311149" algn="just">
              <a:lnSpc>
                <a:spcPts val="4035"/>
              </a:lnSpc>
              <a:buAutoNum type="arabicPeriod"/>
            </a:pPr>
            <a:r>
              <a:rPr lang="en-US" sz="2882" spc="-57">
                <a:solidFill>
                  <a:srgbClr val="151D4B"/>
                </a:solidFill>
                <a:latin typeface="Canva Sans Bold"/>
              </a:rPr>
              <a:t> les pays côtiers</a:t>
            </a:r>
          </a:p>
          <a:p>
            <a:pPr marL="622299" lvl="1" indent="-311149" algn="just">
              <a:lnSpc>
                <a:spcPts val="4035"/>
              </a:lnSpc>
              <a:buAutoNum type="arabicPeriod"/>
            </a:pPr>
            <a:r>
              <a:rPr lang="en-US" sz="2882" spc="-57">
                <a:solidFill>
                  <a:srgbClr val="151D4B"/>
                </a:solidFill>
                <a:latin typeface="Canva Sans"/>
              </a:rPr>
              <a:t>A</a:t>
            </a:r>
            <a:r>
              <a:rPr lang="en-US" sz="2882" spc="-57">
                <a:solidFill>
                  <a:srgbClr val="151D4B"/>
                </a:solidFill>
                <a:latin typeface="Canva Sans Bold"/>
              </a:rPr>
              <a:t>utres pays du Sahel</a:t>
            </a:r>
          </a:p>
        </p:txBody>
      </p:sp>
      <p:sp>
        <p:nvSpPr>
          <p:cNvPr id="13" name="Freeform 13"/>
          <p:cNvSpPr/>
          <p:nvPr/>
        </p:nvSpPr>
        <p:spPr>
          <a:xfrm>
            <a:off x="6092008" y="5143500"/>
            <a:ext cx="1424256" cy="1424256"/>
          </a:xfrm>
          <a:custGeom>
            <a:avLst/>
            <a:gdLst/>
            <a:ahLst/>
            <a:cxnLst/>
            <a:rect l="l" t="t" r="r" b="b"/>
            <a:pathLst>
              <a:path w="1424256" h="1424256">
                <a:moveTo>
                  <a:pt x="0" y="0"/>
                </a:moveTo>
                <a:lnTo>
                  <a:pt x="1424256" y="0"/>
                </a:lnTo>
                <a:lnTo>
                  <a:pt x="1424256" y="1424256"/>
                </a:lnTo>
                <a:lnTo>
                  <a:pt x="0" y="14242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>
            <a:off x="5500843" y="7831076"/>
            <a:ext cx="1424256" cy="1424256"/>
          </a:xfrm>
          <a:custGeom>
            <a:avLst/>
            <a:gdLst/>
            <a:ahLst/>
            <a:cxnLst/>
            <a:rect l="l" t="t" r="r" b="b"/>
            <a:pathLst>
              <a:path w="1424256" h="1424256">
                <a:moveTo>
                  <a:pt x="0" y="0"/>
                </a:moveTo>
                <a:lnTo>
                  <a:pt x="1424256" y="0"/>
                </a:lnTo>
                <a:lnTo>
                  <a:pt x="1424256" y="1424256"/>
                </a:lnTo>
                <a:lnTo>
                  <a:pt x="0" y="14242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TextBox 15"/>
          <p:cNvSpPr txBox="1"/>
          <p:nvPr/>
        </p:nvSpPr>
        <p:spPr>
          <a:xfrm>
            <a:off x="7278274" y="7960908"/>
            <a:ext cx="10158225" cy="2003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35"/>
              </a:lnSpc>
            </a:pPr>
            <a:r>
              <a:rPr lang="en-US" sz="2882" spc="-57">
                <a:solidFill>
                  <a:srgbClr val="151D4B"/>
                </a:solidFill>
                <a:latin typeface="Canva Sans"/>
              </a:rPr>
              <a:t>Corrélation entre l’intensité de l’émigration et l’indicateur de viabilité de l’élevage positive mais faible (0,47)</a:t>
            </a:r>
          </a:p>
          <a:p>
            <a:pPr algn="just">
              <a:lnSpc>
                <a:spcPts val="4035"/>
              </a:lnSpc>
            </a:pPr>
            <a:r>
              <a:rPr lang="en-US" sz="2882" spc="-57">
                <a:solidFill>
                  <a:srgbClr val="151D4B"/>
                </a:solidFill>
                <a:latin typeface="Canva Sans"/>
              </a:rPr>
              <a:t> </a:t>
            </a:r>
            <a:r>
              <a:rPr lang="en-US" sz="2882" spc="-57">
                <a:solidFill>
                  <a:srgbClr val="151D4B"/>
                </a:solidFill>
                <a:latin typeface="Canva Sans Bold"/>
              </a:rPr>
              <a:t>Dans un ménage, plus d’émigrés &gt;&gt; légère amélioration de la viabilité de l'élevage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5652560" y="951745"/>
            <a:ext cx="373607" cy="373607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38100" cap="sq">
              <a:solidFill>
                <a:srgbClr val="01237D"/>
              </a:solidFill>
              <a:prstDash val="solid"/>
              <a:miter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6617333" y="5668824"/>
            <a:ext cx="373607" cy="373607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38100" cap="sq">
              <a:solidFill>
                <a:srgbClr val="01237D"/>
              </a:solidFill>
              <a:prstDash val="solid"/>
              <a:miter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6092008" y="8356400"/>
            <a:ext cx="373607" cy="373607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38100" cap="sq">
              <a:solidFill>
                <a:srgbClr val="01237D"/>
              </a:solidFill>
              <a:prstDash val="solid"/>
              <a:miter/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901368" y="0"/>
            <a:ext cx="3561923" cy="2312890"/>
            <a:chOff x="0" y="0"/>
            <a:chExt cx="938120" cy="60915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38120" cy="609156"/>
            </a:xfrm>
            <a:custGeom>
              <a:avLst/>
              <a:gdLst/>
              <a:ahLst/>
              <a:cxnLst/>
              <a:rect l="l" t="t" r="r" b="b"/>
              <a:pathLst>
                <a:path w="938120" h="609156">
                  <a:moveTo>
                    <a:pt x="0" y="0"/>
                  </a:moveTo>
                  <a:lnTo>
                    <a:pt x="938120" y="0"/>
                  </a:lnTo>
                  <a:lnTo>
                    <a:pt x="938120" y="609156"/>
                  </a:lnTo>
                  <a:lnTo>
                    <a:pt x="0" y="609156"/>
                  </a:lnTo>
                  <a:close/>
                </a:path>
              </a:pathLst>
            </a:custGeom>
            <a:solidFill>
              <a:srgbClr val="051D40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938120" cy="6472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2901368" y="7369008"/>
            <a:ext cx="3561923" cy="2917992"/>
            <a:chOff x="0" y="0"/>
            <a:chExt cx="938120" cy="76852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38120" cy="768525"/>
            </a:xfrm>
            <a:custGeom>
              <a:avLst/>
              <a:gdLst/>
              <a:ahLst/>
              <a:cxnLst/>
              <a:rect l="l" t="t" r="r" b="b"/>
              <a:pathLst>
                <a:path w="938120" h="768525">
                  <a:moveTo>
                    <a:pt x="0" y="0"/>
                  </a:moveTo>
                  <a:lnTo>
                    <a:pt x="938120" y="0"/>
                  </a:lnTo>
                  <a:lnTo>
                    <a:pt x="938120" y="768525"/>
                  </a:lnTo>
                  <a:lnTo>
                    <a:pt x="0" y="768525"/>
                  </a:lnTo>
                  <a:close/>
                </a:path>
              </a:pathLst>
            </a:custGeom>
            <a:solidFill>
              <a:srgbClr val="051D40"/>
            </a:solidFill>
            <a:ln cap="sq">
              <a:noFill/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938120" cy="8066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1506121" y="1799090"/>
            <a:ext cx="6352416" cy="5783912"/>
          </a:xfrm>
          <a:custGeom>
            <a:avLst/>
            <a:gdLst/>
            <a:ahLst/>
            <a:cxnLst/>
            <a:rect l="l" t="t" r="r" b="b"/>
            <a:pathLst>
              <a:path w="6352416" h="5783912">
                <a:moveTo>
                  <a:pt x="0" y="0"/>
                </a:moveTo>
                <a:lnTo>
                  <a:pt x="6352416" y="0"/>
                </a:lnTo>
                <a:lnTo>
                  <a:pt x="6352416" y="5783912"/>
                </a:lnTo>
                <a:lnTo>
                  <a:pt x="0" y="57839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0" y="2687591"/>
            <a:ext cx="10925096" cy="6914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4290" lvl="1" indent="-327145" algn="just">
              <a:lnSpc>
                <a:spcPts val="4242"/>
              </a:lnSpc>
              <a:buFont typeface="Arial"/>
              <a:buChar char="•"/>
            </a:pPr>
            <a:r>
              <a:rPr lang="en-US" sz="3030" spc="-60">
                <a:solidFill>
                  <a:srgbClr val="151D4B"/>
                </a:solidFill>
                <a:latin typeface="Canva Sans"/>
              </a:rPr>
              <a:t>les ménages burkinabés et nigériens = les plus autosuffisants en terme de production agricole </a:t>
            </a:r>
            <a:r>
              <a:rPr lang="en-US" sz="3030" spc="-60">
                <a:solidFill>
                  <a:srgbClr val="151D4B"/>
                </a:solidFill>
                <a:latin typeface="Canva Sans Bold"/>
              </a:rPr>
              <a:t>malgré leur faible capacité à maintenir des activités d’élevage viables</a:t>
            </a:r>
          </a:p>
          <a:p>
            <a:pPr algn="just">
              <a:lnSpc>
                <a:spcPts val="4242"/>
              </a:lnSpc>
            </a:pPr>
            <a:endParaRPr lang="en-US" sz="3030" spc="-60">
              <a:solidFill>
                <a:srgbClr val="151D4B"/>
              </a:solidFill>
              <a:latin typeface="Canva Sans Bold"/>
            </a:endParaRPr>
          </a:p>
          <a:p>
            <a:pPr marL="654290" lvl="1" indent="-327145" algn="just">
              <a:lnSpc>
                <a:spcPts val="4242"/>
              </a:lnSpc>
              <a:buFont typeface="Arial"/>
              <a:buChar char="•"/>
            </a:pPr>
            <a:r>
              <a:rPr lang="en-US" sz="3030" spc="-60">
                <a:solidFill>
                  <a:srgbClr val="151D4B"/>
                </a:solidFill>
                <a:latin typeface="Canva Sans"/>
              </a:rPr>
              <a:t>Variabilité des prix des bétails de transhumance selon les pays sous l’influence de divers facteurs socio économiques</a:t>
            </a:r>
          </a:p>
          <a:p>
            <a:pPr algn="just">
              <a:lnSpc>
                <a:spcPts val="4242"/>
              </a:lnSpc>
            </a:pPr>
            <a:endParaRPr lang="en-US" sz="3030" spc="-60">
              <a:solidFill>
                <a:srgbClr val="151D4B"/>
              </a:solidFill>
              <a:latin typeface="Canva Sans"/>
            </a:endParaRPr>
          </a:p>
          <a:p>
            <a:pPr marL="654290" lvl="1" indent="-327145" algn="just">
              <a:lnSpc>
                <a:spcPts val="4242"/>
              </a:lnSpc>
              <a:buFont typeface="Arial"/>
              <a:buChar char="•"/>
            </a:pPr>
            <a:r>
              <a:rPr lang="en-US" sz="3030" spc="-60">
                <a:solidFill>
                  <a:srgbClr val="151D4B"/>
                </a:solidFill>
                <a:latin typeface="Canva Sans"/>
              </a:rPr>
              <a:t>Emigration très importante à l’intérieur des pays, dans les pays côtiers et entre les pays du Sahel faiblement corrélée à une nette amélioration de la viabilité de l’élevage dans les ménages.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311522" y="638140"/>
            <a:ext cx="5387240" cy="1160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9510"/>
              </a:lnSpc>
              <a:spcBef>
                <a:spcPct val="0"/>
              </a:spcBef>
            </a:pPr>
            <a:r>
              <a:rPr lang="en-US" sz="6793" spc="-135">
                <a:solidFill>
                  <a:srgbClr val="151D4B"/>
                </a:solidFill>
                <a:latin typeface="Canva Sans Bold"/>
              </a:rPr>
              <a:t>Conclusion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7041200" y="9333734"/>
            <a:ext cx="1134140" cy="8016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697"/>
              </a:lnSpc>
              <a:spcBef>
                <a:spcPct val="0"/>
              </a:spcBef>
            </a:pPr>
            <a:r>
              <a:rPr lang="en-US" sz="4784">
                <a:solidFill>
                  <a:srgbClr val="151D4B"/>
                </a:solidFill>
                <a:latin typeface="Canva Sans"/>
              </a:rPr>
              <a:t>09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47242" y="242294"/>
            <a:ext cx="17793515" cy="9802411"/>
            <a:chOff x="0" y="0"/>
            <a:chExt cx="4982580" cy="27448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82580" cy="2744893"/>
            </a:xfrm>
            <a:custGeom>
              <a:avLst/>
              <a:gdLst/>
              <a:ahLst/>
              <a:cxnLst/>
              <a:rect l="l" t="t" r="r" b="b"/>
              <a:pathLst>
                <a:path w="4982580" h="2744893">
                  <a:moveTo>
                    <a:pt x="0" y="0"/>
                  </a:moveTo>
                  <a:lnTo>
                    <a:pt x="4982580" y="0"/>
                  </a:lnTo>
                  <a:lnTo>
                    <a:pt x="4982580" y="2744893"/>
                  </a:lnTo>
                  <a:lnTo>
                    <a:pt x="0" y="27448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28600" cap="sq">
              <a:solidFill>
                <a:srgbClr val="151D4B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82580" cy="27829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7066812" y="4852207"/>
            <a:ext cx="4154377" cy="582587"/>
          </a:xfrm>
          <a:custGeom>
            <a:avLst/>
            <a:gdLst/>
            <a:ahLst/>
            <a:cxnLst/>
            <a:rect l="l" t="t" r="r" b="b"/>
            <a:pathLst>
              <a:path w="4154377" h="582587">
                <a:moveTo>
                  <a:pt x="0" y="0"/>
                </a:moveTo>
                <a:lnTo>
                  <a:pt x="4154376" y="0"/>
                </a:lnTo>
                <a:lnTo>
                  <a:pt x="4154376" y="582586"/>
                </a:lnTo>
                <a:lnTo>
                  <a:pt x="0" y="5825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40835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5143197" y="2593828"/>
            <a:ext cx="7453950" cy="16844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730"/>
              </a:lnSpc>
              <a:spcBef>
                <a:spcPct val="0"/>
              </a:spcBef>
            </a:pPr>
            <a:r>
              <a:rPr lang="en-US" sz="9807">
                <a:solidFill>
                  <a:srgbClr val="151D4B"/>
                </a:solidFill>
                <a:latin typeface="Canva Sans Bold"/>
              </a:rPr>
              <a:t>Merci</a:t>
            </a:r>
          </a:p>
        </p:txBody>
      </p:sp>
      <p:sp>
        <p:nvSpPr>
          <p:cNvPr id="7" name="Freeform 7"/>
          <p:cNvSpPr/>
          <p:nvPr/>
        </p:nvSpPr>
        <p:spPr>
          <a:xfrm>
            <a:off x="1028700" y="8459142"/>
            <a:ext cx="1064254" cy="799158"/>
          </a:xfrm>
          <a:custGeom>
            <a:avLst/>
            <a:gdLst/>
            <a:ahLst/>
            <a:cxnLst/>
            <a:rect l="l" t="t" r="r" b="b"/>
            <a:pathLst>
              <a:path w="1064254" h="799158">
                <a:moveTo>
                  <a:pt x="0" y="0"/>
                </a:moveTo>
                <a:lnTo>
                  <a:pt x="1064254" y="0"/>
                </a:lnTo>
                <a:lnTo>
                  <a:pt x="1064254" y="799158"/>
                </a:lnTo>
                <a:lnTo>
                  <a:pt x="0" y="7991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1565488" y="8335982"/>
            <a:ext cx="958932" cy="922318"/>
          </a:xfrm>
          <a:custGeom>
            <a:avLst/>
            <a:gdLst/>
            <a:ahLst/>
            <a:cxnLst/>
            <a:rect l="l" t="t" r="r" b="b"/>
            <a:pathLst>
              <a:path w="958932" h="922318">
                <a:moveTo>
                  <a:pt x="0" y="0"/>
                </a:moveTo>
                <a:lnTo>
                  <a:pt x="958932" y="0"/>
                </a:lnTo>
                <a:lnTo>
                  <a:pt x="958932" y="922318"/>
                </a:lnTo>
                <a:lnTo>
                  <a:pt x="0" y="9223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1565488" y="7004983"/>
            <a:ext cx="893040" cy="1072428"/>
          </a:xfrm>
          <a:custGeom>
            <a:avLst/>
            <a:gdLst/>
            <a:ahLst/>
            <a:cxnLst/>
            <a:rect l="l" t="t" r="r" b="b"/>
            <a:pathLst>
              <a:path w="893040" h="1072428">
                <a:moveTo>
                  <a:pt x="0" y="0"/>
                </a:moveTo>
                <a:lnTo>
                  <a:pt x="893041" y="0"/>
                </a:lnTo>
                <a:lnTo>
                  <a:pt x="893041" y="1072429"/>
                </a:lnTo>
                <a:lnTo>
                  <a:pt x="0" y="107242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028700" y="7047481"/>
            <a:ext cx="1043208" cy="1029931"/>
          </a:xfrm>
          <a:custGeom>
            <a:avLst/>
            <a:gdLst/>
            <a:ahLst/>
            <a:cxnLst/>
            <a:rect l="l" t="t" r="r" b="b"/>
            <a:pathLst>
              <a:path w="1043208" h="1029931">
                <a:moveTo>
                  <a:pt x="0" y="0"/>
                </a:moveTo>
                <a:lnTo>
                  <a:pt x="1043208" y="0"/>
                </a:lnTo>
                <a:lnTo>
                  <a:pt x="1043208" y="1029931"/>
                </a:lnTo>
                <a:lnTo>
                  <a:pt x="0" y="102993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2245817" y="7386659"/>
            <a:ext cx="6026533" cy="3559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2954"/>
              </a:lnSpc>
              <a:spcBef>
                <a:spcPct val="0"/>
              </a:spcBef>
            </a:pPr>
            <a:r>
              <a:rPr lang="en-US" sz="2110" spc="-42">
                <a:solidFill>
                  <a:srgbClr val="151D4B"/>
                </a:solidFill>
                <a:latin typeface="Canva Sans Bold"/>
              </a:rPr>
              <a:t>TP final du cours de Statistiques agricoles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245817" y="8820621"/>
            <a:ext cx="6026533" cy="3559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2954"/>
              </a:lnSpc>
              <a:spcBef>
                <a:spcPct val="0"/>
              </a:spcBef>
            </a:pPr>
            <a:r>
              <a:rPr lang="en-US" sz="2110" spc="-42">
                <a:solidFill>
                  <a:srgbClr val="151D4B"/>
                </a:solidFill>
                <a:latin typeface="Canva Sans Bold"/>
              </a:rPr>
              <a:t>Malick SENE et Awa DIAW, ISEP2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676820" y="7344161"/>
            <a:ext cx="2853126" cy="3559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2954"/>
              </a:lnSpc>
              <a:spcBef>
                <a:spcPct val="0"/>
              </a:spcBef>
            </a:pPr>
            <a:r>
              <a:rPr lang="en-US" sz="2110" spc="-42">
                <a:solidFill>
                  <a:srgbClr val="151D4B"/>
                </a:solidFill>
                <a:latin typeface="Canva Sans Bold"/>
              </a:rPr>
              <a:t>Jeudi 06 juin 2024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676820" y="8714842"/>
            <a:ext cx="4010925" cy="356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2946"/>
              </a:lnSpc>
              <a:spcBef>
                <a:spcPct val="0"/>
              </a:spcBef>
            </a:pPr>
            <a:r>
              <a:rPr lang="en-US" sz="2104" spc="-42">
                <a:solidFill>
                  <a:srgbClr val="151D4B"/>
                </a:solidFill>
                <a:latin typeface="Canva Sans Bold"/>
              </a:rPr>
              <a:t>ENSAE Pierre NDIAYE de Dakar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9605" y="-28417"/>
            <a:ext cx="3964281" cy="10917809"/>
            <a:chOff x="0" y="0"/>
            <a:chExt cx="1044090" cy="2875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44090" cy="2875472"/>
            </a:xfrm>
            <a:custGeom>
              <a:avLst/>
              <a:gdLst/>
              <a:ahLst/>
              <a:cxnLst/>
              <a:rect l="l" t="t" r="r" b="b"/>
              <a:pathLst>
                <a:path w="1044090" h="2875472">
                  <a:moveTo>
                    <a:pt x="0" y="0"/>
                  </a:moveTo>
                  <a:lnTo>
                    <a:pt x="1044090" y="0"/>
                  </a:lnTo>
                  <a:lnTo>
                    <a:pt x="1044090" y="2875472"/>
                  </a:lnTo>
                  <a:lnTo>
                    <a:pt x="0" y="2875472"/>
                  </a:lnTo>
                  <a:close/>
                </a:path>
              </a:pathLst>
            </a:custGeom>
            <a:solidFill>
              <a:srgbClr val="151D4B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044090" cy="2913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2160654" y="-1349766"/>
            <a:ext cx="3735531" cy="3735531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51D4B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rot="5400000">
            <a:off x="1319409" y="4987647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0"/>
                </a:lnTo>
                <a:lnTo>
                  <a:pt x="0" y="4533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5400000">
            <a:off x="1319409" y="6238391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0"/>
                </a:lnTo>
                <a:lnTo>
                  <a:pt x="0" y="4533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5400000">
            <a:off x="1319409" y="7489134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5400000">
            <a:off x="1319409" y="8743021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0481126" y="2171904"/>
            <a:ext cx="7995265" cy="6853084"/>
          </a:xfrm>
          <a:custGeom>
            <a:avLst/>
            <a:gdLst/>
            <a:ahLst/>
            <a:cxnLst/>
            <a:rect l="l" t="t" r="r" b="b"/>
            <a:pathLst>
              <a:path w="7995265" h="6853084">
                <a:moveTo>
                  <a:pt x="0" y="0"/>
                </a:moveTo>
                <a:lnTo>
                  <a:pt x="7995266" y="0"/>
                </a:lnTo>
                <a:lnTo>
                  <a:pt x="7995266" y="6853085"/>
                </a:lnTo>
                <a:lnTo>
                  <a:pt x="0" y="68530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2070134" y="1905583"/>
            <a:ext cx="6760246" cy="12428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248"/>
              </a:lnSpc>
              <a:spcBef>
                <a:spcPct val="0"/>
              </a:spcBef>
            </a:pPr>
            <a:r>
              <a:rPr lang="en-US" sz="7320">
                <a:solidFill>
                  <a:srgbClr val="151D4B"/>
                </a:solidFill>
                <a:latin typeface="Canva Sans Bold"/>
              </a:rPr>
              <a:t>Plan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77964" y="3622267"/>
            <a:ext cx="3773019" cy="5555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5"/>
              </a:lnSpc>
              <a:spcBef>
                <a:spcPct val="0"/>
              </a:spcBef>
            </a:pPr>
            <a:r>
              <a:rPr lang="en-US" sz="3253" spc="-65">
                <a:solidFill>
                  <a:srgbClr val="151D4B"/>
                </a:solidFill>
                <a:latin typeface="Canva Sans Italics"/>
              </a:rPr>
              <a:t>Introduction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070134" y="4931471"/>
            <a:ext cx="7734718" cy="5555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5"/>
              </a:lnSpc>
              <a:spcBef>
                <a:spcPct val="0"/>
              </a:spcBef>
            </a:pPr>
            <a:r>
              <a:rPr lang="en-US" sz="3253" spc="-65">
                <a:solidFill>
                  <a:srgbClr val="151D4B"/>
                </a:solidFill>
                <a:latin typeface="Canva Sans"/>
              </a:rPr>
              <a:t>Préparation et nettoyage des données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20656" y="5007037"/>
            <a:ext cx="660851" cy="479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151D4B"/>
                </a:solidFill>
                <a:latin typeface="Canva Sans"/>
              </a:rPr>
              <a:t>I.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070134" y="6182328"/>
            <a:ext cx="6760246" cy="5555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5"/>
              </a:lnSpc>
              <a:spcBef>
                <a:spcPct val="0"/>
              </a:spcBef>
            </a:pPr>
            <a:r>
              <a:rPr lang="en-US" sz="3253" spc="-65">
                <a:solidFill>
                  <a:srgbClr val="151D4B"/>
                </a:solidFill>
                <a:latin typeface="Canva Sans"/>
              </a:rPr>
              <a:t>Subsistance du ménage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20656" y="6229636"/>
            <a:ext cx="660851" cy="479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151D4B"/>
                </a:solidFill>
                <a:latin typeface="Canva Sans"/>
              </a:rPr>
              <a:t>II.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070134" y="7432959"/>
            <a:ext cx="8633850" cy="5555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5"/>
              </a:lnSpc>
              <a:spcBef>
                <a:spcPct val="0"/>
              </a:spcBef>
            </a:pPr>
            <a:r>
              <a:rPr lang="en-US" sz="3253" spc="-65">
                <a:solidFill>
                  <a:srgbClr val="151D4B"/>
                </a:solidFill>
                <a:latin typeface="Canva Sans"/>
              </a:rPr>
              <a:t>Ventes de bétail durant la transhumance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420656" y="7452552"/>
            <a:ext cx="660851" cy="479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151D4B"/>
                </a:solidFill>
                <a:latin typeface="Canva Sans"/>
              </a:rPr>
              <a:t>III.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252098" y="8647548"/>
            <a:ext cx="4397771" cy="5555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5"/>
              </a:lnSpc>
              <a:spcBef>
                <a:spcPct val="0"/>
              </a:spcBef>
            </a:pPr>
            <a:r>
              <a:rPr lang="en-US" sz="3253" spc="-65">
                <a:solidFill>
                  <a:srgbClr val="151D4B"/>
                </a:solidFill>
                <a:latin typeface="Canva Sans"/>
              </a:rPr>
              <a:t>Elevage et émigration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420656" y="8761193"/>
            <a:ext cx="660851" cy="479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151D4B"/>
                </a:solidFill>
                <a:latin typeface="Canva Sans"/>
              </a:rPr>
              <a:t>IV.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6930964" y="9355039"/>
            <a:ext cx="3773019" cy="5555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5"/>
              </a:lnSpc>
              <a:spcBef>
                <a:spcPct val="0"/>
              </a:spcBef>
            </a:pPr>
            <a:r>
              <a:rPr lang="en-US" sz="3253" spc="-65">
                <a:solidFill>
                  <a:srgbClr val="151D4B"/>
                </a:solidFill>
                <a:latin typeface="Canva Sans Italics"/>
              </a:rPr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88217" y="9258300"/>
            <a:ext cx="18476217" cy="1028700"/>
            <a:chOff x="0" y="0"/>
            <a:chExt cx="4866164" cy="2709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66164" cy="270933"/>
            </a:xfrm>
            <a:custGeom>
              <a:avLst/>
              <a:gdLst/>
              <a:ahLst/>
              <a:cxnLst/>
              <a:rect l="l" t="t" r="r" b="b"/>
              <a:pathLst>
                <a:path w="4866164" h="270933">
                  <a:moveTo>
                    <a:pt x="0" y="0"/>
                  </a:moveTo>
                  <a:lnTo>
                    <a:pt x="4866164" y="0"/>
                  </a:lnTo>
                  <a:lnTo>
                    <a:pt x="4866164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51D40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66164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64590" y="2696227"/>
            <a:ext cx="16956340" cy="6322360"/>
            <a:chOff x="0" y="0"/>
            <a:chExt cx="4465867" cy="166514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465867" cy="1665148"/>
            </a:xfrm>
            <a:custGeom>
              <a:avLst/>
              <a:gdLst/>
              <a:ahLst/>
              <a:cxnLst/>
              <a:rect l="l" t="t" r="r" b="b"/>
              <a:pathLst>
                <a:path w="4465867" h="1665148">
                  <a:moveTo>
                    <a:pt x="0" y="0"/>
                  </a:moveTo>
                  <a:lnTo>
                    <a:pt x="4465867" y="0"/>
                  </a:lnTo>
                  <a:lnTo>
                    <a:pt x="4465867" y="1665148"/>
                  </a:lnTo>
                  <a:lnTo>
                    <a:pt x="0" y="1665148"/>
                  </a:lnTo>
                  <a:close/>
                </a:path>
              </a:pathLst>
            </a:custGeom>
            <a:solidFill>
              <a:srgbClr val="151D4B"/>
            </a:solidFill>
            <a:ln cap="sq">
              <a:noFill/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465867" cy="17032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178520" y="4086031"/>
            <a:ext cx="15930959" cy="46736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3479" lvl="1" indent="-296740" algn="just">
              <a:lnSpc>
                <a:spcPts val="4673"/>
              </a:lnSpc>
              <a:buFont typeface="Arial"/>
              <a:buChar char="•"/>
            </a:pPr>
            <a:r>
              <a:rPr lang="en-US" sz="2748" spc="54">
                <a:solidFill>
                  <a:srgbClr val="FFFFFF"/>
                </a:solidFill>
                <a:latin typeface="Canva Sans"/>
              </a:rPr>
              <a:t> E</a:t>
            </a:r>
            <a:r>
              <a:rPr lang="en-US" sz="2748" spc="54">
                <a:solidFill>
                  <a:srgbClr val="FFFFFF"/>
                </a:solidFill>
                <a:latin typeface="Canva Sans Bold"/>
              </a:rPr>
              <a:t>levage pastoral</a:t>
            </a:r>
            <a:r>
              <a:rPr lang="en-US" sz="2748" spc="54">
                <a:solidFill>
                  <a:srgbClr val="FFFFFF"/>
                </a:solidFill>
                <a:latin typeface="Canva Sans"/>
              </a:rPr>
              <a:t> (</a:t>
            </a:r>
            <a:r>
              <a:rPr lang="en-US" sz="2748" spc="54">
                <a:solidFill>
                  <a:srgbClr val="FFFFFF"/>
                </a:solidFill>
                <a:latin typeface="Canva Sans Italics"/>
              </a:rPr>
              <a:t>système extensif, où les troupeaux pâturent sur de grandes étendues) =</a:t>
            </a:r>
            <a:r>
              <a:rPr lang="en-US" sz="2748" spc="54">
                <a:solidFill>
                  <a:srgbClr val="FFFFFF"/>
                </a:solidFill>
                <a:latin typeface="Canva Sans"/>
              </a:rPr>
              <a:t> pratique répandue dans le Sahel</a:t>
            </a:r>
          </a:p>
          <a:p>
            <a:pPr marL="593479" lvl="1" indent="-296740" algn="just">
              <a:lnSpc>
                <a:spcPts val="4673"/>
              </a:lnSpc>
              <a:buFont typeface="Arial"/>
              <a:buChar char="•"/>
            </a:pPr>
            <a:r>
              <a:rPr lang="en-US" sz="2748" spc="54">
                <a:solidFill>
                  <a:srgbClr val="FFFFFF"/>
                </a:solidFill>
                <a:latin typeface="Canva Sans"/>
              </a:rPr>
              <a:t> Un projet d'envergure porté par </a:t>
            </a:r>
            <a:r>
              <a:rPr lang="en-US" sz="2748" spc="54">
                <a:solidFill>
                  <a:srgbClr val="FFFFFF"/>
                </a:solidFill>
                <a:latin typeface="Canva Sans Italics"/>
              </a:rPr>
              <a:t>l'UE, UKAID, AirFrance et les ONG ActingForlife et BRACED</a:t>
            </a:r>
          </a:p>
          <a:p>
            <a:pPr marL="593479" lvl="1" indent="-296740" algn="just">
              <a:lnSpc>
                <a:spcPts val="4673"/>
              </a:lnSpc>
              <a:buFont typeface="Arial"/>
              <a:buChar char="•"/>
            </a:pPr>
            <a:r>
              <a:rPr lang="en-US" sz="2748" spc="54">
                <a:solidFill>
                  <a:srgbClr val="FFFFFF"/>
                </a:solidFill>
                <a:latin typeface="Canva Sans"/>
              </a:rPr>
              <a:t> But: Renforcement la résilience des populations face aux changements climatiques.</a:t>
            </a:r>
          </a:p>
          <a:p>
            <a:pPr marL="593479" lvl="1" indent="-296740" algn="just">
              <a:lnSpc>
                <a:spcPts val="4673"/>
              </a:lnSpc>
              <a:buFont typeface="Arial"/>
              <a:buChar char="•"/>
            </a:pPr>
            <a:r>
              <a:rPr lang="en-US" sz="2748" spc="54">
                <a:solidFill>
                  <a:srgbClr val="FFFFFF"/>
                </a:solidFill>
                <a:latin typeface="Canva Sans"/>
              </a:rPr>
              <a:t>350 familles pastorales et agropastorales </a:t>
            </a:r>
          </a:p>
          <a:p>
            <a:pPr marL="593479" lvl="1" indent="-296740" algn="just">
              <a:lnSpc>
                <a:spcPts val="4673"/>
              </a:lnSpc>
              <a:buFont typeface="Arial"/>
              <a:buChar char="•"/>
            </a:pPr>
            <a:r>
              <a:rPr lang="en-US" sz="2748" spc="54">
                <a:solidFill>
                  <a:srgbClr val="FFFFFF"/>
                </a:solidFill>
                <a:latin typeface="Canva Sans"/>
              </a:rPr>
              <a:t> 5 pays :Niger, Burkina Faso, Mali, Mauritanie et Sénégal</a:t>
            </a:r>
          </a:p>
          <a:p>
            <a:pPr marL="593479" lvl="1" indent="-296740" algn="just">
              <a:lnSpc>
                <a:spcPts val="4673"/>
              </a:lnSpc>
              <a:buFont typeface="Arial"/>
              <a:buChar char="•"/>
            </a:pPr>
            <a:r>
              <a:rPr lang="en-US" sz="2748" spc="54">
                <a:solidFill>
                  <a:srgbClr val="FFFFFF"/>
                </a:solidFill>
                <a:latin typeface="Canva Sans"/>
              </a:rPr>
              <a:t>Focus particulier sur la mobilité du bétail en Afrique de l'Ouest.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2018162" y="0"/>
            <a:ext cx="6287100" cy="2696227"/>
            <a:chOff x="0" y="0"/>
            <a:chExt cx="12740840" cy="546391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739407" cy="5463918"/>
            </a:xfrm>
            <a:custGeom>
              <a:avLst/>
              <a:gdLst/>
              <a:ahLst/>
              <a:cxnLst/>
              <a:rect l="l" t="t" r="r" b="b"/>
              <a:pathLst>
                <a:path w="12739407" h="5463918">
                  <a:moveTo>
                    <a:pt x="0" y="5011505"/>
                  </a:moveTo>
                  <a:lnTo>
                    <a:pt x="0" y="452412"/>
                  </a:lnTo>
                  <a:cubicBezTo>
                    <a:pt x="0" y="202165"/>
                    <a:pt x="265165" y="0"/>
                    <a:pt x="593397" y="0"/>
                  </a:cubicBezTo>
                  <a:lnTo>
                    <a:pt x="12146010" y="0"/>
                  </a:lnTo>
                  <a:cubicBezTo>
                    <a:pt x="12474241" y="0"/>
                    <a:pt x="12739407" y="202165"/>
                    <a:pt x="12739407" y="452412"/>
                  </a:cubicBezTo>
                  <a:lnTo>
                    <a:pt x="12739407" y="5010412"/>
                  </a:lnTo>
                  <a:cubicBezTo>
                    <a:pt x="12739407" y="5260660"/>
                    <a:pt x="12474241" y="5462825"/>
                    <a:pt x="12146010" y="5462825"/>
                  </a:cubicBezTo>
                  <a:lnTo>
                    <a:pt x="593397" y="5462825"/>
                  </a:lnTo>
                  <a:cubicBezTo>
                    <a:pt x="266599" y="5463918"/>
                    <a:pt x="0" y="5261752"/>
                    <a:pt x="0" y="5011505"/>
                  </a:cubicBezTo>
                  <a:close/>
                </a:path>
              </a:pathLst>
            </a:custGeom>
            <a:blipFill>
              <a:blip r:embed="rId2"/>
              <a:stretch>
                <a:fillRect t="-17078" b="-40181"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id="11" name="TextBox 11"/>
          <p:cNvSpPr txBox="1"/>
          <p:nvPr/>
        </p:nvSpPr>
        <p:spPr>
          <a:xfrm>
            <a:off x="6269838" y="2903493"/>
            <a:ext cx="5748323" cy="9920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195"/>
              </a:lnSpc>
              <a:spcBef>
                <a:spcPct val="0"/>
              </a:spcBef>
            </a:pPr>
            <a:r>
              <a:rPr lang="en-US" sz="5854">
                <a:solidFill>
                  <a:srgbClr val="FFFFFF"/>
                </a:solidFill>
                <a:latin typeface="Canva Sans"/>
              </a:rPr>
              <a:t>Introduction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6000450" y="-97535"/>
            <a:ext cx="6287100" cy="2793762"/>
            <a:chOff x="0" y="0"/>
            <a:chExt cx="12740840" cy="566157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2739407" cy="5661572"/>
            </a:xfrm>
            <a:custGeom>
              <a:avLst/>
              <a:gdLst/>
              <a:ahLst/>
              <a:cxnLst/>
              <a:rect l="l" t="t" r="r" b="b"/>
              <a:pathLst>
                <a:path w="12739407" h="5661572">
                  <a:moveTo>
                    <a:pt x="0" y="5192794"/>
                  </a:moveTo>
                  <a:lnTo>
                    <a:pt x="0" y="468778"/>
                  </a:lnTo>
                  <a:cubicBezTo>
                    <a:pt x="0" y="209478"/>
                    <a:pt x="265165" y="0"/>
                    <a:pt x="593397" y="0"/>
                  </a:cubicBezTo>
                  <a:lnTo>
                    <a:pt x="12146010" y="0"/>
                  </a:lnTo>
                  <a:cubicBezTo>
                    <a:pt x="12474241" y="0"/>
                    <a:pt x="12739407" y="209478"/>
                    <a:pt x="12739407" y="468778"/>
                  </a:cubicBezTo>
                  <a:lnTo>
                    <a:pt x="12739407" y="5191661"/>
                  </a:lnTo>
                  <a:cubicBezTo>
                    <a:pt x="12739407" y="5450961"/>
                    <a:pt x="12474241" y="5660440"/>
                    <a:pt x="12146010" y="5660440"/>
                  </a:cubicBezTo>
                  <a:lnTo>
                    <a:pt x="593397" y="5660440"/>
                  </a:lnTo>
                  <a:cubicBezTo>
                    <a:pt x="266599" y="5661572"/>
                    <a:pt x="0" y="5452094"/>
                    <a:pt x="0" y="5192794"/>
                  </a:cubicBezTo>
                  <a:close/>
                </a:path>
              </a:pathLst>
            </a:custGeom>
            <a:blipFill>
              <a:blip r:embed="rId3"/>
              <a:stretch>
                <a:fillRect l="-3677" t="-37415" b="-37415"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id="14" name="Group 14"/>
          <p:cNvGrpSpPr/>
          <p:nvPr/>
        </p:nvGrpSpPr>
        <p:grpSpPr>
          <a:xfrm>
            <a:off x="-17262" y="0"/>
            <a:ext cx="6287100" cy="2696227"/>
            <a:chOff x="0" y="0"/>
            <a:chExt cx="12740840" cy="546391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2739407" cy="5463918"/>
            </a:xfrm>
            <a:custGeom>
              <a:avLst/>
              <a:gdLst/>
              <a:ahLst/>
              <a:cxnLst/>
              <a:rect l="l" t="t" r="r" b="b"/>
              <a:pathLst>
                <a:path w="12739407" h="5463918">
                  <a:moveTo>
                    <a:pt x="0" y="5011505"/>
                  </a:moveTo>
                  <a:lnTo>
                    <a:pt x="0" y="452412"/>
                  </a:lnTo>
                  <a:cubicBezTo>
                    <a:pt x="0" y="202165"/>
                    <a:pt x="265165" y="0"/>
                    <a:pt x="593397" y="0"/>
                  </a:cubicBezTo>
                  <a:lnTo>
                    <a:pt x="12146010" y="0"/>
                  </a:lnTo>
                  <a:cubicBezTo>
                    <a:pt x="12474241" y="0"/>
                    <a:pt x="12739407" y="202165"/>
                    <a:pt x="12739407" y="452412"/>
                  </a:cubicBezTo>
                  <a:lnTo>
                    <a:pt x="12739407" y="5010412"/>
                  </a:lnTo>
                  <a:cubicBezTo>
                    <a:pt x="12739407" y="5260660"/>
                    <a:pt x="12474241" y="5462825"/>
                    <a:pt x="12146010" y="5462825"/>
                  </a:cubicBezTo>
                  <a:lnTo>
                    <a:pt x="593397" y="5462825"/>
                  </a:lnTo>
                  <a:cubicBezTo>
                    <a:pt x="266599" y="5463918"/>
                    <a:pt x="0" y="5261752"/>
                    <a:pt x="0" y="5011505"/>
                  </a:cubicBezTo>
                  <a:close/>
                </a:path>
              </a:pathLst>
            </a:custGeom>
            <a:blipFill>
              <a:blip r:embed="rId4"/>
              <a:stretch>
                <a:fillRect t="-37543" b="-37543"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id="16" name="TextBox 16"/>
          <p:cNvSpPr txBox="1"/>
          <p:nvPr/>
        </p:nvSpPr>
        <p:spPr>
          <a:xfrm>
            <a:off x="17153860" y="9333734"/>
            <a:ext cx="1134140" cy="8016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697"/>
              </a:lnSpc>
              <a:spcBef>
                <a:spcPct val="0"/>
              </a:spcBef>
            </a:pPr>
            <a:r>
              <a:rPr lang="en-US" sz="4784">
                <a:solidFill>
                  <a:srgbClr val="FFFFFF"/>
                </a:solidFill>
                <a:latin typeface="Canva Sans"/>
              </a:rPr>
              <a:t>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D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43617" y="2804608"/>
            <a:ext cx="17600765" cy="6093819"/>
            <a:chOff x="0" y="0"/>
            <a:chExt cx="4635592" cy="160495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35593" cy="1604956"/>
            </a:xfrm>
            <a:custGeom>
              <a:avLst/>
              <a:gdLst/>
              <a:ahLst/>
              <a:cxnLst/>
              <a:rect l="l" t="t" r="r" b="b"/>
              <a:pathLst>
                <a:path w="4635593" h="1604956">
                  <a:moveTo>
                    <a:pt x="7478" y="0"/>
                  </a:moveTo>
                  <a:lnTo>
                    <a:pt x="4628115" y="0"/>
                  </a:lnTo>
                  <a:cubicBezTo>
                    <a:pt x="4632245" y="0"/>
                    <a:pt x="4635593" y="3348"/>
                    <a:pt x="4635593" y="7478"/>
                  </a:cubicBezTo>
                  <a:lnTo>
                    <a:pt x="4635593" y="1597479"/>
                  </a:lnTo>
                  <a:cubicBezTo>
                    <a:pt x="4635593" y="1601609"/>
                    <a:pt x="4632245" y="1604956"/>
                    <a:pt x="4628115" y="1604956"/>
                  </a:cubicBezTo>
                  <a:lnTo>
                    <a:pt x="7478" y="1604956"/>
                  </a:lnTo>
                  <a:cubicBezTo>
                    <a:pt x="3348" y="1604956"/>
                    <a:pt x="0" y="1601609"/>
                    <a:pt x="0" y="1597479"/>
                  </a:cubicBezTo>
                  <a:lnTo>
                    <a:pt x="0" y="7478"/>
                  </a:lnTo>
                  <a:cubicBezTo>
                    <a:pt x="0" y="3348"/>
                    <a:pt x="3348" y="0"/>
                    <a:pt x="7478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635592" cy="16430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573718" y="7940477"/>
            <a:ext cx="4693046" cy="4693046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>
            <a:off x="5357099" y="4181637"/>
            <a:ext cx="0" cy="4410340"/>
          </a:xfrm>
          <a:prstGeom prst="line">
            <a:avLst/>
          </a:prstGeom>
          <a:ln w="38100" cap="flat">
            <a:solidFill>
              <a:srgbClr val="151D4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11127221" y="4293176"/>
            <a:ext cx="19050" cy="4410340"/>
          </a:xfrm>
          <a:prstGeom prst="line">
            <a:avLst/>
          </a:prstGeom>
          <a:ln w="38100" cap="flat">
            <a:solidFill>
              <a:srgbClr val="151D4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TextBox 10"/>
          <p:cNvSpPr txBox="1"/>
          <p:nvPr/>
        </p:nvSpPr>
        <p:spPr>
          <a:xfrm>
            <a:off x="1222659" y="403492"/>
            <a:ext cx="16697583" cy="11276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247"/>
              </a:lnSpc>
              <a:spcBef>
                <a:spcPct val="0"/>
              </a:spcBef>
            </a:pPr>
            <a:r>
              <a:rPr lang="en-US" sz="6605">
                <a:solidFill>
                  <a:srgbClr val="FFFFFF"/>
                </a:solidFill>
                <a:latin typeface="Canva Sans"/>
              </a:rPr>
              <a:t>I. Préparation et nettoyage des données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43617" y="9362309"/>
            <a:ext cx="16697583" cy="4714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38"/>
              </a:lnSpc>
            </a:pPr>
            <a:r>
              <a:rPr lang="en-US" sz="2813" spc="-56">
                <a:solidFill>
                  <a:srgbClr val="FFFFFF"/>
                </a:solidFill>
                <a:latin typeface="Canva Sans Italics"/>
              </a:rPr>
              <a:t>Ces étapes = Transformation des données brutes en un format structuré et plus facile à manipuler.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10281" y="5400837"/>
            <a:ext cx="4703943" cy="2846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28" lvl="1" indent="-291464" algn="just">
              <a:lnSpc>
                <a:spcPts val="3779"/>
              </a:lnSpc>
              <a:buFont typeface="Arial"/>
              <a:buChar char="•"/>
            </a:pPr>
            <a:r>
              <a:rPr lang="en-US" sz="2699" spc="-53">
                <a:solidFill>
                  <a:srgbClr val="151D4B"/>
                </a:solidFill>
                <a:latin typeface="Canva Sans"/>
              </a:rPr>
              <a:t>Importation des données brutes et exploration de leur structure initiale grâce au fichier (do-file) de prétraitement des données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499974" y="5419887"/>
            <a:ext cx="5484372" cy="3042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4093" lvl="1" indent="-267047" algn="just">
              <a:lnSpc>
                <a:spcPts val="3463"/>
              </a:lnSpc>
              <a:buFont typeface="Arial"/>
              <a:buChar char="•"/>
            </a:pPr>
            <a:r>
              <a:rPr lang="en-US" sz="2473" spc="-49">
                <a:solidFill>
                  <a:srgbClr val="151D4B"/>
                </a:solidFill>
                <a:latin typeface="Canva Sans"/>
              </a:rPr>
              <a:t>Traitement des doublons et des valeurs manquantes pour la variable ID</a:t>
            </a:r>
          </a:p>
          <a:p>
            <a:pPr marL="534093" lvl="1" indent="-267047" algn="just">
              <a:lnSpc>
                <a:spcPts val="3463"/>
              </a:lnSpc>
              <a:buFont typeface="Arial"/>
              <a:buChar char="•"/>
            </a:pPr>
            <a:r>
              <a:rPr lang="en-US" sz="2473" spc="-49">
                <a:solidFill>
                  <a:srgbClr val="151D4B"/>
                </a:solidFill>
                <a:latin typeface="Canva Sans"/>
              </a:rPr>
              <a:t>Génération de variables de localisation à partir des ID</a:t>
            </a:r>
          </a:p>
          <a:p>
            <a:pPr marL="534093" lvl="1" indent="-267047" algn="just">
              <a:lnSpc>
                <a:spcPts val="3463"/>
              </a:lnSpc>
              <a:buFont typeface="Arial"/>
              <a:buChar char="•"/>
            </a:pPr>
            <a:r>
              <a:rPr lang="en-US" sz="2473" spc="-49">
                <a:solidFill>
                  <a:srgbClr val="151D4B"/>
                </a:solidFill>
                <a:latin typeface="Canva Sans"/>
              </a:rPr>
              <a:t>Suppression des variables inutiles 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280799" y="5400837"/>
            <a:ext cx="6327471" cy="27895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7272" lvl="1" indent="-288636" algn="just">
              <a:lnSpc>
                <a:spcPts val="3743"/>
              </a:lnSpc>
              <a:buFont typeface="Arial"/>
              <a:buChar char="•"/>
            </a:pPr>
            <a:r>
              <a:rPr lang="en-US" sz="2673" spc="-53">
                <a:solidFill>
                  <a:srgbClr val="151D4B"/>
                </a:solidFill>
                <a:latin typeface="Canva Sans"/>
              </a:rPr>
              <a:t>Restructuration et harmonisation des données</a:t>
            </a:r>
          </a:p>
          <a:p>
            <a:pPr marL="577272" lvl="1" indent="-288636" algn="just">
              <a:lnSpc>
                <a:spcPts val="3743"/>
              </a:lnSpc>
              <a:buFont typeface="Arial"/>
              <a:buChar char="•"/>
            </a:pPr>
            <a:r>
              <a:rPr lang="en-US" sz="2673" spc="-53">
                <a:solidFill>
                  <a:srgbClr val="151D4B"/>
                </a:solidFill>
                <a:latin typeface="Canva Sans"/>
              </a:rPr>
              <a:t>Nettoyage des données d’émigration </a:t>
            </a:r>
          </a:p>
          <a:p>
            <a:pPr marL="577272" lvl="1" indent="-288636" algn="just">
              <a:lnSpc>
                <a:spcPts val="3743"/>
              </a:lnSpc>
              <a:buFont typeface="Arial"/>
              <a:buChar char="•"/>
            </a:pPr>
            <a:r>
              <a:rPr lang="en-US" sz="2673" spc="-53">
                <a:solidFill>
                  <a:srgbClr val="151D4B"/>
                </a:solidFill>
                <a:latin typeface="Canva Sans"/>
              </a:rPr>
              <a:t>Standarisation et codage des noms des destinations </a:t>
            </a:r>
          </a:p>
        </p:txBody>
      </p:sp>
      <p:sp>
        <p:nvSpPr>
          <p:cNvPr id="15" name="Freeform 15"/>
          <p:cNvSpPr/>
          <p:nvPr/>
        </p:nvSpPr>
        <p:spPr>
          <a:xfrm>
            <a:off x="7376886" y="3113577"/>
            <a:ext cx="1371426" cy="1551826"/>
          </a:xfrm>
          <a:custGeom>
            <a:avLst/>
            <a:gdLst/>
            <a:ahLst/>
            <a:cxnLst/>
            <a:rect l="l" t="t" r="r" b="b"/>
            <a:pathLst>
              <a:path w="1371426" h="1551826">
                <a:moveTo>
                  <a:pt x="0" y="0"/>
                </a:moveTo>
                <a:lnTo>
                  <a:pt x="1371427" y="0"/>
                </a:lnTo>
                <a:lnTo>
                  <a:pt x="1371427" y="1551827"/>
                </a:lnTo>
                <a:lnTo>
                  <a:pt x="0" y="15518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Freeform 16"/>
          <p:cNvSpPr/>
          <p:nvPr/>
        </p:nvSpPr>
        <p:spPr>
          <a:xfrm>
            <a:off x="14192208" y="2904950"/>
            <a:ext cx="1247577" cy="1541949"/>
          </a:xfrm>
          <a:custGeom>
            <a:avLst/>
            <a:gdLst/>
            <a:ahLst/>
            <a:cxnLst/>
            <a:rect l="l" t="t" r="r" b="b"/>
            <a:pathLst>
              <a:path w="1247577" h="1541949">
                <a:moveTo>
                  <a:pt x="0" y="0"/>
                </a:moveTo>
                <a:lnTo>
                  <a:pt x="1247577" y="0"/>
                </a:lnTo>
                <a:lnTo>
                  <a:pt x="1247577" y="1541949"/>
                </a:lnTo>
                <a:lnTo>
                  <a:pt x="0" y="15419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17041200" y="9333734"/>
            <a:ext cx="1134140" cy="8016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697"/>
              </a:lnSpc>
              <a:spcBef>
                <a:spcPct val="0"/>
              </a:spcBef>
            </a:pPr>
            <a:r>
              <a:rPr lang="en-US" sz="4784">
                <a:solidFill>
                  <a:srgbClr val="FFFFFF"/>
                </a:solidFill>
                <a:latin typeface="Canva Sans"/>
              </a:rPr>
              <a:t>02</a:t>
            </a:r>
          </a:p>
        </p:txBody>
      </p:sp>
      <p:sp>
        <p:nvSpPr>
          <p:cNvPr id="18" name="Freeform 18"/>
          <p:cNvSpPr/>
          <p:nvPr/>
        </p:nvSpPr>
        <p:spPr>
          <a:xfrm>
            <a:off x="1580919" y="3050320"/>
            <a:ext cx="2018855" cy="1615084"/>
          </a:xfrm>
          <a:custGeom>
            <a:avLst/>
            <a:gdLst/>
            <a:ahLst/>
            <a:cxnLst/>
            <a:rect l="l" t="t" r="r" b="b"/>
            <a:pathLst>
              <a:path w="2018855" h="1615084">
                <a:moveTo>
                  <a:pt x="0" y="0"/>
                </a:moveTo>
                <a:lnTo>
                  <a:pt x="2018855" y="0"/>
                </a:lnTo>
                <a:lnTo>
                  <a:pt x="2018855" y="1615084"/>
                </a:lnTo>
                <a:lnTo>
                  <a:pt x="0" y="16150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 l="-22578" t="-41405" r="-18776" b="-35288"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123887" y="-2346523"/>
            <a:ext cx="4693046" cy="4693046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51D4B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157703" y="2346523"/>
            <a:ext cx="7019697" cy="9551393"/>
            <a:chOff x="0" y="0"/>
            <a:chExt cx="660400" cy="89857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60400" cy="898577"/>
            </a:xfrm>
            <a:custGeom>
              <a:avLst/>
              <a:gdLst/>
              <a:ahLst/>
              <a:cxnLst/>
              <a:rect l="l" t="t" r="r" b="b"/>
              <a:pathLst>
                <a:path w="660400" h="898577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30407"/>
                  </a:cubicBezTo>
                  <a:lnTo>
                    <a:pt x="660400" y="898577"/>
                  </a:lnTo>
                  <a:lnTo>
                    <a:pt x="0" y="898577"/>
                  </a:lnTo>
                  <a:lnTo>
                    <a:pt x="0" y="330829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151D4B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88900"/>
              <a:ext cx="660400" cy="8096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11157703" y="2436102"/>
            <a:ext cx="6668667" cy="6668667"/>
            <a:chOff x="0" y="0"/>
            <a:chExt cx="8916670" cy="8916670"/>
          </a:xfrm>
        </p:grpSpPr>
        <p:sp>
          <p:nvSpPr>
            <p:cNvPr id="9" name="Freeform 9"/>
            <p:cNvSpPr/>
            <p:nvPr/>
          </p:nvSpPr>
          <p:spPr>
            <a:xfrm>
              <a:off x="6350" y="6350"/>
              <a:ext cx="8903970" cy="8903970"/>
            </a:xfrm>
            <a:custGeom>
              <a:avLst/>
              <a:gdLst/>
              <a:ahLst/>
              <a:cxnLst/>
              <a:rect l="l" t="t" r="r" b="b"/>
              <a:pathLst>
                <a:path w="8903970" h="8903970">
                  <a:moveTo>
                    <a:pt x="4451350" y="8903970"/>
                  </a:moveTo>
                  <a:cubicBezTo>
                    <a:pt x="1997710" y="8903970"/>
                    <a:pt x="0" y="6906260"/>
                    <a:pt x="0" y="4451350"/>
                  </a:cubicBezTo>
                  <a:cubicBezTo>
                    <a:pt x="0" y="1996440"/>
                    <a:pt x="1997710" y="0"/>
                    <a:pt x="4451350" y="0"/>
                  </a:cubicBezTo>
                  <a:cubicBezTo>
                    <a:pt x="6904990" y="0"/>
                    <a:pt x="8903970" y="1997710"/>
                    <a:pt x="8903970" y="4451350"/>
                  </a:cubicBezTo>
                  <a:cubicBezTo>
                    <a:pt x="8903970" y="6904990"/>
                    <a:pt x="6906260" y="8903970"/>
                    <a:pt x="4451350" y="8903970"/>
                  </a:cubicBezTo>
                  <a:close/>
                  <a:moveTo>
                    <a:pt x="4451350" y="19050"/>
                  </a:moveTo>
                  <a:cubicBezTo>
                    <a:pt x="2007870" y="19050"/>
                    <a:pt x="19050" y="2007870"/>
                    <a:pt x="19050" y="4451350"/>
                  </a:cubicBezTo>
                  <a:cubicBezTo>
                    <a:pt x="19050" y="6894830"/>
                    <a:pt x="2007870" y="8883650"/>
                    <a:pt x="4451350" y="8883650"/>
                  </a:cubicBezTo>
                  <a:cubicBezTo>
                    <a:pt x="6894830" y="8883650"/>
                    <a:pt x="8883650" y="6894830"/>
                    <a:pt x="8883650" y="4451350"/>
                  </a:cubicBezTo>
                  <a:cubicBezTo>
                    <a:pt x="8883650" y="2007870"/>
                    <a:pt x="6896100" y="19050"/>
                    <a:pt x="4451350" y="1905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154940" y="154940"/>
              <a:ext cx="8605520" cy="8605520"/>
            </a:xfrm>
            <a:custGeom>
              <a:avLst/>
              <a:gdLst/>
              <a:ahLst/>
              <a:cxnLst/>
              <a:rect l="l" t="t" r="r" b="b"/>
              <a:pathLst>
                <a:path w="8605520" h="8605520">
                  <a:moveTo>
                    <a:pt x="8605520" y="4302760"/>
                  </a:moveTo>
                  <a:cubicBezTo>
                    <a:pt x="8605520" y="6678930"/>
                    <a:pt x="6678930" y="8605520"/>
                    <a:pt x="4302760" y="8605520"/>
                  </a:cubicBezTo>
                  <a:cubicBezTo>
                    <a:pt x="1926590" y="8605520"/>
                    <a:pt x="0" y="6680200"/>
                    <a:pt x="0" y="4302760"/>
                  </a:cubicBezTo>
                  <a:cubicBezTo>
                    <a:pt x="0" y="1925320"/>
                    <a:pt x="1926590" y="0"/>
                    <a:pt x="4302760" y="0"/>
                  </a:cubicBezTo>
                  <a:cubicBezTo>
                    <a:pt x="6678930" y="0"/>
                    <a:pt x="8605520" y="1926590"/>
                    <a:pt x="8605520" y="4302760"/>
                  </a:cubicBezTo>
                  <a:close/>
                </a:path>
              </a:pathLst>
            </a:custGeom>
            <a:blipFill>
              <a:blip r:embed="rId2"/>
              <a:stretch>
                <a:fillRect l="-13461" r="-13461"/>
              </a:stretch>
            </a:blipFill>
          </p:spPr>
        </p:sp>
      </p:grpSp>
      <p:sp>
        <p:nvSpPr>
          <p:cNvPr id="11" name="TextBox 11"/>
          <p:cNvSpPr txBox="1"/>
          <p:nvPr/>
        </p:nvSpPr>
        <p:spPr>
          <a:xfrm>
            <a:off x="434197" y="3079267"/>
            <a:ext cx="10296507" cy="6179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9616" lvl="1" indent="-294808" algn="just">
              <a:lnSpc>
                <a:spcPts val="3823"/>
              </a:lnSpc>
              <a:buFont typeface="Arial"/>
              <a:buChar char="•"/>
            </a:pPr>
            <a:r>
              <a:rPr lang="en-US" sz="2730" spc="-54">
                <a:solidFill>
                  <a:srgbClr val="151D4B"/>
                </a:solidFill>
                <a:latin typeface="Canva Sans Bold"/>
              </a:rPr>
              <a:t> Pratique d’une diversité de cultures, en plus de l’élevage : plus de la moitié des enquêtés de chaque pays, la totalité pour le Burkina Faso</a:t>
            </a:r>
          </a:p>
          <a:p>
            <a:pPr algn="just">
              <a:lnSpc>
                <a:spcPts val="3823"/>
              </a:lnSpc>
            </a:pPr>
            <a:endParaRPr lang="en-US" sz="2730" spc="-54">
              <a:solidFill>
                <a:srgbClr val="151D4B"/>
              </a:solidFill>
              <a:latin typeface="Canva Sans Bold"/>
            </a:endParaRPr>
          </a:p>
          <a:p>
            <a:pPr algn="just">
              <a:lnSpc>
                <a:spcPts val="3823"/>
              </a:lnSpc>
            </a:pPr>
            <a:endParaRPr lang="en-US" sz="2730" spc="-54">
              <a:solidFill>
                <a:srgbClr val="151D4B"/>
              </a:solidFill>
              <a:latin typeface="Canva Sans Bold"/>
            </a:endParaRPr>
          </a:p>
          <a:p>
            <a:pPr marL="589616" lvl="1" indent="-294808" algn="just">
              <a:lnSpc>
                <a:spcPts val="3823"/>
              </a:lnSpc>
              <a:buFont typeface="Arial"/>
              <a:buChar char="•"/>
            </a:pPr>
            <a:r>
              <a:rPr lang="en-US" sz="2730" spc="-54">
                <a:solidFill>
                  <a:srgbClr val="151D4B"/>
                </a:solidFill>
                <a:latin typeface="Canva Sans Bold"/>
              </a:rPr>
              <a:t>L</a:t>
            </a:r>
            <a:r>
              <a:rPr lang="en-US" sz="2730" spc="-54">
                <a:solidFill>
                  <a:srgbClr val="151D4B"/>
                </a:solidFill>
                <a:latin typeface="Canva Sans"/>
              </a:rPr>
              <a:t>e mil, le sorgho, le maïs, le niébé, le manioc, l'arachide, le coton, les cultures maraîchères, le sésame, le melon, le riz, le gombo, les fruits sauvages, les vergers et l'oseille de Guinée</a:t>
            </a:r>
          </a:p>
          <a:p>
            <a:pPr algn="just">
              <a:lnSpc>
                <a:spcPts val="3823"/>
              </a:lnSpc>
            </a:pPr>
            <a:endParaRPr lang="en-US" sz="2730" spc="-54">
              <a:solidFill>
                <a:srgbClr val="151D4B"/>
              </a:solidFill>
              <a:latin typeface="Canva Sans"/>
            </a:endParaRPr>
          </a:p>
          <a:p>
            <a:pPr algn="just">
              <a:lnSpc>
                <a:spcPts val="3823"/>
              </a:lnSpc>
            </a:pPr>
            <a:endParaRPr lang="en-US" sz="2730" spc="-54">
              <a:solidFill>
                <a:srgbClr val="151D4B"/>
              </a:solidFill>
              <a:latin typeface="Canva Sans"/>
            </a:endParaRPr>
          </a:p>
          <a:p>
            <a:pPr marL="589616" lvl="1" indent="-294808" algn="just">
              <a:lnSpc>
                <a:spcPts val="3823"/>
              </a:lnSpc>
              <a:buFont typeface="Arial"/>
              <a:buChar char="•"/>
            </a:pPr>
            <a:r>
              <a:rPr lang="en-US" sz="2730" spc="-54">
                <a:solidFill>
                  <a:srgbClr val="151D4B"/>
                </a:solidFill>
                <a:latin typeface="Canva Sans"/>
              </a:rPr>
              <a:t>Diversité dans les cultures pratiquées, avec</a:t>
            </a:r>
            <a:r>
              <a:rPr lang="en-US" sz="2730" spc="-54">
                <a:solidFill>
                  <a:srgbClr val="151D4B"/>
                </a:solidFill>
                <a:latin typeface="Canva Sans Bold"/>
              </a:rPr>
              <a:t> une prédominance du mil, du sorgho, du maïs et du niébé</a:t>
            </a:r>
            <a:r>
              <a:rPr lang="en-US" sz="2730" spc="-54">
                <a:solidFill>
                  <a:srgbClr val="151D4B"/>
                </a:solidFill>
                <a:latin typeface="Canva Sans"/>
              </a:rPr>
              <a:t> (62% à 81 % des cultures).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816886" y="-40538"/>
            <a:ext cx="13875344" cy="1170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520"/>
              </a:lnSpc>
              <a:spcBef>
                <a:spcPct val="0"/>
              </a:spcBef>
            </a:pPr>
            <a:r>
              <a:rPr lang="en-US" sz="6800">
                <a:solidFill>
                  <a:srgbClr val="151D4B"/>
                </a:solidFill>
                <a:latin typeface="Canva Sans Bold"/>
              </a:rPr>
              <a:t>II. Subsistance du ménage (1/3)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6692230" y="9485368"/>
            <a:ext cx="1134140" cy="8016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697"/>
              </a:lnSpc>
              <a:spcBef>
                <a:spcPct val="0"/>
              </a:spcBef>
            </a:pPr>
            <a:r>
              <a:rPr lang="en-US" sz="4784">
                <a:solidFill>
                  <a:srgbClr val="151D4B"/>
                </a:solidFill>
                <a:latin typeface="Canva Sans"/>
              </a:rPr>
              <a:t>03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7043260" y="9485368"/>
            <a:ext cx="1134140" cy="8016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697"/>
              </a:lnSpc>
              <a:spcBef>
                <a:spcPct val="0"/>
              </a:spcBef>
            </a:pPr>
            <a:r>
              <a:rPr lang="en-US" sz="4784">
                <a:solidFill>
                  <a:srgbClr val="FFFFFF"/>
                </a:solidFill>
                <a:latin typeface="Canva Sans"/>
              </a:rPr>
              <a:t>03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144000" y="3429118"/>
            <a:ext cx="8648525" cy="47808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38"/>
              </a:lnSpc>
            </a:pPr>
            <a:r>
              <a:rPr lang="en-US" sz="3027" spc="-60" dirty="0">
                <a:solidFill>
                  <a:srgbClr val="151D4B"/>
                </a:solidFill>
                <a:latin typeface="Canva Sans Italics"/>
              </a:rPr>
              <a:t> // </a:t>
            </a:r>
            <a:r>
              <a:rPr lang="en-US" sz="3027" spc="-60" dirty="0" err="1">
                <a:solidFill>
                  <a:srgbClr val="151D4B"/>
                </a:solidFill>
                <a:latin typeface="Canva Sans Italics"/>
              </a:rPr>
              <a:t>Besoins</a:t>
            </a:r>
            <a:r>
              <a:rPr lang="en-US" sz="3027" spc="-60" dirty="0">
                <a:solidFill>
                  <a:srgbClr val="151D4B"/>
                </a:solidFill>
                <a:latin typeface="Canva Sans Italics"/>
              </a:rPr>
              <a:t> </a:t>
            </a:r>
            <a:r>
              <a:rPr lang="en-US" sz="3027" spc="-60" dirty="0" err="1">
                <a:solidFill>
                  <a:srgbClr val="151D4B"/>
                </a:solidFill>
                <a:latin typeface="Canva Sans Italics"/>
              </a:rPr>
              <a:t>alimentaires</a:t>
            </a:r>
            <a:r>
              <a:rPr lang="en-US" sz="3027" spc="-60" dirty="0">
                <a:solidFill>
                  <a:srgbClr val="151D4B"/>
                </a:solidFill>
                <a:latin typeface="Canva Sans Italics"/>
              </a:rPr>
              <a:t> </a:t>
            </a:r>
            <a:r>
              <a:rPr lang="en-US" sz="3027" spc="-60" dirty="0" err="1">
                <a:solidFill>
                  <a:srgbClr val="151D4B"/>
                </a:solidFill>
                <a:latin typeface="Canva Sans Italics"/>
              </a:rPr>
              <a:t>satisfaits</a:t>
            </a:r>
            <a:r>
              <a:rPr lang="en-US" sz="3027" spc="-60" dirty="0">
                <a:solidFill>
                  <a:srgbClr val="151D4B"/>
                </a:solidFill>
                <a:latin typeface="Canva Sans Italics"/>
              </a:rPr>
              <a:t> grâce à </a:t>
            </a:r>
            <a:r>
              <a:rPr lang="en-US" sz="3027" spc="-60">
                <a:solidFill>
                  <a:srgbClr val="151D4B"/>
                </a:solidFill>
                <a:latin typeface="Canva Sans Italics"/>
              </a:rPr>
              <a:t>la </a:t>
            </a:r>
            <a:r>
              <a:rPr lang="en-US" sz="3027" spc="-60" smtClean="0">
                <a:solidFill>
                  <a:srgbClr val="151D4B"/>
                </a:solidFill>
                <a:latin typeface="Canva Sans Italics"/>
              </a:rPr>
              <a:t>production </a:t>
            </a:r>
            <a:r>
              <a:rPr lang="en-US" sz="3027" spc="-60" dirty="0" err="1">
                <a:solidFill>
                  <a:srgbClr val="151D4B"/>
                </a:solidFill>
                <a:latin typeface="Canva Sans Italics"/>
              </a:rPr>
              <a:t>agricole</a:t>
            </a:r>
            <a:r>
              <a:rPr lang="en-US" sz="3027" spc="-60" dirty="0">
                <a:solidFill>
                  <a:srgbClr val="151D4B"/>
                </a:solidFill>
                <a:latin typeface="Canva Sans Italics"/>
              </a:rPr>
              <a:t> des ménages pendant 4 à 8 </a:t>
            </a:r>
            <a:r>
              <a:rPr lang="en-US" sz="3027" spc="-60" dirty="0" err="1">
                <a:solidFill>
                  <a:srgbClr val="151D4B"/>
                </a:solidFill>
                <a:latin typeface="Canva Sans Italics"/>
              </a:rPr>
              <a:t>mois</a:t>
            </a:r>
            <a:r>
              <a:rPr lang="en-US" sz="3027" spc="-60" dirty="0">
                <a:solidFill>
                  <a:srgbClr val="151D4B"/>
                </a:solidFill>
                <a:latin typeface="Canva Sans Italics"/>
              </a:rPr>
              <a:t>.</a:t>
            </a:r>
          </a:p>
          <a:p>
            <a:pPr algn="just">
              <a:lnSpc>
                <a:spcPts val="4238"/>
              </a:lnSpc>
            </a:pPr>
            <a:endParaRPr lang="en-US" sz="3027" spc="-60" dirty="0">
              <a:solidFill>
                <a:srgbClr val="151D4B"/>
              </a:solidFill>
              <a:latin typeface="Canva Sans Italics"/>
            </a:endParaRPr>
          </a:p>
          <a:p>
            <a:pPr algn="just">
              <a:lnSpc>
                <a:spcPts val="4238"/>
              </a:lnSpc>
            </a:pPr>
            <a:endParaRPr lang="en-US" sz="3027" spc="-60" dirty="0">
              <a:solidFill>
                <a:srgbClr val="151D4B"/>
              </a:solidFill>
              <a:latin typeface="Canva Sans Italics"/>
            </a:endParaRPr>
          </a:p>
          <a:p>
            <a:pPr marL="0" lvl="0" indent="0" algn="just">
              <a:lnSpc>
                <a:spcPts val="4238"/>
              </a:lnSpc>
              <a:spcBef>
                <a:spcPct val="0"/>
              </a:spcBef>
            </a:pPr>
            <a:r>
              <a:rPr lang="en-US" sz="3027" spc="-60" dirty="0">
                <a:solidFill>
                  <a:srgbClr val="151D4B"/>
                </a:solidFill>
                <a:latin typeface="Canva Sans Italics"/>
              </a:rPr>
              <a:t>// Niger et Burkina Faso = les </a:t>
            </a:r>
            <a:r>
              <a:rPr lang="en-US" sz="3027" spc="-60" dirty="0" err="1">
                <a:solidFill>
                  <a:srgbClr val="151D4B"/>
                </a:solidFill>
                <a:latin typeface="Canva Sans Italics"/>
              </a:rPr>
              <a:t>niveaux</a:t>
            </a:r>
            <a:r>
              <a:rPr lang="en-US" sz="3027" spc="-60" dirty="0">
                <a:solidFill>
                  <a:srgbClr val="151D4B"/>
                </a:solidFill>
                <a:latin typeface="Canva Sans Italics"/>
              </a:rPr>
              <a:t> </a:t>
            </a:r>
            <a:r>
              <a:rPr lang="en-US" sz="3027" spc="-60" dirty="0" err="1">
                <a:solidFill>
                  <a:srgbClr val="151D4B"/>
                </a:solidFill>
                <a:latin typeface="Canva Sans Italics"/>
              </a:rPr>
              <a:t>d'autosuffisance</a:t>
            </a:r>
            <a:r>
              <a:rPr lang="en-US" sz="3027" spc="-60" dirty="0">
                <a:solidFill>
                  <a:srgbClr val="151D4B"/>
                </a:solidFill>
                <a:latin typeface="Canva Sans Italics"/>
              </a:rPr>
              <a:t> les plus </a:t>
            </a:r>
            <a:r>
              <a:rPr lang="en-US" sz="3027" spc="-60" dirty="0" err="1">
                <a:solidFill>
                  <a:srgbClr val="151D4B"/>
                </a:solidFill>
                <a:latin typeface="Canva Sans Italics"/>
              </a:rPr>
              <a:t>élevés</a:t>
            </a:r>
            <a:r>
              <a:rPr lang="en-US" sz="3027" spc="-60" dirty="0">
                <a:solidFill>
                  <a:srgbClr val="151D4B"/>
                </a:solidFill>
                <a:latin typeface="Canva Sans Italics"/>
              </a:rPr>
              <a:t>, avec </a:t>
            </a:r>
            <a:r>
              <a:rPr lang="en-US" sz="3027" spc="-60" dirty="0" err="1">
                <a:solidFill>
                  <a:srgbClr val="151D4B"/>
                </a:solidFill>
                <a:latin typeface="Canva Sans Italics"/>
              </a:rPr>
              <a:t>respectivement</a:t>
            </a:r>
            <a:r>
              <a:rPr lang="en-US" sz="3027" spc="-60" dirty="0">
                <a:solidFill>
                  <a:srgbClr val="151D4B"/>
                </a:solidFill>
                <a:latin typeface="Canva Sans Italics"/>
              </a:rPr>
              <a:t> 7  </a:t>
            </a:r>
            <a:r>
              <a:rPr lang="en-US" sz="3027" spc="-60" dirty="0" err="1">
                <a:solidFill>
                  <a:srgbClr val="151D4B"/>
                </a:solidFill>
                <a:latin typeface="Canva Sans Italics"/>
              </a:rPr>
              <a:t>mois</a:t>
            </a:r>
            <a:r>
              <a:rPr lang="en-US" sz="3027" spc="-60" dirty="0">
                <a:solidFill>
                  <a:srgbClr val="151D4B"/>
                </a:solidFill>
                <a:latin typeface="Canva Sans Italics"/>
              </a:rPr>
              <a:t> et demi et 6 </a:t>
            </a:r>
            <a:r>
              <a:rPr lang="en-US" sz="3027" spc="-60" dirty="0" err="1">
                <a:solidFill>
                  <a:srgbClr val="151D4B"/>
                </a:solidFill>
                <a:latin typeface="Canva Sans Italics"/>
              </a:rPr>
              <a:t>mois</a:t>
            </a:r>
            <a:r>
              <a:rPr lang="en-US" sz="3027" spc="-60" dirty="0">
                <a:solidFill>
                  <a:srgbClr val="151D4B"/>
                </a:solidFill>
                <a:latin typeface="Canva Sans Italics"/>
              </a:rPr>
              <a:t> et demi </a:t>
            </a:r>
            <a:r>
              <a:rPr lang="en-US" sz="3027" spc="-60" dirty="0" err="1">
                <a:solidFill>
                  <a:srgbClr val="151D4B"/>
                </a:solidFill>
                <a:latin typeface="Canva Sans Italics"/>
              </a:rPr>
              <a:t>d'autosuffisance</a:t>
            </a:r>
            <a:r>
              <a:rPr lang="en-US" sz="3027" spc="-60" dirty="0">
                <a:solidFill>
                  <a:srgbClr val="151D4B"/>
                </a:solidFill>
                <a:latin typeface="Canva Sans Italics"/>
              </a:rPr>
              <a:t> </a:t>
            </a:r>
            <a:r>
              <a:rPr lang="en-US" sz="3027" spc="-60" dirty="0" err="1">
                <a:solidFill>
                  <a:srgbClr val="151D4B"/>
                </a:solidFill>
                <a:latin typeface="Canva Sans Italics"/>
              </a:rPr>
              <a:t>en</a:t>
            </a:r>
            <a:r>
              <a:rPr lang="en-US" sz="3027" spc="-60" dirty="0">
                <a:solidFill>
                  <a:srgbClr val="151D4B"/>
                </a:solidFill>
                <a:latin typeface="Canva Sans Italics"/>
              </a:rPr>
              <a:t> </a:t>
            </a:r>
            <a:r>
              <a:rPr lang="en-US" sz="3027" spc="-60" dirty="0" err="1">
                <a:solidFill>
                  <a:srgbClr val="151D4B"/>
                </a:solidFill>
                <a:latin typeface="Canva Sans Italics"/>
              </a:rPr>
              <a:t>moyenne</a:t>
            </a:r>
            <a:r>
              <a:rPr lang="en-US" sz="3027" spc="-60" dirty="0">
                <a:solidFill>
                  <a:srgbClr val="151D4B"/>
                </a:solidFill>
                <a:latin typeface="Canva Sans Italics"/>
              </a:rPr>
              <a:t>.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884" y="1208749"/>
            <a:ext cx="9166979" cy="9278735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5238003" y="8290589"/>
            <a:ext cx="7523780" cy="7523780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51D4B">
                <a:alpha val="95686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3724222" y="-4507687"/>
            <a:ext cx="5924489" cy="5924489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51D4B">
                <a:alpha val="95686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816886" y="-21488"/>
            <a:ext cx="13712030" cy="1144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80"/>
              </a:lnSpc>
              <a:spcBef>
                <a:spcPct val="0"/>
              </a:spcBef>
            </a:pPr>
            <a:r>
              <a:rPr lang="en-US" sz="6700">
                <a:solidFill>
                  <a:srgbClr val="151D4B"/>
                </a:solidFill>
                <a:latin typeface="Canva Sans Bold"/>
              </a:rPr>
              <a:t>II. Subsistance du ménage (2/3)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7041200" y="9333734"/>
            <a:ext cx="1134140" cy="8016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697"/>
              </a:lnSpc>
              <a:spcBef>
                <a:spcPct val="0"/>
              </a:spcBef>
            </a:pPr>
            <a:r>
              <a:rPr lang="en-US" sz="4784">
                <a:solidFill>
                  <a:srgbClr val="FFFFFF"/>
                </a:solidFill>
                <a:latin typeface="Canva Sans"/>
              </a:rPr>
              <a:t>04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45927" y="1728053"/>
            <a:ext cx="7523780" cy="7546156"/>
            <a:chOff x="0" y="0"/>
            <a:chExt cx="2106826" cy="211309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06826" cy="2113092"/>
            </a:xfrm>
            <a:custGeom>
              <a:avLst/>
              <a:gdLst/>
              <a:ahLst/>
              <a:cxnLst/>
              <a:rect l="l" t="t" r="r" b="b"/>
              <a:pathLst>
                <a:path w="2106826" h="2113092">
                  <a:moveTo>
                    <a:pt x="0" y="0"/>
                  </a:moveTo>
                  <a:lnTo>
                    <a:pt x="2106826" y="0"/>
                  </a:lnTo>
                  <a:lnTo>
                    <a:pt x="2106826" y="2113092"/>
                  </a:lnTo>
                  <a:lnTo>
                    <a:pt x="0" y="2113092"/>
                  </a:lnTo>
                  <a:close/>
                </a:path>
              </a:pathLst>
            </a:custGeom>
            <a:solidFill>
              <a:srgbClr val="151D4B">
                <a:alpha val="95686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106826" cy="21511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721735" y="2125882"/>
            <a:ext cx="6352213" cy="9710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902"/>
              </a:lnSpc>
              <a:spcBef>
                <a:spcPct val="0"/>
              </a:spcBef>
            </a:pPr>
            <a:r>
              <a:rPr lang="en-US" sz="5644">
                <a:solidFill>
                  <a:srgbClr val="FFFFFF"/>
                </a:solidFill>
                <a:latin typeface="Canva Sans Italics"/>
              </a:rPr>
              <a:t>Indice de viabilité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200267" y="5234114"/>
            <a:ext cx="2370352" cy="348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43"/>
              </a:lnSpc>
              <a:spcBef>
                <a:spcPct val="0"/>
              </a:spcBef>
            </a:pPr>
            <a:r>
              <a:rPr lang="en-US" sz="2030" spc="-40">
                <a:solidFill>
                  <a:srgbClr val="FFFFFF"/>
                </a:solidFill>
                <a:latin typeface="Canva Sans"/>
              </a:rPr>
              <a:t>Burkina Faso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038855" y="4278041"/>
            <a:ext cx="2370352" cy="9710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902"/>
              </a:lnSpc>
              <a:spcBef>
                <a:spcPct val="0"/>
              </a:spcBef>
            </a:pPr>
            <a:r>
              <a:rPr lang="en-US" sz="5644">
                <a:solidFill>
                  <a:srgbClr val="FF5757"/>
                </a:solidFill>
                <a:latin typeface="Canva Sans"/>
              </a:rPr>
              <a:t>3,2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363675" y="2802305"/>
            <a:ext cx="8115300" cy="5641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6109" lvl="1" indent="-313054" algn="just">
              <a:lnSpc>
                <a:spcPts val="4059"/>
              </a:lnSpc>
              <a:buFont typeface="Arial"/>
              <a:buChar char="•"/>
            </a:pPr>
            <a:r>
              <a:rPr lang="en-US" sz="2899" spc="-57">
                <a:solidFill>
                  <a:srgbClr val="151D4B"/>
                </a:solidFill>
                <a:latin typeface="Canva Sans"/>
              </a:rPr>
              <a:t>Différences significatives entre les pays</a:t>
            </a:r>
          </a:p>
          <a:p>
            <a:pPr algn="just">
              <a:lnSpc>
                <a:spcPts val="4059"/>
              </a:lnSpc>
            </a:pPr>
            <a:endParaRPr lang="en-US" sz="2899" spc="-57">
              <a:solidFill>
                <a:srgbClr val="151D4B"/>
              </a:solidFill>
              <a:latin typeface="Canva Sans"/>
            </a:endParaRPr>
          </a:p>
          <a:p>
            <a:pPr algn="just">
              <a:lnSpc>
                <a:spcPts val="4059"/>
              </a:lnSpc>
            </a:pPr>
            <a:endParaRPr lang="en-US" sz="2899" spc="-57">
              <a:solidFill>
                <a:srgbClr val="151D4B"/>
              </a:solidFill>
              <a:latin typeface="Canva Sans"/>
            </a:endParaRPr>
          </a:p>
          <a:p>
            <a:pPr marL="626109" lvl="1" indent="-313054" algn="just">
              <a:lnSpc>
                <a:spcPts val="4059"/>
              </a:lnSpc>
              <a:buFont typeface="Arial"/>
              <a:buChar char="•"/>
            </a:pPr>
            <a:r>
              <a:rPr lang="en-US" sz="2899" spc="-57">
                <a:solidFill>
                  <a:srgbClr val="151D4B"/>
                </a:solidFill>
                <a:latin typeface="Canva Sans"/>
              </a:rPr>
              <a:t>Mauritanie, le Mali et le Sénégal = des valeurs élevées supérieures à 4, indiquant une meilleure capacité des ménages à maintenir des activités d'élevage viables</a:t>
            </a:r>
          </a:p>
          <a:p>
            <a:pPr algn="just">
              <a:lnSpc>
                <a:spcPts val="4059"/>
              </a:lnSpc>
            </a:pPr>
            <a:endParaRPr lang="en-US" sz="2899" spc="-57">
              <a:solidFill>
                <a:srgbClr val="151D4B"/>
              </a:solidFill>
              <a:latin typeface="Canva Sans"/>
            </a:endParaRPr>
          </a:p>
          <a:p>
            <a:pPr marL="626109" lvl="1" indent="-313054" algn="just">
              <a:lnSpc>
                <a:spcPts val="4059"/>
              </a:lnSpc>
              <a:buFont typeface="Arial"/>
              <a:buChar char="•"/>
            </a:pPr>
            <a:r>
              <a:rPr lang="en-US" sz="2899" spc="-57">
                <a:solidFill>
                  <a:srgbClr val="151D4B"/>
                </a:solidFill>
                <a:latin typeface="Canva Sans"/>
              </a:rPr>
              <a:t> Pour le  Burkina Faso et le Niger, seuil de viabilité non atteint</a:t>
            </a:r>
          </a:p>
          <a:p>
            <a:pPr marL="0" lvl="0" indent="0" algn="just">
              <a:lnSpc>
                <a:spcPts val="4059"/>
              </a:lnSpc>
              <a:spcBef>
                <a:spcPct val="0"/>
              </a:spcBef>
            </a:pPr>
            <a:endParaRPr lang="en-US" sz="2899" spc="-57">
              <a:solidFill>
                <a:srgbClr val="151D4B"/>
              </a:solidFill>
              <a:latin typeface="Canva Sans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028700" y="9258233"/>
            <a:ext cx="7523780" cy="428991"/>
            <a:chOff x="0" y="0"/>
            <a:chExt cx="2106826" cy="12012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106826" cy="120127"/>
            </a:xfrm>
            <a:custGeom>
              <a:avLst/>
              <a:gdLst/>
              <a:ahLst/>
              <a:cxnLst/>
              <a:rect l="l" t="t" r="r" b="b"/>
              <a:pathLst>
                <a:path w="2106826" h="120127">
                  <a:moveTo>
                    <a:pt x="0" y="0"/>
                  </a:moveTo>
                  <a:lnTo>
                    <a:pt x="2106826" y="0"/>
                  </a:lnTo>
                  <a:lnTo>
                    <a:pt x="2106826" y="120127"/>
                  </a:lnTo>
                  <a:lnTo>
                    <a:pt x="0" y="120127"/>
                  </a:lnTo>
                  <a:close/>
                </a:path>
              </a:pathLst>
            </a:custGeom>
            <a:solidFill>
              <a:srgbClr val="151D4B">
                <a:alpha val="48627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106826" cy="1582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5238003" y="8290589"/>
            <a:ext cx="7523780" cy="7523780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51D4B">
                <a:alpha val="95686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-3724222" y="-4507687"/>
            <a:ext cx="5924489" cy="5924489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51D4B">
                <a:alpha val="95686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2816886" y="-21488"/>
            <a:ext cx="13183128" cy="1144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80"/>
              </a:lnSpc>
              <a:spcBef>
                <a:spcPct val="0"/>
              </a:spcBef>
            </a:pPr>
            <a:r>
              <a:rPr lang="en-US" sz="6700">
                <a:solidFill>
                  <a:srgbClr val="151D4B"/>
                </a:solidFill>
                <a:latin typeface="Canva Sans Bold"/>
              </a:rPr>
              <a:t>II. Subsistance du ménage (3/3)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5189023" y="4379652"/>
            <a:ext cx="2370352" cy="9710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902"/>
              </a:lnSpc>
              <a:spcBef>
                <a:spcPct val="0"/>
              </a:spcBef>
            </a:pPr>
            <a:r>
              <a:rPr lang="en-US" sz="5644">
                <a:solidFill>
                  <a:srgbClr val="FF3131"/>
                </a:solidFill>
                <a:latin typeface="Canva Sans"/>
              </a:rPr>
              <a:t>3,4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5189023" y="5303087"/>
            <a:ext cx="2370352" cy="348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43"/>
              </a:lnSpc>
              <a:spcBef>
                <a:spcPct val="0"/>
              </a:spcBef>
            </a:pPr>
            <a:r>
              <a:rPr lang="en-US" sz="2030" spc="-40">
                <a:solidFill>
                  <a:srgbClr val="FFFFFF"/>
                </a:solidFill>
                <a:latin typeface="Canva Sans"/>
              </a:rPr>
              <a:t>Niger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411767" y="6958084"/>
            <a:ext cx="1577000" cy="9710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902"/>
              </a:lnSpc>
              <a:spcBef>
                <a:spcPct val="0"/>
              </a:spcBef>
            </a:pPr>
            <a:r>
              <a:rPr lang="en-US" sz="5644">
                <a:solidFill>
                  <a:srgbClr val="FFFFFF"/>
                </a:solidFill>
                <a:latin typeface="Canva Sans"/>
              </a:rPr>
              <a:t>4,9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4112048" y="6958084"/>
            <a:ext cx="1391538" cy="9710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902"/>
              </a:lnSpc>
              <a:spcBef>
                <a:spcPct val="0"/>
              </a:spcBef>
            </a:pPr>
            <a:r>
              <a:rPr lang="en-US" sz="5644">
                <a:solidFill>
                  <a:srgbClr val="FFFFFF"/>
                </a:solidFill>
                <a:latin typeface="Canva Sans"/>
              </a:rPr>
              <a:t>6,1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6655618" y="6988704"/>
            <a:ext cx="1418330" cy="9710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902"/>
              </a:lnSpc>
              <a:spcBef>
                <a:spcPct val="0"/>
              </a:spcBef>
            </a:pPr>
            <a:r>
              <a:rPr lang="en-US" sz="5644">
                <a:solidFill>
                  <a:srgbClr val="FFFFFF"/>
                </a:solidFill>
                <a:latin typeface="Canva Sans"/>
              </a:rPr>
              <a:t>9,4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28700" y="7986928"/>
            <a:ext cx="2370352" cy="348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43"/>
              </a:lnSpc>
              <a:spcBef>
                <a:spcPct val="0"/>
              </a:spcBef>
            </a:pPr>
            <a:r>
              <a:rPr lang="en-US" sz="2030" spc="-40">
                <a:solidFill>
                  <a:srgbClr val="FFFFFF"/>
                </a:solidFill>
                <a:latin typeface="Canva Sans"/>
              </a:rPr>
              <a:t>Sénégal 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3622641" y="7986928"/>
            <a:ext cx="2370352" cy="348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43"/>
              </a:lnSpc>
              <a:spcBef>
                <a:spcPct val="0"/>
              </a:spcBef>
            </a:pPr>
            <a:r>
              <a:rPr lang="en-US" sz="2030" spc="-40">
                <a:solidFill>
                  <a:srgbClr val="FFFFFF"/>
                </a:solidFill>
                <a:latin typeface="Canva Sans"/>
              </a:rPr>
              <a:t>Mali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6374198" y="7942126"/>
            <a:ext cx="2370352" cy="348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43"/>
              </a:lnSpc>
              <a:spcBef>
                <a:spcPct val="0"/>
              </a:spcBef>
            </a:pPr>
            <a:r>
              <a:rPr lang="en-US" sz="2030" spc="-40">
                <a:solidFill>
                  <a:srgbClr val="FFFFFF"/>
                </a:solidFill>
                <a:latin typeface="Canva Sans"/>
              </a:rPr>
              <a:t>Mauritanie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7041200" y="9333734"/>
            <a:ext cx="1134140" cy="8016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697"/>
              </a:lnSpc>
              <a:spcBef>
                <a:spcPct val="0"/>
              </a:spcBef>
            </a:pPr>
            <a:r>
              <a:rPr lang="en-US" sz="4784">
                <a:solidFill>
                  <a:srgbClr val="FFFFFF"/>
                </a:solidFill>
                <a:latin typeface="Canva Sans"/>
              </a:rPr>
              <a:t>05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102267" y="8258552"/>
            <a:ext cx="3402206" cy="3537451"/>
            <a:chOff x="0" y="0"/>
            <a:chExt cx="896054" cy="93167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96054" cy="931674"/>
            </a:xfrm>
            <a:custGeom>
              <a:avLst/>
              <a:gdLst/>
              <a:ahLst/>
              <a:cxnLst/>
              <a:rect l="l" t="t" r="r" b="b"/>
              <a:pathLst>
                <a:path w="896054" h="931674">
                  <a:moveTo>
                    <a:pt x="0" y="0"/>
                  </a:moveTo>
                  <a:lnTo>
                    <a:pt x="896054" y="0"/>
                  </a:lnTo>
                  <a:lnTo>
                    <a:pt x="896054" y="931674"/>
                  </a:lnTo>
                  <a:lnTo>
                    <a:pt x="0" y="931674"/>
                  </a:lnTo>
                  <a:close/>
                </a:path>
              </a:pathLst>
            </a:custGeom>
            <a:solidFill>
              <a:srgbClr val="051D4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96054" cy="9697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1352130" y="2255663"/>
            <a:ext cx="6256140" cy="67298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4400" lvl="1" indent="-342200" algn="just">
              <a:lnSpc>
                <a:spcPts val="4437"/>
              </a:lnSpc>
              <a:buFont typeface="Arial"/>
              <a:buChar char="•"/>
            </a:pPr>
            <a:r>
              <a:rPr lang="en-US" sz="3169" spc="-63">
                <a:solidFill>
                  <a:srgbClr val="151D4B"/>
                </a:solidFill>
                <a:latin typeface="Canva Sans"/>
              </a:rPr>
              <a:t>Variation significative des prix de vente des animaux entre les pays</a:t>
            </a:r>
          </a:p>
          <a:p>
            <a:pPr algn="just">
              <a:lnSpc>
                <a:spcPts val="4437"/>
              </a:lnSpc>
            </a:pPr>
            <a:r>
              <a:rPr lang="en-US" sz="3169" spc="-63">
                <a:solidFill>
                  <a:srgbClr val="151D4B"/>
                </a:solidFill>
                <a:latin typeface="Canva Sans"/>
              </a:rPr>
              <a:t> </a:t>
            </a:r>
          </a:p>
          <a:p>
            <a:pPr marL="684400" lvl="1" indent="-342200" algn="just">
              <a:lnSpc>
                <a:spcPts val="4437"/>
              </a:lnSpc>
              <a:buFont typeface="Arial"/>
              <a:buChar char="•"/>
            </a:pPr>
            <a:r>
              <a:rPr lang="en-US" sz="3169" spc="-63">
                <a:solidFill>
                  <a:srgbClr val="151D4B"/>
                </a:solidFill>
                <a:latin typeface="Canva Sans"/>
              </a:rPr>
              <a:t>Prix de vente moyens plus élevés au Sénégal et au Mali et plus bas au Niger</a:t>
            </a:r>
          </a:p>
          <a:p>
            <a:pPr algn="just">
              <a:lnSpc>
                <a:spcPts val="4437"/>
              </a:lnSpc>
            </a:pPr>
            <a:endParaRPr lang="en-US" sz="3169" spc="-63">
              <a:solidFill>
                <a:srgbClr val="151D4B"/>
              </a:solidFill>
              <a:latin typeface="Canva Sans"/>
            </a:endParaRPr>
          </a:p>
          <a:p>
            <a:pPr marL="684400" lvl="1" indent="-342200" algn="just">
              <a:lnSpc>
                <a:spcPts val="4437"/>
              </a:lnSpc>
              <a:buFont typeface="Arial"/>
              <a:buChar char="•"/>
            </a:pPr>
            <a:r>
              <a:rPr lang="en-US" sz="3169" spc="-63">
                <a:solidFill>
                  <a:srgbClr val="151D4B"/>
                </a:solidFill>
                <a:latin typeface="Canva Sans"/>
              </a:rPr>
              <a:t> Prix médian des femelles supérieur à celui des  mâles sauf au Sénégal</a:t>
            </a:r>
          </a:p>
          <a:p>
            <a:pPr marL="0" lvl="0" indent="0" algn="just">
              <a:lnSpc>
                <a:spcPts val="4437"/>
              </a:lnSpc>
              <a:spcBef>
                <a:spcPct val="0"/>
              </a:spcBef>
            </a:pPr>
            <a:endParaRPr lang="en-US" sz="3169" spc="-63">
              <a:solidFill>
                <a:srgbClr val="151D4B"/>
              </a:solidFill>
              <a:latin typeface="Canva Sans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16102267" y="8475774"/>
            <a:ext cx="4545385" cy="4545385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72901" y="98219"/>
            <a:ext cx="18207690" cy="1002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60"/>
              </a:lnSpc>
              <a:spcBef>
                <a:spcPct val="0"/>
              </a:spcBef>
            </a:pPr>
            <a:r>
              <a:rPr lang="en-US" sz="5900">
                <a:solidFill>
                  <a:srgbClr val="151D4B"/>
                </a:solidFill>
                <a:latin typeface="Canva Sans Bold"/>
              </a:rPr>
              <a:t>III. Ventes de bétail durant la transhumance (1/2)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68075" y="680800"/>
            <a:ext cx="12753290" cy="9946259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7041200" y="9333734"/>
            <a:ext cx="1134140" cy="8016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697"/>
              </a:lnSpc>
              <a:spcBef>
                <a:spcPct val="0"/>
              </a:spcBef>
            </a:pPr>
            <a:r>
              <a:rPr lang="en-US" sz="4784">
                <a:solidFill>
                  <a:srgbClr val="FFFFFF"/>
                </a:solidFill>
                <a:latin typeface="Canva Sans"/>
              </a:rPr>
              <a:t>06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266830" y="0"/>
            <a:ext cx="5021170" cy="10287000"/>
            <a:chOff x="0" y="0"/>
            <a:chExt cx="1322448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22448" cy="2709333"/>
            </a:xfrm>
            <a:custGeom>
              <a:avLst/>
              <a:gdLst/>
              <a:ahLst/>
              <a:cxnLst/>
              <a:rect l="l" t="t" r="r" b="b"/>
              <a:pathLst>
                <a:path w="1322448" h="2709333">
                  <a:moveTo>
                    <a:pt x="0" y="0"/>
                  </a:moveTo>
                  <a:lnTo>
                    <a:pt x="1322448" y="0"/>
                  </a:lnTo>
                  <a:lnTo>
                    <a:pt x="132244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51D4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322448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72901" y="2985008"/>
            <a:ext cx="9887163" cy="73159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1221" lvl="1" indent="-320611" algn="just">
              <a:lnSpc>
                <a:spcPts val="4157"/>
              </a:lnSpc>
              <a:buFont typeface="Arial"/>
              <a:buChar char="•"/>
            </a:pPr>
            <a:r>
              <a:rPr lang="en-US" sz="2969" spc="-59">
                <a:solidFill>
                  <a:srgbClr val="151D4B"/>
                </a:solidFill>
                <a:latin typeface="Canva Sans"/>
              </a:rPr>
              <a:t>Les femelles, les animaux d'origine "Confié", les animaux vendus à des producteurs locaux ou à des commerçants venus de chez eux et les animaux du Niger= généralement venus à  bas prix</a:t>
            </a:r>
          </a:p>
          <a:p>
            <a:pPr algn="just">
              <a:lnSpc>
                <a:spcPts val="4157"/>
              </a:lnSpc>
            </a:pPr>
            <a:endParaRPr lang="en-US" sz="2969" spc="-59">
              <a:solidFill>
                <a:srgbClr val="151D4B"/>
              </a:solidFill>
              <a:latin typeface="Canva Sans"/>
            </a:endParaRPr>
          </a:p>
          <a:p>
            <a:pPr marL="641221" lvl="1" indent="-320611" algn="just">
              <a:lnSpc>
                <a:spcPts val="4157"/>
              </a:lnSpc>
              <a:buFont typeface="Arial"/>
              <a:buChar char="•"/>
            </a:pPr>
            <a:r>
              <a:rPr lang="en-US" sz="2969" spc="-59">
                <a:solidFill>
                  <a:srgbClr val="151D4B"/>
                </a:solidFill>
                <a:latin typeface="Canva Sans"/>
              </a:rPr>
              <a:t> Variabilité des prix de vente explicable aussi par le numéro de l'animal en captant des effets de série ou de lot si des lots d'animaux sont vendus ensemble</a:t>
            </a:r>
          </a:p>
          <a:p>
            <a:pPr algn="just">
              <a:lnSpc>
                <a:spcPts val="4157"/>
              </a:lnSpc>
            </a:pPr>
            <a:endParaRPr lang="en-US" sz="2969" spc="-59">
              <a:solidFill>
                <a:srgbClr val="151D4B"/>
              </a:solidFill>
              <a:latin typeface="Canva Sans"/>
            </a:endParaRPr>
          </a:p>
          <a:p>
            <a:pPr marL="641221" lvl="1" indent="-320611" algn="just">
              <a:lnSpc>
                <a:spcPts val="4157"/>
              </a:lnSpc>
              <a:buFont typeface="Arial"/>
              <a:buChar char="•"/>
            </a:pPr>
            <a:r>
              <a:rPr lang="en-US" sz="2969" spc="-59">
                <a:solidFill>
                  <a:srgbClr val="151D4B"/>
                </a:solidFill>
                <a:latin typeface="Canva Sans"/>
              </a:rPr>
              <a:t>Variabilité explicable aussi par soudure: période où les prix peuvent être affectés par des conditions économiques ou environnementales spécifiques.</a:t>
            </a:r>
          </a:p>
          <a:p>
            <a:pPr algn="just">
              <a:lnSpc>
                <a:spcPts val="4157"/>
              </a:lnSpc>
            </a:pPr>
            <a:endParaRPr lang="en-US" sz="2969" spc="-59">
              <a:solidFill>
                <a:srgbClr val="151D4B"/>
              </a:solidFill>
              <a:latin typeface="Canva Sans"/>
            </a:endParaRPr>
          </a:p>
          <a:p>
            <a:pPr marL="0" lvl="0" indent="0" algn="just">
              <a:lnSpc>
                <a:spcPts val="4157"/>
              </a:lnSpc>
              <a:spcBef>
                <a:spcPct val="0"/>
              </a:spcBef>
            </a:pPr>
            <a:endParaRPr lang="en-US" sz="2969" spc="-59">
              <a:solidFill>
                <a:srgbClr val="151D4B"/>
              </a:solidFill>
              <a:latin typeface="Canva Sans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10260065" y="-340429"/>
            <a:ext cx="8027935" cy="9598729"/>
            <a:chOff x="0" y="0"/>
            <a:chExt cx="8603361" cy="10286746"/>
          </a:xfrm>
        </p:grpSpPr>
        <p:sp>
          <p:nvSpPr>
            <p:cNvPr id="7" name="Freeform 7"/>
            <p:cNvSpPr/>
            <p:nvPr/>
          </p:nvSpPr>
          <p:spPr>
            <a:xfrm>
              <a:off x="-2794" y="-127"/>
              <a:ext cx="8606155" cy="10286873"/>
            </a:xfrm>
            <a:custGeom>
              <a:avLst/>
              <a:gdLst/>
              <a:ahLst/>
              <a:cxnLst/>
              <a:rect l="l" t="t" r="r" b="b"/>
              <a:pathLst>
                <a:path w="8606155" h="10286873">
                  <a:moveTo>
                    <a:pt x="8606155" y="10251440"/>
                  </a:moveTo>
                  <a:cubicBezTo>
                    <a:pt x="8606155" y="10284587"/>
                    <a:pt x="8595487" y="10286873"/>
                    <a:pt x="8567674" y="10286873"/>
                  </a:cubicBezTo>
                  <a:cubicBezTo>
                    <a:pt x="5713095" y="10286238"/>
                    <a:pt x="2858643" y="10286238"/>
                    <a:pt x="4064" y="10286238"/>
                  </a:cubicBezTo>
                  <a:cubicBezTo>
                    <a:pt x="0" y="10272395"/>
                    <a:pt x="6350" y="10259822"/>
                    <a:pt x="9271" y="10246995"/>
                  </a:cubicBezTo>
                  <a:cubicBezTo>
                    <a:pt x="134747" y="9685401"/>
                    <a:pt x="260350" y="9123934"/>
                    <a:pt x="386207" y="8562467"/>
                  </a:cubicBezTo>
                  <a:cubicBezTo>
                    <a:pt x="565658" y="7761986"/>
                    <a:pt x="745490" y="6961632"/>
                    <a:pt x="924814" y="6161151"/>
                  </a:cubicBezTo>
                  <a:cubicBezTo>
                    <a:pt x="1146302" y="5172583"/>
                    <a:pt x="1367282" y="4184015"/>
                    <a:pt x="1588643" y="3195574"/>
                  </a:cubicBezTo>
                  <a:cubicBezTo>
                    <a:pt x="1813560" y="2191385"/>
                    <a:pt x="2038604" y="1187323"/>
                    <a:pt x="2264156" y="183261"/>
                  </a:cubicBezTo>
                  <a:cubicBezTo>
                    <a:pt x="2277872" y="122174"/>
                    <a:pt x="2286635" y="59690"/>
                    <a:pt x="2308860" y="635"/>
                  </a:cubicBezTo>
                  <a:cubicBezTo>
                    <a:pt x="4395216" y="635"/>
                    <a:pt x="6481572" y="635"/>
                    <a:pt x="8567928" y="0"/>
                  </a:cubicBezTo>
                  <a:cubicBezTo>
                    <a:pt x="8596249" y="0"/>
                    <a:pt x="8605901" y="3429"/>
                    <a:pt x="8605901" y="35814"/>
                  </a:cubicBezTo>
                  <a:cubicBezTo>
                    <a:pt x="8605139" y="3441065"/>
                    <a:pt x="8605139" y="6846316"/>
                    <a:pt x="8606155" y="10251440"/>
                  </a:cubicBezTo>
                  <a:close/>
                </a:path>
              </a:pathLst>
            </a:custGeom>
            <a:blipFill>
              <a:blip r:embed="rId2"/>
              <a:stretch>
                <a:fillRect l="-51448" r="-88342"/>
              </a:stretch>
            </a:blipFill>
          </p:spPr>
        </p:sp>
      </p:grpSp>
      <p:sp>
        <p:nvSpPr>
          <p:cNvPr id="8" name="TextBox 8"/>
          <p:cNvSpPr txBox="1"/>
          <p:nvPr/>
        </p:nvSpPr>
        <p:spPr>
          <a:xfrm>
            <a:off x="372901" y="79169"/>
            <a:ext cx="11279084" cy="2334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80"/>
              </a:lnSpc>
              <a:spcBef>
                <a:spcPct val="0"/>
              </a:spcBef>
            </a:pPr>
            <a:r>
              <a:rPr lang="en-US" sz="6700">
                <a:solidFill>
                  <a:srgbClr val="151D4B"/>
                </a:solidFill>
                <a:latin typeface="Canva Sans Bold"/>
              </a:rPr>
              <a:t>III. Ventes de bétail durant la transhumance (2/2)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7041200" y="9333734"/>
            <a:ext cx="1134140" cy="8016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697"/>
              </a:lnSpc>
              <a:spcBef>
                <a:spcPct val="0"/>
              </a:spcBef>
            </a:pPr>
            <a:r>
              <a:rPr lang="en-US" sz="4784">
                <a:solidFill>
                  <a:srgbClr val="FFFFFF"/>
                </a:solidFill>
                <a:latin typeface="Canva Sans"/>
              </a:rPr>
              <a:t>07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817</Words>
  <Application>Microsoft Office PowerPoint</Application>
  <PresentationFormat>Personnalisé</PresentationFormat>
  <Paragraphs>109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Canva Sans Bold</vt:lpstr>
      <vt:lpstr>Canva Sans</vt:lpstr>
      <vt:lpstr>Canva Sans Bold Italics</vt:lpstr>
      <vt:lpstr>Calibri</vt:lpstr>
      <vt:lpstr>Canva Sans Italics</vt:lpstr>
      <vt:lpstr>Arial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Pitch Deck</dc:title>
  <cp:lastModifiedBy>lenovo</cp:lastModifiedBy>
  <cp:revision>2</cp:revision>
  <dcterms:created xsi:type="dcterms:W3CDTF">2006-08-16T00:00:00Z</dcterms:created>
  <dcterms:modified xsi:type="dcterms:W3CDTF">2024-06-06T17:20:38Z</dcterms:modified>
  <dc:identifier>DAGHNyMn5YM</dc:identifier>
</cp:coreProperties>
</file>