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3" d="100"/>
          <a:sy n="143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2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bin"/><Relationship Id="rId3" Type="http://schemas.openxmlformats.org/officeDocument/2006/relationships/image" Target="../media/image1.bin"/><Relationship Id="rId7" Type="http://schemas.openxmlformats.org/officeDocument/2006/relationships/image" Target="../media/image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bin"/><Relationship Id="rId5" Type="http://schemas.openxmlformats.org/officeDocument/2006/relationships/image" Target="../media/image3.bin"/><Relationship Id="rId4" Type="http://schemas.openxmlformats.org/officeDocument/2006/relationships/image" Target="../media/image2.bin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bin"/><Relationship Id="rId3" Type="http://schemas.openxmlformats.org/officeDocument/2006/relationships/image" Target="../media/image57.bin"/><Relationship Id="rId7" Type="http://schemas.openxmlformats.org/officeDocument/2006/relationships/image" Target="../media/image61.bin"/><Relationship Id="rId12" Type="http://schemas.openxmlformats.org/officeDocument/2006/relationships/image" Target="../media/image6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bin"/><Relationship Id="rId11" Type="http://schemas.openxmlformats.org/officeDocument/2006/relationships/image" Target="../media/image65.bin"/><Relationship Id="rId5" Type="http://schemas.openxmlformats.org/officeDocument/2006/relationships/image" Target="../media/image59.bin"/><Relationship Id="rId10" Type="http://schemas.openxmlformats.org/officeDocument/2006/relationships/image" Target="../media/image64.bin"/><Relationship Id="rId4" Type="http://schemas.openxmlformats.org/officeDocument/2006/relationships/image" Target="../media/image58.bin"/><Relationship Id="rId9" Type="http://schemas.openxmlformats.org/officeDocument/2006/relationships/image" Target="../media/image6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bin"/><Relationship Id="rId5" Type="http://schemas.openxmlformats.org/officeDocument/2006/relationships/image" Target="../media/image39.bin"/><Relationship Id="rId4" Type="http://schemas.openxmlformats.org/officeDocument/2006/relationships/image" Target="../media/image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F59E0B">
              <a:alpha val="1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10B981">
              <a:alpha val="1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914400" y="2571750"/>
            <a:ext cx="1428750" cy="1428750"/>
          </a:xfrm>
          <a:prstGeom prst="ellipse">
            <a:avLst/>
          </a:prstGeom>
          <a:solidFill>
            <a:srgbClr val="F59E0B">
              <a:alpha val="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60" y="1150869"/>
            <a:ext cx="428625" cy="5715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70155" y="1950969"/>
            <a:ext cx="7203663" cy="5486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AI-Powered Smart Light System 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3072377" y="2703987"/>
            <a:ext cx="2999219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BBF2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</a:t>
            </a:r>
            <a:r>
              <a:rPr lang="en-US" sz="1800" b="1" baseline="30000" dirty="0">
                <a:solidFill>
                  <a:srgbClr val="FBBF2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</a:t>
            </a:r>
            <a:r>
              <a:rPr lang="en-US" sz="1800" b="1" dirty="0">
                <a:solidFill>
                  <a:srgbClr val="FBBF2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- 8th Grade AI Activity </a:t>
            </a:r>
            <a:endParaRPr lang="en-US" sz="18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19" y="3249681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51069" y="3242537"/>
            <a:ext cx="139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719" y="3249681"/>
            <a:ext cx="250031" cy="20002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569475" y="3242537"/>
            <a:ext cx="4776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Coding</a:t>
            </a:r>
            <a:endParaRPr lang="en-US" sz="104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030" y="3249681"/>
            <a:ext cx="200025" cy="20002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675780" y="3242537"/>
            <a:ext cx="52964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Sensors</a:t>
            </a:r>
            <a:endParaRPr lang="en-US" sz="1046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322" y="3249681"/>
            <a:ext cx="250031" cy="200025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884078" y="3242537"/>
            <a:ext cx="79454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Automation</a:t>
            </a:r>
            <a:endParaRPr lang="en-US" sz="1046" dirty="0"/>
          </a:p>
        </p:txBody>
      </p:sp>
      <p:sp>
        <p:nvSpPr>
          <p:cNvPr id="17" name="Text 9"/>
          <p:cNvSpPr/>
          <p:nvPr/>
        </p:nvSpPr>
        <p:spPr>
          <a:xfrm>
            <a:off x="970155" y="3799749"/>
            <a:ext cx="72036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FFFFF">
                    <a:alpha val="7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Duration: 50 Minutes </a:t>
            </a:r>
            <a:endParaRPr lang="en-US" sz="942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F04EFD-A58D-7A97-DAC0-47A440D24A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40" y="125244"/>
            <a:ext cx="3975063" cy="935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149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Conclusion and Next Steps 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800100"/>
            <a:ext cx="8286750" cy="1414463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85838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8675" y="942975"/>
            <a:ext cx="309553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How Our Circuit Mimics an AI System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571500" y="1543050"/>
            <a:ext cx="255269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Sensors (LDR)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571500" y="1764506"/>
            <a:ext cx="25526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Gather data from the environment</a:t>
            </a:r>
            <a:endParaRPr lang="en-US" sz="7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810" y="1314450"/>
            <a:ext cx="314325" cy="3143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295641" y="1689497"/>
            <a:ext cx="255269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Processor (Arduino)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3295641" y="1910953"/>
            <a:ext cx="25526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Makes decisions based on rules</a:t>
            </a:r>
            <a:endParaRPr lang="en-US" sz="7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269" y="1314450"/>
            <a:ext cx="235744" cy="3143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19781" y="1689497"/>
            <a:ext cx="25527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Actuators (LED)</a:t>
            </a:r>
            <a:endParaRPr lang="en-US" sz="942" dirty="0"/>
          </a:p>
        </p:txBody>
      </p:sp>
      <p:sp>
        <p:nvSpPr>
          <p:cNvPr id="14" name="Text 8"/>
          <p:cNvSpPr/>
          <p:nvPr/>
        </p:nvSpPr>
        <p:spPr>
          <a:xfrm>
            <a:off x="6019781" y="1910953"/>
            <a:ext cx="2552719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 actions based on decisions</a:t>
            </a:r>
            <a:endParaRPr lang="en-US" sz="785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2428875"/>
            <a:ext cx="171450" cy="1714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" y="2396728"/>
            <a:ext cx="131933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Extension Ideas </a:t>
            </a:r>
            <a:endParaRPr lang="en-US" sz="1350" dirty="0"/>
          </a:p>
        </p:txBody>
      </p:sp>
      <p:sp>
        <p:nvSpPr>
          <p:cNvPr id="17" name="Shape 10"/>
          <p:cNvSpPr/>
          <p:nvPr/>
        </p:nvSpPr>
        <p:spPr>
          <a:xfrm>
            <a:off x="428625" y="2757488"/>
            <a:ext cx="4071938" cy="82153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1"/>
          <p:cNvSpPr/>
          <p:nvPr/>
        </p:nvSpPr>
        <p:spPr>
          <a:xfrm>
            <a:off x="428625" y="2757488"/>
            <a:ext cx="42863" cy="821531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" y="2903934"/>
            <a:ext cx="128588" cy="128588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57238" y="2871788"/>
            <a:ext cx="94127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Add More LEDs </a:t>
            </a:r>
            <a:endParaRPr lang="en-US" sz="942" dirty="0"/>
          </a:p>
        </p:txBody>
      </p:sp>
      <p:sp>
        <p:nvSpPr>
          <p:cNvPr id="21" name="Text 13"/>
          <p:cNvSpPr/>
          <p:nvPr/>
        </p:nvSpPr>
        <p:spPr>
          <a:xfrm>
            <a:off x="542925" y="3121819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Create different lighting patterns or brightness levels based on multiple light thresholds </a:t>
            </a:r>
            <a:endParaRPr lang="en-US" sz="837" dirty="0"/>
          </a:p>
        </p:txBody>
      </p:sp>
      <p:sp>
        <p:nvSpPr>
          <p:cNvPr id="22" name="Shape 14"/>
          <p:cNvSpPr/>
          <p:nvPr/>
        </p:nvSpPr>
        <p:spPr>
          <a:xfrm>
            <a:off x="4643438" y="2757488"/>
            <a:ext cx="4071938" cy="82153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5"/>
          <p:cNvSpPr/>
          <p:nvPr/>
        </p:nvSpPr>
        <p:spPr>
          <a:xfrm>
            <a:off x="4643438" y="2757488"/>
            <a:ext cx="42863" cy="821531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7738" y="2903934"/>
            <a:ext cx="80367" cy="128588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923830" y="2871788"/>
            <a:ext cx="1368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Add Different Sensors </a:t>
            </a:r>
            <a:endParaRPr lang="en-US" sz="942" dirty="0"/>
          </a:p>
        </p:txBody>
      </p:sp>
      <p:sp>
        <p:nvSpPr>
          <p:cNvPr id="26" name="Text 17"/>
          <p:cNvSpPr/>
          <p:nvPr/>
        </p:nvSpPr>
        <p:spPr>
          <a:xfrm>
            <a:off x="4757738" y="3121819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Incorporate temperature, motion, or sound sensors to create more complex smart systems </a:t>
            </a:r>
            <a:endParaRPr lang="en-US" sz="837" dirty="0"/>
          </a:p>
        </p:txBody>
      </p:sp>
      <p:sp>
        <p:nvSpPr>
          <p:cNvPr id="27" name="Shape 18"/>
          <p:cNvSpPr/>
          <p:nvPr/>
        </p:nvSpPr>
        <p:spPr>
          <a:xfrm>
            <a:off x="428625" y="3721894"/>
            <a:ext cx="4071938" cy="82153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19"/>
          <p:cNvSpPr/>
          <p:nvPr/>
        </p:nvSpPr>
        <p:spPr>
          <a:xfrm>
            <a:off x="428625" y="3721894"/>
            <a:ext cx="42863" cy="821531"/>
          </a:xfrm>
          <a:prstGeom prst="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925" y="3868341"/>
            <a:ext cx="128588" cy="128588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757238" y="3836194"/>
            <a:ext cx="182313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Lighting Patterns </a:t>
            </a:r>
            <a:endParaRPr lang="en-US" sz="942" dirty="0"/>
          </a:p>
        </p:txBody>
      </p:sp>
      <p:sp>
        <p:nvSpPr>
          <p:cNvPr id="31" name="Text 21"/>
          <p:cNvSpPr/>
          <p:nvPr/>
        </p:nvSpPr>
        <p:spPr>
          <a:xfrm>
            <a:off x="542925" y="4086225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Program the LED to blink, fade, or change colors based on different sensor readings </a:t>
            </a:r>
            <a:endParaRPr lang="en-US" sz="837" dirty="0"/>
          </a:p>
        </p:txBody>
      </p:sp>
      <p:sp>
        <p:nvSpPr>
          <p:cNvPr id="32" name="Shape 22"/>
          <p:cNvSpPr/>
          <p:nvPr/>
        </p:nvSpPr>
        <p:spPr>
          <a:xfrm>
            <a:off x="4643438" y="3721894"/>
            <a:ext cx="4071938" cy="82153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Shape 23"/>
          <p:cNvSpPr/>
          <p:nvPr/>
        </p:nvSpPr>
        <p:spPr>
          <a:xfrm>
            <a:off x="4643438" y="3721894"/>
            <a:ext cx="42863" cy="821531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7738" y="3868341"/>
            <a:ext cx="160734" cy="128588"/>
          </a:xfrm>
          <a:prstGeom prst="rect">
            <a:avLst/>
          </a:prstGeom>
        </p:spPr>
      </p:pic>
      <p:sp>
        <p:nvSpPr>
          <p:cNvPr id="35" name="Text 24"/>
          <p:cNvSpPr/>
          <p:nvPr/>
        </p:nvSpPr>
        <p:spPr>
          <a:xfrm>
            <a:off x="5004197" y="3836194"/>
            <a:ext cx="149265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8B5C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Real-World Applications </a:t>
            </a:r>
            <a:endParaRPr lang="en-US" sz="942" dirty="0"/>
          </a:p>
        </p:txBody>
      </p:sp>
      <p:sp>
        <p:nvSpPr>
          <p:cNvPr id="36" name="Text 25"/>
          <p:cNvSpPr/>
          <p:nvPr/>
        </p:nvSpPr>
        <p:spPr>
          <a:xfrm>
            <a:off x="4757738" y="4086225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Research how smart lighting is used in homes, cities, and businesses to save energy </a:t>
            </a:r>
            <a:endParaRPr lang="en-US" sz="837" dirty="0"/>
          </a:p>
        </p:txBody>
      </p:sp>
      <p:sp>
        <p:nvSpPr>
          <p:cNvPr id="37" name="Shape 26"/>
          <p:cNvSpPr/>
          <p:nvPr/>
        </p:nvSpPr>
        <p:spPr>
          <a:xfrm>
            <a:off x="428625" y="4686300"/>
            <a:ext cx="8286750" cy="442913"/>
          </a:xfrm>
          <a:prstGeom prst="rect">
            <a:avLst/>
          </a:prstGeom>
          <a:solidFill>
            <a:srgbClr val="1E40A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1214" y="4836319"/>
            <a:ext cx="160734" cy="142875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1359098" y="4809530"/>
            <a:ext cx="64258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You've just built your first AI-inspired system! Keep exploring, experimenting, and creating. </a:t>
            </a:r>
            <a:endParaRPr lang="en-US" sz="1046" dirty="0"/>
          </a:p>
        </p:txBody>
      </p:sp>
      <p:pic>
        <p:nvPicPr>
          <p:cNvPr id="40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2052" y="4836319"/>
            <a:ext cx="160734" cy="142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What Makes a Device Smart? </a:t>
            </a:r>
            <a:endParaRPr lang="en-US" sz="1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114425"/>
            <a:ext cx="3971925" cy="3214688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743450" y="1164431"/>
            <a:ext cx="3971925" cy="600075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4743450" y="1164431"/>
            <a:ext cx="28575" cy="600075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1378744"/>
            <a:ext cx="214313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14938" y="1346597"/>
            <a:ext cx="160254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Discussion Prompt </a:t>
            </a:r>
            <a:endParaRPr lang="en-US" sz="1350" dirty="0"/>
          </a:p>
        </p:txBody>
      </p:sp>
      <p:sp>
        <p:nvSpPr>
          <p:cNvPr id="9" name="Shape 4"/>
          <p:cNvSpPr/>
          <p:nvPr/>
        </p:nvSpPr>
        <p:spPr>
          <a:xfrm>
            <a:off x="4743450" y="1993106"/>
            <a:ext cx="300038" cy="364331"/>
          </a:xfrm>
          <a:prstGeom prst="round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2078831"/>
            <a:ext cx="128588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157788" y="1993106"/>
            <a:ext cx="338488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Phones Adjusting Brightness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5157788" y="2264569"/>
            <a:ext cx="33848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Automatically adapts screen brightness based on ambient light</a:t>
            </a:r>
            <a:endParaRPr lang="en-US" sz="837" dirty="0"/>
          </a:p>
        </p:txBody>
      </p:sp>
      <p:sp>
        <p:nvSpPr>
          <p:cNvPr id="13" name="Shape 7"/>
          <p:cNvSpPr/>
          <p:nvPr/>
        </p:nvSpPr>
        <p:spPr>
          <a:xfrm>
            <a:off x="4743450" y="2607469"/>
            <a:ext cx="300038" cy="364331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693194"/>
            <a:ext cx="128588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157788" y="2607469"/>
            <a:ext cx="287717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 Lights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157788" y="2878931"/>
            <a:ext cx="287717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Turn on when it gets dark or when motion is detected</a:t>
            </a:r>
            <a:endParaRPr lang="en-US" sz="837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307556"/>
            <a:ext cx="107156" cy="17145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136356" y="3221831"/>
            <a:ext cx="33039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Thermostats</a:t>
            </a:r>
            <a:endParaRPr lang="en-US" sz="1046" dirty="0"/>
          </a:p>
        </p:txBody>
      </p:sp>
      <p:sp>
        <p:nvSpPr>
          <p:cNvPr id="19" name="Text 11"/>
          <p:cNvSpPr/>
          <p:nvPr/>
        </p:nvSpPr>
        <p:spPr>
          <a:xfrm>
            <a:off x="5136356" y="3493294"/>
            <a:ext cx="33039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 your preferences and adjust temperature automatically</a:t>
            </a:r>
            <a:endParaRPr lang="en-US" sz="837" dirty="0"/>
          </a:p>
        </p:txBody>
      </p:sp>
      <p:sp>
        <p:nvSpPr>
          <p:cNvPr id="20" name="Shape 12"/>
          <p:cNvSpPr/>
          <p:nvPr/>
        </p:nvSpPr>
        <p:spPr>
          <a:xfrm>
            <a:off x="4743450" y="3836194"/>
            <a:ext cx="300038" cy="364331"/>
          </a:xfrm>
          <a:prstGeom prst="round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3921919"/>
            <a:ext cx="128588" cy="17145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5157788" y="3836194"/>
            <a:ext cx="29341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Voice Assistants</a:t>
            </a:r>
            <a:endParaRPr lang="en-US" sz="1046" dirty="0"/>
          </a:p>
        </p:txBody>
      </p:sp>
      <p:sp>
        <p:nvSpPr>
          <p:cNvPr id="23" name="Text 14"/>
          <p:cNvSpPr/>
          <p:nvPr/>
        </p:nvSpPr>
        <p:spPr>
          <a:xfrm>
            <a:off x="5157788" y="4107656"/>
            <a:ext cx="2934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Respond to voice commands and control other devices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235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Systems and Sensors </a:t>
            </a:r>
            <a:endParaRPr lang="en-US" sz="1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747345"/>
            <a:ext cx="3971925" cy="32146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43450" y="1141214"/>
            <a:ext cx="6821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systems </a:t>
            </a:r>
            <a:endParaRPr lang="en-US" sz="942" dirty="0"/>
          </a:p>
        </p:txBody>
      </p:sp>
      <p:sp>
        <p:nvSpPr>
          <p:cNvPr id="6" name="Text 2"/>
          <p:cNvSpPr/>
          <p:nvPr/>
        </p:nvSpPr>
        <p:spPr>
          <a:xfrm>
            <a:off x="5425622" y="1141214"/>
            <a:ext cx="19814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mimic human decision-making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7407036" y="1141214"/>
            <a:ext cx="10904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by collecting data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743450" y="1372660"/>
            <a:ext cx="35473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sensors and using that information to control devices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4743450" y="1604107"/>
            <a:ext cx="8429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automatically. 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4743450" y="2165952"/>
            <a:ext cx="1285875" cy="8572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4914900" y="2508852"/>
            <a:ext cx="9429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4914900" y="2701733"/>
            <a:ext cx="9429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Sensors</a:t>
            </a:r>
            <a:endParaRPr lang="en-US" sz="732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775" y="2473133"/>
            <a:ext cx="200025" cy="228600"/>
          </a:xfrm>
          <a:prstGeom prst="rect">
            <a:avLst/>
          </a:prstGeom>
        </p:spPr>
      </p:pic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888" y="2265964"/>
            <a:ext cx="228600" cy="2286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743700" y="2580289"/>
            <a:ext cx="9429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6743700" y="2773170"/>
            <a:ext cx="9429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Decision-Making</a:t>
            </a:r>
            <a:endParaRPr lang="en-US" sz="732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688" y="3266089"/>
            <a:ext cx="171450" cy="228600"/>
          </a:xfrm>
          <a:prstGeom prst="rect">
            <a:avLst/>
          </a:prstGeom>
        </p:spPr>
      </p:pic>
      <p:sp>
        <p:nvSpPr>
          <p:cNvPr id="18" name="Shape 11"/>
          <p:cNvSpPr/>
          <p:nvPr/>
        </p:nvSpPr>
        <p:spPr>
          <a:xfrm>
            <a:off x="6086475" y="3680427"/>
            <a:ext cx="1285875" cy="100012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113" y="3851877"/>
            <a:ext cx="228600" cy="2286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257925" y="4166202"/>
            <a:ext cx="9429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942" dirty="0"/>
          </a:p>
        </p:txBody>
      </p:sp>
      <p:sp>
        <p:nvSpPr>
          <p:cNvPr id="21" name="Text 13"/>
          <p:cNvSpPr/>
          <p:nvPr/>
        </p:nvSpPr>
        <p:spPr>
          <a:xfrm>
            <a:off x="6257925" y="4359083"/>
            <a:ext cx="9429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 Devices</a:t>
            </a:r>
            <a:endParaRPr lang="en-US" sz="732" dirty="0"/>
          </a:p>
        </p:txBody>
      </p:sp>
      <p:sp>
        <p:nvSpPr>
          <p:cNvPr id="22" name="Shape 14"/>
          <p:cNvSpPr/>
          <p:nvPr/>
        </p:nvSpPr>
        <p:spPr>
          <a:xfrm>
            <a:off x="4743450" y="4966302"/>
            <a:ext cx="3971925" cy="62865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5137752"/>
            <a:ext cx="114300" cy="1143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5087494" y="5116320"/>
            <a:ext cx="5187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Example:</a:t>
            </a:r>
            <a:endParaRPr lang="en-US" sz="837" dirty="0"/>
          </a:p>
        </p:txBody>
      </p:sp>
      <p:sp>
        <p:nvSpPr>
          <p:cNvPr id="25" name="Text 16"/>
          <p:cNvSpPr/>
          <p:nvPr/>
        </p:nvSpPr>
        <p:spPr>
          <a:xfrm>
            <a:off x="5606197" y="5116320"/>
            <a:ext cx="27298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light sensor detects darkness (input), the system </a:t>
            </a:r>
            <a:endParaRPr lang="en-US" sz="837" dirty="0"/>
          </a:p>
        </p:txBody>
      </p:sp>
      <p:sp>
        <p:nvSpPr>
          <p:cNvPr id="26" name="Text 17"/>
          <p:cNvSpPr/>
          <p:nvPr/>
        </p:nvSpPr>
        <p:spPr>
          <a:xfrm>
            <a:off x="4886325" y="5287770"/>
            <a:ext cx="33546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decides it's too dark (process), and turns on the lights (output). 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385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Our Smart Light Components 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1114425"/>
            <a:ext cx="8286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Our smart light system uses three key components that work together, just like an AI system: 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428625" y="1593056"/>
            <a:ext cx="2609841" cy="7143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542925" y="1707356"/>
            <a:ext cx="238124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13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478881"/>
            <a:ext cx="2609841" cy="14287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28625" y="4079081"/>
            <a:ext cx="260984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LDR (Light Sensor) 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428625" y="4400550"/>
            <a:ext cx="2609841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Detects the amount of light in the environment. The resistance changes based on light intensity, providing data to the Arduino. 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3381366" y="1707356"/>
            <a:ext cx="238124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</a:t>
            </a:r>
            <a:endParaRPr lang="en-US" sz="13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385" y="2021681"/>
            <a:ext cx="257175" cy="257175"/>
          </a:xfrm>
          <a:prstGeom prst="rect">
            <a:avLst/>
          </a:prstGeom>
        </p:spPr>
      </p:pic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66" y="2575322"/>
            <a:ext cx="2609841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267066" y="4175522"/>
            <a:ext cx="260984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Arduino (Processor) </a:t>
            </a:r>
            <a:endParaRPr lang="en-US" sz="1238" dirty="0"/>
          </a:p>
        </p:txBody>
      </p:sp>
      <p:sp>
        <p:nvSpPr>
          <p:cNvPr id="14" name="Text 8"/>
          <p:cNvSpPr/>
          <p:nvPr/>
        </p:nvSpPr>
        <p:spPr>
          <a:xfrm>
            <a:off x="3267066" y="4496991"/>
            <a:ext cx="2609841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Acts as the "brain" that reads sensor data, makes decisions based on programmed rules, and controls the output. </a:t>
            </a:r>
            <a:endParaRPr lang="en-US" sz="837" dirty="0"/>
          </a:p>
        </p:txBody>
      </p:sp>
      <p:sp>
        <p:nvSpPr>
          <p:cNvPr id="15" name="Shape 9"/>
          <p:cNvSpPr/>
          <p:nvPr/>
        </p:nvSpPr>
        <p:spPr>
          <a:xfrm>
            <a:off x="6105506" y="1593056"/>
            <a:ext cx="2609869" cy="810816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/>
          <p:cNvSpPr/>
          <p:nvPr/>
        </p:nvSpPr>
        <p:spPr>
          <a:xfrm>
            <a:off x="6219806" y="1707356"/>
            <a:ext cx="23812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13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853" y="2021681"/>
            <a:ext cx="257175" cy="257175"/>
          </a:xfrm>
          <a:prstGeom prst="rect">
            <a:avLst/>
          </a:prstGeom>
        </p:spPr>
      </p:pic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972" y="2861072"/>
            <a:ext cx="642938" cy="85725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6105506" y="4175522"/>
            <a:ext cx="26098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LED (Light Bulb) </a:t>
            </a:r>
            <a:endParaRPr lang="en-US" sz="1238" dirty="0"/>
          </a:p>
        </p:txBody>
      </p:sp>
      <p:sp>
        <p:nvSpPr>
          <p:cNvPr id="20" name="Text 12"/>
          <p:cNvSpPr/>
          <p:nvPr/>
        </p:nvSpPr>
        <p:spPr>
          <a:xfrm>
            <a:off x="6105506" y="4496991"/>
            <a:ext cx="2609869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Turns on or off based on the Arduino's decision. Simulates a smart light that responds to environmental conditions. </a:t>
            </a:r>
            <a:endParaRPr lang="en-US" sz="837" dirty="0"/>
          </a:p>
        </p:txBody>
      </p:sp>
      <p:sp>
        <p:nvSpPr>
          <p:cNvPr id="21" name="Shape 13"/>
          <p:cNvSpPr/>
          <p:nvPr/>
        </p:nvSpPr>
        <p:spPr>
          <a:xfrm>
            <a:off x="428625" y="5331330"/>
            <a:ext cx="8286750" cy="478631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041" y="5506352"/>
            <a:ext cx="112514" cy="128588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1400705" y="5483135"/>
            <a:ext cx="63425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Together, these components create an AI-inspired system that automatically responds to light levels </a:t>
            </a:r>
            <a:endParaRPr lang="en-US" sz="942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0445" y="5506352"/>
            <a:ext cx="112514" cy="128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221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Materials Needed 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857250"/>
            <a:ext cx="4000500" cy="442913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1007269"/>
            <a:ext cx="178594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7244" y="980480"/>
            <a:ext cx="18485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Group of 2–3 Students </a:t>
            </a:r>
            <a:endParaRPr lang="en-US" sz="1046" dirty="0"/>
          </a:p>
        </p:txBody>
      </p:sp>
      <p:sp>
        <p:nvSpPr>
          <p:cNvPr id="7" name="Shape 3"/>
          <p:cNvSpPr/>
          <p:nvPr/>
        </p:nvSpPr>
        <p:spPr>
          <a:xfrm>
            <a:off x="428625" y="1471613"/>
            <a:ext cx="600075" cy="364331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428625" y="1471613"/>
            <a:ext cx="600075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Qty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1028700" y="1471613"/>
            <a:ext cx="1600200" cy="364331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1028700" y="1471613"/>
            <a:ext cx="1600200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</a:t>
            </a:r>
            <a:endParaRPr lang="en-US" sz="942" dirty="0"/>
          </a:p>
        </p:txBody>
      </p:sp>
      <p:sp>
        <p:nvSpPr>
          <p:cNvPr id="11" name="Shape 7"/>
          <p:cNvSpPr/>
          <p:nvPr/>
        </p:nvSpPr>
        <p:spPr>
          <a:xfrm>
            <a:off x="2628900" y="1471613"/>
            <a:ext cx="1800225" cy="364331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2628900" y="1471613"/>
            <a:ext cx="1800225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Description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428625" y="1835944"/>
            <a:ext cx="600075" cy="342900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1114425" y="1925241"/>
            <a:ext cx="10824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Arduino Uno board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2628900" y="1835944"/>
            <a:ext cx="1800225" cy="342900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Microcontroller platform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428625" y="2178844"/>
            <a:ext cx="4000500" cy="350044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3"/>
          <p:cNvSpPr/>
          <p:nvPr/>
        </p:nvSpPr>
        <p:spPr>
          <a:xfrm>
            <a:off x="428625" y="2178844"/>
            <a:ext cx="60007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18" name="Text 14"/>
          <p:cNvSpPr/>
          <p:nvPr/>
        </p:nvSpPr>
        <p:spPr>
          <a:xfrm>
            <a:off x="1114425" y="2275284"/>
            <a:ext cx="5584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USB cable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2628900" y="2178844"/>
            <a:ext cx="180022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programming and power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428625" y="2528888"/>
            <a:ext cx="60007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21" name="Text 17"/>
          <p:cNvSpPr/>
          <p:nvPr/>
        </p:nvSpPr>
        <p:spPr>
          <a:xfrm>
            <a:off x="1114425" y="2625328"/>
            <a:ext cx="6694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Breadboard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2628900" y="2528888"/>
            <a:ext cx="180022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Solderless circuit building</a:t>
            </a: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428625" y="2878931"/>
            <a:ext cx="4000500" cy="350044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0"/>
          <p:cNvSpPr/>
          <p:nvPr/>
        </p:nvSpPr>
        <p:spPr>
          <a:xfrm>
            <a:off x="428625" y="2878931"/>
            <a:ext cx="60007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25" name="Text 21"/>
          <p:cNvSpPr/>
          <p:nvPr/>
        </p:nvSpPr>
        <p:spPr>
          <a:xfrm>
            <a:off x="1114425" y="2975372"/>
            <a:ext cx="10431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LDR (Light Sensor)</a:t>
            </a:r>
            <a:endParaRPr lang="en-US" sz="837" dirty="0"/>
          </a:p>
        </p:txBody>
      </p:sp>
      <p:sp>
        <p:nvSpPr>
          <p:cNvPr id="26" name="Text 22"/>
          <p:cNvSpPr/>
          <p:nvPr/>
        </p:nvSpPr>
        <p:spPr>
          <a:xfrm>
            <a:off x="2628900" y="2878931"/>
            <a:ext cx="180022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 Dependent Resistor</a:t>
            </a:r>
            <a:endParaRPr lang="en-US" sz="837" dirty="0"/>
          </a:p>
        </p:txBody>
      </p:sp>
      <p:sp>
        <p:nvSpPr>
          <p:cNvPr id="27" name="Text 23"/>
          <p:cNvSpPr/>
          <p:nvPr/>
        </p:nvSpPr>
        <p:spPr>
          <a:xfrm>
            <a:off x="428625" y="3228975"/>
            <a:ext cx="60007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28" name="Text 24"/>
          <p:cNvSpPr/>
          <p:nvPr/>
        </p:nvSpPr>
        <p:spPr>
          <a:xfrm>
            <a:off x="1114425" y="3325416"/>
            <a:ext cx="7590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10kΩ resistor</a:t>
            </a:r>
            <a:endParaRPr lang="en-US" sz="837" dirty="0"/>
          </a:p>
        </p:txBody>
      </p:sp>
      <p:sp>
        <p:nvSpPr>
          <p:cNvPr id="29" name="Text 25"/>
          <p:cNvSpPr/>
          <p:nvPr/>
        </p:nvSpPr>
        <p:spPr>
          <a:xfrm>
            <a:off x="2628900" y="3228975"/>
            <a:ext cx="180022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LDR circuit</a:t>
            </a:r>
            <a:endParaRPr lang="en-US" sz="837" dirty="0"/>
          </a:p>
        </p:txBody>
      </p:sp>
      <p:sp>
        <p:nvSpPr>
          <p:cNvPr id="30" name="Shape 26"/>
          <p:cNvSpPr/>
          <p:nvPr/>
        </p:nvSpPr>
        <p:spPr>
          <a:xfrm>
            <a:off x="428625" y="3579019"/>
            <a:ext cx="4000500" cy="350044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7"/>
          <p:cNvSpPr/>
          <p:nvPr/>
        </p:nvSpPr>
        <p:spPr>
          <a:xfrm>
            <a:off x="428625" y="3579019"/>
            <a:ext cx="60007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32" name="Text 28"/>
          <p:cNvSpPr/>
          <p:nvPr/>
        </p:nvSpPr>
        <p:spPr>
          <a:xfrm>
            <a:off x="1114425" y="3675459"/>
            <a:ext cx="8462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LED (any color)</a:t>
            </a:r>
            <a:endParaRPr lang="en-US" sz="837" dirty="0"/>
          </a:p>
        </p:txBody>
      </p:sp>
      <p:sp>
        <p:nvSpPr>
          <p:cNvPr id="33" name="Text 29"/>
          <p:cNvSpPr/>
          <p:nvPr/>
        </p:nvSpPr>
        <p:spPr>
          <a:xfrm>
            <a:off x="2628900" y="3579019"/>
            <a:ext cx="180022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 output indicator</a:t>
            </a:r>
            <a:endParaRPr lang="en-US" sz="837" dirty="0"/>
          </a:p>
        </p:txBody>
      </p:sp>
      <p:sp>
        <p:nvSpPr>
          <p:cNvPr id="34" name="Text 30"/>
          <p:cNvSpPr/>
          <p:nvPr/>
        </p:nvSpPr>
        <p:spPr>
          <a:xfrm>
            <a:off x="428625" y="3929063"/>
            <a:ext cx="60007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35" name="Text 31"/>
          <p:cNvSpPr/>
          <p:nvPr/>
        </p:nvSpPr>
        <p:spPr>
          <a:xfrm>
            <a:off x="1114425" y="4025503"/>
            <a:ext cx="7535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220Ω resistor</a:t>
            </a:r>
            <a:endParaRPr lang="en-US" sz="837" dirty="0"/>
          </a:p>
        </p:txBody>
      </p:sp>
      <p:sp>
        <p:nvSpPr>
          <p:cNvPr id="36" name="Text 32"/>
          <p:cNvSpPr/>
          <p:nvPr/>
        </p:nvSpPr>
        <p:spPr>
          <a:xfrm>
            <a:off x="2628900" y="3929063"/>
            <a:ext cx="180022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LED protection</a:t>
            </a:r>
            <a:endParaRPr lang="en-US" sz="837" dirty="0"/>
          </a:p>
        </p:txBody>
      </p:sp>
      <p:sp>
        <p:nvSpPr>
          <p:cNvPr id="37" name="Shape 33"/>
          <p:cNvSpPr/>
          <p:nvPr/>
        </p:nvSpPr>
        <p:spPr>
          <a:xfrm>
            <a:off x="428625" y="4279106"/>
            <a:ext cx="4000500" cy="350044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Text 34"/>
          <p:cNvSpPr/>
          <p:nvPr/>
        </p:nvSpPr>
        <p:spPr>
          <a:xfrm>
            <a:off x="428625" y="4279106"/>
            <a:ext cx="60007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5–7</a:t>
            </a:r>
            <a:endParaRPr lang="en-US" sz="942" dirty="0"/>
          </a:p>
        </p:txBody>
      </p:sp>
      <p:sp>
        <p:nvSpPr>
          <p:cNvPr id="39" name="Text 35"/>
          <p:cNvSpPr/>
          <p:nvPr/>
        </p:nvSpPr>
        <p:spPr>
          <a:xfrm>
            <a:off x="1114425" y="4375547"/>
            <a:ext cx="7533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Jumper wires</a:t>
            </a:r>
            <a:endParaRPr lang="en-US" sz="837" dirty="0"/>
          </a:p>
        </p:txBody>
      </p:sp>
      <p:sp>
        <p:nvSpPr>
          <p:cNvPr id="40" name="Text 36"/>
          <p:cNvSpPr/>
          <p:nvPr/>
        </p:nvSpPr>
        <p:spPr>
          <a:xfrm>
            <a:off x="2628900" y="4279106"/>
            <a:ext cx="1800225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Male-to-male connections</a:t>
            </a:r>
            <a:endParaRPr lang="en-US" sz="837" dirty="0"/>
          </a:p>
        </p:txBody>
      </p:sp>
      <p:sp>
        <p:nvSpPr>
          <p:cNvPr id="41" name="Text 37"/>
          <p:cNvSpPr/>
          <p:nvPr/>
        </p:nvSpPr>
        <p:spPr>
          <a:xfrm>
            <a:off x="428625" y="4629150"/>
            <a:ext cx="600075" cy="50006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1×</a:t>
            </a:r>
            <a:endParaRPr lang="en-US" sz="942" dirty="0"/>
          </a:p>
        </p:txBody>
      </p:sp>
      <p:sp>
        <p:nvSpPr>
          <p:cNvPr id="42" name="Text 38"/>
          <p:cNvSpPr/>
          <p:nvPr/>
        </p:nvSpPr>
        <p:spPr>
          <a:xfrm>
            <a:off x="1114425" y="4800600"/>
            <a:ext cx="3986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Laptop</a:t>
            </a:r>
            <a:endParaRPr lang="en-US" sz="837" dirty="0"/>
          </a:p>
        </p:txBody>
      </p:sp>
      <p:sp>
        <p:nvSpPr>
          <p:cNvPr id="43" name="Text 39"/>
          <p:cNvSpPr/>
          <p:nvPr/>
        </p:nvSpPr>
        <p:spPr>
          <a:xfrm>
            <a:off x="2628900" y="4629150"/>
            <a:ext cx="1800225" cy="50006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Arduino IDE or web editor</a:t>
            </a:r>
            <a:endParaRPr lang="en-US" sz="837" dirty="0"/>
          </a:p>
        </p:txBody>
      </p:sp>
      <p:pic>
        <p:nvPicPr>
          <p:cNvPr id="4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857250"/>
            <a:ext cx="40005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721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Building the Circuit </a:t>
            </a:r>
            <a:endParaRPr lang="en-US" sz="1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114425"/>
            <a:ext cx="3971925" cy="392906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1157288"/>
            <a:ext cx="171450" cy="1714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00625" y="1125141"/>
            <a:ext cx="211089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Step-by-Step Instructions </a:t>
            </a:r>
            <a:endParaRPr lang="en-US" sz="1350" dirty="0"/>
          </a:p>
        </p:txBody>
      </p:sp>
      <p:sp>
        <p:nvSpPr>
          <p:cNvPr id="7" name="Shape 2"/>
          <p:cNvSpPr/>
          <p:nvPr/>
        </p:nvSpPr>
        <p:spPr>
          <a:xfrm>
            <a:off x="4743450" y="1600200"/>
            <a:ext cx="285750" cy="285750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4743450" y="1600200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5143500" y="1612702"/>
            <a:ext cx="5178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Place the 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5661394" y="1612702"/>
            <a:ext cx="2246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LDR</a:t>
            </a:r>
            <a:endParaRPr lang="en-US" sz="837" dirty="0"/>
          </a:p>
        </p:txBody>
      </p:sp>
      <p:sp>
        <p:nvSpPr>
          <p:cNvPr id="11" name="Text 6"/>
          <p:cNvSpPr/>
          <p:nvPr/>
        </p:nvSpPr>
        <p:spPr>
          <a:xfrm>
            <a:off x="5886004" y="1612702"/>
            <a:ext cx="10381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 the breadboard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4743450" y="2028825"/>
            <a:ext cx="285750" cy="285750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8"/>
          <p:cNvSpPr/>
          <p:nvPr/>
        </p:nvSpPr>
        <p:spPr>
          <a:xfrm>
            <a:off x="4743450" y="202882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5143500" y="2041327"/>
            <a:ext cx="16333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one leg of the LDR → 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6776851" y="2041327"/>
            <a:ext cx="1396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5V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6916545" y="2041327"/>
            <a:ext cx="6273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 Arduino</a:t>
            </a:r>
            <a:endParaRPr lang="en-US" sz="837" dirty="0"/>
          </a:p>
        </p:txBody>
      </p:sp>
      <p:sp>
        <p:nvSpPr>
          <p:cNvPr id="17" name="Shape 12"/>
          <p:cNvSpPr/>
          <p:nvPr/>
        </p:nvSpPr>
        <p:spPr>
          <a:xfrm>
            <a:off x="4743450" y="2457450"/>
            <a:ext cx="285750" cy="285750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3"/>
          <p:cNvSpPr/>
          <p:nvPr/>
        </p:nvSpPr>
        <p:spPr>
          <a:xfrm>
            <a:off x="4743450" y="2457450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9" name="Text 14"/>
          <p:cNvSpPr/>
          <p:nvPr/>
        </p:nvSpPr>
        <p:spPr>
          <a:xfrm>
            <a:off x="5143500" y="2469952"/>
            <a:ext cx="1927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the other leg of the LDR → 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7071420" y="2469952"/>
            <a:ext cx="1442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A0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7215690" y="2469952"/>
            <a:ext cx="7781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(analog input)</a:t>
            </a:r>
            <a:endParaRPr lang="en-US" sz="837" dirty="0"/>
          </a:p>
        </p:txBody>
      </p:sp>
      <p:sp>
        <p:nvSpPr>
          <p:cNvPr id="22" name="Shape 17"/>
          <p:cNvSpPr/>
          <p:nvPr/>
        </p:nvSpPr>
        <p:spPr>
          <a:xfrm>
            <a:off x="4743450" y="2886075"/>
            <a:ext cx="285750" cy="285750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18"/>
          <p:cNvSpPr/>
          <p:nvPr/>
        </p:nvSpPr>
        <p:spPr>
          <a:xfrm>
            <a:off x="4743450" y="288607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24" name="Text 19"/>
          <p:cNvSpPr/>
          <p:nvPr/>
        </p:nvSpPr>
        <p:spPr>
          <a:xfrm>
            <a:off x="5143500" y="2898577"/>
            <a:ext cx="5668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a 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5710340" y="2898577"/>
            <a:ext cx="7590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10kΩ resistor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6469419" y="2898577"/>
            <a:ext cx="12098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between the LDR and 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7679308" y="2898577"/>
            <a:ext cx="26027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GND</a:t>
            </a:r>
            <a:endParaRPr lang="en-US" sz="837" dirty="0"/>
          </a:p>
        </p:txBody>
      </p:sp>
      <p:sp>
        <p:nvSpPr>
          <p:cNvPr id="28" name="Shape 23"/>
          <p:cNvSpPr/>
          <p:nvPr/>
        </p:nvSpPr>
        <p:spPr>
          <a:xfrm>
            <a:off x="4743450" y="3314700"/>
            <a:ext cx="285750" cy="285750"/>
          </a:xfrm>
          <a:prstGeom prst="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24"/>
          <p:cNvSpPr/>
          <p:nvPr/>
        </p:nvSpPr>
        <p:spPr>
          <a:xfrm>
            <a:off x="4743450" y="3314700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046" dirty="0"/>
          </a:p>
        </p:txBody>
      </p:sp>
      <p:sp>
        <p:nvSpPr>
          <p:cNvPr id="30" name="Text 25"/>
          <p:cNvSpPr/>
          <p:nvPr/>
        </p:nvSpPr>
        <p:spPr>
          <a:xfrm>
            <a:off x="5143500" y="3327202"/>
            <a:ext cx="19312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LED positive leg (anode) → 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7074712" y="3327202"/>
            <a:ext cx="3422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Pin 13</a:t>
            </a:r>
            <a:endParaRPr lang="en-US" sz="837" dirty="0"/>
          </a:p>
        </p:txBody>
      </p:sp>
      <p:sp>
        <p:nvSpPr>
          <p:cNvPr id="32" name="Text 27"/>
          <p:cNvSpPr/>
          <p:nvPr/>
        </p:nvSpPr>
        <p:spPr>
          <a:xfrm>
            <a:off x="7416943" y="3327202"/>
            <a:ext cx="8257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(digital output)</a:t>
            </a:r>
            <a:endParaRPr lang="en-US" sz="837" dirty="0"/>
          </a:p>
        </p:txBody>
      </p:sp>
      <p:sp>
        <p:nvSpPr>
          <p:cNvPr id="33" name="Shape 28"/>
          <p:cNvSpPr/>
          <p:nvPr/>
        </p:nvSpPr>
        <p:spPr>
          <a:xfrm>
            <a:off x="4743450" y="3743325"/>
            <a:ext cx="285750" cy="285750"/>
          </a:xfrm>
          <a:prstGeom prst="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29"/>
          <p:cNvSpPr/>
          <p:nvPr/>
        </p:nvSpPr>
        <p:spPr>
          <a:xfrm>
            <a:off x="4743450" y="374332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1046" dirty="0"/>
          </a:p>
        </p:txBody>
      </p:sp>
      <p:sp>
        <p:nvSpPr>
          <p:cNvPr id="35" name="Text 30"/>
          <p:cNvSpPr/>
          <p:nvPr/>
        </p:nvSpPr>
        <p:spPr>
          <a:xfrm>
            <a:off x="5143500" y="3755827"/>
            <a:ext cx="20731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LED negative leg (cathode) → 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7216694" y="3755827"/>
            <a:ext cx="26027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GND</a:t>
            </a:r>
            <a:endParaRPr lang="en-US" sz="837" dirty="0"/>
          </a:p>
        </p:txBody>
      </p:sp>
      <p:sp>
        <p:nvSpPr>
          <p:cNvPr id="37" name="Text 32"/>
          <p:cNvSpPr/>
          <p:nvPr/>
        </p:nvSpPr>
        <p:spPr>
          <a:xfrm>
            <a:off x="7476967" y="3755827"/>
            <a:ext cx="5908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through a 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5143500" y="3755827"/>
            <a:ext cx="3210306" cy="3382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220Ω resistor</a:t>
            </a:r>
            <a:endParaRPr lang="en-US" sz="837" dirty="0"/>
          </a:p>
        </p:txBody>
      </p:sp>
      <p:pic>
        <p:nvPicPr>
          <p:cNvPr id="3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5" y="4566252"/>
            <a:ext cx="85725" cy="114300"/>
          </a:xfrm>
          <a:prstGeom prst="rect">
            <a:avLst/>
          </a:prstGeom>
        </p:spPr>
      </p:pic>
      <p:sp>
        <p:nvSpPr>
          <p:cNvPr id="40" name="Text 34"/>
          <p:cNvSpPr/>
          <p:nvPr/>
        </p:nvSpPr>
        <p:spPr>
          <a:xfrm>
            <a:off x="5029200" y="4544820"/>
            <a:ext cx="34099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circuit "senses" brightness and makes a decision to turn </a:t>
            </a:r>
            <a:endParaRPr lang="en-US" sz="837" dirty="0"/>
          </a:p>
        </p:txBody>
      </p:sp>
      <p:sp>
        <p:nvSpPr>
          <p:cNvPr id="41" name="Text 35"/>
          <p:cNvSpPr/>
          <p:nvPr/>
        </p:nvSpPr>
        <p:spPr>
          <a:xfrm>
            <a:off x="4886325" y="4716270"/>
            <a:ext cx="15315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light ON when it's dark. 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970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Coding the AI Logic 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66180"/>
            <a:ext cx="3262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Goal: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754866" y="866180"/>
            <a:ext cx="439307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Write and upload code to the Arduino to make the smart light functional </a:t>
            </a:r>
            <a:endParaRPr lang="en-US" sz="942" dirty="0"/>
          </a:p>
        </p:txBody>
      </p:sp>
      <p:sp>
        <p:nvSpPr>
          <p:cNvPr id="6" name="Shape 3"/>
          <p:cNvSpPr/>
          <p:nvPr/>
        </p:nvSpPr>
        <p:spPr>
          <a:xfrm>
            <a:off x="428625" y="1278731"/>
            <a:ext cx="4000500" cy="3429000"/>
          </a:xfrm>
          <a:prstGeom prst="rect">
            <a:avLst/>
          </a:prstGeom>
          <a:solidFill>
            <a:srgbClr val="1E293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00075" y="1460897"/>
            <a:ext cx="122001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Define pins and threshold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1844260" y="1460897"/>
            <a:ext cx="11488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959146" y="1460897"/>
            <a:ext cx="38255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ldrPin = 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2341699" y="1460897"/>
            <a:ext cx="11248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A0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2454185" y="1460897"/>
            <a:ext cx="490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2503243" y="1460897"/>
            <a:ext cx="74752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LDR sensor pin</a:t>
            </a:r>
            <a:endParaRPr lang="en-US" sz="680" dirty="0"/>
          </a:p>
        </p:txBody>
      </p:sp>
      <p:sp>
        <p:nvSpPr>
          <p:cNvPr id="13" name="Text 10"/>
          <p:cNvSpPr/>
          <p:nvPr/>
        </p:nvSpPr>
        <p:spPr>
          <a:xfrm>
            <a:off x="3274935" y="1460897"/>
            <a:ext cx="11488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3389821" y="1460897"/>
            <a:ext cx="39656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ledPin = 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3786383" y="1460897"/>
            <a:ext cx="10626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3892646" y="1460897"/>
            <a:ext cx="490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3941704" y="1460897"/>
            <a:ext cx="26136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LED 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600075" y="1609465"/>
            <a:ext cx="45775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 pin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1081999" y="1609465"/>
            <a:ext cx="11488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1196885" y="1609465"/>
            <a:ext cx="54451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threshold = 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1741401" y="1609465"/>
            <a:ext cx="15936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500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1900768" y="1609465"/>
            <a:ext cx="490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1949825" y="1609465"/>
            <a:ext cx="71630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Decision point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2690292" y="1609465"/>
            <a:ext cx="18445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void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2898911" y="1609465"/>
            <a:ext cx="24489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setup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3143808" y="1609465"/>
            <a:ext cx="13933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() { 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3283139" y="1609465"/>
            <a:ext cx="38838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pinMode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3671525" y="1609465"/>
            <a:ext cx="3237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(ledPin, 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600075" y="1758032"/>
            <a:ext cx="71130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OUTPUT); Serial.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1311380" y="1758032"/>
            <a:ext cx="24796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begin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1559347" y="1758032"/>
            <a:ext cx="2787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1587224" y="1758032"/>
            <a:ext cx="21249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9600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1799723" y="1758032"/>
            <a:ext cx="13634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); } 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1936068" y="1758032"/>
            <a:ext cx="18445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void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2144688" y="1758032"/>
            <a:ext cx="19346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loop</a:t>
            </a:r>
            <a:endParaRPr lang="en-US" sz="680" dirty="0"/>
          </a:p>
        </p:txBody>
      </p:sp>
      <p:sp>
        <p:nvSpPr>
          <p:cNvPr id="36" name="Text 33"/>
          <p:cNvSpPr/>
          <p:nvPr/>
        </p:nvSpPr>
        <p:spPr>
          <a:xfrm>
            <a:off x="2338155" y="1758032"/>
            <a:ext cx="13933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() { </a:t>
            </a:r>
            <a:endParaRPr lang="en-US" sz="680" dirty="0"/>
          </a:p>
        </p:txBody>
      </p:sp>
      <p:sp>
        <p:nvSpPr>
          <p:cNvPr id="37" name="Text 34"/>
          <p:cNvSpPr/>
          <p:nvPr/>
        </p:nvSpPr>
        <p:spPr>
          <a:xfrm>
            <a:off x="2477486" y="1758032"/>
            <a:ext cx="84901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Read sensor data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3350670" y="1758032"/>
            <a:ext cx="11488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</a:t>
            </a:r>
            <a:endParaRPr lang="en-US" sz="680" dirty="0"/>
          </a:p>
        </p:txBody>
      </p:sp>
      <p:sp>
        <p:nvSpPr>
          <p:cNvPr id="39" name="Text 36"/>
          <p:cNvSpPr/>
          <p:nvPr/>
        </p:nvSpPr>
        <p:spPr>
          <a:xfrm>
            <a:off x="3465556" y="1758032"/>
            <a:ext cx="46054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ldrValue = 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600075" y="1906600"/>
            <a:ext cx="51822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analogRead</a:t>
            </a:r>
            <a:endParaRPr lang="en-US" sz="680" dirty="0"/>
          </a:p>
        </p:txBody>
      </p:sp>
      <p:sp>
        <p:nvSpPr>
          <p:cNvPr id="41" name="Text 38"/>
          <p:cNvSpPr/>
          <p:nvPr/>
        </p:nvSpPr>
        <p:spPr>
          <a:xfrm>
            <a:off x="1118304" y="1906600"/>
            <a:ext cx="62837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(ldrPin); Serial.</a:t>
            </a:r>
            <a:endParaRPr lang="en-US" sz="680" dirty="0"/>
          </a:p>
        </p:txBody>
      </p:sp>
      <p:sp>
        <p:nvSpPr>
          <p:cNvPr id="42" name="Text 39"/>
          <p:cNvSpPr/>
          <p:nvPr/>
        </p:nvSpPr>
        <p:spPr>
          <a:xfrm>
            <a:off x="1746675" y="1906600"/>
            <a:ext cx="21035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print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1957025" y="1906600"/>
            <a:ext cx="2787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</a:t>
            </a:r>
            <a:endParaRPr lang="en-US" sz="680" dirty="0"/>
          </a:p>
        </p:txBody>
      </p:sp>
      <p:sp>
        <p:nvSpPr>
          <p:cNvPr id="44" name="Text 41"/>
          <p:cNvSpPr/>
          <p:nvPr/>
        </p:nvSpPr>
        <p:spPr>
          <a:xfrm>
            <a:off x="1984902" y="1906600"/>
            <a:ext cx="56290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CD3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"LDR Value: "</a:t>
            </a:r>
            <a:endParaRPr lang="en-US" sz="680" dirty="0"/>
          </a:p>
        </p:txBody>
      </p:sp>
      <p:sp>
        <p:nvSpPr>
          <p:cNvPr id="45" name="Text 42"/>
          <p:cNvSpPr/>
          <p:nvPr/>
        </p:nvSpPr>
        <p:spPr>
          <a:xfrm>
            <a:off x="2547807" y="1906600"/>
            <a:ext cx="34354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); Serial.</a:t>
            </a:r>
            <a:endParaRPr lang="en-US" sz="680" dirty="0"/>
          </a:p>
        </p:txBody>
      </p:sp>
      <p:sp>
        <p:nvSpPr>
          <p:cNvPr id="46" name="Text 43"/>
          <p:cNvSpPr/>
          <p:nvPr/>
        </p:nvSpPr>
        <p:spPr>
          <a:xfrm>
            <a:off x="2891349" y="1906600"/>
            <a:ext cx="29172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println</a:t>
            </a:r>
            <a:endParaRPr lang="en-US" sz="680" dirty="0"/>
          </a:p>
        </p:txBody>
      </p:sp>
      <p:sp>
        <p:nvSpPr>
          <p:cNvPr id="47" name="Text 44"/>
          <p:cNvSpPr/>
          <p:nvPr/>
        </p:nvSpPr>
        <p:spPr>
          <a:xfrm>
            <a:off x="3183071" y="1906600"/>
            <a:ext cx="46389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(ldrValue); </a:t>
            </a:r>
            <a:endParaRPr lang="en-US" sz="680" dirty="0"/>
          </a:p>
        </p:txBody>
      </p:sp>
      <p:sp>
        <p:nvSpPr>
          <p:cNvPr id="48" name="Text 45"/>
          <p:cNvSpPr/>
          <p:nvPr/>
        </p:nvSpPr>
        <p:spPr>
          <a:xfrm>
            <a:off x="3646968" y="1906600"/>
            <a:ext cx="33154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Make </a:t>
            </a:r>
            <a:endParaRPr lang="en-US" sz="680" dirty="0"/>
          </a:p>
        </p:txBody>
      </p:sp>
      <p:sp>
        <p:nvSpPr>
          <p:cNvPr id="49" name="Text 46"/>
          <p:cNvSpPr/>
          <p:nvPr/>
        </p:nvSpPr>
        <p:spPr>
          <a:xfrm>
            <a:off x="600075" y="2055168"/>
            <a:ext cx="122819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decision based on threshold</a:t>
            </a:r>
            <a:endParaRPr lang="en-US" sz="680" dirty="0"/>
          </a:p>
        </p:txBody>
      </p:sp>
      <p:sp>
        <p:nvSpPr>
          <p:cNvPr id="50" name="Text 47"/>
          <p:cNvSpPr/>
          <p:nvPr/>
        </p:nvSpPr>
        <p:spPr>
          <a:xfrm>
            <a:off x="1852436" y="2055168"/>
            <a:ext cx="5592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if</a:t>
            </a:r>
            <a:endParaRPr lang="en-US" sz="680" dirty="0"/>
          </a:p>
        </p:txBody>
      </p:sp>
      <p:sp>
        <p:nvSpPr>
          <p:cNvPr id="51" name="Text 48"/>
          <p:cNvSpPr/>
          <p:nvPr/>
        </p:nvSpPr>
        <p:spPr>
          <a:xfrm>
            <a:off x="1908358" y="2055168"/>
            <a:ext cx="104293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(ldrValue &lt; threshold) { </a:t>
            </a:r>
            <a:endParaRPr lang="en-US" sz="680" dirty="0"/>
          </a:p>
        </p:txBody>
      </p:sp>
      <p:sp>
        <p:nvSpPr>
          <p:cNvPr id="52" name="Text 49"/>
          <p:cNvSpPr/>
          <p:nvPr/>
        </p:nvSpPr>
        <p:spPr>
          <a:xfrm>
            <a:off x="2951290" y="2055168"/>
            <a:ext cx="50539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digitalWrite</a:t>
            </a:r>
            <a:endParaRPr lang="en-US" sz="680" dirty="0"/>
          </a:p>
        </p:txBody>
      </p:sp>
      <p:sp>
        <p:nvSpPr>
          <p:cNvPr id="53" name="Text 50"/>
          <p:cNvSpPr/>
          <p:nvPr/>
        </p:nvSpPr>
        <p:spPr>
          <a:xfrm>
            <a:off x="3456682" y="2055168"/>
            <a:ext cx="66152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(ledPin, HIGH); </a:t>
            </a:r>
            <a:endParaRPr lang="en-US" sz="680" dirty="0"/>
          </a:p>
        </p:txBody>
      </p:sp>
      <p:sp>
        <p:nvSpPr>
          <p:cNvPr id="54" name="Text 51"/>
          <p:cNvSpPr/>
          <p:nvPr/>
        </p:nvSpPr>
        <p:spPr>
          <a:xfrm>
            <a:off x="4118204" y="2055168"/>
            <a:ext cx="6912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</a:t>
            </a:r>
            <a:endParaRPr lang="en-US" sz="680" dirty="0"/>
          </a:p>
        </p:txBody>
      </p:sp>
      <p:sp>
        <p:nvSpPr>
          <p:cNvPr id="55" name="Text 52"/>
          <p:cNvSpPr/>
          <p:nvPr/>
        </p:nvSpPr>
        <p:spPr>
          <a:xfrm>
            <a:off x="600075" y="2203735"/>
            <a:ext cx="20786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Dark</a:t>
            </a:r>
            <a:endParaRPr lang="en-US" sz="680" dirty="0"/>
          </a:p>
        </p:txBody>
      </p:sp>
      <p:sp>
        <p:nvSpPr>
          <p:cNvPr id="56" name="Text 53"/>
          <p:cNvSpPr/>
          <p:nvPr/>
        </p:nvSpPr>
        <p:spPr>
          <a:xfrm>
            <a:off x="807941" y="2203735"/>
            <a:ext cx="8360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680" dirty="0"/>
          </a:p>
        </p:txBody>
      </p:sp>
      <p:sp>
        <p:nvSpPr>
          <p:cNvPr id="57" name="Text 54"/>
          <p:cNvSpPr/>
          <p:nvPr/>
        </p:nvSpPr>
        <p:spPr>
          <a:xfrm>
            <a:off x="891546" y="2203735"/>
            <a:ext cx="17320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else</a:t>
            </a:r>
            <a:endParaRPr lang="en-US" sz="680" dirty="0"/>
          </a:p>
        </p:txBody>
      </p:sp>
      <p:sp>
        <p:nvSpPr>
          <p:cNvPr id="58" name="Text 55"/>
          <p:cNvSpPr/>
          <p:nvPr/>
        </p:nvSpPr>
        <p:spPr>
          <a:xfrm>
            <a:off x="1064754" y="2203735"/>
            <a:ext cx="8360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 </a:t>
            </a:r>
            <a:endParaRPr lang="en-US" sz="680" dirty="0"/>
          </a:p>
        </p:txBody>
      </p:sp>
      <p:sp>
        <p:nvSpPr>
          <p:cNvPr id="59" name="Text 56"/>
          <p:cNvSpPr/>
          <p:nvPr/>
        </p:nvSpPr>
        <p:spPr>
          <a:xfrm>
            <a:off x="1148358" y="2203735"/>
            <a:ext cx="50539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digitalWrite</a:t>
            </a:r>
            <a:endParaRPr lang="en-US" sz="680" dirty="0"/>
          </a:p>
        </p:txBody>
      </p:sp>
      <p:sp>
        <p:nvSpPr>
          <p:cNvPr id="60" name="Text 57"/>
          <p:cNvSpPr/>
          <p:nvPr/>
        </p:nvSpPr>
        <p:spPr>
          <a:xfrm>
            <a:off x="1653750" y="2203735"/>
            <a:ext cx="62957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(ledPin, LOW); </a:t>
            </a:r>
            <a:endParaRPr lang="en-US" sz="680" dirty="0"/>
          </a:p>
        </p:txBody>
      </p:sp>
      <p:sp>
        <p:nvSpPr>
          <p:cNvPr id="61" name="Text 58"/>
          <p:cNvSpPr/>
          <p:nvPr/>
        </p:nvSpPr>
        <p:spPr>
          <a:xfrm>
            <a:off x="2283321" y="2203735"/>
            <a:ext cx="3639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Bright</a:t>
            </a:r>
            <a:endParaRPr lang="en-US" sz="680" dirty="0"/>
          </a:p>
        </p:txBody>
      </p:sp>
      <p:sp>
        <p:nvSpPr>
          <p:cNvPr id="62" name="Text 59"/>
          <p:cNvSpPr/>
          <p:nvPr/>
        </p:nvSpPr>
        <p:spPr>
          <a:xfrm>
            <a:off x="2647290" y="2203735"/>
            <a:ext cx="8360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680" dirty="0"/>
          </a:p>
        </p:txBody>
      </p:sp>
      <p:sp>
        <p:nvSpPr>
          <p:cNvPr id="63" name="Text 60"/>
          <p:cNvSpPr/>
          <p:nvPr/>
        </p:nvSpPr>
        <p:spPr>
          <a:xfrm>
            <a:off x="2730894" y="2203735"/>
            <a:ext cx="23292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delay</a:t>
            </a:r>
            <a:endParaRPr lang="en-US" sz="680" dirty="0"/>
          </a:p>
        </p:txBody>
      </p:sp>
      <p:sp>
        <p:nvSpPr>
          <p:cNvPr id="64" name="Text 61"/>
          <p:cNvSpPr/>
          <p:nvPr/>
        </p:nvSpPr>
        <p:spPr>
          <a:xfrm>
            <a:off x="2963819" y="2203735"/>
            <a:ext cx="2787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</a:t>
            </a:r>
            <a:endParaRPr lang="en-US" sz="680" dirty="0"/>
          </a:p>
        </p:txBody>
      </p:sp>
      <p:sp>
        <p:nvSpPr>
          <p:cNvPr id="65" name="Text 62"/>
          <p:cNvSpPr/>
          <p:nvPr/>
        </p:nvSpPr>
        <p:spPr>
          <a:xfrm>
            <a:off x="2991696" y="2203735"/>
            <a:ext cx="15936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</a:t>
            </a:r>
            <a:endParaRPr lang="en-US" sz="680" dirty="0"/>
          </a:p>
        </p:txBody>
      </p:sp>
      <p:sp>
        <p:nvSpPr>
          <p:cNvPr id="66" name="Text 63"/>
          <p:cNvSpPr/>
          <p:nvPr/>
        </p:nvSpPr>
        <p:spPr>
          <a:xfrm>
            <a:off x="3151063" y="2203735"/>
            <a:ext cx="11220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E2E8F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); } </a:t>
            </a:r>
            <a:endParaRPr lang="en-US" sz="680" dirty="0"/>
          </a:p>
        </p:txBody>
      </p:sp>
      <p:sp>
        <p:nvSpPr>
          <p:cNvPr id="67" name="Shape 64"/>
          <p:cNvSpPr/>
          <p:nvPr/>
        </p:nvSpPr>
        <p:spPr>
          <a:xfrm>
            <a:off x="4714875" y="1278731"/>
            <a:ext cx="844358" cy="2857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8" name="Text 65"/>
          <p:cNvSpPr/>
          <p:nvPr/>
        </p:nvSpPr>
        <p:spPr>
          <a:xfrm>
            <a:off x="4714875" y="1278731"/>
            <a:ext cx="844358" cy="285750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VARIABLES </a:t>
            </a:r>
            <a:endParaRPr lang="en-US" sz="837" dirty="0"/>
          </a:p>
        </p:txBody>
      </p:sp>
      <p:sp>
        <p:nvSpPr>
          <p:cNvPr id="69" name="Text 66"/>
          <p:cNvSpPr/>
          <p:nvPr/>
        </p:nvSpPr>
        <p:spPr>
          <a:xfrm>
            <a:off x="4714875" y="1657350"/>
            <a:ext cx="3734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ldrPin:</a:t>
            </a:r>
            <a:endParaRPr lang="en-US" sz="837" dirty="0"/>
          </a:p>
        </p:txBody>
      </p:sp>
      <p:sp>
        <p:nvSpPr>
          <p:cNvPr id="70" name="Text 67"/>
          <p:cNvSpPr/>
          <p:nvPr/>
        </p:nvSpPr>
        <p:spPr>
          <a:xfrm>
            <a:off x="5088303" y="1657350"/>
            <a:ext cx="16151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Where we read light data (A0) </a:t>
            </a:r>
            <a:endParaRPr lang="en-US" sz="837" dirty="0"/>
          </a:p>
        </p:txBody>
      </p:sp>
      <p:sp>
        <p:nvSpPr>
          <p:cNvPr id="71" name="Text 68"/>
          <p:cNvSpPr/>
          <p:nvPr/>
        </p:nvSpPr>
        <p:spPr>
          <a:xfrm>
            <a:off x="4714875" y="1885950"/>
            <a:ext cx="3890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ledPin:</a:t>
            </a:r>
            <a:endParaRPr lang="en-US" sz="837" dirty="0"/>
          </a:p>
        </p:txBody>
      </p:sp>
      <p:sp>
        <p:nvSpPr>
          <p:cNvPr id="72" name="Text 69"/>
          <p:cNvSpPr/>
          <p:nvPr/>
        </p:nvSpPr>
        <p:spPr>
          <a:xfrm>
            <a:off x="5103958" y="1885950"/>
            <a:ext cx="18444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Where we control the LED (Pin 13) </a:t>
            </a:r>
            <a:endParaRPr lang="en-US" sz="837" dirty="0"/>
          </a:p>
        </p:txBody>
      </p:sp>
      <p:sp>
        <p:nvSpPr>
          <p:cNvPr id="73" name="Text 70"/>
          <p:cNvSpPr/>
          <p:nvPr/>
        </p:nvSpPr>
        <p:spPr>
          <a:xfrm>
            <a:off x="4714875" y="2114550"/>
            <a:ext cx="5843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threshold:</a:t>
            </a:r>
            <a:endParaRPr lang="en-US" sz="837" dirty="0"/>
          </a:p>
        </p:txBody>
      </p:sp>
      <p:sp>
        <p:nvSpPr>
          <p:cNvPr id="74" name="Text 71"/>
          <p:cNvSpPr/>
          <p:nvPr/>
        </p:nvSpPr>
        <p:spPr>
          <a:xfrm>
            <a:off x="5299184" y="2114550"/>
            <a:ext cx="18660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"decision rule" for our AI (500) </a:t>
            </a:r>
            <a:endParaRPr lang="en-US" sz="837" dirty="0"/>
          </a:p>
        </p:txBody>
      </p:sp>
      <p:sp>
        <p:nvSpPr>
          <p:cNvPr id="75" name="Text 72"/>
          <p:cNvSpPr/>
          <p:nvPr/>
        </p:nvSpPr>
        <p:spPr>
          <a:xfrm>
            <a:off x="4714875" y="2278856"/>
            <a:ext cx="1219126" cy="285750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SETUP FUNCTION </a:t>
            </a:r>
            <a:endParaRPr lang="en-US" sz="837" dirty="0"/>
          </a:p>
        </p:txBody>
      </p:sp>
      <p:sp>
        <p:nvSpPr>
          <p:cNvPr id="76" name="Text 73"/>
          <p:cNvSpPr/>
          <p:nvPr/>
        </p:nvSpPr>
        <p:spPr>
          <a:xfrm>
            <a:off x="4714875" y="2650331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Runs once when Arduino starts. Sets up the LED pin as output and starts serial communication for monitoring. </a:t>
            </a:r>
            <a:endParaRPr lang="en-US" sz="837" dirty="0"/>
          </a:p>
        </p:txBody>
      </p:sp>
      <p:sp>
        <p:nvSpPr>
          <p:cNvPr id="77" name="Shape 74"/>
          <p:cNvSpPr/>
          <p:nvPr/>
        </p:nvSpPr>
        <p:spPr>
          <a:xfrm>
            <a:off x="4714875" y="2993231"/>
            <a:ext cx="1183825" cy="2857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8" name="Text 75"/>
          <p:cNvSpPr/>
          <p:nvPr/>
        </p:nvSpPr>
        <p:spPr>
          <a:xfrm>
            <a:off x="4714875" y="2993231"/>
            <a:ext cx="1183825" cy="285750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LOOP FUNCTION </a:t>
            </a:r>
            <a:endParaRPr lang="en-US" sz="837" dirty="0"/>
          </a:p>
        </p:txBody>
      </p:sp>
      <p:sp>
        <p:nvSpPr>
          <p:cNvPr id="79" name="Text 76"/>
          <p:cNvSpPr/>
          <p:nvPr/>
        </p:nvSpPr>
        <p:spPr>
          <a:xfrm>
            <a:off x="4714875" y="3364706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Runs continuously, reading the sensor and making decisions: </a:t>
            </a:r>
            <a:endParaRPr lang="en-US" sz="837" dirty="0"/>
          </a:p>
        </p:txBody>
      </p:sp>
      <p:pic>
        <p:nvPicPr>
          <p:cNvPr id="8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3650456"/>
            <a:ext cx="107156" cy="107156"/>
          </a:xfrm>
          <a:prstGeom prst="rect">
            <a:avLst/>
          </a:prstGeom>
        </p:spPr>
      </p:pic>
      <p:sp>
        <p:nvSpPr>
          <p:cNvPr id="81" name="Text 77"/>
          <p:cNvSpPr/>
          <p:nvPr/>
        </p:nvSpPr>
        <p:spPr>
          <a:xfrm>
            <a:off x="4879181" y="3629025"/>
            <a:ext cx="165824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Read light level from LDR sensor </a:t>
            </a:r>
            <a:endParaRPr lang="en-US" sz="785" dirty="0"/>
          </a:p>
        </p:txBody>
      </p:sp>
      <p:pic>
        <p:nvPicPr>
          <p:cNvPr id="8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3868341"/>
            <a:ext cx="107156" cy="107156"/>
          </a:xfrm>
          <a:prstGeom prst="rect">
            <a:avLst/>
          </a:prstGeom>
        </p:spPr>
      </p:pic>
      <p:sp>
        <p:nvSpPr>
          <p:cNvPr id="83" name="Text 78"/>
          <p:cNvSpPr/>
          <p:nvPr/>
        </p:nvSpPr>
        <p:spPr>
          <a:xfrm>
            <a:off x="4879181" y="3846909"/>
            <a:ext cx="142849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Compare value to threshold </a:t>
            </a:r>
            <a:endParaRPr lang="en-US" sz="785" dirty="0"/>
          </a:p>
        </p:txBody>
      </p:sp>
      <p:pic>
        <p:nvPicPr>
          <p:cNvPr id="8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4086225"/>
            <a:ext cx="107156" cy="107156"/>
          </a:xfrm>
          <a:prstGeom prst="rect">
            <a:avLst/>
          </a:prstGeom>
        </p:spPr>
      </p:pic>
      <p:sp>
        <p:nvSpPr>
          <p:cNvPr id="85" name="Text 79"/>
          <p:cNvSpPr/>
          <p:nvPr/>
        </p:nvSpPr>
        <p:spPr>
          <a:xfrm>
            <a:off x="4879181" y="4064794"/>
            <a:ext cx="166329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Turn LED on (dark) or off (bright) </a:t>
            </a:r>
            <a:endParaRPr lang="en-US" sz="785" dirty="0"/>
          </a:p>
        </p:txBody>
      </p:sp>
      <p:sp>
        <p:nvSpPr>
          <p:cNvPr id="86" name="Shape 80"/>
          <p:cNvSpPr/>
          <p:nvPr/>
        </p:nvSpPr>
        <p:spPr>
          <a:xfrm>
            <a:off x="4714875" y="4218384"/>
            <a:ext cx="4000500" cy="550069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4361259"/>
            <a:ext cx="80367" cy="107156"/>
          </a:xfrm>
          <a:prstGeom prst="rect">
            <a:avLst/>
          </a:prstGeom>
        </p:spPr>
      </p:pic>
      <p:sp>
        <p:nvSpPr>
          <p:cNvPr id="88" name="Text 81"/>
          <p:cNvSpPr/>
          <p:nvPr/>
        </p:nvSpPr>
        <p:spPr>
          <a:xfrm>
            <a:off x="4994570" y="4339828"/>
            <a:ext cx="59720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Discussion:</a:t>
            </a:r>
            <a:endParaRPr lang="en-US" sz="785" dirty="0"/>
          </a:p>
        </p:txBody>
      </p:sp>
      <p:sp>
        <p:nvSpPr>
          <p:cNvPr id="89" name="Text 82"/>
          <p:cNvSpPr/>
          <p:nvPr/>
        </p:nvSpPr>
        <p:spPr>
          <a:xfrm>
            <a:off x="5591770" y="4339828"/>
            <a:ext cx="295120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How does the threshold act like a decision-making rule for </a:t>
            </a:r>
            <a:endParaRPr lang="en-US" sz="785" dirty="0"/>
          </a:p>
        </p:txBody>
      </p:sp>
      <p:sp>
        <p:nvSpPr>
          <p:cNvPr id="90" name="Text 83"/>
          <p:cNvSpPr/>
          <p:nvPr/>
        </p:nvSpPr>
        <p:spPr>
          <a:xfrm>
            <a:off x="4829175" y="4500563"/>
            <a:ext cx="35448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AI? </a:t>
            </a:r>
            <a:endParaRPr lang="en-US" sz="7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270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How the Code Works 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785813"/>
            <a:ext cx="2569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685549" y="785813"/>
            <a:ext cx="6206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threshold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306246" y="785813"/>
            <a:ext cx="5814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acts as a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887736" y="785813"/>
            <a:ext cx="13515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decision-making rule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239328" y="785813"/>
            <a:ext cx="54080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our AI system. It determines when the light should turn on or off based on the sensor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991530"/>
            <a:ext cx="5004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reading. 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428625" y="1354410"/>
            <a:ext cx="2647931" cy="1503759"/>
          </a:xfrm>
          <a:prstGeom prst="rect">
            <a:avLst/>
          </a:prstGeom>
          <a:solidFill>
            <a:srgbClr val="FFFFFF"/>
          </a:solidFill>
          <a:ln w="397">
            <a:solidFill>
              <a:srgbClr val="1E3A8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03" y="1497285"/>
            <a:ext cx="257175" cy="2571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71500" y="1850901"/>
            <a:ext cx="23621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Step 1: Read Sensor </a:t>
            </a:r>
            <a:endParaRPr lang="en-US" sz="1046" dirty="0"/>
          </a:p>
        </p:txBody>
      </p:sp>
      <p:sp>
        <p:nvSpPr>
          <p:cNvPr id="13" name="Shape 9"/>
          <p:cNvSpPr/>
          <p:nvPr/>
        </p:nvSpPr>
        <p:spPr>
          <a:xfrm>
            <a:off x="689763" y="2143795"/>
            <a:ext cx="1320366" cy="157163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689763" y="2143795"/>
            <a:ext cx="1320366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analogRead(ldrPin)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2010128" y="2129507"/>
            <a:ext cx="8052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reads the light 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1065284" y="2315245"/>
            <a:ext cx="13745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level from the LDR sensor 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571500" y="2536701"/>
            <a:ext cx="23621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Returns a value from 0 (dark) to 1023 (bright) </a:t>
            </a:r>
            <a:endParaRPr lang="en-US" sz="732" dirty="0"/>
          </a:p>
        </p:txBody>
      </p:sp>
      <p:sp>
        <p:nvSpPr>
          <p:cNvPr id="18" name="Shape 14"/>
          <p:cNvSpPr/>
          <p:nvPr/>
        </p:nvSpPr>
        <p:spPr>
          <a:xfrm>
            <a:off x="3248006" y="1354410"/>
            <a:ext cx="2647959" cy="1489472"/>
          </a:xfrm>
          <a:prstGeom prst="rect">
            <a:avLst/>
          </a:prstGeom>
          <a:solidFill>
            <a:srgbClr val="FFFFFF"/>
          </a:solidFill>
          <a:ln w="397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38" y="1497285"/>
            <a:ext cx="321469" cy="257175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3390881" y="1850901"/>
            <a:ext cx="236220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Step 2: Compare to Threshold </a:t>
            </a:r>
            <a:endParaRPr lang="en-US" sz="1046" dirty="0"/>
          </a:p>
        </p:txBody>
      </p:sp>
      <p:sp>
        <p:nvSpPr>
          <p:cNvPr id="21" name="Text 16"/>
          <p:cNvSpPr/>
          <p:nvPr/>
        </p:nvSpPr>
        <p:spPr>
          <a:xfrm>
            <a:off x="3390881" y="2122363"/>
            <a:ext cx="23622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code compares the sensor value to the threshold (default: 500) 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3390881" y="2522413"/>
            <a:ext cx="23622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is the "decision point" of our AI 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6067416" y="1354410"/>
            <a:ext cx="2647931" cy="1489472"/>
          </a:xfrm>
          <a:prstGeom prst="rect">
            <a:avLst/>
          </a:prstGeom>
          <a:solidFill>
            <a:srgbClr val="FFFFFF"/>
          </a:solidFill>
          <a:ln w="397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720" y="1497285"/>
            <a:ext cx="289322" cy="257175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6210291" y="1850901"/>
            <a:ext cx="23621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Step 3: Control LED </a:t>
            </a:r>
            <a:endParaRPr lang="en-US" sz="1046" dirty="0"/>
          </a:p>
        </p:txBody>
      </p:sp>
      <p:sp>
        <p:nvSpPr>
          <p:cNvPr id="26" name="Text 20"/>
          <p:cNvSpPr/>
          <p:nvPr/>
        </p:nvSpPr>
        <p:spPr>
          <a:xfrm>
            <a:off x="6210291" y="2122363"/>
            <a:ext cx="23621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Based on the comparison, turn the LED ON or OFF </a:t>
            </a:r>
            <a:endParaRPr lang="en-US" sz="837" dirty="0"/>
          </a:p>
        </p:txBody>
      </p:sp>
      <p:sp>
        <p:nvSpPr>
          <p:cNvPr id="27" name="Text 21"/>
          <p:cNvSpPr/>
          <p:nvPr/>
        </p:nvSpPr>
        <p:spPr>
          <a:xfrm>
            <a:off x="6210291" y="2522413"/>
            <a:ext cx="23621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is the "action" or output </a:t>
            </a:r>
            <a:endParaRPr lang="en-US" sz="732" dirty="0"/>
          </a:p>
        </p:txBody>
      </p:sp>
      <p:sp>
        <p:nvSpPr>
          <p:cNvPr id="28" name="Shape 22"/>
          <p:cNvSpPr/>
          <p:nvPr/>
        </p:nvSpPr>
        <p:spPr>
          <a:xfrm>
            <a:off x="428625" y="3001045"/>
            <a:ext cx="4057650" cy="1497313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5" y="3208213"/>
            <a:ext cx="142875" cy="14287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828675" y="3172495"/>
            <a:ext cx="21608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If LDR Value &lt; Threshold (Dark) </a:t>
            </a:r>
            <a:endParaRPr lang="en-US" sz="1046" dirty="0"/>
          </a:p>
        </p:txBody>
      </p:sp>
      <p:sp>
        <p:nvSpPr>
          <p:cNvPr id="31" name="Shape 24"/>
          <p:cNvSpPr/>
          <p:nvPr/>
        </p:nvSpPr>
        <p:spPr>
          <a:xfrm>
            <a:off x="600075" y="3499321"/>
            <a:ext cx="1897670" cy="157163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Text 25"/>
          <p:cNvSpPr/>
          <p:nvPr/>
        </p:nvSpPr>
        <p:spPr>
          <a:xfrm>
            <a:off x="600075" y="3499321"/>
            <a:ext cx="1897670" cy="15716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digitalWrite(ledPin, HIGH)</a:t>
            </a:r>
            <a:endParaRPr lang="en-US" sz="837" dirty="0"/>
          </a:p>
        </p:txBody>
      </p:sp>
      <p:pic>
        <p:nvPicPr>
          <p:cNvPr id="3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75" y="3755408"/>
            <a:ext cx="100013" cy="114300"/>
          </a:xfrm>
          <a:prstGeom prst="rect">
            <a:avLst/>
          </a:prstGeom>
        </p:spPr>
      </p:pic>
      <p:sp>
        <p:nvSpPr>
          <p:cNvPr id="34" name="Text 26"/>
          <p:cNvSpPr/>
          <p:nvPr/>
        </p:nvSpPr>
        <p:spPr>
          <a:xfrm>
            <a:off x="757238" y="3733977"/>
            <a:ext cx="5805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LED turns </a:t>
            </a:r>
            <a:endParaRPr lang="en-US" sz="837" dirty="0"/>
          </a:p>
        </p:txBody>
      </p:sp>
      <p:sp>
        <p:nvSpPr>
          <p:cNvPr id="35" name="Text 27"/>
          <p:cNvSpPr/>
          <p:nvPr/>
        </p:nvSpPr>
        <p:spPr>
          <a:xfrm>
            <a:off x="1337779" y="3733977"/>
            <a:ext cx="1839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</a:t>
            </a:r>
            <a:endParaRPr lang="en-US" sz="837" dirty="0"/>
          </a:p>
        </p:txBody>
      </p:sp>
      <p:sp>
        <p:nvSpPr>
          <p:cNvPr id="36" name="Text 28"/>
          <p:cNvSpPr/>
          <p:nvPr/>
        </p:nvSpPr>
        <p:spPr>
          <a:xfrm>
            <a:off x="600075" y="3984008"/>
            <a:ext cx="37147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When the environment is dark (low light reading), the smart light activates automatically </a:t>
            </a:r>
            <a:endParaRPr lang="en-US" sz="732" dirty="0"/>
          </a:p>
        </p:txBody>
      </p:sp>
      <p:sp>
        <p:nvSpPr>
          <p:cNvPr id="37" name="Shape 29"/>
          <p:cNvSpPr/>
          <p:nvPr/>
        </p:nvSpPr>
        <p:spPr>
          <a:xfrm>
            <a:off x="4657725" y="3001045"/>
            <a:ext cx="4057650" cy="1497313"/>
          </a:xfrm>
          <a:prstGeom prst="rect">
            <a:avLst/>
          </a:prstGeom>
          <a:solidFill>
            <a:srgbClr val="FFFFFF"/>
          </a:solidFill>
          <a:ln w="298">
            <a:solidFill>
              <a:srgbClr val="1E3A8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3208213"/>
            <a:ext cx="142875" cy="142875"/>
          </a:xfrm>
          <a:prstGeom prst="rect">
            <a:avLst/>
          </a:prstGeom>
        </p:spPr>
      </p:pic>
      <p:sp>
        <p:nvSpPr>
          <p:cNvPr id="39" name="Text 30"/>
          <p:cNvSpPr/>
          <p:nvPr/>
        </p:nvSpPr>
        <p:spPr>
          <a:xfrm>
            <a:off x="5057775" y="3172495"/>
            <a:ext cx="232386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If LDR Value ≥ Threshold (Bright) </a:t>
            </a:r>
            <a:endParaRPr lang="en-US" sz="1046" dirty="0"/>
          </a:p>
        </p:txBody>
      </p:sp>
      <p:sp>
        <p:nvSpPr>
          <p:cNvPr id="40" name="Shape 31"/>
          <p:cNvSpPr/>
          <p:nvPr/>
        </p:nvSpPr>
        <p:spPr>
          <a:xfrm>
            <a:off x="4829175" y="3499321"/>
            <a:ext cx="1829079" cy="157163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32"/>
          <p:cNvSpPr/>
          <p:nvPr/>
        </p:nvSpPr>
        <p:spPr>
          <a:xfrm>
            <a:off x="4829175" y="3499321"/>
            <a:ext cx="1829079" cy="15716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digitalWrite(ledPin, LOW)</a:t>
            </a:r>
            <a:endParaRPr lang="en-US" sz="837" dirty="0"/>
          </a:p>
        </p:txBody>
      </p:sp>
      <p:pic>
        <p:nvPicPr>
          <p:cNvPr id="4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755408"/>
            <a:ext cx="100013" cy="114300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4986338" y="3733977"/>
            <a:ext cx="5805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LED turns </a:t>
            </a:r>
            <a:endParaRPr lang="en-US" sz="837" dirty="0"/>
          </a:p>
        </p:txBody>
      </p:sp>
      <p:sp>
        <p:nvSpPr>
          <p:cNvPr id="44" name="Text 34"/>
          <p:cNvSpPr/>
          <p:nvPr/>
        </p:nvSpPr>
        <p:spPr>
          <a:xfrm>
            <a:off x="5566879" y="3733977"/>
            <a:ext cx="2164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</a:t>
            </a:r>
            <a:endParaRPr lang="en-US" sz="837" dirty="0"/>
          </a:p>
        </p:txBody>
      </p:sp>
      <p:sp>
        <p:nvSpPr>
          <p:cNvPr id="45" name="Text 35"/>
          <p:cNvSpPr/>
          <p:nvPr/>
        </p:nvSpPr>
        <p:spPr>
          <a:xfrm>
            <a:off x="4829175" y="3984008"/>
            <a:ext cx="37147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When there is enough ambient light, the system conserves energy by keeping the light off </a:t>
            </a:r>
            <a:endParaRPr lang="en-US" sz="732" dirty="0"/>
          </a:p>
        </p:txBody>
      </p:sp>
      <p:sp>
        <p:nvSpPr>
          <p:cNvPr id="46" name="Shape 36"/>
          <p:cNvSpPr/>
          <p:nvPr/>
        </p:nvSpPr>
        <p:spPr>
          <a:xfrm>
            <a:off x="428625" y="4598370"/>
            <a:ext cx="8286750" cy="5715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7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925" y="4741245"/>
            <a:ext cx="85725" cy="114300"/>
          </a:xfrm>
          <a:prstGeom prst="rect">
            <a:avLst/>
          </a:prstGeom>
        </p:spPr>
      </p:pic>
      <p:sp>
        <p:nvSpPr>
          <p:cNvPr id="48" name="Text 37"/>
          <p:cNvSpPr/>
          <p:nvPr/>
        </p:nvSpPr>
        <p:spPr>
          <a:xfrm>
            <a:off x="715519" y="4719814"/>
            <a:ext cx="14871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Connection to AI Training:</a:t>
            </a:r>
            <a:endParaRPr lang="en-US" sz="837" dirty="0"/>
          </a:p>
        </p:txBody>
      </p:sp>
      <p:sp>
        <p:nvSpPr>
          <p:cNvPr id="49" name="Text 38"/>
          <p:cNvSpPr/>
          <p:nvPr/>
        </p:nvSpPr>
        <p:spPr>
          <a:xfrm>
            <a:off x="2202675" y="4719814"/>
            <a:ext cx="61723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Just like adjusting the threshold fine-tunes our smart light, training an AI involves adjusting parameters to improve </a:t>
            </a:r>
            <a:endParaRPr lang="en-US" sz="837" dirty="0"/>
          </a:p>
        </p:txBody>
      </p:sp>
      <p:sp>
        <p:nvSpPr>
          <p:cNvPr id="50" name="Text 39"/>
          <p:cNvSpPr/>
          <p:nvPr/>
        </p:nvSpPr>
        <p:spPr>
          <a:xfrm>
            <a:off x="542925" y="4891264"/>
            <a:ext cx="14048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decision-making accuracy. 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413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Testing and Iteration 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771525"/>
            <a:ext cx="2647931" cy="1225153"/>
          </a:xfrm>
          <a:prstGeom prst="rect">
            <a:avLst/>
          </a:prstGeom>
          <a:solidFill>
            <a:srgbClr val="FFFFFF"/>
          </a:solidFill>
          <a:ln w="397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03" y="885825"/>
            <a:ext cx="257175" cy="2571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42925" y="1239441"/>
            <a:ext cx="24193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Step 1: Upload Code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42925" y="1510903"/>
            <a:ext cx="241933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Upload the Arduino code to your board using the USB cable and Arduino IDE 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3248006" y="771525"/>
            <a:ext cx="2647959" cy="1225153"/>
          </a:xfrm>
          <a:prstGeom prst="rect">
            <a:avLst/>
          </a:prstGeom>
          <a:solidFill>
            <a:srgbClr val="FFFFFF"/>
          </a:solidFill>
          <a:ln w="397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385" y="885825"/>
            <a:ext cx="257175" cy="2571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2306" y="1239441"/>
            <a:ext cx="24193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Step 2: Test the Sensor 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3362306" y="1510903"/>
            <a:ext cx="241935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Cover the LDR with your hand to simulate darkness and observe the LED turning on 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6067416" y="771525"/>
            <a:ext cx="2647931" cy="1225153"/>
          </a:xfrm>
          <a:prstGeom prst="rect">
            <a:avLst/>
          </a:prstGeom>
          <a:solidFill>
            <a:srgbClr val="FFFFFF"/>
          </a:solidFill>
          <a:ln w="397">
            <a:solidFill>
              <a:srgbClr val="1E3A8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794" y="885825"/>
            <a:ext cx="257175" cy="2571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181716" y="1239441"/>
            <a:ext cx="24193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Step 3: Adjust Threshold </a:t>
            </a:r>
            <a:endParaRPr lang="en-US" sz="1046" dirty="0"/>
          </a:p>
        </p:txBody>
      </p:sp>
      <p:sp>
        <p:nvSpPr>
          <p:cNvPr id="15" name="Text 9"/>
          <p:cNvSpPr/>
          <p:nvPr/>
        </p:nvSpPr>
        <p:spPr>
          <a:xfrm>
            <a:off x="6181716" y="1510903"/>
            <a:ext cx="241933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Fine-tune the threshold value in the code to change the sensitivity of your smart light </a:t>
            </a:r>
            <a:endParaRPr lang="en-US" sz="837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2180630"/>
            <a:ext cx="157163" cy="157163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42938" y="2150269"/>
            <a:ext cx="267539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Threshold Values and Their Effects </a:t>
            </a:r>
            <a:endParaRPr lang="en-US" sz="1238" dirty="0"/>
          </a:p>
        </p:txBody>
      </p:sp>
      <p:sp>
        <p:nvSpPr>
          <p:cNvPr id="18" name="Shape 11"/>
          <p:cNvSpPr/>
          <p:nvPr/>
        </p:nvSpPr>
        <p:spPr>
          <a:xfrm>
            <a:off x="428625" y="2461022"/>
            <a:ext cx="1657350" cy="364331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2"/>
          <p:cNvSpPr/>
          <p:nvPr/>
        </p:nvSpPr>
        <p:spPr>
          <a:xfrm>
            <a:off x="428625" y="2461022"/>
            <a:ext cx="1657350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Threshold Value</a:t>
            </a:r>
            <a:endParaRPr lang="en-US" sz="942" dirty="0"/>
          </a:p>
        </p:txBody>
      </p:sp>
      <p:sp>
        <p:nvSpPr>
          <p:cNvPr id="20" name="Shape 13"/>
          <p:cNvSpPr/>
          <p:nvPr/>
        </p:nvSpPr>
        <p:spPr>
          <a:xfrm>
            <a:off x="2085975" y="2461022"/>
            <a:ext cx="2486025" cy="364331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4"/>
          <p:cNvSpPr/>
          <p:nvPr/>
        </p:nvSpPr>
        <p:spPr>
          <a:xfrm>
            <a:off x="2085975" y="2461022"/>
            <a:ext cx="2486025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Sensitivity</a:t>
            </a:r>
            <a:endParaRPr lang="en-US" sz="942" dirty="0"/>
          </a:p>
        </p:txBody>
      </p:sp>
      <p:sp>
        <p:nvSpPr>
          <p:cNvPr id="22" name="Shape 15"/>
          <p:cNvSpPr/>
          <p:nvPr/>
        </p:nvSpPr>
        <p:spPr>
          <a:xfrm>
            <a:off x="4572000" y="2461022"/>
            <a:ext cx="4143375" cy="364331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16"/>
          <p:cNvSpPr/>
          <p:nvPr/>
        </p:nvSpPr>
        <p:spPr>
          <a:xfrm>
            <a:off x="4572000" y="2461022"/>
            <a:ext cx="4143375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Behavior</a:t>
            </a:r>
            <a:endParaRPr lang="en-US" sz="942" dirty="0"/>
          </a:p>
        </p:txBody>
      </p:sp>
      <p:sp>
        <p:nvSpPr>
          <p:cNvPr id="24" name="Text 17"/>
          <p:cNvSpPr/>
          <p:nvPr/>
        </p:nvSpPr>
        <p:spPr>
          <a:xfrm>
            <a:off x="514350" y="2903934"/>
            <a:ext cx="1961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200</a:t>
            </a:r>
            <a:endParaRPr lang="en-US" sz="837" dirty="0"/>
          </a:p>
        </p:txBody>
      </p:sp>
      <p:sp>
        <p:nvSpPr>
          <p:cNvPr id="25" name="Text 18"/>
          <p:cNvSpPr/>
          <p:nvPr/>
        </p:nvSpPr>
        <p:spPr>
          <a:xfrm>
            <a:off x="2085975" y="2825353"/>
            <a:ext cx="2486025" cy="32146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Very Low</a:t>
            </a:r>
            <a:endParaRPr lang="en-US" sz="837" dirty="0"/>
          </a:p>
        </p:txBody>
      </p:sp>
      <p:sp>
        <p:nvSpPr>
          <p:cNvPr id="26" name="Text 19"/>
          <p:cNvSpPr/>
          <p:nvPr/>
        </p:nvSpPr>
        <p:spPr>
          <a:xfrm>
            <a:off x="4572000" y="2825353"/>
            <a:ext cx="4143375" cy="32146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LED turns on only in very dark conditions (e.g., complete darkness)</a:t>
            </a:r>
            <a:endParaRPr lang="en-US" sz="837" dirty="0"/>
          </a:p>
        </p:txBody>
      </p:sp>
      <p:sp>
        <p:nvSpPr>
          <p:cNvPr id="27" name="Shape 20"/>
          <p:cNvSpPr/>
          <p:nvPr/>
        </p:nvSpPr>
        <p:spPr>
          <a:xfrm>
            <a:off x="428625" y="3146822"/>
            <a:ext cx="8286750" cy="328613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21"/>
          <p:cNvSpPr/>
          <p:nvPr/>
        </p:nvSpPr>
        <p:spPr>
          <a:xfrm>
            <a:off x="514350" y="3232547"/>
            <a:ext cx="1961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500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2085975" y="3146822"/>
            <a:ext cx="2486025" cy="32861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 (Default)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4572000" y="3146822"/>
            <a:ext cx="4143375" cy="32861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LED turns on when moderately dark (e.g., room with lights off)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14350" y="3561159"/>
            <a:ext cx="1961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700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2085975" y="3475434"/>
            <a:ext cx="2486025" cy="32861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4572000" y="3475434"/>
            <a:ext cx="4143375" cy="32861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LED turns on even in dim lighting (e.g., cloudy day indoors)</a:t>
            </a:r>
            <a:endParaRPr lang="en-US" sz="837" dirty="0"/>
          </a:p>
        </p:txBody>
      </p:sp>
      <p:sp>
        <p:nvSpPr>
          <p:cNvPr id="34" name="Shape 27"/>
          <p:cNvSpPr/>
          <p:nvPr/>
        </p:nvSpPr>
        <p:spPr>
          <a:xfrm>
            <a:off x="428625" y="3804047"/>
            <a:ext cx="8286750" cy="328613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Text 28"/>
          <p:cNvSpPr/>
          <p:nvPr/>
        </p:nvSpPr>
        <p:spPr>
          <a:xfrm>
            <a:off x="514350" y="3889772"/>
            <a:ext cx="1961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900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2085975" y="3804047"/>
            <a:ext cx="2486025" cy="32861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Very High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4572000" y="3804047"/>
            <a:ext cx="4143375" cy="328613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LED stays on in most conditions except very bright light</a:t>
            </a:r>
            <a:endParaRPr lang="en-US" sz="837" dirty="0"/>
          </a:p>
        </p:txBody>
      </p:sp>
      <p:pic>
        <p:nvPicPr>
          <p:cNvPr id="3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" y="4429125"/>
            <a:ext cx="128588" cy="128588"/>
          </a:xfrm>
          <a:prstGeom prst="rect">
            <a:avLst/>
          </a:prstGeom>
        </p:spPr>
      </p:pic>
      <p:sp>
        <p:nvSpPr>
          <p:cNvPr id="39" name="Text 31"/>
          <p:cNvSpPr/>
          <p:nvPr/>
        </p:nvSpPr>
        <p:spPr>
          <a:xfrm>
            <a:off x="728663" y="4396978"/>
            <a:ext cx="127186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Discussion Question </a:t>
            </a:r>
            <a:endParaRPr lang="en-US" sz="942" dirty="0"/>
          </a:p>
        </p:txBody>
      </p:sp>
      <p:sp>
        <p:nvSpPr>
          <p:cNvPr id="40" name="Text 32"/>
          <p:cNvSpPr/>
          <p:nvPr/>
        </p:nvSpPr>
        <p:spPr>
          <a:xfrm>
            <a:off x="542925" y="4647009"/>
            <a:ext cx="382905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What happens if we change the threshold? How does this relate to training an AI? </a:t>
            </a:r>
            <a:endParaRPr lang="en-US" sz="837" dirty="0"/>
          </a:p>
        </p:txBody>
      </p:sp>
      <p:sp>
        <p:nvSpPr>
          <p:cNvPr id="41" name="Shape 33"/>
          <p:cNvSpPr/>
          <p:nvPr/>
        </p:nvSpPr>
        <p:spPr>
          <a:xfrm>
            <a:off x="4657725" y="4282678"/>
            <a:ext cx="4057650" cy="844358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2025" y="4429125"/>
            <a:ext cx="96441" cy="128588"/>
          </a:xfrm>
          <a:prstGeom prst="rect">
            <a:avLst/>
          </a:prstGeom>
        </p:spPr>
      </p:pic>
      <p:sp>
        <p:nvSpPr>
          <p:cNvPr id="43" name="Text 34"/>
          <p:cNvSpPr/>
          <p:nvPr/>
        </p:nvSpPr>
        <p:spPr>
          <a:xfrm>
            <a:off x="4925616" y="4396978"/>
            <a:ext cx="7044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Key Insight </a:t>
            </a:r>
            <a:endParaRPr lang="en-US" sz="942" dirty="0"/>
          </a:p>
        </p:txBody>
      </p:sp>
      <p:sp>
        <p:nvSpPr>
          <p:cNvPr id="44" name="Text 35"/>
          <p:cNvSpPr/>
          <p:nvPr/>
        </p:nvSpPr>
        <p:spPr>
          <a:xfrm>
            <a:off x="4772025" y="4647009"/>
            <a:ext cx="382905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Adjusting the threshold is like training an AI—we fine-tune parameters to get the desired behavior and accuracy. 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1279</Words>
  <Application>Microsoft Office PowerPoint</Application>
  <PresentationFormat>On-screen Show (16:9)</PresentationFormat>
  <Paragraphs>272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Sans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Khary Henry</cp:lastModifiedBy>
  <cp:revision>2</cp:revision>
  <dcterms:created xsi:type="dcterms:W3CDTF">2025-10-14T21:36:38Z</dcterms:created>
  <dcterms:modified xsi:type="dcterms:W3CDTF">2025-10-14T22:02:28Z</dcterms:modified>
</cp:coreProperties>
</file>