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7" r:id="rId6"/>
    <p:sldId id="276" r:id="rId7"/>
    <p:sldId id="283" r:id="rId8"/>
    <p:sldId id="284" r:id="rId9"/>
    <p:sldId id="260" r:id="rId10"/>
    <p:sldId id="261" r:id="rId11"/>
    <p:sldId id="262" r:id="rId12"/>
    <p:sldId id="278" r:id="rId13"/>
    <p:sldId id="263" r:id="rId14"/>
    <p:sldId id="279" r:id="rId15"/>
    <p:sldId id="280" r:id="rId16"/>
    <p:sldId id="281" r:id="rId17"/>
    <p:sldId id="282" r:id="rId18"/>
    <p:sldId id="264" r:id="rId19"/>
    <p:sldId id="265" r:id="rId20"/>
    <p:sldId id="267" r:id="rId21"/>
    <p:sldId id="268" r:id="rId22"/>
    <p:sldId id="269" r:id="rId23"/>
    <p:sldId id="270" r:id="rId24"/>
    <p:sldId id="271" r:id="rId25"/>
    <p:sldId id="272"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p:scale>
          <a:sx n="76" d="100"/>
          <a:sy n="76" d="100"/>
        </p:scale>
        <p:origin x="-276" y="-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6/10/2017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6/10/2017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13207"/>
            <a:ext cx="8676222" cy="3200400"/>
          </a:xfrm>
        </p:spPr>
        <p:txBody>
          <a:bodyPr/>
          <a:lstStyle/>
          <a:p>
            <a:r>
              <a:rPr lang="en-US" dirty="0" smtClean="0"/>
              <a:t>SOFTWARE ENGINEERING</a:t>
            </a:r>
            <a:br>
              <a:rPr lang="en-US" dirty="0" smtClean="0"/>
            </a:br>
            <a:r>
              <a:rPr lang="en-US" dirty="0" smtClean="0"/>
              <a:t/>
            </a:r>
            <a:br>
              <a:rPr lang="en-US" dirty="0" smtClean="0"/>
            </a:br>
            <a:r>
              <a:rPr lang="en-US" dirty="0" smtClean="0"/>
              <a:t>FAMILY TRACKING APP</a:t>
            </a:r>
            <a:endParaRPr lang="en-US" dirty="0"/>
          </a:p>
        </p:txBody>
      </p:sp>
      <p:sp>
        <p:nvSpPr>
          <p:cNvPr id="3" name="Subtitle 2"/>
          <p:cNvSpPr>
            <a:spLocks noGrp="1"/>
          </p:cNvSpPr>
          <p:nvPr>
            <p:ph type="subTitle" idx="1"/>
          </p:nvPr>
        </p:nvSpPr>
        <p:spPr>
          <a:xfrm>
            <a:off x="1751012" y="4173586"/>
            <a:ext cx="8676222" cy="1905000"/>
          </a:xfrm>
        </p:spPr>
        <p:txBody>
          <a:bodyPr>
            <a:noAutofit/>
          </a:bodyPr>
          <a:lstStyle/>
          <a:p>
            <a:r>
              <a:rPr lang="en-US" sz="2000" dirty="0" smtClean="0"/>
              <a:t>GROUP # 4</a:t>
            </a:r>
          </a:p>
          <a:p>
            <a:r>
              <a:rPr lang="en-US" sz="2000" dirty="0" smtClean="0"/>
              <a:t>BSCS14035 – FIZZA TAUQEER</a:t>
            </a:r>
          </a:p>
          <a:p>
            <a:r>
              <a:rPr lang="en-US" sz="2000" dirty="0" smtClean="0"/>
              <a:t>BSCS14059 – MAMOONA RIAZ</a:t>
            </a:r>
          </a:p>
          <a:p>
            <a:r>
              <a:rPr lang="en-US" sz="2000" dirty="0" smtClean="0"/>
              <a:t>BSCS14072 – SIDDIQUA NAYYER</a:t>
            </a:r>
          </a:p>
          <a:p>
            <a:r>
              <a:rPr lang="en-US" sz="2000" dirty="0" smtClean="0"/>
              <a:t>BSCS14004 – AWAB AQIB</a:t>
            </a:r>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Grouping </a:t>
            </a:r>
            <a:br>
              <a:rPr lang="en-US" sz="3600" dirty="0" smtClean="0"/>
            </a:br>
            <a:r>
              <a:rPr lang="en-US" sz="3600" dirty="0" smtClean="0"/>
              <a:t>NON-Functional req.</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457200" lvl="0" indent="-457200" algn="l">
              <a:buFont typeface="+mj-lt"/>
              <a:buAutoNum type="arabicPeriod"/>
            </a:pPr>
            <a:r>
              <a:rPr lang="en-US" sz="2400" dirty="0" smtClean="0"/>
              <a:t>Entire location track of the member to be tracked, given time constraints (for example, the entire location track of the member since the past hour or two). </a:t>
            </a:r>
            <a:r>
              <a:rPr lang="en-US" sz="1800" dirty="0" smtClean="0"/>
              <a:t>* please find the details in the document</a:t>
            </a:r>
            <a:endParaRPr lang="en-US" sz="2400" dirty="0" smtClean="0"/>
          </a:p>
          <a:p>
            <a:pPr marL="457200" lvl="0" indent="-457200" algn="l">
              <a:buFont typeface="+mj-lt"/>
              <a:buAutoNum type="arabicPeriod"/>
            </a:pPr>
            <a:r>
              <a:rPr lang="en-US" sz="2400" dirty="0" smtClean="0"/>
              <a:t>Authentication before tracking.</a:t>
            </a:r>
          </a:p>
          <a:p>
            <a:pPr marL="457200" lvl="0" indent="-457200" algn="l">
              <a:buFont typeface="+mj-lt"/>
              <a:buAutoNum type="arabicPeriod"/>
            </a:pPr>
            <a:r>
              <a:rPr lang="en-US" sz="2400" dirty="0" smtClean="0"/>
              <a:t>Two-way verification/authentication approach (Family members must verify other ‘watcher’ members for tracking).</a:t>
            </a:r>
          </a:p>
          <a:p>
            <a:pPr marL="457200" lvl="0" indent="-457200" algn="l">
              <a:buFont typeface="+mj-lt"/>
              <a:buAutoNum type="arabicPeriod"/>
            </a:pPr>
            <a:r>
              <a:rPr lang="en-US" sz="2400" dirty="0" smtClean="0"/>
              <a:t>Thresholds for distances – location tracking of even a minute difference in location and location tracking of generalized or expansive differences in location.</a:t>
            </a:r>
          </a:p>
          <a:p>
            <a:pPr marL="457200" lvl="0" indent="-457200" algn="l">
              <a:buFont typeface="+mj-lt"/>
              <a:buAutoNum type="arabicPeriod"/>
            </a:pPr>
            <a:r>
              <a:rPr lang="en-US" sz="2400" dirty="0" smtClean="0"/>
              <a:t>Multiple watchers – those who can track you.</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Grouping </a:t>
            </a:r>
            <a:br>
              <a:rPr lang="en-US" sz="3600" dirty="0" smtClean="0"/>
            </a:br>
            <a:r>
              <a:rPr lang="en-US" sz="3600" dirty="0" smtClean="0"/>
              <a:t>NON-Functional TYPES</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lvl="0" algn="l"/>
            <a:r>
              <a:rPr lang="en-US" sz="2400" dirty="0" smtClean="0"/>
              <a:t>NF REQ#1.</a:t>
            </a:r>
            <a:br>
              <a:rPr lang="en-US" sz="2400" dirty="0" smtClean="0"/>
            </a:br>
            <a:r>
              <a:rPr lang="en-US" sz="2400" dirty="0" smtClean="0"/>
              <a:t>Product Requirements -&gt; Usability Requirements</a:t>
            </a:r>
            <a:br>
              <a:rPr lang="en-US" sz="2400" dirty="0" smtClean="0"/>
            </a:br>
            <a:r>
              <a:rPr lang="en-US" sz="2400" dirty="0" smtClean="0"/>
              <a:t>Product Requirements -&gt; Efficiency Requirements -&gt; Performance Requirements</a:t>
            </a:r>
          </a:p>
          <a:p>
            <a:pPr lvl="0" algn="l"/>
            <a:endParaRPr lang="en-US" sz="2400" dirty="0" smtClean="0"/>
          </a:p>
          <a:p>
            <a:pPr lvl="0" algn="l"/>
            <a:r>
              <a:rPr lang="en-US" sz="2400" dirty="0" smtClean="0"/>
              <a:t>NF REQ #2.</a:t>
            </a:r>
            <a:br>
              <a:rPr lang="en-US" sz="2400" dirty="0" smtClean="0"/>
            </a:br>
            <a:r>
              <a:rPr lang="en-US" sz="2400" dirty="0" smtClean="0"/>
              <a:t>Product Requirements -&gt; Dependability Requirements, Security Requirements</a:t>
            </a:r>
            <a:br>
              <a:rPr lang="en-US" sz="2400" dirty="0" smtClean="0"/>
            </a:br>
            <a:r>
              <a:rPr lang="en-US" sz="2400" dirty="0" smtClean="0"/>
              <a:t>Product Requirements -&gt; Security Requirements</a:t>
            </a:r>
          </a:p>
          <a:p>
            <a:pPr lvl="0" algn="l"/>
            <a:endParaRPr lang="en-US" sz="2400" dirty="0" smtClean="0"/>
          </a:p>
          <a:p>
            <a:pPr lvl="0" algn="l"/>
            <a:r>
              <a:rPr lang="en-US" sz="2400" dirty="0" smtClean="0"/>
              <a:t>NF REQ #3.</a:t>
            </a:r>
            <a:br>
              <a:rPr lang="en-US" sz="2400" dirty="0" smtClean="0"/>
            </a:br>
            <a:r>
              <a:rPr lang="en-US" sz="2400" dirty="0" smtClean="0"/>
              <a:t>Product Requirements -&gt; Dependability Requirements</a:t>
            </a:r>
            <a:br>
              <a:rPr lang="en-US" sz="2400" dirty="0" smtClean="0"/>
            </a:b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Grouping </a:t>
            </a:r>
            <a:br>
              <a:rPr lang="en-US" sz="3600" dirty="0" smtClean="0"/>
            </a:br>
            <a:r>
              <a:rPr lang="en-US" sz="3600" dirty="0" smtClean="0"/>
              <a:t>NON-Functional TYPES</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lvl="0" algn="l"/>
            <a:r>
              <a:rPr lang="en-US" sz="2400" dirty="0" smtClean="0"/>
              <a:t>NF REQ#4.</a:t>
            </a:r>
            <a:br>
              <a:rPr lang="en-US" sz="2400" dirty="0" smtClean="0"/>
            </a:br>
            <a:r>
              <a:rPr lang="en-US" sz="2400" dirty="0" smtClean="0"/>
              <a:t>Product Requirements -&gt; Dependability Requirements</a:t>
            </a:r>
            <a:br>
              <a:rPr lang="en-US" sz="2400" dirty="0" smtClean="0"/>
            </a:br>
            <a:r>
              <a:rPr lang="en-US" sz="2400" dirty="0" smtClean="0"/>
              <a:t>Product Requirements -&gt; Efficiency Requirements -&gt; Performance Requirements</a:t>
            </a:r>
          </a:p>
          <a:p>
            <a:pPr algn="l"/>
            <a:endParaRPr lang="en-US" sz="2400" dirty="0" smtClean="0"/>
          </a:p>
          <a:p>
            <a:pPr lvl="0" algn="l"/>
            <a:r>
              <a:rPr lang="en-US" sz="2400" dirty="0" smtClean="0"/>
              <a:t>NF REQ#5.</a:t>
            </a:r>
            <a:br>
              <a:rPr lang="en-US" sz="2400" dirty="0" smtClean="0"/>
            </a:br>
            <a:r>
              <a:rPr lang="en-US" sz="2400" dirty="0" smtClean="0"/>
              <a:t>Usability Requirements, Dependability Requirements, Security Requirements</a:t>
            </a:r>
          </a:p>
          <a:p>
            <a:pPr lvl="0" algn="l"/>
            <a:endParaRPr lang="en-US" sz="2400" dirty="0" smtClean="0"/>
          </a:p>
          <a:p>
            <a:pPr lvl="0" algn="l"/>
            <a:endParaRPr lang="en-US" sz="2400" dirty="0" smtClean="0"/>
          </a:p>
          <a:p>
            <a:pPr lvl="0" algn="l"/>
            <a:r>
              <a:rPr lang="en-US" sz="2400" dirty="0" smtClean="0"/>
              <a:t/>
            </a:r>
            <a:br>
              <a:rPr lang="en-US" sz="2400" dirty="0" smtClean="0"/>
            </a:b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823" y="587803"/>
            <a:ext cx="8676222" cy="1058117"/>
          </a:xfrm>
        </p:spPr>
        <p:txBody>
          <a:bodyPr>
            <a:noAutofit/>
          </a:bodyPr>
          <a:lstStyle/>
          <a:p>
            <a:r>
              <a:rPr lang="en-US" sz="3200" dirty="0" smtClean="0"/>
              <a:t/>
            </a:r>
            <a:br>
              <a:rPr lang="en-US" sz="3200" dirty="0" smtClean="0"/>
            </a:br>
            <a:r>
              <a:rPr lang="en-US" sz="3200" dirty="0" smtClean="0"/>
              <a:t>NON-Functional metrics </a:t>
            </a:r>
            <a:br>
              <a:rPr lang="en-US" sz="3200" dirty="0" smtClean="0"/>
            </a:br>
            <a:r>
              <a:rPr lang="en-US" sz="3200" dirty="0" smtClean="0"/>
              <a:t/>
            </a:r>
            <a:br>
              <a:rPr lang="en-US" sz="3200" dirty="0" smtClean="0"/>
            </a:br>
            <a:r>
              <a:rPr lang="en-US" sz="3200" dirty="0" smtClean="0"/>
              <a:t>NON-FUNCTIONAL REQUIREMENT #1</a:t>
            </a:r>
            <a:endParaRPr lang="en-US" sz="3200" dirty="0"/>
          </a:p>
        </p:txBody>
      </p:sp>
      <p:sp>
        <p:nvSpPr>
          <p:cNvPr id="3" name="Subtitle 2"/>
          <p:cNvSpPr>
            <a:spLocks noGrp="1"/>
          </p:cNvSpPr>
          <p:nvPr>
            <p:ph type="subTitle" idx="1"/>
          </p:nvPr>
        </p:nvSpPr>
        <p:spPr>
          <a:xfrm>
            <a:off x="327160" y="2129246"/>
            <a:ext cx="11324908" cy="4572000"/>
          </a:xfrm>
        </p:spPr>
        <p:txBody>
          <a:bodyPr>
            <a:noAutofit/>
          </a:bodyPr>
          <a:lstStyle/>
          <a:p>
            <a:pPr lvl="0" algn="l"/>
            <a:r>
              <a:rPr lang="en-US" sz="2400" b="1" dirty="0" smtClean="0"/>
              <a:t>Speed</a:t>
            </a:r>
            <a:r>
              <a:rPr lang="en-US" sz="2400" dirty="0" smtClean="0"/>
              <a:t> –will be essential in correlating speedy location tracks to its intended users while ensuring that user/event response time can be easily quantified</a:t>
            </a:r>
          </a:p>
          <a:p>
            <a:pPr lvl="0" algn="l"/>
            <a:endParaRPr lang="en-US" sz="2400" dirty="0" smtClean="0"/>
          </a:p>
          <a:p>
            <a:pPr algn="l"/>
            <a:r>
              <a:rPr lang="en-US" sz="2400" b="1" dirty="0" smtClean="0"/>
              <a:t>Reliability</a:t>
            </a:r>
            <a:r>
              <a:rPr lang="en-US" sz="2400" dirty="0" smtClean="0"/>
              <a:t> – will ensure that the location track being provided is unfailing and correct.</a:t>
            </a:r>
          </a:p>
          <a:p>
            <a:pPr algn="l"/>
            <a:endParaRPr lang="en-US" sz="2400" dirty="0" smtClean="0"/>
          </a:p>
          <a:p>
            <a:pPr algn="l"/>
            <a:r>
              <a:rPr lang="en-US" sz="2400" b="1" dirty="0" smtClean="0"/>
              <a:t>Portability</a:t>
            </a:r>
            <a:r>
              <a:rPr lang="en-US" sz="2400" dirty="0" smtClean="0"/>
              <a:t> – will ensure that each of the target systems receives the location track efficiently and in due time.</a:t>
            </a:r>
          </a:p>
          <a:p>
            <a:pPr lvl="0" algn="l"/>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823" y="587803"/>
            <a:ext cx="8676222" cy="1058117"/>
          </a:xfrm>
        </p:spPr>
        <p:txBody>
          <a:bodyPr>
            <a:noAutofit/>
          </a:bodyPr>
          <a:lstStyle/>
          <a:p>
            <a:r>
              <a:rPr lang="en-US" sz="3200" dirty="0" smtClean="0"/>
              <a:t/>
            </a:r>
            <a:br>
              <a:rPr lang="en-US" sz="3200" dirty="0" smtClean="0"/>
            </a:br>
            <a:r>
              <a:rPr lang="en-US" sz="3200" dirty="0" smtClean="0"/>
              <a:t>NON-Functional metrics </a:t>
            </a:r>
            <a:br>
              <a:rPr lang="en-US" sz="3200" dirty="0" smtClean="0"/>
            </a:br>
            <a:r>
              <a:rPr lang="en-US" sz="3200" dirty="0" smtClean="0"/>
              <a:t/>
            </a:r>
            <a:br>
              <a:rPr lang="en-US" sz="3200" dirty="0" smtClean="0"/>
            </a:br>
            <a:r>
              <a:rPr lang="en-US" sz="3200" dirty="0" smtClean="0"/>
              <a:t>NON-FUNCTIONAL REQUIREMENT #2</a:t>
            </a:r>
            <a:endParaRPr lang="en-US" sz="3200" dirty="0"/>
          </a:p>
        </p:txBody>
      </p:sp>
      <p:sp>
        <p:nvSpPr>
          <p:cNvPr id="3" name="Subtitle 2"/>
          <p:cNvSpPr>
            <a:spLocks noGrp="1"/>
          </p:cNvSpPr>
          <p:nvPr>
            <p:ph type="subTitle" idx="1"/>
          </p:nvPr>
        </p:nvSpPr>
        <p:spPr>
          <a:xfrm>
            <a:off x="327160" y="2129246"/>
            <a:ext cx="11324908" cy="4572000"/>
          </a:xfrm>
        </p:spPr>
        <p:txBody>
          <a:bodyPr>
            <a:noAutofit/>
          </a:bodyPr>
          <a:lstStyle/>
          <a:p>
            <a:pPr lvl="0" algn="l"/>
            <a:r>
              <a:rPr lang="en-US" sz="2400" b="1" dirty="0" smtClean="0"/>
              <a:t>Speed</a:t>
            </a:r>
            <a:r>
              <a:rPr lang="en-US" sz="2400" dirty="0" smtClean="0"/>
              <a:t> – will ensure that the user/event response time is swift for authentication correspondence.</a:t>
            </a:r>
          </a:p>
          <a:p>
            <a:pPr lvl="0" algn="l"/>
            <a:endParaRPr lang="en-US" sz="2400" dirty="0" smtClean="0"/>
          </a:p>
          <a:p>
            <a:pPr algn="l"/>
            <a:r>
              <a:rPr lang="en-US" sz="2400" b="1" dirty="0" smtClean="0"/>
              <a:t>Reliability</a:t>
            </a:r>
            <a:r>
              <a:rPr lang="en-US" sz="2400" dirty="0" smtClean="0"/>
              <a:t> – The authentication process of enabling users to track you (also an intended user) requires dependability on providing that tracking right and access to the correct users.</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823" y="587803"/>
            <a:ext cx="8676222" cy="1058117"/>
          </a:xfrm>
        </p:spPr>
        <p:txBody>
          <a:bodyPr>
            <a:noAutofit/>
          </a:bodyPr>
          <a:lstStyle/>
          <a:p>
            <a:r>
              <a:rPr lang="en-US" sz="3200" dirty="0" smtClean="0"/>
              <a:t/>
            </a:r>
            <a:br>
              <a:rPr lang="en-US" sz="3200" dirty="0" smtClean="0"/>
            </a:br>
            <a:r>
              <a:rPr lang="en-US" sz="3200" dirty="0" smtClean="0"/>
              <a:t>NON-Functional metrics </a:t>
            </a:r>
            <a:br>
              <a:rPr lang="en-US" sz="3200" dirty="0" smtClean="0"/>
            </a:br>
            <a:r>
              <a:rPr lang="en-US" sz="3200" dirty="0" smtClean="0"/>
              <a:t/>
            </a:r>
            <a:br>
              <a:rPr lang="en-US" sz="3200" dirty="0" smtClean="0"/>
            </a:br>
            <a:r>
              <a:rPr lang="en-US" sz="3200" dirty="0" smtClean="0"/>
              <a:t>NON-FUNCTIONAL REQUIREMENT #3</a:t>
            </a:r>
            <a:endParaRPr lang="en-US" sz="3200" dirty="0"/>
          </a:p>
        </p:txBody>
      </p:sp>
      <p:sp>
        <p:nvSpPr>
          <p:cNvPr id="3" name="Subtitle 2"/>
          <p:cNvSpPr>
            <a:spLocks noGrp="1"/>
          </p:cNvSpPr>
          <p:nvPr>
            <p:ph type="subTitle" idx="1"/>
          </p:nvPr>
        </p:nvSpPr>
        <p:spPr>
          <a:xfrm>
            <a:off x="327160" y="2129246"/>
            <a:ext cx="11324908" cy="4572000"/>
          </a:xfrm>
        </p:spPr>
        <p:txBody>
          <a:bodyPr>
            <a:noAutofit/>
          </a:bodyPr>
          <a:lstStyle/>
          <a:p>
            <a:pPr lvl="0" algn="l"/>
            <a:r>
              <a:rPr lang="en-US" sz="2400" b="1" dirty="0" smtClean="0"/>
              <a:t>Speed</a:t>
            </a:r>
            <a:r>
              <a:rPr lang="en-US" sz="2400" dirty="0" smtClean="0"/>
              <a:t> – will ensure that the user/event response time is swift for authentication and verification correspondence.</a:t>
            </a:r>
          </a:p>
          <a:p>
            <a:pPr lvl="0" algn="l"/>
            <a:endParaRPr lang="en-US" sz="2400" dirty="0" smtClean="0"/>
          </a:p>
          <a:p>
            <a:pPr algn="l"/>
            <a:r>
              <a:rPr lang="en-US" sz="2400" b="1" dirty="0" smtClean="0"/>
              <a:t>Reliability</a:t>
            </a:r>
            <a:r>
              <a:rPr lang="en-US" sz="2400" dirty="0" smtClean="0"/>
              <a:t> – The authentication process of enabling users to track you (also an intended user) requires dependability on providing that tracking right and access to the correct users.</a:t>
            </a:r>
          </a:p>
          <a:p>
            <a:pPr algn="l"/>
            <a:endParaRPr lang="en-US" sz="2400" dirty="0" smtClean="0"/>
          </a:p>
          <a:p>
            <a:pPr algn="l"/>
            <a:r>
              <a:rPr lang="en-US" sz="2400" b="1" dirty="0" smtClean="0"/>
              <a:t>Portability</a:t>
            </a:r>
            <a:r>
              <a:rPr lang="en-US" sz="2400" dirty="0" smtClean="0"/>
              <a:t> – This metric will ensure that each of the target systems receives the authentication and verification correspondence efficiently and in due time</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823" y="587803"/>
            <a:ext cx="8676222" cy="1058117"/>
          </a:xfrm>
        </p:spPr>
        <p:txBody>
          <a:bodyPr>
            <a:noAutofit/>
          </a:bodyPr>
          <a:lstStyle/>
          <a:p>
            <a:r>
              <a:rPr lang="en-US" sz="3200" dirty="0" smtClean="0"/>
              <a:t/>
            </a:r>
            <a:br>
              <a:rPr lang="en-US" sz="3200" dirty="0" smtClean="0"/>
            </a:br>
            <a:r>
              <a:rPr lang="en-US" sz="3200" dirty="0" smtClean="0"/>
              <a:t>NON-Functional metrics </a:t>
            </a:r>
            <a:br>
              <a:rPr lang="en-US" sz="3200" dirty="0" smtClean="0"/>
            </a:br>
            <a:r>
              <a:rPr lang="en-US" sz="3200" dirty="0" smtClean="0"/>
              <a:t/>
            </a:r>
            <a:br>
              <a:rPr lang="en-US" sz="3200" dirty="0" smtClean="0"/>
            </a:br>
            <a:r>
              <a:rPr lang="en-US" sz="3200" dirty="0" smtClean="0"/>
              <a:t>NON-FUNCTIONAL REQUIREMENT #4</a:t>
            </a:r>
            <a:endParaRPr lang="en-US" sz="3200" dirty="0"/>
          </a:p>
        </p:txBody>
      </p:sp>
      <p:sp>
        <p:nvSpPr>
          <p:cNvPr id="3" name="Subtitle 2"/>
          <p:cNvSpPr>
            <a:spLocks noGrp="1"/>
          </p:cNvSpPr>
          <p:nvPr>
            <p:ph type="subTitle" idx="1"/>
          </p:nvPr>
        </p:nvSpPr>
        <p:spPr>
          <a:xfrm>
            <a:off x="327160" y="2129246"/>
            <a:ext cx="11324908" cy="4572000"/>
          </a:xfrm>
        </p:spPr>
        <p:txBody>
          <a:bodyPr>
            <a:noAutofit/>
          </a:bodyPr>
          <a:lstStyle/>
          <a:p>
            <a:pPr lvl="0" algn="l"/>
            <a:r>
              <a:rPr lang="en-US" sz="2400" b="1" dirty="0" smtClean="0"/>
              <a:t>Speed</a:t>
            </a:r>
            <a:r>
              <a:rPr lang="en-US" sz="2400" dirty="0" smtClean="0"/>
              <a:t> –will be essential in correlating speedy location tracks to its intended users. Screen refresh time will enable constant updates in the location track to be relayed to the user.</a:t>
            </a:r>
          </a:p>
          <a:p>
            <a:pPr lvl="0" algn="l"/>
            <a:endParaRPr lang="en-US" sz="2400" dirty="0" smtClean="0"/>
          </a:p>
          <a:p>
            <a:pPr algn="l"/>
            <a:r>
              <a:rPr lang="en-US" sz="2400" b="1" dirty="0" smtClean="0"/>
              <a:t>Size</a:t>
            </a:r>
            <a:r>
              <a:rPr lang="en-US" sz="2400" dirty="0" smtClean="0"/>
              <a:t> –will ensure that the constantly updating and expanding location tracks are saved and tallied to its users in near-constant time.</a:t>
            </a:r>
          </a:p>
          <a:p>
            <a:pPr algn="l"/>
            <a:endParaRPr lang="en-US" sz="2400" dirty="0" smtClean="0"/>
          </a:p>
          <a:p>
            <a:pPr algn="l"/>
            <a:r>
              <a:rPr lang="en-US" sz="2400" b="1" dirty="0" smtClean="0"/>
              <a:t>Reliability</a:t>
            </a:r>
            <a:r>
              <a:rPr lang="en-US" sz="2400" dirty="0" smtClean="0"/>
              <a:t> – The process of enabling users to track you constantly and keep track of each minute change in location requires dependability on providing that tracking correctly in the first place. </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823" y="587803"/>
            <a:ext cx="8676222" cy="1058117"/>
          </a:xfrm>
        </p:spPr>
        <p:txBody>
          <a:bodyPr>
            <a:noAutofit/>
          </a:bodyPr>
          <a:lstStyle/>
          <a:p>
            <a:r>
              <a:rPr lang="en-US" sz="3200" dirty="0" smtClean="0"/>
              <a:t/>
            </a:r>
            <a:br>
              <a:rPr lang="en-US" sz="3200" dirty="0" smtClean="0"/>
            </a:br>
            <a:r>
              <a:rPr lang="en-US" sz="3200" dirty="0" smtClean="0"/>
              <a:t>NON-Functional metrics </a:t>
            </a:r>
            <a:br>
              <a:rPr lang="en-US" sz="3200" dirty="0" smtClean="0"/>
            </a:br>
            <a:r>
              <a:rPr lang="en-US" sz="3200" dirty="0" smtClean="0"/>
              <a:t/>
            </a:r>
            <a:br>
              <a:rPr lang="en-US" sz="3200" dirty="0" smtClean="0"/>
            </a:br>
            <a:r>
              <a:rPr lang="en-US" sz="3200" dirty="0" smtClean="0"/>
              <a:t>NON-FUNCTIONAL REQUIREMENT #5</a:t>
            </a:r>
            <a:endParaRPr lang="en-US" sz="3200" dirty="0"/>
          </a:p>
        </p:txBody>
      </p:sp>
      <p:sp>
        <p:nvSpPr>
          <p:cNvPr id="3" name="Subtitle 2"/>
          <p:cNvSpPr>
            <a:spLocks noGrp="1"/>
          </p:cNvSpPr>
          <p:nvPr>
            <p:ph type="subTitle" idx="1"/>
          </p:nvPr>
        </p:nvSpPr>
        <p:spPr>
          <a:xfrm>
            <a:off x="327160" y="2129246"/>
            <a:ext cx="11324908" cy="4572000"/>
          </a:xfrm>
        </p:spPr>
        <p:txBody>
          <a:bodyPr>
            <a:noAutofit/>
          </a:bodyPr>
          <a:lstStyle/>
          <a:p>
            <a:pPr lvl="0" algn="l"/>
            <a:r>
              <a:rPr lang="en-US" sz="2400" b="1" dirty="0" smtClean="0"/>
              <a:t>Speed</a:t>
            </a:r>
            <a:r>
              <a:rPr lang="en-US" sz="2400" dirty="0" smtClean="0"/>
              <a:t> –will ensure that the user/event response time is swift for such hierarchical correspondence between multiple watchers and the user to be tracked. </a:t>
            </a:r>
          </a:p>
          <a:p>
            <a:pPr lvl="0" algn="l"/>
            <a:endParaRPr lang="en-US" sz="2400" dirty="0" smtClean="0"/>
          </a:p>
          <a:p>
            <a:pPr algn="l"/>
            <a:r>
              <a:rPr lang="en-US" sz="2400" b="1" dirty="0" smtClean="0"/>
              <a:t>Reliability</a:t>
            </a:r>
            <a:r>
              <a:rPr lang="en-US" sz="2400" dirty="0" smtClean="0"/>
              <a:t> –will ensure that the location track being provided to the multiple watchers is unfailing and correct.</a:t>
            </a:r>
          </a:p>
          <a:p>
            <a:pPr algn="l"/>
            <a:endParaRPr lang="en-US" sz="2400" dirty="0" smtClean="0"/>
          </a:p>
          <a:p>
            <a:pPr algn="l"/>
            <a:r>
              <a:rPr lang="en-US" sz="2400" b="1" dirty="0" smtClean="0"/>
              <a:t>Portability</a:t>
            </a:r>
            <a:r>
              <a:rPr lang="en-US" sz="2400" dirty="0" smtClean="0"/>
              <a:t> – will ensure that each of the target systems (for example, in the case of multiple family ‘watchers’ requiring location track of the same family member) receives the location track efficiently and in due time.</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CONFLICTS B/W REQS</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457200" lvl="0" indent="-457200" algn="l">
              <a:buFont typeface="+mj-lt"/>
              <a:buAutoNum type="arabicPeriod"/>
            </a:pPr>
            <a:r>
              <a:rPr lang="en-US" sz="2400" dirty="0" smtClean="0"/>
              <a:t>Android-based Java - demand some limitation of tracking time in their modules.</a:t>
            </a:r>
            <a:br>
              <a:rPr lang="en-US" sz="2400" dirty="0" smtClean="0"/>
            </a:br>
            <a:r>
              <a:rPr lang="en-US" sz="2400" dirty="0" smtClean="0"/>
              <a:t>Such a mechanism would drain the computing power and battery of the device the system </a:t>
            </a:r>
          </a:p>
          <a:p>
            <a:pPr marL="457200" lvl="0" indent="-457200" algn="l">
              <a:buFont typeface="+mj-lt"/>
              <a:buAutoNum type="arabicPeriod"/>
            </a:pPr>
            <a:r>
              <a:rPr lang="en-US" sz="2400" dirty="0" smtClean="0"/>
              <a:t>We limit this reliable location tracking to a time constraint because constant tracking won’t be feasible</a:t>
            </a:r>
          </a:p>
          <a:p>
            <a:pPr marL="457200" lvl="0" indent="-457200" algn="l">
              <a:buFont typeface="+mj-lt"/>
              <a:buAutoNum type="arabicPeriod"/>
            </a:pPr>
            <a:r>
              <a:rPr lang="en-US" sz="2400" dirty="0" smtClean="0"/>
              <a:t>If location-providing services like GPS or </a:t>
            </a:r>
            <a:r>
              <a:rPr lang="en-US" sz="2400" dirty="0" err="1" smtClean="0"/>
              <a:t>WiFi</a:t>
            </a:r>
            <a:r>
              <a:rPr lang="en-US" sz="2400" dirty="0" smtClean="0"/>
              <a:t>, the embedded location links that get sent as SMS alerts upon clicking the ‘Emergency’ button will not be able to get the location of the proposed user at all.</a:t>
            </a:r>
            <a:br>
              <a:rPr lang="en-US" sz="2400" dirty="0" smtClean="0"/>
            </a:br>
            <a:r>
              <a:rPr lang="en-US" sz="2400" dirty="0" smtClean="0"/>
              <a:t>store the last known location of the user indefinitely (when his location providing services were activated)</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Build all requirements?</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457200" lvl="0" indent="-457200" algn="l">
              <a:buFont typeface="+mj-lt"/>
              <a:buAutoNum type="arabicPeriod"/>
            </a:pPr>
            <a:r>
              <a:rPr lang="en-US" sz="2400" dirty="0" smtClean="0"/>
              <a:t>all our requirements seem feasible enough to be established and achieved</a:t>
            </a:r>
          </a:p>
          <a:p>
            <a:pPr marL="457200" lvl="0" indent="-457200" algn="l">
              <a:buFont typeface="+mj-lt"/>
              <a:buAutoNum type="arabicPeriod"/>
            </a:pPr>
            <a:r>
              <a:rPr lang="en-US" sz="2400" dirty="0" smtClean="0"/>
              <a:t>Our initial aim is to develop and launch it in Android Studio using Java Language including built-in functions</a:t>
            </a:r>
          </a:p>
          <a:p>
            <a:pPr marL="457200" lvl="0" indent="-457200" algn="l">
              <a:buFont typeface="+mj-lt"/>
              <a:buAutoNum type="arabicPeriod"/>
            </a:pPr>
            <a:r>
              <a:rPr lang="en-US" sz="2400" dirty="0" smtClean="0"/>
              <a:t>location providing services through cellular networks and GPS may make it easier for all requirements to be fulfilled</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lstStyle/>
          <a:p>
            <a:r>
              <a:rPr lang="en-US" dirty="0" smtClean="0"/>
              <a:t>TECHNIQUES</a:t>
            </a:r>
            <a:endParaRPr lang="en-US" dirty="0"/>
          </a:p>
        </p:txBody>
      </p:sp>
      <p:sp>
        <p:nvSpPr>
          <p:cNvPr id="3" name="Subtitle 2"/>
          <p:cNvSpPr>
            <a:spLocks noGrp="1"/>
          </p:cNvSpPr>
          <p:nvPr>
            <p:ph type="subTitle" idx="1"/>
          </p:nvPr>
        </p:nvSpPr>
        <p:spPr>
          <a:xfrm>
            <a:off x="379412" y="1776549"/>
            <a:ext cx="11324908" cy="4572000"/>
          </a:xfrm>
        </p:spPr>
        <p:txBody>
          <a:bodyPr>
            <a:noAutofit/>
          </a:bodyPr>
          <a:lstStyle/>
          <a:p>
            <a:pPr lvl="0" algn="l">
              <a:buFont typeface="Arial" pitchFamily="34" charset="0"/>
              <a:buChar char="•"/>
            </a:pPr>
            <a:r>
              <a:rPr lang="en-US" sz="3200" dirty="0" smtClean="0"/>
              <a:t>Interviews:</a:t>
            </a:r>
            <a:br>
              <a:rPr lang="en-US" sz="3200" dirty="0" smtClean="0"/>
            </a:br>
            <a:r>
              <a:rPr lang="en-US" sz="2800" dirty="0" smtClean="0"/>
              <a:t>Open ended and close ended.</a:t>
            </a:r>
            <a:br>
              <a:rPr lang="en-US" sz="2800" dirty="0" smtClean="0"/>
            </a:br>
            <a:r>
              <a:rPr lang="en-US" sz="2800" dirty="0" smtClean="0"/>
              <a:t/>
            </a:r>
            <a:br>
              <a:rPr lang="en-US" sz="2800" dirty="0" smtClean="0"/>
            </a:br>
            <a:r>
              <a:rPr lang="en-US" sz="2800" dirty="0" smtClean="0"/>
              <a:t>system demands constant communication and correlation of family members’ location </a:t>
            </a:r>
            <a:br>
              <a:rPr lang="en-US" sz="2800" dirty="0" smtClean="0"/>
            </a:br>
            <a:r>
              <a:rPr lang="en-US" sz="2800" dirty="0" smtClean="0"/>
              <a:t/>
            </a:r>
            <a:br>
              <a:rPr lang="en-US" sz="2800" dirty="0" smtClean="0"/>
            </a:br>
            <a:r>
              <a:rPr lang="en-US" sz="2800" dirty="0" smtClean="0"/>
              <a:t>direct us to adding features of location alerts, perimeter/threshold</a:t>
            </a:r>
            <a:br>
              <a:rPr lang="en-US" sz="2800" dirty="0" smtClean="0"/>
            </a:br>
            <a:r>
              <a:rPr lang="en-US" sz="2800" dirty="0" smtClean="0"/>
              <a:t/>
            </a:r>
            <a:br>
              <a:rPr lang="en-US" sz="2800" dirty="0" smtClean="0"/>
            </a:br>
            <a:r>
              <a:rPr lang="en-US" sz="2800" dirty="0" smtClean="0"/>
              <a:t>preferences of the intended market of the system will ensure its better success e.g. opt more for alerts through SMS or through Email</a:t>
            </a:r>
          </a:p>
          <a:p>
            <a:pPr lvl="0" algn="l">
              <a:buFont typeface="Arial" pitchFamily="34" charset="0"/>
              <a:buChar char="•"/>
            </a:pPr>
            <a:endParaRPr lang="en-US" sz="3200" dirty="0" smtClean="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1531"/>
            <a:ext cx="8676222" cy="1223550"/>
          </a:xfrm>
        </p:spPr>
        <p:txBody>
          <a:bodyPr>
            <a:noAutofit/>
          </a:bodyPr>
          <a:lstStyle/>
          <a:p>
            <a:r>
              <a:rPr lang="en-US" sz="3600" dirty="0" smtClean="0"/>
              <a:t>modifying requirements</a:t>
            </a:r>
            <a:br>
              <a:rPr lang="en-US" sz="3600" dirty="0" smtClean="0"/>
            </a:br>
            <a:r>
              <a:rPr lang="en-US" sz="3600" dirty="0" smtClean="0"/>
              <a:t>WE cannot build</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457200" lvl="0" indent="-457200" algn="l">
              <a:buFont typeface="+mj-lt"/>
              <a:buAutoNum type="arabicPeriod"/>
            </a:pPr>
            <a:r>
              <a:rPr lang="en-US" sz="2400" dirty="0" smtClean="0"/>
              <a:t>24/7 tracking of location is not an intended requirement of our system</a:t>
            </a:r>
          </a:p>
          <a:p>
            <a:pPr marL="457200" lvl="0" indent="-457200" algn="l">
              <a:buFont typeface="+mj-lt"/>
              <a:buAutoNum type="arabicPeriod"/>
            </a:pPr>
            <a:r>
              <a:rPr lang="en-US" sz="2400" dirty="0" smtClean="0"/>
              <a:t>This is neither feasible nor possible; with limited storage and easily drainable batteries </a:t>
            </a:r>
          </a:p>
          <a:p>
            <a:pPr marL="457200" lvl="0" indent="-457200" algn="l">
              <a:buFont typeface="+mj-lt"/>
              <a:buAutoNum type="arabicPeriod"/>
            </a:pPr>
            <a:r>
              <a:rPr lang="en-US" sz="2400" dirty="0" smtClean="0"/>
              <a:t>we would have to scale the feature back to enable as much time constraints as can possibly be handled efficiently by these targeted devices and systems</a:t>
            </a:r>
          </a:p>
          <a:p>
            <a:pPr marL="457200" lvl="0" indent="-457200" algn="l">
              <a:buFont typeface="+mj-lt"/>
              <a:buAutoNum type="arabicPeriod"/>
            </a:pPr>
            <a:r>
              <a:rPr lang="en-US" sz="2400" dirty="0" smtClean="0"/>
              <a:t>tracking of location that is physically possible by the system can be achieved and yet will still have flavors of the ‘idealistic’ expectation</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36479"/>
            <a:ext cx="8676222" cy="1223550"/>
          </a:xfrm>
        </p:spPr>
        <p:txBody>
          <a:bodyPr>
            <a:noAutofit/>
          </a:bodyPr>
          <a:lstStyle/>
          <a:p>
            <a:r>
              <a:rPr lang="en-US" sz="3600" dirty="0" smtClean="0"/>
              <a:t>Verifiability - </a:t>
            </a:r>
            <a:br>
              <a:rPr lang="en-US" sz="3600" dirty="0" smtClean="0"/>
            </a:br>
            <a:r>
              <a:rPr lang="en-US" sz="3600" dirty="0" smtClean="0"/>
              <a:t>requirement review</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457200" lvl="0" indent="-457200" algn="l">
              <a:buFont typeface="+mj-lt"/>
              <a:buAutoNum type="arabicPeriod"/>
            </a:pPr>
            <a:r>
              <a:rPr lang="en-US" sz="2400" dirty="0" smtClean="0"/>
              <a:t>Make sure whether each requirement is realistically testable, whether each requirement has been properly understood by all interested stakeholders of the system</a:t>
            </a:r>
          </a:p>
          <a:p>
            <a:pPr marL="457200" lvl="0" indent="-457200" algn="l">
              <a:buFont typeface="+mj-lt"/>
              <a:buAutoNum type="arabicPeriod"/>
            </a:pPr>
            <a:r>
              <a:rPr lang="en-US" sz="2400" dirty="0" smtClean="0"/>
              <a:t>requirement’s origin is clearly stated and/or whether each requirement is in harmony with the other requirements</a:t>
            </a:r>
          </a:p>
          <a:p>
            <a:pPr marL="457200" lvl="0" indent="-457200" algn="l">
              <a:buFont typeface="+mj-lt"/>
              <a:buAutoNum type="arabicPeriod"/>
            </a:pPr>
            <a:r>
              <a:rPr lang="en-US" sz="2400" dirty="0" smtClean="0"/>
              <a:t>Each requirement of our proposed system has a heavy impact and influence on the overall system</a:t>
            </a:r>
          </a:p>
          <a:p>
            <a:pPr marL="457200" lvl="0" indent="-457200" algn="l">
              <a:buFont typeface="+mj-lt"/>
              <a:buAutoNum type="arabicPeriod"/>
            </a:pPr>
            <a:r>
              <a:rPr lang="en-US" sz="2400" dirty="0" smtClean="0"/>
              <a:t>this process would provide the system a more efficient curve of growth comparatively</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Verifiability - </a:t>
            </a:r>
            <a:br>
              <a:rPr lang="en-US" sz="3600" dirty="0" smtClean="0"/>
            </a:br>
            <a:r>
              <a:rPr lang="en-US" sz="3600" dirty="0" smtClean="0"/>
              <a:t>prototyping</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457200" lvl="0" indent="-457200" algn="l">
              <a:buFont typeface="+mj-lt"/>
              <a:buAutoNum type="arabicPeriod"/>
            </a:pPr>
            <a:r>
              <a:rPr lang="en-US" sz="2400" dirty="0" smtClean="0"/>
              <a:t>a system that can track an entire family, we must implement a successful system that can at least track a singular user or provide his pin-pointed location.</a:t>
            </a:r>
          </a:p>
          <a:p>
            <a:pPr marL="457200" lvl="0" indent="-457200" algn="l">
              <a:buFont typeface="+mj-lt"/>
              <a:buAutoNum type="arabicPeriod"/>
            </a:pPr>
            <a:r>
              <a:rPr lang="en-US" sz="2400" dirty="0" smtClean="0"/>
              <a:t>modeling the tracking of a singular user and a single ‘watcher’ would massively help</a:t>
            </a:r>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Verifiability - </a:t>
            </a:r>
            <a:br>
              <a:rPr lang="en-US" sz="3600" dirty="0" smtClean="0"/>
            </a:br>
            <a:r>
              <a:rPr lang="en-US" sz="3600" dirty="0" smtClean="0"/>
              <a:t>TEST-CASE GENERATION</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457200" lvl="0" indent="-457200" algn="l">
              <a:buFont typeface="+mj-lt"/>
              <a:buAutoNum type="arabicPeriod"/>
            </a:pPr>
            <a:r>
              <a:rPr lang="en-US" sz="2400" dirty="0" smtClean="0"/>
              <a:t>checking whether each system requirement is being met or not</a:t>
            </a:r>
          </a:p>
          <a:p>
            <a:pPr marL="457200" lvl="0" indent="-457200" algn="l">
              <a:buFont typeface="+mj-lt"/>
              <a:buAutoNum type="arabicPeriod"/>
            </a:pPr>
            <a:r>
              <a:rPr lang="en-US" sz="2400" dirty="0" smtClean="0"/>
              <a:t>It can also help in finding dubious bugs and patterns that builders of the system could not otherwise have found</a:t>
            </a:r>
          </a:p>
          <a:p>
            <a:pPr marL="457200" lvl="0" indent="-457200" algn="l">
              <a:buFont typeface="+mj-lt"/>
              <a:buAutoNum type="arabicPeriod"/>
            </a:pPr>
            <a:r>
              <a:rPr lang="en-US" sz="2400" dirty="0" smtClean="0"/>
              <a:t>Mathematical verification of correctness of the system can also be achieved </a:t>
            </a:r>
          </a:p>
          <a:p>
            <a:pPr marL="457200" lvl="0" indent="-457200" algn="l">
              <a:buFont typeface="+mj-lt"/>
              <a:buAutoNum type="arabicPeriod"/>
            </a:pP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3434" y="198122"/>
            <a:ext cx="8676222" cy="1223550"/>
          </a:xfrm>
        </p:spPr>
        <p:txBody>
          <a:bodyPr>
            <a:noAutofit/>
          </a:bodyPr>
          <a:lstStyle/>
          <a:p>
            <a:r>
              <a:rPr lang="en-US" sz="3600" dirty="0" smtClean="0"/>
              <a:t>Modeling</a:t>
            </a:r>
            <a:br>
              <a:rPr lang="en-US" sz="3600" dirty="0" smtClean="0"/>
            </a:br>
            <a:endParaRPr lang="en-US" sz="3600" dirty="0"/>
          </a:p>
        </p:txBody>
      </p:sp>
      <p:pic>
        <p:nvPicPr>
          <p:cNvPr id="1026" name="Picture 2"/>
          <p:cNvPicPr>
            <a:picLocks noChangeAspect="1" noChangeArrowheads="1"/>
          </p:cNvPicPr>
          <p:nvPr/>
        </p:nvPicPr>
        <p:blipFill>
          <a:blip r:embed="rId2"/>
          <a:srcRect l="24913" t="25919" r="27024" b="20221"/>
          <a:stretch>
            <a:fillRect/>
          </a:stretch>
        </p:blipFill>
        <p:spPr bwMode="auto">
          <a:xfrm>
            <a:off x="2097741" y="1896035"/>
            <a:ext cx="7355541" cy="4654803"/>
          </a:xfrm>
          <a:prstGeom prst="rect">
            <a:avLst/>
          </a:prstGeom>
          <a:noFill/>
          <a:ln w="9525">
            <a:noFill/>
            <a:miter lim="800000"/>
            <a:headEnd/>
            <a:tailEnd/>
          </a:ln>
          <a:effectLst/>
        </p:spPr>
      </p:pic>
      <p:sp>
        <p:nvSpPr>
          <p:cNvPr id="4" name="Title 1"/>
          <p:cNvSpPr txBox="1">
            <a:spLocks/>
          </p:cNvSpPr>
          <p:nvPr/>
        </p:nvSpPr>
        <p:spPr>
          <a:xfrm>
            <a:off x="1550714" y="809897"/>
            <a:ext cx="8676222" cy="905669"/>
          </a:xfrm>
          <a:prstGeom prst="rect">
            <a:avLst/>
          </a:prstGeom>
        </p:spPr>
        <p:txBody>
          <a:bodyPr vert="horz" lIns="91440" tIns="45720" rIns="91440" bIns="45720" rtlCol="0" anchor="b">
            <a:noAutofit/>
          </a:bodyPr>
          <a:lstStyle/>
          <a:p>
            <a:pPr lvl="0" algn="ctr">
              <a:spcBef>
                <a:spcPct val="0"/>
              </a:spcBef>
            </a:pPr>
            <a:r>
              <a:rPr lang="en-US" sz="1600" dirty="0" smtClean="0"/>
              <a:t>A High-level overview of the system and a rudimentary UML diagram for reference</a:t>
            </a:r>
            <a:endParaRPr kumimoji="0" lang="en-US" sz="1600" b="0" i="0" u="none" strike="noStrike" kern="1200" cap="all" spc="0" normalizeH="0" baseline="0" noProof="0"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uLnTx/>
              <a:uFillTx/>
              <a:latin typeface="+mj-lt"/>
              <a:ea typeface="+mj-ea"/>
              <a:cs typeface="+mj-cs"/>
            </a:endParaRPr>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ChangeArrowheads="1"/>
          </p:cNvSpPr>
          <p:nvPr/>
        </p:nvSpPr>
        <p:spPr bwMode="auto">
          <a:xfrm>
            <a:off x="3358307" y="1486091"/>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3358307" y="1943291"/>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1658291" y="527509"/>
            <a:ext cx="8676222" cy="905669"/>
          </a:xfrm>
          <a:prstGeom prst="rect">
            <a:avLst/>
          </a:prstGeom>
        </p:spPr>
        <p:txBody>
          <a:bodyPr vert="horz" lIns="91440" tIns="45720" rIns="91440" bIns="45720" rtlCol="0" anchor="b">
            <a:noAutofit/>
          </a:bodyPr>
          <a:lstStyle/>
          <a:p>
            <a:pPr lvl="0" algn="ctr">
              <a:spcBef>
                <a:spcPct val="0"/>
              </a:spcBef>
            </a:pPr>
            <a:r>
              <a:rPr lang="en-US" sz="2000" dirty="0" smtClean="0"/>
              <a:t>Interactions between the Users and the System</a:t>
            </a:r>
            <a:endParaRPr kumimoji="0" lang="en-US" sz="2000" b="0" i="0" u="none" strike="noStrike" kern="1200" cap="all" spc="0" normalizeH="0" baseline="0" noProof="0"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uLnTx/>
              <a:uFillTx/>
              <a:latin typeface="+mj-lt"/>
              <a:ea typeface="+mj-ea"/>
              <a:cs typeface="+mj-cs"/>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33338" y="1846047"/>
            <a:ext cx="5725324" cy="3391374"/>
          </a:xfrm>
          <a:prstGeom prst="rect">
            <a:avLst/>
          </a:prstGeom>
        </p:spPr>
      </p:pic>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9571" y="2586421"/>
            <a:ext cx="8676222" cy="1223550"/>
          </a:xfrm>
        </p:spPr>
        <p:txBody>
          <a:bodyPr>
            <a:noAutofit/>
          </a:bodyPr>
          <a:lstStyle/>
          <a:p>
            <a:r>
              <a:rPr lang="en-US" sz="3600" dirty="0" smtClean="0"/>
              <a:t>THANK YOU </a:t>
            </a:r>
            <a:r>
              <a:rPr lang="en-US" sz="3600" dirty="0" smtClean="0">
                <a:sym typeface="Wingdings" pitchFamily="2" charset="2"/>
              </a:rPr>
              <a:t></a:t>
            </a:r>
            <a:endParaRPr lang="en-US" sz="36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lstStyle/>
          <a:p>
            <a:r>
              <a:rPr lang="en-US" dirty="0" smtClean="0"/>
              <a:t>TECHNIQUES</a:t>
            </a:r>
            <a:endParaRPr lang="en-US" dirty="0"/>
          </a:p>
        </p:txBody>
      </p:sp>
      <p:sp>
        <p:nvSpPr>
          <p:cNvPr id="3" name="Subtitle 2"/>
          <p:cNvSpPr>
            <a:spLocks noGrp="1"/>
          </p:cNvSpPr>
          <p:nvPr>
            <p:ph type="subTitle" idx="1"/>
          </p:nvPr>
        </p:nvSpPr>
        <p:spPr>
          <a:xfrm>
            <a:off x="379412" y="1776549"/>
            <a:ext cx="11324908" cy="4572000"/>
          </a:xfrm>
        </p:spPr>
        <p:txBody>
          <a:bodyPr>
            <a:noAutofit/>
          </a:bodyPr>
          <a:lstStyle/>
          <a:p>
            <a:pPr algn="l">
              <a:buFont typeface="Arial" pitchFamily="34" charset="0"/>
              <a:buChar char="•"/>
            </a:pPr>
            <a:r>
              <a:rPr lang="en-US" sz="2800" dirty="0" smtClean="0"/>
              <a:t>Scenarios:</a:t>
            </a:r>
            <a:br>
              <a:rPr lang="en-US" sz="2800" dirty="0" smtClean="0"/>
            </a:br>
            <a:r>
              <a:rPr lang="en-US" sz="2800" dirty="0" smtClean="0"/>
              <a:t/>
            </a:r>
            <a:br>
              <a:rPr lang="en-US" sz="2800" dirty="0" smtClean="0"/>
            </a:br>
            <a:r>
              <a:rPr lang="en-US" sz="2400" dirty="0" smtClean="0"/>
              <a:t>system application crashing unpredictably, or skipping an entire module/phase</a:t>
            </a:r>
            <a:br>
              <a:rPr lang="en-US" sz="2400" dirty="0" smtClean="0"/>
            </a:br>
            <a:r>
              <a:rPr lang="en-US" sz="2400" dirty="0" smtClean="0"/>
              <a:t/>
            </a:r>
            <a:br>
              <a:rPr lang="en-US" sz="2400" dirty="0" smtClean="0"/>
            </a:br>
            <a:r>
              <a:rPr lang="en-US" sz="2400" dirty="0" smtClean="0"/>
              <a:t>We cannot account for every possible reaction or activity to such events</a:t>
            </a:r>
            <a:br>
              <a:rPr lang="en-US" sz="2400" dirty="0" smtClean="0"/>
            </a:br>
            <a:endParaRPr lang="en-US" sz="2400" dirty="0" smtClean="0"/>
          </a:p>
          <a:p>
            <a:pPr algn="l"/>
            <a:r>
              <a:rPr lang="en-US" sz="2400" dirty="0" smtClean="0"/>
              <a:t>anyone with your metadata from the system application could end up tracking you -- &gt; to ensure that two-way verification</a:t>
            </a:r>
          </a:p>
          <a:p>
            <a:pPr algn="l"/>
            <a:endParaRPr lang="en-US" sz="2400" dirty="0" smtClean="0"/>
          </a:p>
          <a:p>
            <a:pPr algn="l"/>
            <a:r>
              <a:rPr lang="en-US" sz="2400" dirty="0" smtClean="0"/>
              <a:t>Scenarios can also help us in devising the system flow better and handle errors</a:t>
            </a:r>
            <a:br>
              <a:rPr lang="en-US" sz="2400" dirty="0" smtClean="0"/>
            </a:br>
            <a:endParaRPr lang="en-US" sz="2800" dirty="0" smtClean="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lstStyle/>
          <a:p>
            <a:r>
              <a:rPr lang="en-US" dirty="0" smtClean="0"/>
              <a:t>TECHNIQUES</a:t>
            </a:r>
            <a:endParaRPr lang="en-US" dirty="0"/>
          </a:p>
        </p:txBody>
      </p:sp>
      <p:sp>
        <p:nvSpPr>
          <p:cNvPr id="3" name="Subtitle 2"/>
          <p:cNvSpPr>
            <a:spLocks noGrp="1"/>
          </p:cNvSpPr>
          <p:nvPr>
            <p:ph type="subTitle" idx="1"/>
          </p:nvPr>
        </p:nvSpPr>
        <p:spPr>
          <a:xfrm>
            <a:off x="379412" y="1776549"/>
            <a:ext cx="11324908" cy="4572000"/>
          </a:xfrm>
        </p:spPr>
        <p:txBody>
          <a:bodyPr>
            <a:noAutofit/>
          </a:bodyPr>
          <a:lstStyle/>
          <a:p>
            <a:pPr lvl="0" algn="l">
              <a:buFont typeface="Arial" pitchFamily="34" charset="0"/>
              <a:buChar char="•"/>
            </a:pPr>
            <a:r>
              <a:rPr lang="en-US" sz="2800" dirty="0" smtClean="0"/>
              <a:t>Use Cases:</a:t>
            </a:r>
            <a:br>
              <a:rPr lang="en-US" sz="2800" dirty="0" smtClean="0"/>
            </a:br>
            <a:r>
              <a:rPr lang="en-US" sz="2800" dirty="0" smtClean="0"/>
              <a:t/>
            </a:r>
            <a:br>
              <a:rPr lang="en-US" sz="2800" dirty="0" smtClean="0"/>
            </a:br>
            <a:r>
              <a:rPr lang="en-US" sz="2400" dirty="0" smtClean="0"/>
              <a:t>not as useful as the other techniques in eliciting requirements</a:t>
            </a:r>
          </a:p>
          <a:p>
            <a:pPr lvl="0" algn="l">
              <a:buFont typeface="Arial" pitchFamily="34" charset="0"/>
              <a:buChar char="•"/>
            </a:pPr>
            <a:endParaRPr lang="en-US" sz="2400" dirty="0" smtClean="0"/>
          </a:p>
          <a:p>
            <a:pPr lvl="0" algn="l"/>
            <a:r>
              <a:rPr lang="en-US" sz="2400" dirty="0" smtClean="0"/>
              <a:t>If feature of supporting multiple sub-families is added, then Use Cases will become essential</a:t>
            </a:r>
            <a:br>
              <a:rPr lang="en-US" sz="2400" dirty="0" smtClean="0"/>
            </a:br>
            <a:r>
              <a:rPr lang="en-US" sz="2400" dirty="0" smtClean="0"/>
              <a:t>	- for identifying requirements that depend on multiple interactions of system</a:t>
            </a:r>
          </a:p>
          <a:p>
            <a:pPr lvl="0" algn="l"/>
            <a:endParaRPr lang="en-US" sz="2400" dirty="0" smtClean="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lstStyle/>
          <a:p>
            <a:r>
              <a:rPr lang="en-US" dirty="0" smtClean="0"/>
              <a:t>TECHNIQUES</a:t>
            </a:r>
            <a:endParaRPr lang="en-US" dirty="0"/>
          </a:p>
        </p:txBody>
      </p:sp>
      <p:sp>
        <p:nvSpPr>
          <p:cNvPr id="3" name="Subtitle 2"/>
          <p:cNvSpPr>
            <a:spLocks noGrp="1"/>
          </p:cNvSpPr>
          <p:nvPr>
            <p:ph type="subTitle" idx="1"/>
          </p:nvPr>
        </p:nvSpPr>
        <p:spPr>
          <a:xfrm>
            <a:off x="379412" y="1776549"/>
            <a:ext cx="11324908" cy="4572000"/>
          </a:xfrm>
        </p:spPr>
        <p:txBody>
          <a:bodyPr>
            <a:noAutofit/>
          </a:bodyPr>
          <a:lstStyle/>
          <a:p>
            <a:pPr lvl="0" algn="l">
              <a:buFont typeface="Arial" pitchFamily="34" charset="0"/>
              <a:buChar char="•"/>
            </a:pPr>
            <a:r>
              <a:rPr lang="en-US" sz="2800" dirty="0" smtClean="0"/>
              <a:t>Ethnography:</a:t>
            </a:r>
            <a:br>
              <a:rPr lang="en-US" sz="2800" dirty="0" smtClean="0"/>
            </a:br>
            <a:r>
              <a:rPr lang="en-US" sz="2800" dirty="0" smtClean="0"/>
              <a:t/>
            </a:r>
            <a:br>
              <a:rPr lang="en-US" sz="2800" dirty="0" smtClean="0"/>
            </a:br>
            <a:r>
              <a:rPr lang="en-US" sz="2400" dirty="0" smtClean="0"/>
              <a:t>eliciting requirements of our system </a:t>
            </a:r>
          </a:p>
          <a:p>
            <a:pPr lvl="0" algn="l"/>
            <a:r>
              <a:rPr lang="en-US" sz="2400" dirty="0" smtClean="0"/>
              <a:t/>
            </a:r>
            <a:br>
              <a:rPr lang="en-US" sz="2400" dirty="0" smtClean="0"/>
            </a:br>
            <a:r>
              <a:rPr lang="en-US" sz="2400" dirty="0" smtClean="0"/>
              <a:t>can help in identifying the real need of a user rather than the one he is presumably communicating correctly but not sufficiently</a:t>
            </a:r>
            <a:br>
              <a:rPr lang="en-US" sz="2400" dirty="0" smtClean="0"/>
            </a:br>
            <a:r>
              <a:rPr lang="en-US" sz="2400" dirty="0" smtClean="0"/>
              <a:t/>
            </a:r>
            <a:br>
              <a:rPr lang="en-US" sz="2400" dirty="0" smtClean="0"/>
            </a:br>
            <a:r>
              <a:rPr lang="en-US" sz="2400" dirty="0" smtClean="0"/>
              <a:t>that user satisfaction from the system is maintained till the very end of the app</a:t>
            </a:r>
            <a:br>
              <a:rPr lang="en-US" sz="2400" dirty="0" smtClean="0"/>
            </a:br>
            <a:r>
              <a:rPr lang="en-US" sz="2400" dirty="0" smtClean="0"/>
              <a:t/>
            </a:r>
            <a:br>
              <a:rPr lang="en-US" sz="2400" dirty="0" smtClean="0"/>
            </a:br>
            <a:r>
              <a:rPr lang="en-US" sz="2400" dirty="0" smtClean="0"/>
              <a:t>the requirement of pinpoint location of a member through our system will regardless require location tracking of that member</a:t>
            </a:r>
          </a:p>
          <a:p>
            <a:pPr lvl="0" algn="l">
              <a:buFont typeface="Arial" pitchFamily="34" charset="0"/>
              <a:buChar char="•"/>
            </a:pPr>
            <a:endParaRPr lang="en-US" sz="2800" dirty="0" smtClean="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99317"/>
            <a:ext cx="8676222" cy="1223550"/>
          </a:xfrm>
        </p:spPr>
        <p:txBody>
          <a:bodyPr>
            <a:noAutofit/>
          </a:bodyPr>
          <a:lstStyle/>
          <a:p>
            <a:pPr lvl="0"/>
            <a:r>
              <a:rPr lang="en-US" b="1" dirty="0">
                <a:effectLst/>
              </a:rPr>
              <a:t>Game </a:t>
            </a:r>
            <a:r>
              <a:rPr lang="en-US" b="1" dirty="0" smtClean="0">
                <a:effectLst/>
              </a:rPr>
              <a:t>Developer Aspects</a:t>
            </a:r>
            <a:endParaRPr lang="en-US" dirty="0">
              <a:effectLst/>
            </a:endParaRPr>
          </a:p>
        </p:txBody>
      </p:sp>
      <p:sp>
        <p:nvSpPr>
          <p:cNvPr id="3" name="Subtitle 2"/>
          <p:cNvSpPr>
            <a:spLocks noGrp="1"/>
          </p:cNvSpPr>
          <p:nvPr>
            <p:ph type="subTitle" idx="1"/>
          </p:nvPr>
        </p:nvSpPr>
        <p:spPr>
          <a:xfrm>
            <a:off x="426669" y="2827416"/>
            <a:ext cx="11324908" cy="1333766"/>
          </a:xfrm>
        </p:spPr>
        <p:txBody>
          <a:bodyPr>
            <a:noAutofit/>
          </a:bodyPr>
          <a:lstStyle/>
          <a:p>
            <a:pPr lvl="0"/>
            <a:r>
              <a:rPr lang="en-US" sz="5500" b="1" dirty="0" smtClean="0"/>
              <a:t>Not Covered Under Our System Domain</a:t>
            </a:r>
            <a:endParaRPr lang="en-US" sz="5500" b="1" dirty="0"/>
          </a:p>
        </p:txBody>
      </p:sp>
    </p:spTree>
    <p:extLst>
      <p:ext uri="{BB962C8B-B14F-4D97-AF65-F5344CB8AC3E}">
        <p14:creationId xmlns:p14="http://schemas.microsoft.com/office/powerpoint/2010/main" xmlns="" val="3314973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HARDWARE and software</a:t>
            </a:r>
            <a:br>
              <a:rPr lang="en-US" sz="3600" dirty="0" smtClean="0"/>
            </a:br>
            <a:r>
              <a:rPr lang="en-US" sz="3600" dirty="0" smtClean="0"/>
              <a:t>REQUIREMENTS</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514350" lvl="0" indent="-514350" algn="l">
              <a:buFont typeface="+mj-lt"/>
              <a:buAutoNum type="arabicPeriod"/>
            </a:pPr>
            <a:r>
              <a:rPr lang="en-US" sz="2400" dirty="0" smtClean="0"/>
              <a:t>Any android phone with an </a:t>
            </a:r>
            <a:r>
              <a:rPr lang="en-US" sz="2400" dirty="0" err="1" smtClean="0"/>
              <a:t>os</a:t>
            </a:r>
            <a:r>
              <a:rPr lang="en-US" sz="2400" dirty="0" smtClean="0"/>
              <a:t> better than 4.2.2</a:t>
            </a:r>
          </a:p>
          <a:p>
            <a:pPr marL="514350" lvl="0" indent="-514350" algn="l">
              <a:buFont typeface="+mj-lt"/>
              <a:buAutoNum type="arabicPeriod"/>
            </a:pPr>
            <a:r>
              <a:rPr lang="en-US" sz="2400" dirty="0" smtClean="0"/>
              <a:t>Minimum ram of 1gb</a:t>
            </a:r>
          </a:p>
          <a:p>
            <a:pPr marL="514350" lvl="0" indent="-514350" algn="l">
              <a:buFont typeface="+mj-lt"/>
              <a:buAutoNum type="arabicPeriod"/>
            </a:pPr>
            <a:r>
              <a:rPr lang="en-US" sz="2400" dirty="0" smtClean="0"/>
              <a:t>Preferred processor is a 1.2 GHz Dual Core processor</a:t>
            </a:r>
          </a:p>
          <a:p>
            <a:pPr marL="514350" lvl="0" indent="-514350" algn="l">
              <a:buFont typeface="+mj-lt"/>
              <a:buAutoNum type="arabicPeriod"/>
            </a:pPr>
            <a:r>
              <a:rPr lang="en-US" sz="2400" dirty="0" smtClean="0"/>
              <a:t>Minimum storage of 1gb to keep backup of the tracked positions</a:t>
            </a:r>
          </a:p>
          <a:p>
            <a:pPr marL="514350" lvl="0" indent="-514350" algn="l">
              <a:buFont typeface="+mj-lt"/>
              <a:buAutoNum type="arabicPeriod"/>
            </a:pPr>
            <a:r>
              <a:rPr lang="en-US" sz="2400" dirty="0" err="1" smtClean="0"/>
              <a:t>WiFi</a:t>
            </a:r>
            <a:r>
              <a:rPr lang="en-US" sz="2400" dirty="0" smtClean="0"/>
              <a:t>/3G connectivity.</a:t>
            </a:r>
          </a:p>
          <a:p>
            <a:pPr marL="514350" lvl="0" indent="-514350" algn="l">
              <a:buFont typeface="+mj-lt"/>
              <a:buAutoNum type="arabicPeriod"/>
            </a:pPr>
            <a:r>
              <a:rPr lang="en-US" sz="2400" dirty="0" smtClean="0"/>
              <a:t>Global Positioning System (GPS)services and permissions to access instant/track of location.</a:t>
            </a:r>
          </a:p>
          <a:p>
            <a:pPr marL="514350" lvl="0" indent="-514350" algn="l">
              <a:buFont typeface="+mj-lt"/>
              <a:buAutoNum type="arabicPeriod"/>
            </a:pPr>
            <a:r>
              <a:rPr lang="en-US" sz="2400" dirty="0" smtClean="0"/>
              <a:t>Global System for Mobile (GSM) connections that are preferably local e.g. </a:t>
            </a:r>
            <a:r>
              <a:rPr lang="en-US" sz="2400" dirty="0" err="1" smtClean="0"/>
              <a:t>Warid</a:t>
            </a:r>
            <a:r>
              <a:rPr lang="en-US" sz="2400" dirty="0" smtClean="0"/>
              <a:t>, </a:t>
            </a:r>
            <a:r>
              <a:rPr lang="en-US" sz="2400" dirty="0" err="1" smtClean="0"/>
              <a:t>Telenor</a:t>
            </a:r>
            <a:r>
              <a:rPr lang="en-US" sz="2400" dirty="0" smtClean="0"/>
              <a:t>, etc.</a:t>
            </a:r>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HARDWARE and software</a:t>
            </a:r>
            <a:br>
              <a:rPr lang="en-US" sz="3600" dirty="0" smtClean="0"/>
            </a:br>
            <a:r>
              <a:rPr lang="en-US" sz="3600" dirty="0" smtClean="0"/>
              <a:t>REQUIREMENTS</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457200" lvl="0" indent="-457200" algn="l"/>
            <a:r>
              <a:rPr lang="en-US" sz="2400" dirty="0" smtClean="0"/>
              <a:t>8. Updated Android Studio software for building.</a:t>
            </a:r>
          </a:p>
          <a:p>
            <a:pPr marL="457200" lvl="0" indent="-457200" algn="l"/>
            <a:r>
              <a:rPr lang="en-US" sz="2400" dirty="0" smtClean="0"/>
              <a:t>9. Testing tools like </a:t>
            </a:r>
            <a:r>
              <a:rPr lang="en-US" sz="2400" dirty="0" err="1" smtClean="0"/>
              <a:t>JTest</a:t>
            </a:r>
            <a:r>
              <a:rPr lang="en-US" sz="2400" dirty="0" smtClean="0"/>
              <a:t>, </a:t>
            </a:r>
            <a:r>
              <a:rPr lang="en-US" sz="2400" dirty="0" err="1" smtClean="0"/>
              <a:t>JUnit</a:t>
            </a:r>
            <a:r>
              <a:rPr lang="en-US" sz="2400" dirty="0" smtClean="0"/>
              <a:t> and Litmus. </a:t>
            </a:r>
          </a:p>
          <a:p>
            <a:pPr marL="457200" lvl="0" indent="-457200" algn="l"/>
            <a:r>
              <a:rPr lang="en-US" sz="2400" dirty="0" smtClean="0"/>
              <a:t>10. Cookies and </a:t>
            </a:r>
            <a:r>
              <a:rPr lang="en-US" sz="2400" dirty="0" err="1" smtClean="0"/>
              <a:t>Javascript</a:t>
            </a:r>
            <a:r>
              <a:rPr lang="en-US" sz="2400" dirty="0" smtClean="0"/>
              <a:t> must be enabled when using outsourced and aiding</a:t>
            </a:r>
            <a:br>
              <a:rPr lang="en-US" sz="2400" dirty="0" smtClean="0"/>
            </a:br>
            <a:r>
              <a:rPr lang="en-US" sz="2400" dirty="0" smtClean="0"/>
              <a:t>applications, like Google Maps. </a:t>
            </a:r>
          </a:p>
          <a:p>
            <a:pPr marL="457200" lvl="0" indent="-457200" algn="l"/>
            <a:r>
              <a:rPr lang="en-US" sz="2400" dirty="0" smtClean="0"/>
              <a:t>11. Broadcast Receiver and service functionalities for outsourced and aiding applications, like Google Maps.</a:t>
            </a:r>
          </a:p>
          <a:p>
            <a:pPr marL="457200" lvl="0" indent="-457200" algn="l"/>
            <a:r>
              <a:rPr lang="en-US" sz="2400" dirty="0" smtClean="0"/>
              <a:t>12. Android devices that have Intel or NVIDIA Graphics card in their models. </a:t>
            </a:r>
            <a:endParaRPr lang="en-US" sz="24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151"/>
            <a:ext cx="8676222" cy="1223550"/>
          </a:xfrm>
        </p:spPr>
        <p:txBody>
          <a:bodyPr>
            <a:noAutofit/>
          </a:bodyPr>
          <a:lstStyle/>
          <a:p>
            <a:r>
              <a:rPr lang="en-US" sz="3600" dirty="0" smtClean="0"/>
              <a:t>Grouping </a:t>
            </a:r>
            <a:br>
              <a:rPr lang="en-US" sz="3600" dirty="0" smtClean="0"/>
            </a:br>
            <a:r>
              <a:rPr lang="en-US" sz="3600" dirty="0" smtClean="0"/>
              <a:t>Functional req.</a:t>
            </a:r>
            <a:endParaRPr lang="en-US" sz="3600" dirty="0"/>
          </a:p>
        </p:txBody>
      </p:sp>
      <p:sp>
        <p:nvSpPr>
          <p:cNvPr id="3" name="Subtitle 2"/>
          <p:cNvSpPr>
            <a:spLocks noGrp="1"/>
          </p:cNvSpPr>
          <p:nvPr>
            <p:ph type="subTitle" idx="1"/>
          </p:nvPr>
        </p:nvSpPr>
        <p:spPr>
          <a:xfrm>
            <a:off x="379412" y="1776549"/>
            <a:ext cx="11324908" cy="4572000"/>
          </a:xfrm>
        </p:spPr>
        <p:txBody>
          <a:bodyPr>
            <a:noAutofit/>
          </a:bodyPr>
          <a:lstStyle/>
          <a:p>
            <a:pPr marL="514350" lvl="0" indent="-514350" algn="l">
              <a:buFont typeface="+mj-lt"/>
              <a:buAutoNum type="arabicPeriod"/>
            </a:pPr>
            <a:r>
              <a:rPr lang="en-US" sz="2000" dirty="0" smtClean="0"/>
              <a:t>Reliable location tracking of registered family members.</a:t>
            </a:r>
          </a:p>
          <a:p>
            <a:pPr marL="514350" lvl="0" indent="-514350" algn="l">
              <a:buFont typeface="+mj-lt"/>
              <a:buAutoNum type="arabicPeriod"/>
            </a:pPr>
            <a:r>
              <a:rPr lang="en-US" sz="2000" dirty="0" smtClean="0"/>
              <a:t>Exact and a pinpointed location of the member to be tracked.</a:t>
            </a:r>
          </a:p>
          <a:p>
            <a:pPr marL="514350" lvl="0" indent="-514350" algn="l">
              <a:buFont typeface="+mj-lt"/>
              <a:buAutoNum type="arabicPeriod"/>
            </a:pPr>
            <a:r>
              <a:rPr lang="en-US" sz="2000" dirty="0" smtClean="0"/>
              <a:t>Emergency buttons for alerting family members in matters of danger.</a:t>
            </a:r>
          </a:p>
          <a:p>
            <a:pPr marL="514350" lvl="0" indent="-514350" algn="l">
              <a:buFont typeface="+mj-lt"/>
              <a:buAutoNum type="arabicPeriod"/>
            </a:pPr>
            <a:r>
              <a:rPr lang="en-US" sz="2000" dirty="0" smtClean="0"/>
              <a:t>Entire location track of the member to be tracked, given time constraints </a:t>
            </a:r>
            <a:r>
              <a:rPr lang="en-US" sz="1600" dirty="0" smtClean="0"/>
              <a:t>* details in document</a:t>
            </a:r>
            <a:endParaRPr lang="en-US" sz="2000" dirty="0" smtClean="0"/>
          </a:p>
          <a:p>
            <a:pPr marL="514350" lvl="0" indent="-514350" algn="l">
              <a:buFont typeface="+mj-lt"/>
              <a:buAutoNum type="arabicPeriod"/>
            </a:pPr>
            <a:r>
              <a:rPr lang="en-US" sz="2000" dirty="0" smtClean="0"/>
              <a:t>SMS Alerts - that are sent when the emergency button is clicked/pressed - to family members that are accompanied by embedded links of your current location or last known Location</a:t>
            </a:r>
          </a:p>
          <a:p>
            <a:pPr marL="514350" lvl="0" indent="-514350" algn="l">
              <a:buFont typeface="+mj-lt"/>
              <a:buAutoNum type="arabicPeriod"/>
            </a:pPr>
            <a:r>
              <a:rPr lang="en-US" sz="2000" dirty="0" smtClean="0"/>
              <a:t>Concept of alarms upon entering restricted locations, violating set perimeters or upon receiving alerts.</a:t>
            </a:r>
          </a:p>
          <a:p>
            <a:pPr marL="514350" lvl="0" indent="-514350" algn="l">
              <a:buFont typeface="+mj-lt"/>
              <a:buAutoNum type="arabicPeriod"/>
            </a:pPr>
            <a:r>
              <a:rPr lang="en-US" sz="2000" dirty="0" smtClean="0"/>
              <a:t>Multiple family members tracking.</a:t>
            </a:r>
          </a:p>
          <a:p>
            <a:pPr marL="514350" indent="-514350" algn="l">
              <a:buFont typeface="+mj-lt"/>
              <a:buAutoNum type="arabicPeriod"/>
            </a:pPr>
            <a:r>
              <a:rPr lang="en-US" sz="2000" dirty="0" smtClean="0"/>
              <a:t>Push notifications of the application – for prompting user to turn on GPS, </a:t>
            </a:r>
            <a:r>
              <a:rPr lang="en-US" sz="2000" dirty="0" err="1" smtClean="0"/>
              <a:t>WiFi</a:t>
            </a:r>
            <a:r>
              <a:rPr lang="en-US" sz="2000" dirty="0" smtClean="0"/>
              <a:t>, Mobile Data, any alerts, etc.</a:t>
            </a:r>
          </a:p>
          <a:p>
            <a:pPr marL="514350" lvl="0" indent="-514350" algn="l">
              <a:buFont typeface="+mj-lt"/>
              <a:buAutoNum type="arabicPeriod"/>
            </a:pPr>
            <a:endParaRPr lang="en-US" sz="2000" dirty="0"/>
          </a:p>
        </p:txBody>
      </p:sp>
    </p:spTree>
    <p:extLst>
      <p:ext uri="{BB962C8B-B14F-4D97-AF65-F5344CB8AC3E}">
        <p14:creationId xmlns:p14="http://schemas.microsoft.com/office/powerpoint/2010/main" xmlns="" val="2979223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237</TotalTime>
  <Words>1056</Words>
  <Application>Microsoft Office PowerPoint</Application>
  <PresentationFormat>Custom</PresentationFormat>
  <Paragraphs>121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Mesh</vt:lpstr>
      <vt:lpstr>SOFTWARE ENGINEERING  FAMILY TRACKING APP</vt:lpstr>
      <vt:lpstr>TECHNIQUES</vt:lpstr>
      <vt:lpstr>TECHNIQUES</vt:lpstr>
      <vt:lpstr>TECHNIQUES</vt:lpstr>
      <vt:lpstr>TECHNIQUES</vt:lpstr>
      <vt:lpstr>Game Developer Aspects</vt:lpstr>
      <vt:lpstr>HARDWARE and software REQUIREMENTS</vt:lpstr>
      <vt:lpstr>HARDWARE and software REQUIREMENTS</vt:lpstr>
      <vt:lpstr>Grouping  Functional req.</vt:lpstr>
      <vt:lpstr>Grouping  NON-Functional req.</vt:lpstr>
      <vt:lpstr>Grouping  NON-Functional TYPES</vt:lpstr>
      <vt:lpstr>Grouping  NON-Functional TYPES</vt:lpstr>
      <vt:lpstr> NON-Functional metrics   NON-FUNCTIONAL REQUIREMENT #1</vt:lpstr>
      <vt:lpstr> NON-Functional metrics   NON-FUNCTIONAL REQUIREMENT #2</vt:lpstr>
      <vt:lpstr> NON-Functional metrics   NON-FUNCTIONAL REQUIREMENT #3</vt:lpstr>
      <vt:lpstr> NON-Functional metrics   NON-FUNCTIONAL REQUIREMENT #4</vt:lpstr>
      <vt:lpstr> NON-Functional metrics   NON-FUNCTIONAL REQUIREMENT #5</vt:lpstr>
      <vt:lpstr>CONFLICTS B/W REQS</vt:lpstr>
      <vt:lpstr>Build all requirements?</vt:lpstr>
      <vt:lpstr>modifying requirements WE cannot build</vt:lpstr>
      <vt:lpstr>Verifiability -  requirement review</vt:lpstr>
      <vt:lpstr>Verifiability -  prototyping</vt:lpstr>
      <vt:lpstr>Verifiability -  TEST-CASE GENERATION</vt:lpstr>
      <vt:lpstr>Modeling </vt:lpstr>
      <vt:lpstr>Slide 25</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Awab</dc:creator>
  <cp:lastModifiedBy>Awab</cp:lastModifiedBy>
  <cp:revision>72</cp:revision>
  <dcterms:created xsi:type="dcterms:W3CDTF">2013-07-15T20:24:02Z</dcterms:created>
  <dcterms:modified xsi:type="dcterms:W3CDTF">2017-10-05T21:52:27Z</dcterms:modified>
</cp:coreProperties>
</file>