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76" r:id="rId4"/>
    <p:sldId id="275" r:id="rId5"/>
    <p:sldId id="274" r:id="rId6"/>
    <p:sldId id="273" r:id="rId7"/>
    <p:sldId id="272" r:id="rId8"/>
    <p:sldId id="270" r:id="rId9"/>
    <p:sldId id="271" r:id="rId10"/>
    <p:sldId id="269" r:id="rId11"/>
    <p:sldId id="267" r:id="rId12"/>
    <p:sldId id="266" r:id="rId13"/>
    <p:sldId id="265" r:id="rId14"/>
    <p:sldId id="278" r:id="rId15"/>
    <p:sldId id="279" r:id="rId16"/>
    <p:sldId id="280" r:id="rId17"/>
    <p:sldId id="281" r:id="rId18"/>
    <p:sldId id="262" r:id="rId19"/>
    <p:sldId id="261" r:id="rId20"/>
    <p:sldId id="26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4/15/2024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4/15/2024</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
            </a:r>
            <a:br>
              <a:rPr lang="en-US" dirty="0" smtClean="0"/>
            </a:br>
            <a:r>
              <a:rPr lang="en-US" dirty="0" smtClean="0">
                <a:solidFill>
                  <a:schemeClr val="tx1">
                    <a:lumMod val="85000"/>
                    <a:lumOff val="15000"/>
                  </a:schemeClr>
                </a:solidFill>
              </a:rPr>
              <a:t>Project: To </a:t>
            </a:r>
            <a:r>
              <a:rPr lang="en-US" dirty="0">
                <a:solidFill>
                  <a:schemeClr val="tx1">
                    <a:lumMod val="85000"/>
                    <a:lumOff val="15000"/>
                  </a:schemeClr>
                </a:solidFill>
              </a:rPr>
              <a:t>model the CO2 emissions as a function of several car engines features.</a:t>
            </a:r>
            <a:endParaRPr lang="en-IN" dirty="0">
              <a:solidFill>
                <a:schemeClr val="tx1">
                  <a:lumMod val="85000"/>
                  <a:lumOff val="15000"/>
                </a:schemeClr>
              </a:solidFill>
            </a:endParaRPr>
          </a:p>
        </p:txBody>
      </p:sp>
      <p:sp>
        <p:nvSpPr>
          <p:cNvPr id="3" name="Content Placeholder 2"/>
          <p:cNvSpPr>
            <a:spLocks noGrp="1"/>
          </p:cNvSpPr>
          <p:nvPr>
            <p:ph idx="1"/>
          </p:nvPr>
        </p:nvSpPr>
        <p:spPr/>
        <p:txBody>
          <a:bodyPr/>
          <a:lstStyle/>
          <a:p>
            <a:pPr marL="45720" indent="0">
              <a:buNone/>
            </a:pPr>
            <a:r>
              <a:rPr lang="en-US" dirty="0" smtClean="0"/>
              <a:t>Date: 08-04-2024                                    By Group: 4</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352800"/>
            <a:ext cx="69342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1896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62000"/>
            <a:ext cx="7315200" cy="1154097"/>
          </a:xfrm>
        </p:spPr>
        <p:txBody>
          <a:bodyPr>
            <a:normAutofit fontScale="90000"/>
          </a:bodyPr>
          <a:lstStyle/>
          <a:p>
            <a:r>
              <a:rPr lang="en-US" dirty="0">
                <a:solidFill>
                  <a:srgbClr val="FFFF00"/>
                </a:solidFill>
                <a:cs typeface="Times New Roman" panose="02020603050405020304" pitchFamily="18" charset="0"/>
              </a:rPr>
              <a:t> Testing and Training </a:t>
            </a:r>
            <a:r>
              <a:rPr lang="en-US" dirty="0" smtClean="0">
                <a:solidFill>
                  <a:srgbClr val="FFFF00"/>
                </a:solidFill>
                <a:cs typeface="Times New Roman" panose="02020603050405020304" pitchFamily="18" charset="0"/>
              </a:rPr>
              <a:t>Accuracy of     </a:t>
            </a:r>
            <a:br>
              <a:rPr lang="en-US" dirty="0" smtClean="0">
                <a:solidFill>
                  <a:srgbClr val="FFFF00"/>
                </a:solidFill>
                <a:cs typeface="Times New Roman" panose="02020603050405020304" pitchFamily="18" charset="0"/>
              </a:rPr>
            </a:br>
            <a:r>
              <a:rPr lang="en-US" dirty="0">
                <a:solidFill>
                  <a:srgbClr val="FFFF00"/>
                </a:solidFill>
                <a:cs typeface="Times New Roman" panose="02020603050405020304" pitchFamily="18" charset="0"/>
              </a:rPr>
              <a:t> </a:t>
            </a:r>
            <a:r>
              <a:rPr lang="en-US" dirty="0" smtClean="0">
                <a:solidFill>
                  <a:srgbClr val="FFFF00"/>
                </a:solidFill>
                <a:cs typeface="Times New Roman" panose="02020603050405020304" pitchFamily="18" charset="0"/>
              </a:rPr>
              <a:t>     Random Forest </a:t>
            </a:r>
            <a:r>
              <a:rPr lang="en-US" dirty="0" err="1" smtClean="0">
                <a:solidFill>
                  <a:srgbClr val="FFFF00"/>
                </a:solidFill>
                <a:cs typeface="Times New Roman" panose="02020603050405020304" pitchFamily="18" charset="0"/>
              </a:rPr>
              <a:t>Regressor</a:t>
            </a:r>
            <a:r>
              <a:rPr lang="en-US" dirty="0" smtClean="0">
                <a:solidFill>
                  <a:srgbClr val="FFFF00"/>
                </a:solidFill>
                <a:cs typeface="Times New Roman" panose="02020603050405020304" pitchFamily="18" charset="0"/>
              </a:rPr>
              <a:t>:</a:t>
            </a:r>
            <a:r>
              <a:rPr lang="en-US" sz="4400" dirty="0">
                <a:solidFill>
                  <a:srgbClr val="FFFF00"/>
                </a:solidFill>
                <a:cs typeface="Arial"/>
              </a:rPr>
              <a:t/>
            </a:r>
            <a:br>
              <a:rPr lang="en-US" sz="4400" dirty="0">
                <a:solidFill>
                  <a:srgbClr val="FFFF00"/>
                </a:solidFill>
                <a:cs typeface="Arial"/>
              </a:rPr>
            </a:br>
            <a:endParaRPr lang="en-IN" dirty="0"/>
          </a:p>
        </p:txBody>
      </p:sp>
      <p:pic>
        <p:nvPicPr>
          <p:cNvPr id="2050" name="Picture 2" descr="C:\Users\user\Desktop\WhatsApp Image 2024-04-08 at 2.54.35 AM (1).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0772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953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023" y="1241611"/>
            <a:ext cx="7315200" cy="1154097"/>
          </a:xfrm>
        </p:spPr>
        <p:txBody>
          <a:bodyPr>
            <a:normAutofit fontScale="90000"/>
          </a:bodyPr>
          <a:lstStyle/>
          <a:p>
            <a:r>
              <a:rPr lang="en-US" dirty="0">
                <a:solidFill>
                  <a:srgbClr val="FFFF00"/>
                </a:solidFill>
                <a:cs typeface="Times New Roman" panose="02020603050405020304" pitchFamily="18" charset="0"/>
              </a:rPr>
              <a:t>Testing and Training </a:t>
            </a:r>
            <a:r>
              <a:rPr lang="en-US" dirty="0" smtClean="0">
                <a:solidFill>
                  <a:srgbClr val="FFFF00"/>
                </a:solidFill>
                <a:cs typeface="Times New Roman" panose="02020603050405020304" pitchFamily="18" charset="0"/>
              </a:rPr>
              <a:t>Accuracy of Decision Tree </a:t>
            </a:r>
            <a:r>
              <a:rPr lang="en-US" dirty="0" err="1">
                <a:solidFill>
                  <a:srgbClr val="FFFF00"/>
                </a:solidFill>
                <a:cs typeface="Times New Roman" panose="02020603050405020304" pitchFamily="18" charset="0"/>
              </a:rPr>
              <a:t>Regressor</a:t>
            </a:r>
            <a:r>
              <a:rPr lang="en-US" dirty="0">
                <a:solidFill>
                  <a:srgbClr val="FFFF00"/>
                </a:solidFill>
                <a:cs typeface="Times New Roman" panose="02020603050405020304" pitchFamily="18" charset="0"/>
              </a:rPr>
              <a:t> :</a:t>
            </a:r>
            <a:r>
              <a:rPr lang="en-US" sz="4400" dirty="0">
                <a:solidFill>
                  <a:srgbClr val="FFFF00"/>
                </a:solidFill>
                <a:cs typeface="Arial"/>
              </a:rPr>
              <a:t/>
            </a:r>
            <a:br>
              <a:rPr lang="en-US" sz="4400" dirty="0">
                <a:solidFill>
                  <a:srgbClr val="FFFF00"/>
                </a:solidFill>
                <a:cs typeface="Arial"/>
              </a:rPr>
            </a:br>
            <a:r>
              <a:rPr lang="en-US" dirty="0">
                <a:solidFill>
                  <a:srgbClr val="FFFF00"/>
                </a:solidFill>
                <a:cs typeface="Arial"/>
              </a:rPr>
              <a:t/>
            </a:r>
            <a:br>
              <a:rPr lang="en-US" dirty="0">
                <a:solidFill>
                  <a:srgbClr val="FFFF00"/>
                </a:solidFill>
                <a:cs typeface="Arial"/>
              </a:rPr>
            </a:br>
            <a:endParaRPr lang="en-IN" dirty="0"/>
          </a:p>
        </p:txBody>
      </p:sp>
      <p:pic>
        <p:nvPicPr>
          <p:cNvPr id="3074" name="Picture 2" descr="C:\Users\user\Desktop\WhatsApp Image 2024-04-08 at 2.54.36 A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5438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631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609600"/>
            <a:ext cx="7315200" cy="1154097"/>
          </a:xfrm>
        </p:spPr>
        <p:txBody>
          <a:bodyPr>
            <a:normAutofit fontScale="90000"/>
          </a:bodyPr>
          <a:lstStyle/>
          <a:p>
            <a:r>
              <a:rPr lang="en-US" dirty="0">
                <a:solidFill>
                  <a:srgbClr val="FFFF00"/>
                </a:solidFill>
                <a:cs typeface="Times New Roman" panose="02020603050405020304" pitchFamily="18" charset="0"/>
              </a:rPr>
              <a:t>Testing and Training </a:t>
            </a:r>
            <a:r>
              <a:rPr lang="en-US" dirty="0" smtClean="0">
                <a:solidFill>
                  <a:srgbClr val="FFFF00"/>
                </a:solidFill>
                <a:cs typeface="Times New Roman" panose="02020603050405020304" pitchFamily="18" charset="0"/>
              </a:rPr>
              <a:t>Accuracy of </a:t>
            </a:r>
            <a:r>
              <a:rPr lang="en-US" dirty="0" err="1" smtClean="0">
                <a:solidFill>
                  <a:srgbClr val="FFFF00"/>
                </a:solidFill>
                <a:cs typeface="Times New Roman" panose="02020603050405020304" pitchFamily="18" charset="0"/>
              </a:rPr>
              <a:t>Adaboost</a:t>
            </a:r>
            <a:r>
              <a:rPr lang="en-US" dirty="0" smtClean="0">
                <a:solidFill>
                  <a:srgbClr val="FFFF00"/>
                </a:solidFill>
                <a:cs typeface="Times New Roman" panose="02020603050405020304" pitchFamily="18" charset="0"/>
              </a:rPr>
              <a:t> </a:t>
            </a:r>
            <a:r>
              <a:rPr lang="en-US" dirty="0" err="1" smtClean="0">
                <a:solidFill>
                  <a:srgbClr val="FFFF00"/>
                </a:solidFill>
                <a:cs typeface="Times New Roman" panose="02020603050405020304" pitchFamily="18" charset="0"/>
              </a:rPr>
              <a:t>Regressor</a:t>
            </a:r>
            <a:r>
              <a:rPr lang="en-US" dirty="0" smtClean="0">
                <a:solidFill>
                  <a:srgbClr val="FFFF00"/>
                </a:solidFill>
                <a:cs typeface="Times New Roman" panose="02020603050405020304" pitchFamily="18" charset="0"/>
              </a:rPr>
              <a:t> :</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8229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372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152400"/>
            <a:ext cx="7315200" cy="1154097"/>
          </a:xfrm>
        </p:spPr>
        <p:txBody>
          <a:bodyPr>
            <a:normAutofit fontScale="90000"/>
          </a:bodyPr>
          <a:lstStyle/>
          <a:p>
            <a:r>
              <a:rPr lang="en-US" dirty="0">
                <a:solidFill>
                  <a:srgbClr val="FFFF00"/>
                </a:solidFill>
                <a:cs typeface="Times New Roman" panose="02020603050405020304" pitchFamily="18" charset="0"/>
              </a:rPr>
              <a:t>Testing and Training </a:t>
            </a:r>
            <a:r>
              <a:rPr lang="en-US" dirty="0" smtClean="0">
                <a:solidFill>
                  <a:srgbClr val="FFFF00"/>
                </a:solidFill>
                <a:cs typeface="Times New Roman" panose="02020603050405020304" pitchFamily="18" charset="0"/>
              </a:rPr>
              <a:t>Accuracy of Gradient Boost </a:t>
            </a:r>
            <a:r>
              <a:rPr lang="en-US" dirty="0" err="1" smtClean="0">
                <a:solidFill>
                  <a:srgbClr val="FFFF00"/>
                </a:solidFill>
                <a:cs typeface="Times New Roman" panose="02020603050405020304" pitchFamily="18" charset="0"/>
              </a:rPr>
              <a:t>Regressor</a:t>
            </a:r>
            <a:r>
              <a:rPr lang="en-US" dirty="0" smtClean="0">
                <a:solidFill>
                  <a:srgbClr val="FFFF00"/>
                </a:solidFill>
                <a:cs typeface="Times New Roman" panose="02020603050405020304" pitchFamily="18" charset="0"/>
              </a:rPr>
              <a:t>:</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629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315200" cy="1154097"/>
          </a:xfrm>
        </p:spPr>
        <p:txBody>
          <a:bodyPr>
            <a:normAutofit fontScale="90000"/>
          </a:bodyPr>
          <a:lstStyle/>
          <a:p>
            <a:r>
              <a:rPr lang="en-US" dirty="0" smtClean="0"/>
              <a:t>Neural Network Model Deployment</a:t>
            </a:r>
            <a:r>
              <a:rPr lang="en-US" dirty="0"/>
              <a:t>:</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458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60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315200" cy="1154097"/>
          </a:xfrm>
        </p:spPr>
        <p:txBody>
          <a:bodyPr>
            <a:normAutofit fontScale="90000"/>
          </a:bodyPr>
          <a:lstStyle/>
          <a:p>
            <a:r>
              <a:rPr lang="en-US" dirty="0"/>
              <a:t>Neural Network Model Deployment:</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71650"/>
            <a:ext cx="84582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607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315200" cy="1154097"/>
          </a:xfrm>
        </p:spPr>
        <p:txBody>
          <a:bodyPr>
            <a:normAutofit fontScale="90000"/>
          </a:bodyPr>
          <a:lstStyle/>
          <a:p>
            <a:r>
              <a:rPr lang="en-US" dirty="0"/>
              <a:t>Neural Network Model </a:t>
            </a:r>
            <a:r>
              <a:rPr lang="en-US" dirty="0" smtClean="0"/>
              <a:t>Deployed on Emission prediction app:</a:t>
            </a:r>
            <a:endParaRPr lang="en-IN" dirty="0"/>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799"/>
            <a:ext cx="8077200"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44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315200" cy="1154097"/>
          </a:xfrm>
        </p:spPr>
        <p:txBody>
          <a:bodyPr>
            <a:normAutofit fontScale="90000"/>
          </a:bodyPr>
          <a:lstStyle/>
          <a:p>
            <a:r>
              <a:rPr lang="en-US" dirty="0"/>
              <a:t>Neural Network Model </a:t>
            </a:r>
            <a:r>
              <a:rPr lang="en-US" dirty="0" smtClean="0"/>
              <a:t>Deployed for </a:t>
            </a:r>
            <a:r>
              <a:rPr lang="en-US" smtClean="0"/>
              <a:t>customized input data:</a:t>
            </a:r>
            <a:endParaRPr lang="en-IN" dirty="0"/>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077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016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685800"/>
            <a:ext cx="7315200" cy="1154097"/>
          </a:xfrm>
        </p:spPr>
        <p:txBody>
          <a:bodyPr>
            <a:normAutofit/>
          </a:bodyPr>
          <a:lstStyle/>
          <a:p>
            <a:r>
              <a:rPr lang="en-US" b="1" dirty="0" smtClean="0"/>
              <a:t>Challenges faced</a:t>
            </a:r>
            <a:r>
              <a:rPr lang="en-US" b="1" dirty="0"/>
              <a:t>:</a:t>
            </a:r>
            <a:endParaRPr lang="en-IN" dirty="0"/>
          </a:p>
        </p:txBody>
      </p:sp>
      <p:sp>
        <p:nvSpPr>
          <p:cNvPr id="2" name="Content Placeholder 1"/>
          <p:cNvSpPr>
            <a:spLocks noGrp="1"/>
          </p:cNvSpPr>
          <p:nvPr>
            <p:ph idx="1"/>
          </p:nvPr>
        </p:nvSpPr>
        <p:spPr>
          <a:xfrm>
            <a:off x="533400" y="2133600"/>
            <a:ext cx="7408333" cy="3450696"/>
          </a:xfrm>
        </p:spPr>
        <p:txBody>
          <a:bodyPr/>
          <a:lstStyle/>
          <a:p>
            <a:pPr marL="0" indent="0">
              <a:buClr>
                <a:srgbClr val="8AD0D6"/>
              </a:buClr>
              <a:buNone/>
            </a:pPr>
            <a:r>
              <a:rPr lang="en-US" dirty="0"/>
              <a:t/>
            </a:r>
            <a:br>
              <a:rPr lang="en-US" dirty="0"/>
            </a:br>
            <a:endParaRPr lang="en-US" dirty="0"/>
          </a:p>
          <a:p>
            <a:pPr>
              <a:buClr>
                <a:srgbClr val="8AD0D6"/>
              </a:buClr>
            </a:pPr>
            <a:r>
              <a:rPr lang="en-US" dirty="0" smtClean="0">
                <a:solidFill>
                  <a:schemeClr val="tx1">
                    <a:lumMod val="85000"/>
                    <a:lumOff val="15000"/>
                  </a:schemeClr>
                </a:solidFill>
              </a:rPr>
              <a:t>To find variables </a:t>
            </a:r>
            <a:r>
              <a:rPr lang="en-US" dirty="0">
                <a:solidFill>
                  <a:schemeClr val="tx1">
                    <a:lumMod val="85000"/>
                    <a:lumOff val="15000"/>
                  </a:schemeClr>
                </a:solidFill>
              </a:rPr>
              <a:t>which are affecting the independent variable</a:t>
            </a:r>
            <a:r>
              <a:rPr lang="en-US" dirty="0" smtClean="0">
                <a:solidFill>
                  <a:schemeClr val="tx1">
                    <a:lumMod val="85000"/>
                    <a:lumOff val="15000"/>
                  </a:schemeClr>
                </a:solidFill>
              </a:rPr>
              <a:t>.</a:t>
            </a:r>
          </a:p>
          <a:p>
            <a:pPr>
              <a:buClr>
                <a:srgbClr val="8AD0D6"/>
              </a:buClr>
            </a:pPr>
            <a:endParaRPr lang="en-US" dirty="0">
              <a:solidFill>
                <a:schemeClr val="tx1">
                  <a:lumMod val="85000"/>
                  <a:lumOff val="15000"/>
                </a:schemeClr>
              </a:solidFill>
            </a:endParaRPr>
          </a:p>
          <a:p>
            <a:pPr marL="45720" indent="0">
              <a:buClr>
                <a:srgbClr val="8AD0D6"/>
              </a:buClr>
              <a:buNone/>
            </a:pPr>
            <a:endParaRPr lang="en-US" dirty="0">
              <a:solidFill>
                <a:schemeClr val="tx1">
                  <a:lumMod val="85000"/>
                  <a:lumOff val="15000"/>
                </a:schemeClr>
              </a:solidFill>
            </a:endParaRPr>
          </a:p>
          <a:p>
            <a:pPr>
              <a:buClr>
                <a:srgbClr val="8AD0D6"/>
              </a:buClr>
            </a:pPr>
            <a:r>
              <a:rPr lang="en-US" dirty="0">
                <a:solidFill>
                  <a:schemeClr val="tx1">
                    <a:lumMod val="85000"/>
                    <a:lumOff val="15000"/>
                  </a:schemeClr>
                </a:solidFill>
              </a:rPr>
              <a:t>The training and testing accuracy for different models </a:t>
            </a:r>
            <a:r>
              <a:rPr lang="en-US" dirty="0" smtClean="0">
                <a:solidFill>
                  <a:schemeClr val="tx1">
                    <a:lumMod val="85000"/>
                    <a:lumOff val="15000"/>
                  </a:schemeClr>
                </a:solidFill>
              </a:rPr>
              <a:t>were tried </a:t>
            </a:r>
            <a:r>
              <a:rPr lang="en-US" dirty="0">
                <a:solidFill>
                  <a:schemeClr val="tx1">
                    <a:lumMod val="85000"/>
                    <a:lumOff val="15000"/>
                  </a:schemeClr>
                </a:solidFill>
              </a:rPr>
              <a:t>out </a:t>
            </a:r>
            <a:r>
              <a:rPr lang="en-US" dirty="0" smtClean="0">
                <a:solidFill>
                  <a:schemeClr val="tx1">
                    <a:lumMod val="85000"/>
                    <a:lumOff val="15000"/>
                  </a:schemeClr>
                </a:solidFill>
              </a:rPr>
              <a:t>and </a:t>
            </a:r>
            <a:r>
              <a:rPr lang="en-US" dirty="0">
                <a:solidFill>
                  <a:schemeClr val="tx1">
                    <a:lumMod val="85000"/>
                    <a:lumOff val="15000"/>
                  </a:schemeClr>
                </a:solidFill>
              </a:rPr>
              <a:t>analyzed thoroughly to select best model for deployment.</a:t>
            </a:r>
          </a:p>
          <a:p>
            <a:endParaRPr lang="en-IN" dirty="0">
              <a:solidFill>
                <a:schemeClr val="tx1">
                  <a:lumMod val="85000"/>
                  <a:lumOff val="15000"/>
                </a:schemeClr>
              </a:solidFill>
            </a:endParaRPr>
          </a:p>
        </p:txBody>
      </p:sp>
    </p:spTree>
    <p:extLst>
      <p:ext uri="{BB962C8B-B14F-4D97-AF65-F5344CB8AC3E}">
        <p14:creationId xmlns:p14="http://schemas.microsoft.com/office/powerpoint/2010/main" val="3162050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381000"/>
            <a:ext cx="7315200" cy="1154097"/>
          </a:xfrm>
        </p:spPr>
        <p:txBody>
          <a:bodyPr/>
          <a:lstStyle/>
          <a:p>
            <a:r>
              <a:rPr lang="en-US" dirty="0"/>
              <a:t>Overcoming the Challenges:</a:t>
            </a:r>
            <a:endParaRPr lang="en-IN" dirty="0"/>
          </a:p>
        </p:txBody>
      </p:sp>
      <p:sp>
        <p:nvSpPr>
          <p:cNvPr id="2" name="Content Placeholder 1"/>
          <p:cNvSpPr>
            <a:spLocks noGrp="1"/>
          </p:cNvSpPr>
          <p:nvPr>
            <p:ph idx="1"/>
          </p:nvPr>
        </p:nvSpPr>
        <p:spPr>
          <a:xfrm>
            <a:off x="762000" y="2057400"/>
            <a:ext cx="7408333" cy="3450696"/>
          </a:xfrm>
        </p:spPr>
        <p:txBody>
          <a:bodyPr/>
          <a:lstStyle/>
          <a:p>
            <a:endParaRPr lang="en-US" dirty="0"/>
          </a:p>
          <a:p>
            <a:r>
              <a:rPr lang="en-US" dirty="0"/>
              <a:t>1) We overcame these challenges by analyzing correlation matrix</a:t>
            </a:r>
            <a:r>
              <a:rPr lang="en-US" dirty="0" smtClean="0"/>
              <a:t>.</a:t>
            </a:r>
          </a:p>
          <a:p>
            <a:endParaRPr lang="en-US" dirty="0"/>
          </a:p>
          <a:p>
            <a:pPr marL="45720" indent="0">
              <a:buNone/>
            </a:pPr>
            <a:endParaRPr lang="en-US" dirty="0"/>
          </a:p>
          <a:p>
            <a:r>
              <a:rPr lang="en-US" dirty="0" smtClean="0"/>
              <a:t>2) </a:t>
            </a:r>
            <a:r>
              <a:rPr lang="en-US" dirty="0"/>
              <a:t>Best model for deployment is finalized after thorough discussion.</a:t>
            </a:r>
            <a:endParaRPr lang="en-IN" dirty="0"/>
          </a:p>
          <a:p>
            <a:endParaRPr lang="en-IN" dirty="0"/>
          </a:p>
        </p:txBody>
      </p:sp>
    </p:spTree>
    <p:extLst>
      <p:ext uri="{BB962C8B-B14F-4D97-AF65-F5344CB8AC3E}">
        <p14:creationId xmlns:p14="http://schemas.microsoft.com/office/powerpoint/2010/main" val="815425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7315200" cy="1154097"/>
          </a:xfrm>
        </p:spPr>
        <p:txBody>
          <a:bodyPr/>
          <a:lstStyle/>
          <a:p>
            <a:r>
              <a:rPr lang="en-US" dirty="0"/>
              <a:t>Team members:</a:t>
            </a:r>
            <a:endParaRPr lang="en-IN" dirty="0"/>
          </a:p>
        </p:txBody>
      </p:sp>
      <p:sp>
        <p:nvSpPr>
          <p:cNvPr id="2" name="Content Placeholder 1"/>
          <p:cNvSpPr>
            <a:spLocks noGrp="1"/>
          </p:cNvSpPr>
          <p:nvPr>
            <p:ph idx="1"/>
          </p:nvPr>
        </p:nvSpPr>
        <p:spPr/>
        <p:txBody>
          <a:bodyPr>
            <a:normAutofit/>
          </a:bodyPr>
          <a:lstStyle/>
          <a:p>
            <a:r>
              <a:rPr lang="en-US" dirty="0"/>
              <a:t>1)</a:t>
            </a:r>
            <a:r>
              <a:rPr lang="en-US" dirty="0" err="1"/>
              <a:t>Aditya</a:t>
            </a:r>
            <a:r>
              <a:rPr lang="en-US" dirty="0"/>
              <a:t> </a:t>
            </a:r>
            <a:r>
              <a:rPr lang="en-US" dirty="0" err="1"/>
              <a:t>Awad</a:t>
            </a:r>
            <a:endParaRPr lang="en-US" dirty="0"/>
          </a:p>
          <a:p>
            <a:r>
              <a:rPr lang="en-US" dirty="0"/>
              <a:t>2)</a:t>
            </a:r>
            <a:r>
              <a:rPr lang="en-US" dirty="0" err="1"/>
              <a:t>Anuja</a:t>
            </a:r>
            <a:r>
              <a:rPr lang="en-US" dirty="0"/>
              <a:t> </a:t>
            </a:r>
            <a:r>
              <a:rPr lang="en-US" dirty="0" err="1"/>
              <a:t>Sasane</a:t>
            </a:r>
            <a:endParaRPr lang="en-US" dirty="0"/>
          </a:p>
          <a:p>
            <a:r>
              <a:rPr lang="en-US" dirty="0"/>
              <a:t>3)</a:t>
            </a:r>
            <a:r>
              <a:rPr lang="en-US" dirty="0" err="1"/>
              <a:t>Bala</a:t>
            </a:r>
            <a:r>
              <a:rPr lang="en-US" dirty="0"/>
              <a:t> </a:t>
            </a:r>
            <a:r>
              <a:rPr lang="en-US" dirty="0" smtClean="0"/>
              <a:t>Ram</a:t>
            </a:r>
          </a:p>
          <a:p>
            <a:r>
              <a:rPr lang="en-US" dirty="0" smtClean="0"/>
              <a:t>4)</a:t>
            </a:r>
            <a:r>
              <a:rPr lang="en-US" dirty="0" err="1" smtClean="0"/>
              <a:t>Deeksha</a:t>
            </a:r>
            <a:endParaRPr lang="en-US" dirty="0"/>
          </a:p>
          <a:p>
            <a:r>
              <a:rPr lang="en-US" dirty="0" smtClean="0"/>
              <a:t>5)Manu k</a:t>
            </a:r>
            <a:endParaRPr lang="en-US" dirty="0"/>
          </a:p>
          <a:p>
            <a:r>
              <a:rPr lang="en-US" dirty="0" smtClean="0"/>
              <a:t>6)</a:t>
            </a:r>
            <a:r>
              <a:rPr lang="en-US" dirty="0" err="1" smtClean="0"/>
              <a:t>Gaurav</a:t>
            </a:r>
            <a:r>
              <a:rPr lang="en-US" dirty="0" smtClean="0"/>
              <a:t> </a:t>
            </a:r>
            <a:r>
              <a:rPr lang="en-US" dirty="0" err="1" smtClean="0"/>
              <a:t>Choudhari</a:t>
            </a:r>
            <a:endParaRPr lang="en-US" dirty="0" smtClean="0"/>
          </a:p>
          <a:p>
            <a:r>
              <a:rPr lang="en-US" dirty="0" smtClean="0"/>
              <a:t>7)</a:t>
            </a:r>
            <a:r>
              <a:rPr lang="en-US" dirty="0" err="1" smtClean="0"/>
              <a:t>Suchetha</a:t>
            </a:r>
            <a:r>
              <a:rPr lang="en-US" dirty="0" smtClean="0"/>
              <a:t> </a:t>
            </a:r>
            <a:r>
              <a:rPr lang="en-US" dirty="0"/>
              <a:t>D H </a:t>
            </a:r>
          </a:p>
          <a:p>
            <a:endParaRPr lang="en-IN" dirty="0"/>
          </a:p>
        </p:txBody>
      </p:sp>
    </p:spTree>
    <p:extLst>
      <p:ext uri="{BB962C8B-B14F-4D97-AF65-F5344CB8AC3E}">
        <p14:creationId xmlns:p14="http://schemas.microsoft.com/office/powerpoint/2010/main" val="47773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Content Placeholder 1"/>
          <p:cNvSpPr>
            <a:spLocks noGrp="1"/>
          </p:cNvSpPr>
          <p:nvPr>
            <p:ph idx="1"/>
          </p:nvPr>
        </p:nvSpPr>
        <p:spPr/>
        <p:txBody>
          <a:bodyPr>
            <a:normAutofit/>
          </a:bodyPr>
          <a:lstStyle/>
          <a:p>
            <a:pPr marL="0" indent="0">
              <a:buNone/>
            </a:pPr>
            <a:r>
              <a:rPr lang="en-US" sz="8000" dirty="0" smtClean="0"/>
              <a:t>   THANK YOU.</a:t>
            </a:r>
            <a:endParaRPr lang="en-IN" sz="8000" dirty="0"/>
          </a:p>
        </p:txBody>
      </p:sp>
    </p:spTree>
    <p:extLst>
      <p:ext uri="{BB962C8B-B14F-4D97-AF65-F5344CB8AC3E}">
        <p14:creationId xmlns:p14="http://schemas.microsoft.com/office/powerpoint/2010/main" val="623272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33400"/>
            <a:ext cx="7315200" cy="1154097"/>
          </a:xfrm>
        </p:spPr>
        <p:txBody>
          <a:bodyPr>
            <a:normAutofit fontScale="90000"/>
          </a:bodyPr>
          <a:lstStyle/>
          <a:p>
            <a:r>
              <a:rPr lang="en-US" b="1" spc="-50" dirty="0">
                <a:latin typeface="Century Schoolbook"/>
              </a:rPr>
              <a:t>Objectives</a:t>
            </a:r>
            <a:r>
              <a:rPr lang="en-US" dirty="0"/>
              <a:t/>
            </a:r>
            <a:br>
              <a:rPr lang="en-US" dirty="0"/>
            </a:br>
            <a:endParaRPr lang="en-IN" dirty="0"/>
          </a:p>
        </p:txBody>
      </p:sp>
      <p:sp>
        <p:nvSpPr>
          <p:cNvPr id="2" name="Content Placeholder 1"/>
          <p:cNvSpPr>
            <a:spLocks noGrp="1"/>
          </p:cNvSpPr>
          <p:nvPr>
            <p:ph idx="1"/>
          </p:nvPr>
        </p:nvSpPr>
        <p:spPr>
          <a:xfrm>
            <a:off x="381000" y="1828800"/>
            <a:ext cx="8686800" cy="4800600"/>
          </a:xfrm>
        </p:spPr>
        <p:txBody>
          <a:bodyPr/>
          <a:lstStyle/>
          <a:p>
            <a:r>
              <a:rPr lang="en-US" dirty="0" smtClean="0">
                <a:solidFill>
                  <a:schemeClr val="tx1">
                    <a:lumMod val="85000"/>
                    <a:lumOff val="15000"/>
                  </a:schemeClr>
                </a:solidFill>
                <a:ea typeface="+mn-lt"/>
                <a:cs typeface="+mn-lt"/>
              </a:rPr>
              <a:t>Carbon dioxide emission </a:t>
            </a:r>
            <a:r>
              <a:rPr lang="en-US" dirty="0">
                <a:solidFill>
                  <a:schemeClr val="tx1">
                    <a:lumMod val="85000"/>
                    <a:lumOff val="15000"/>
                  </a:schemeClr>
                </a:solidFill>
                <a:ea typeface="+mn-lt"/>
                <a:cs typeface="+mn-lt"/>
              </a:rPr>
              <a:t>prediction involves several  variables, each serving a specific purpose in prediction of </a:t>
            </a:r>
            <a:r>
              <a:rPr lang="en-US" dirty="0" smtClean="0">
                <a:solidFill>
                  <a:schemeClr val="tx1">
                    <a:lumMod val="85000"/>
                    <a:lumOff val="15000"/>
                  </a:schemeClr>
                </a:solidFill>
                <a:ea typeface="+mn-lt"/>
                <a:cs typeface="+mn-lt"/>
              </a:rPr>
              <a:t>it. </a:t>
            </a:r>
            <a:r>
              <a:rPr lang="en-US" dirty="0">
                <a:solidFill>
                  <a:schemeClr val="tx1">
                    <a:lumMod val="85000"/>
                    <a:lumOff val="15000"/>
                  </a:schemeClr>
                </a:solidFill>
                <a:ea typeface="+mn-lt"/>
                <a:cs typeface="+mn-lt"/>
              </a:rPr>
              <a:t>Here are some variables which helps in prediction</a:t>
            </a:r>
            <a:r>
              <a:rPr lang="en-US" dirty="0" smtClean="0">
                <a:solidFill>
                  <a:schemeClr val="tx1">
                    <a:lumMod val="85000"/>
                    <a:lumOff val="15000"/>
                  </a:schemeClr>
                </a:solidFill>
                <a:ea typeface="+mn-lt"/>
                <a:cs typeface="+mn-lt"/>
              </a:rPr>
              <a:t>:</a:t>
            </a:r>
          </a:p>
          <a:p>
            <a:endParaRPr lang="en-US" dirty="0" smtClean="0">
              <a:solidFill>
                <a:schemeClr val="tx1">
                  <a:lumMod val="85000"/>
                  <a:lumOff val="15000"/>
                </a:schemeClr>
              </a:solidFill>
              <a:ea typeface="+mn-lt"/>
              <a:cs typeface="+mn-lt"/>
            </a:endParaRPr>
          </a:p>
          <a:p>
            <a:endParaRPr lang="en-US" dirty="0">
              <a:solidFill>
                <a:schemeClr val="tx1">
                  <a:lumMod val="85000"/>
                  <a:lumOff val="15000"/>
                </a:schemeClr>
              </a:solidFill>
              <a:ea typeface="+mn-lt"/>
              <a:cs typeface="+mn-lt"/>
            </a:endParaRPr>
          </a:p>
          <a:p>
            <a:r>
              <a:rPr lang="en-US" dirty="0" smtClean="0">
                <a:solidFill>
                  <a:schemeClr val="tx1">
                    <a:lumMod val="85000"/>
                    <a:lumOff val="15000"/>
                  </a:schemeClr>
                </a:solidFill>
                <a:ea typeface="+mn-lt"/>
                <a:cs typeface="+mn-lt"/>
              </a:rPr>
              <a:t>1)</a:t>
            </a:r>
            <a:r>
              <a:rPr lang="en-US" b="1" dirty="0" smtClean="0"/>
              <a:t>make</a:t>
            </a:r>
            <a:r>
              <a:rPr lang="en-US" dirty="0"/>
              <a:t>, car brand under study.</a:t>
            </a:r>
          </a:p>
          <a:p>
            <a:r>
              <a:rPr lang="en-US" b="1" dirty="0" smtClean="0"/>
              <a:t>2)model</a:t>
            </a:r>
            <a:r>
              <a:rPr lang="en-US" dirty="0"/>
              <a:t>, the specific model of the car.</a:t>
            </a:r>
          </a:p>
          <a:p>
            <a:r>
              <a:rPr lang="en-US" b="1" dirty="0" smtClean="0"/>
              <a:t>3)</a:t>
            </a:r>
            <a:r>
              <a:rPr lang="en-US" b="1" dirty="0" err="1" smtClean="0"/>
              <a:t>vehicle_class</a:t>
            </a:r>
            <a:r>
              <a:rPr lang="en-US" dirty="0"/>
              <a:t>, car body type of the car.</a:t>
            </a:r>
          </a:p>
          <a:p>
            <a:r>
              <a:rPr lang="en-US" b="1" dirty="0" smtClean="0"/>
              <a:t>4)</a:t>
            </a:r>
            <a:r>
              <a:rPr lang="en-US" b="1" dirty="0" err="1" smtClean="0"/>
              <a:t>engine_size</a:t>
            </a:r>
            <a:r>
              <a:rPr lang="en-US" dirty="0"/>
              <a:t>, size of the car engine, in </a:t>
            </a:r>
            <a:r>
              <a:rPr lang="en-US" dirty="0" err="1"/>
              <a:t>Litres</a:t>
            </a:r>
            <a:r>
              <a:rPr lang="en-US" dirty="0"/>
              <a:t>.</a:t>
            </a:r>
          </a:p>
          <a:p>
            <a:r>
              <a:rPr lang="en-US" b="1" dirty="0" smtClean="0"/>
              <a:t>5)cylinders</a:t>
            </a:r>
            <a:r>
              <a:rPr lang="en-US" dirty="0"/>
              <a:t>, number of cylinders</a:t>
            </a:r>
            <a:r>
              <a:rPr lang="en-US" dirty="0" smtClean="0"/>
              <a:t>.</a:t>
            </a:r>
            <a:endParaRPr lang="en-US" dirty="0">
              <a:solidFill>
                <a:schemeClr val="tx1">
                  <a:lumMod val="85000"/>
                  <a:lumOff val="15000"/>
                </a:schemeClr>
              </a:solidFill>
              <a:ea typeface="+mn-lt"/>
              <a:cs typeface="+mn-lt"/>
            </a:endParaRPr>
          </a:p>
          <a:p>
            <a:endParaRPr lang="en-IN" dirty="0">
              <a:solidFill>
                <a:schemeClr val="tx1">
                  <a:lumMod val="85000"/>
                  <a:lumOff val="15000"/>
                </a:schemeClr>
              </a:solidFill>
            </a:endParaRPr>
          </a:p>
        </p:txBody>
      </p:sp>
    </p:spTree>
    <p:extLst>
      <p:ext uri="{BB962C8B-B14F-4D97-AF65-F5344CB8AC3E}">
        <p14:creationId xmlns:p14="http://schemas.microsoft.com/office/powerpoint/2010/main" val="637089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7315200" cy="1154097"/>
          </a:xfrm>
        </p:spPr>
        <p:txBody>
          <a:bodyPr/>
          <a:lstStyle/>
          <a:p>
            <a:r>
              <a:rPr lang="en-US" dirty="0"/>
              <a:t>Libraries Used:</a:t>
            </a:r>
            <a:endParaRPr lang="en-IN" dirty="0"/>
          </a:p>
        </p:txBody>
      </p:sp>
      <p:sp>
        <p:nvSpPr>
          <p:cNvPr id="2" name="Content Placeholder 1"/>
          <p:cNvSpPr>
            <a:spLocks noGrp="1"/>
          </p:cNvSpPr>
          <p:nvPr>
            <p:ph idx="1"/>
          </p:nvPr>
        </p:nvSpPr>
        <p:spPr>
          <a:xfrm>
            <a:off x="457200" y="1828800"/>
            <a:ext cx="7848600" cy="4419600"/>
          </a:xfrm>
        </p:spPr>
        <p:txBody>
          <a:bodyPr>
            <a:normAutofit/>
          </a:bodyPr>
          <a:lstStyle/>
          <a:p>
            <a:pPr>
              <a:lnSpc>
                <a:spcPct val="110000"/>
              </a:lnSpc>
            </a:pPr>
            <a:r>
              <a:rPr lang="en-US" dirty="0"/>
              <a:t>Pandas    </a:t>
            </a:r>
          </a:p>
          <a:p>
            <a:pPr marL="0" indent="0">
              <a:lnSpc>
                <a:spcPct val="110000"/>
              </a:lnSpc>
              <a:buNone/>
            </a:pPr>
            <a:r>
              <a:rPr lang="en-US" dirty="0"/>
              <a:t>                             </a:t>
            </a:r>
          </a:p>
          <a:p>
            <a:pPr>
              <a:lnSpc>
                <a:spcPct val="110000"/>
              </a:lnSpc>
            </a:pPr>
            <a:r>
              <a:rPr lang="en-US" dirty="0" err="1"/>
              <a:t>Matplotlib</a:t>
            </a:r>
            <a:endParaRPr lang="en-US" dirty="0"/>
          </a:p>
          <a:p>
            <a:pPr marL="0" indent="0">
              <a:lnSpc>
                <a:spcPct val="110000"/>
              </a:lnSpc>
              <a:buNone/>
            </a:pPr>
            <a:endParaRPr lang="en-US" dirty="0"/>
          </a:p>
          <a:p>
            <a:pPr>
              <a:lnSpc>
                <a:spcPct val="110000"/>
              </a:lnSpc>
            </a:pPr>
            <a:r>
              <a:rPr lang="en-US" dirty="0" err="1"/>
              <a:t>Seaborn</a:t>
            </a:r>
            <a:endParaRPr lang="en-US" dirty="0"/>
          </a:p>
          <a:p>
            <a:pPr marL="0" indent="0">
              <a:lnSpc>
                <a:spcPct val="110000"/>
              </a:lnSpc>
              <a:buNone/>
            </a:pPr>
            <a:endParaRPr lang="en-US" dirty="0"/>
          </a:p>
          <a:p>
            <a:pPr>
              <a:lnSpc>
                <a:spcPct val="110000"/>
              </a:lnSpc>
            </a:pPr>
            <a:r>
              <a:rPr lang="en-US" dirty="0" err="1"/>
              <a:t>Sklearn</a:t>
            </a:r>
            <a:endParaRPr lang="en-US" dirty="0"/>
          </a:p>
          <a:p>
            <a:pPr marL="0" indent="0">
              <a:lnSpc>
                <a:spcPct val="110000"/>
              </a:lnSpc>
              <a:buNone/>
            </a:pPr>
            <a:endParaRPr lang="en-US" dirty="0"/>
          </a:p>
          <a:p>
            <a:pPr>
              <a:lnSpc>
                <a:spcPct val="110000"/>
              </a:lnSpc>
            </a:pPr>
            <a:r>
              <a:rPr lang="en-US" dirty="0" err="1"/>
              <a:t>numpy</a:t>
            </a:r>
            <a:endParaRPr lang="en-US" dirty="0"/>
          </a:p>
          <a:p>
            <a:endParaRPr lang="en-IN" dirty="0"/>
          </a:p>
        </p:txBody>
      </p:sp>
    </p:spTree>
    <p:extLst>
      <p:ext uri="{BB962C8B-B14F-4D97-AF65-F5344CB8AC3E}">
        <p14:creationId xmlns:p14="http://schemas.microsoft.com/office/powerpoint/2010/main" val="2621657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381000"/>
            <a:ext cx="7315200" cy="1154097"/>
          </a:xfrm>
        </p:spPr>
        <p:txBody>
          <a:bodyPr>
            <a:normAutofit fontScale="90000"/>
          </a:bodyPr>
          <a:lstStyle/>
          <a:p>
            <a:r>
              <a:rPr lang="en-US" b="1" dirty="0">
                <a:solidFill>
                  <a:srgbClr val="ECECEC"/>
                </a:solidFill>
                <a:ea typeface="+mj-lt"/>
                <a:cs typeface="+mj-lt"/>
              </a:rPr>
              <a:t>Project Work involves:</a:t>
            </a:r>
            <a:r>
              <a:rPr lang="en-US" b="1" dirty="0"/>
              <a:t/>
            </a:r>
            <a:br>
              <a:rPr lang="en-US" b="1" dirty="0"/>
            </a:br>
            <a:endParaRPr lang="en-IN" dirty="0"/>
          </a:p>
        </p:txBody>
      </p:sp>
      <p:sp>
        <p:nvSpPr>
          <p:cNvPr id="2" name="Content Placeholder 1"/>
          <p:cNvSpPr>
            <a:spLocks noGrp="1"/>
          </p:cNvSpPr>
          <p:nvPr>
            <p:ph idx="1"/>
          </p:nvPr>
        </p:nvSpPr>
        <p:spPr>
          <a:xfrm>
            <a:off x="533400" y="1981200"/>
            <a:ext cx="8382000" cy="4572000"/>
          </a:xfrm>
        </p:spPr>
        <p:txBody>
          <a:bodyPr>
            <a:normAutofit/>
          </a:bodyPr>
          <a:lstStyle/>
          <a:p>
            <a:r>
              <a:rPr lang="en-IN" dirty="0" smtClean="0">
                <a:latin typeface="Times New Roman" panose="02020603050405020304" pitchFamily="18" charset="0"/>
                <a:cs typeface="Times New Roman" panose="02020603050405020304" pitchFamily="18" charset="0"/>
              </a:rPr>
              <a:t>1.Analyze </a:t>
            </a:r>
            <a:r>
              <a:rPr lang="en-IN" dirty="0">
                <a:latin typeface="Times New Roman" panose="02020603050405020304" pitchFamily="18" charset="0"/>
                <a:cs typeface="Times New Roman" panose="02020603050405020304" pitchFamily="18" charset="0"/>
              </a:rPr>
              <a:t>the data</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2.Cleaning the data(EDA)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3.Data Visualization and </a:t>
            </a:r>
            <a:r>
              <a:rPr lang="en-IN" dirty="0" smtClean="0">
                <a:latin typeface="Times New Roman" panose="02020603050405020304" pitchFamily="18" charset="0"/>
                <a:cs typeface="Times New Roman" panose="02020603050405020304" pitchFamily="18" charset="0"/>
              </a:rPr>
              <a:t>Feature </a:t>
            </a:r>
            <a:r>
              <a:rPr lang="en-IN" dirty="0">
                <a:latin typeface="Times New Roman" panose="02020603050405020304" pitchFamily="18" charset="0"/>
                <a:cs typeface="Times New Roman" panose="02020603050405020304" pitchFamily="18" charset="0"/>
              </a:rPr>
              <a:t>Engineering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4.Building different models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5.Model Deployment</a:t>
            </a:r>
          </a:p>
          <a:p>
            <a:endParaRPr lang="en-IN" dirty="0"/>
          </a:p>
        </p:txBody>
      </p:sp>
    </p:spTree>
    <p:extLst>
      <p:ext uri="{BB962C8B-B14F-4D97-AF65-F5344CB8AC3E}">
        <p14:creationId xmlns:p14="http://schemas.microsoft.com/office/powerpoint/2010/main" val="32346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57200"/>
            <a:ext cx="7315200" cy="1154097"/>
          </a:xfrm>
        </p:spPr>
        <p:txBody>
          <a:bodyPr/>
          <a:lstStyle/>
          <a:p>
            <a:endParaRPr lang="en-IN"/>
          </a:p>
        </p:txBody>
      </p:sp>
      <p:sp>
        <p:nvSpPr>
          <p:cNvPr id="2" name="Content Placeholder 1"/>
          <p:cNvSpPr>
            <a:spLocks noGrp="1"/>
          </p:cNvSpPr>
          <p:nvPr>
            <p:ph idx="1"/>
          </p:nvPr>
        </p:nvSpPr>
        <p:spPr>
          <a:xfrm>
            <a:off x="228600" y="1752600"/>
            <a:ext cx="8686800" cy="4953000"/>
          </a:xfrm>
        </p:spPr>
        <p:txBody>
          <a:bodyPr>
            <a:normAutofit fontScale="92500" lnSpcReduction="20000"/>
          </a:bodyPr>
          <a:lstStyle/>
          <a:p>
            <a:pPr>
              <a:buFont typeface="Wingdings" pitchFamily="2" charset="2"/>
              <a:buChar char="Ø"/>
            </a:pPr>
            <a:r>
              <a:rPr lang="en-US" sz="2400" dirty="0">
                <a:solidFill>
                  <a:schemeClr val="tx1">
                    <a:lumMod val="85000"/>
                    <a:lumOff val="15000"/>
                  </a:schemeClr>
                </a:solidFill>
                <a:ea typeface="+mj-lt"/>
                <a:cs typeface="+mj-lt"/>
              </a:rPr>
              <a:t>Exploratory Data Analysis (EDA) is a crucial step in predicting </a:t>
            </a:r>
            <a:r>
              <a:rPr lang="en-US" sz="2400" dirty="0" smtClean="0">
                <a:solidFill>
                  <a:schemeClr val="tx1">
                    <a:lumMod val="85000"/>
                    <a:lumOff val="15000"/>
                  </a:schemeClr>
                </a:solidFill>
                <a:ea typeface="+mj-lt"/>
                <a:cs typeface="+mj-lt"/>
              </a:rPr>
              <a:t>carbon dioxide emission prediction </a:t>
            </a:r>
            <a:r>
              <a:rPr lang="en-US" sz="2400" dirty="0">
                <a:solidFill>
                  <a:schemeClr val="tx1">
                    <a:lumMod val="85000"/>
                    <a:lumOff val="15000"/>
                  </a:schemeClr>
                </a:solidFill>
                <a:ea typeface="+mj-lt"/>
                <a:cs typeface="+mj-lt"/>
              </a:rPr>
              <a:t>as it helps understand the underlying patterns, trends, and relationships within the data. </a:t>
            </a:r>
          </a:p>
          <a:p>
            <a:pPr marL="457200" lvl="1" indent="-457200">
              <a:buClr>
                <a:srgbClr val="8AD0D6"/>
              </a:buClr>
              <a:buFont typeface="Wingdings" pitchFamily="2" charset="2"/>
              <a:buChar char="Ø"/>
            </a:pPr>
            <a:endParaRPr lang="en-US" sz="2400" dirty="0">
              <a:solidFill>
                <a:schemeClr val="tx1">
                  <a:lumMod val="85000"/>
                  <a:lumOff val="15000"/>
                </a:schemeClr>
              </a:solidFill>
              <a:ea typeface="+mj-lt"/>
              <a:cs typeface="+mj-lt"/>
            </a:endParaRPr>
          </a:p>
          <a:p>
            <a:pPr marL="457200" lvl="1" indent="-457200">
              <a:buClr>
                <a:srgbClr val="8AD0D6"/>
              </a:buClr>
              <a:buFont typeface="Wingdings" pitchFamily="2" charset="2"/>
              <a:buChar char="Ø"/>
            </a:pPr>
            <a:r>
              <a:rPr lang="en-US" sz="2400" dirty="0">
                <a:solidFill>
                  <a:schemeClr val="tx1">
                    <a:lumMod val="85000"/>
                    <a:lumOff val="15000"/>
                  </a:schemeClr>
                </a:solidFill>
                <a:ea typeface="+mj-lt"/>
                <a:cs typeface="+mj-lt"/>
              </a:rPr>
              <a:t>1.</a:t>
            </a:r>
            <a:r>
              <a:rPr lang="en-IN" sz="2400" dirty="0">
                <a:solidFill>
                  <a:schemeClr val="tx1">
                    <a:lumMod val="85000"/>
                    <a:lumOff val="15000"/>
                  </a:schemeClr>
                </a:solidFill>
                <a:cs typeface="Times New Roman" panose="02020603050405020304" pitchFamily="18" charset="0"/>
              </a:rPr>
              <a:t> Analyse the data: </a:t>
            </a:r>
            <a:r>
              <a:rPr lang="en-US" sz="2400" dirty="0">
                <a:solidFill>
                  <a:schemeClr val="tx1">
                    <a:lumMod val="85000"/>
                    <a:lumOff val="15000"/>
                  </a:schemeClr>
                </a:solidFill>
                <a:ea typeface="+mn-lt"/>
                <a:cs typeface="+mn-lt"/>
              </a:rPr>
              <a:t>Calculate summary statistics such as mean, median, standard deviation, minimum, maximum, and quartiles to understand the central tendency, variability, and distribution of data</a:t>
            </a:r>
            <a:r>
              <a:rPr lang="en-US" sz="2400" dirty="0" smtClean="0">
                <a:solidFill>
                  <a:schemeClr val="tx1">
                    <a:lumMod val="85000"/>
                    <a:lumOff val="15000"/>
                  </a:schemeClr>
                </a:solidFill>
                <a:ea typeface="+mn-lt"/>
                <a:cs typeface="+mn-lt"/>
              </a:rPr>
              <a:t>.</a:t>
            </a:r>
          </a:p>
          <a:p>
            <a:pPr marL="457200" lvl="1" indent="-457200">
              <a:buClr>
                <a:srgbClr val="8AD0D6"/>
              </a:buClr>
              <a:buFont typeface="Wingdings" pitchFamily="2" charset="2"/>
              <a:buChar char="Ø"/>
            </a:pPr>
            <a:endParaRPr lang="en-US" sz="2400" dirty="0">
              <a:solidFill>
                <a:schemeClr val="tx1">
                  <a:lumMod val="85000"/>
                  <a:lumOff val="15000"/>
                </a:schemeClr>
              </a:solidFill>
              <a:cs typeface="Arial"/>
            </a:endParaRPr>
          </a:p>
          <a:p>
            <a:pPr>
              <a:buFont typeface="Wingdings" pitchFamily="2" charset="2"/>
              <a:buChar char="Ø"/>
            </a:pPr>
            <a:r>
              <a:rPr lang="en-US" sz="2400" dirty="0">
                <a:solidFill>
                  <a:schemeClr val="tx1">
                    <a:lumMod val="85000"/>
                    <a:lumOff val="15000"/>
                  </a:schemeClr>
                </a:solidFill>
                <a:cs typeface="Times New Roman" panose="02020603050405020304" pitchFamily="18" charset="0"/>
              </a:rPr>
              <a:t>2. </a:t>
            </a:r>
            <a:r>
              <a:rPr lang="en-IN" sz="2400" dirty="0">
                <a:solidFill>
                  <a:schemeClr val="tx1">
                    <a:lumMod val="85000"/>
                    <a:lumOff val="15000"/>
                  </a:schemeClr>
                </a:solidFill>
                <a:cs typeface="Times New Roman" panose="02020603050405020304" pitchFamily="18" charset="0"/>
              </a:rPr>
              <a:t>Cleaning data: Looking for null and duplicated values in data, if found the null and duplicated values are treated and looking for outliers in the data and id found are treated to get the cleaned data and </a:t>
            </a:r>
            <a:r>
              <a:rPr lang="en-US" sz="2400" dirty="0">
                <a:solidFill>
                  <a:schemeClr val="tx1">
                    <a:lumMod val="85000"/>
                    <a:lumOff val="15000"/>
                  </a:schemeClr>
                </a:solidFill>
                <a:ea typeface="Söhne"/>
                <a:cs typeface="Söhne"/>
              </a:rPr>
              <a:t>Correlation Analysis:</a:t>
            </a:r>
            <a:r>
              <a:rPr lang="en-US" sz="2400" dirty="0">
                <a:solidFill>
                  <a:schemeClr val="tx1">
                    <a:lumMod val="85000"/>
                    <a:lumOff val="15000"/>
                  </a:schemeClr>
                </a:solidFill>
              </a:rPr>
              <a:t> </a:t>
            </a:r>
            <a:r>
              <a:rPr lang="en-US" sz="2400" dirty="0">
                <a:solidFill>
                  <a:schemeClr val="tx1">
                    <a:lumMod val="85000"/>
                    <a:lumOff val="15000"/>
                  </a:schemeClr>
                </a:solidFill>
                <a:ea typeface="Söhne"/>
                <a:cs typeface="Söhne"/>
              </a:rPr>
              <a:t>Examine the correlation between different relevant variables such as: Use correlation matrices, scatter plots, or heat maps to visualize and quantify the relationships and feature engineering is also done to get best 30 features for better model building.</a:t>
            </a:r>
          </a:p>
          <a:p>
            <a:endParaRPr lang="en-IN" dirty="0">
              <a:solidFill>
                <a:schemeClr val="tx1">
                  <a:lumMod val="85000"/>
                  <a:lumOff val="15000"/>
                </a:schemeClr>
              </a:solidFill>
            </a:endParaRPr>
          </a:p>
        </p:txBody>
      </p:sp>
    </p:spTree>
    <p:extLst>
      <p:ext uri="{BB962C8B-B14F-4D97-AF65-F5344CB8AC3E}">
        <p14:creationId xmlns:p14="http://schemas.microsoft.com/office/powerpoint/2010/main" val="656412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28600"/>
            <a:ext cx="7315200" cy="1154097"/>
          </a:xfrm>
        </p:spPr>
        <p:txBody>
          <a:bodyPr/>
          <a:lstStyle/>
          <a:p>
            <a:endParaRPr lang="en-IN" dirty="0"/>
          </a:p>
        </p:txBody>
      </p:sp>
      <p:sp>
        <p:nvSpPr>
          <p:cNvPr id="2" name="Content Placeholder 1"/>
          <p:cNvSpPr>
            <a:spLocks noGrp="1"/>
          </p:cNvSpPr>
          <p:nvPr>
            <p:ph idx="1"/>
          </p:nvPr>
        </p:nvSpPr>
        <p:spPr>
          <a:xfrm>
            <a:off x="228600" y="1524000"/>
            <a:ext cx="8382000" cy="5638800"/>
          </a:xfrm>
        </p:spPr>
        <p:txBody>
          <a:bodyPr>
            <a:normAutofit/>
          </a:bodyPr>
          <a:lstStyle/>
          <a:p>
            <a:pPr marL="342900" lvl="1" indent="-342900">
              <a:buFont typeface="Wingdings" pitchFamily="2" charset="2"/>
              <a:buChar char="Ø"/>
            </a:pPr>
            <a:r>
              <a:rPr lang="en-IN" sz="2000" dirty="0">
                <a:solidFill>
                  <a:schemeClr val="tx1">
                    <a:lumMod val="85000"/>
                    <a:lumOff val="15000"/>
                  </a:schemeClr>
                </a:solidFill>
                <a:cs typeface="Times New Roman" panose="02020603050405020304" pitchFamily="18" charset="0"/>
              </a:rPr>
              <a:t>3.Data Visualization: </a:t>
            </a:r>
            <a:r>
              <a:rPr lang="en-US" sz="2000" dirty="0">
                <a:solidFill>
                  <a:schemeClr val="tx1">
                    <a:lumMod val="85000"/>
                    <a:lumOff val="15000"/>
                  </a:schemeClr>
                </a:solidFill>
                <a:ea typeface="Söhne"/>
                <a:cs typeface="Söhne"/>
              </a:rPr>
              <a:t>Examine the distribution of different variables to assess their normality or identify potential </a:t>
            </a:r>
            <a:r>
              <a:rPr lang="en-US" sz="2000" dirty="0" err="1">
                <a:solidFill>
                  <a:schemeClr val="tx1">
                    <a:lumMod val="85000"/>
                    <a:lumOff val="15000"/>
                  </a:schemeClr>
                </a:solidFill>
                <a:ea typeface="Söhne"/>
                <a:cs typeface="Söhne"/>
              </a:rPr>
              <a:t>skewness</a:t>
            </a:r>
            <a:r>
              <a:rPr lang="en-US" sz="2000" dirty="0">
                <a:solidFill>
                  <a:schemeClr val="tx1">
                    <a:lumMod val="85000"/>
                    <a:lumOff val="15000"/>
                  </a:schemeClr>
                </a:solidFill>
                <a:ea typeface="Söhne"/>
                <a:cs typeface="Söhne"/>
              </a:rPr>
              <a:t> and kurtosis. Use histograms, pie chart to visualize the distribution and compare it with theoretical distributions like the normal distribution.</a:t>
            </a:r>
            <a:endParaRPr lang="en-US" sz="2000" dirty="0">
              <a:solidFill>
                <a:schemeClr val="tx1">
                  <a:lumMod val="85000"/>
                  <a:lumOff val="15000"/>
                </a:schemeClr>
              </a:solidFill>
              <a:cs typeface="Arial"/>
            </a:endParaRPr>
          </a:p>
          <a:p>
            <a:pPr marL="342900" lvl="1" indent="-342900">
              <a:buFont typeface="Wingdings" pitchFamily="2" charset="2"/>
              <a:buChar char="Ø"/>
            </a:pPr>
            <a:endParaRPr lang="en-US" sz="2000" dirty="0">
              <a:solidFill>
                <a:schemeClr val="tx1">
                  <a:lumMod val="85000"/>
                  <a:lumOff val="15000"/>
                </a:schemeClr>
              </a:solidFill>
              <a:cs typeface="Times New Roman" panose="02020603050405020304" pitchFamily="18" charset="0"/>
            </a:endParaRPr>
          </a:p>
          <a:p>
            <a:pPr marL="342900" indent="-342900">
              <a:buFont typeface="Wingdings" pitchFamily="2" charset="2"/>
              <a:buChar char="Ø"/>
            </a:pPr>
            <a:r>
              <a:rPr lang="en-US" dirty="0">
                <a:solidFill>
                  <a:schemeClr val="tx1">
                    <a:lumMod val="85000"/>
                    <a:lumOff val="15000"/>
                  </a:schemeClr>
                </a:solidFill>
                <a:cs typeface="Times New Roman" panose="02020603050405020304" pitchFamily="18" charset="0"/>
              </a:rPr>
              <a:t> 4.Building different model:</a:t>
            </a:r>
            <a:r>
              <a:rPr lang="en-US" dirty="0">
                <a:solidFill>
                  <a:schemeClr val="tx1">
                    <a:lumMod val="85000"/>
                    <a:lumOff val="15000"/>
                  </a:schemeClr>
                </a:solidFill>
                <a:cs typeface="Arial"/>
              </a:rPr>
              <a:t> </a:t>
            </a:r>
            <a:r>
              <a:rPr lang="en-US" dirty="0">
                <a:solidFill>
                  <a:schemeClr val="tx1">
                    <a:lumMod val="85000"/>
                    <a:lumOff val="15000"/>
                  </a:schemeClr>
                </a:solidFill>
                <a:ea typeface="+mn-lt"/>
                <a:cs typeface="+mn-lt"/>
              </a:rPr>
              <a:t>Based on insights gained from EDA, identify potential models    or forecasting techniques that are suitable for modeling </a:t>
            </a:r>
            <a:r>
              <a:rPr lang="en-US" dirty="0" smtClean="0">
                <a:solidFill>
                  <a:schemeClr val="tx1">
                    <a:lumMod val="85000"/>
                    <a:lumOff val="15000"/>
                  </a:schemeClr>
                </a:solidFill>
                <a:ea typeface="+mn-lt"/>
                <a:cs typeface="+mn-lt"/>
              </a:rPr>
              <a:t>carbon dioxide emission </a:t>
            </a:r>
            <a:r>
              <a:rPr lang="en-US" dirty="0">
                <a:solidFill>
                  <a:schemeClr val="tx1">
                    <a:lumMod val="85000"/>
                    <a:lumOff val="15000"/>
                  </a:schemeClr>
                </a:solidFill>
                <a:ea typeface="+mn-lt"/>
                <a:cs typeface="+mn-lt"/>
              </a:rPr>
              <a:t>prediction.</a:t>
            </a:r>
            <a:r>
              <a:rPr lang="en-US" dirty="0">
                <a:solidFill>
                  <a:schemeClr val="tx1">
                    <a:lumMod val="85000"/>
                    <a:lumOff val="15000"/>
                  </a:schemeClr>
                </a:solidFill>
                <a:cs typeface="Arial"/>
              </a:rPr>
              <a:t> </a:t>
            </a:r>
            <a:r>
              <a:rPr lang="en-US" dirty="0">
                <a:solidFill>
                  <a:schemeClr val="tx1">
                    <a:lumMod val="85000"/>
                    <a:lumOff val="15000"/>
                  </a:schemeClr>
                </a:solidFill>
                <a:ea typeface="+mn-lt"/>
                <a:cs typeface="+mn-lt"/>
              </a:rPr>
              <a:t>Consider factors such as distribution of data and the relationship with relevant variables.</a:t>
            </a:r>
            <a:endParaRPr lang="en-US" dirty="0">
              <a:solidFill>
                <a:schemeClr val="tx1">
                  <a:lumMod val="85000"/>
                  <a:lumOff val="15000"/>
                </a:schemeClr>
              </a:solidFill>
              <a:cs typeface="Arial"/>
            </a:endParaRPr>
          </a:p>
          <a:p>
            <a:pPr marL="342900" indent="-342900">
              <a:buFont typeface="Wingdings" pitchFamily="2" charset="2"/>
              <a:buChar char="Ø"/>
            </a:pPr>
            <a:endParaRPr lang="en-US" dirty="0">
              <a:solidFill>
                <a:schemeClr val="tx1">
                  <a:lumMod val="85000"/>
                  <a:lumOff val="15000"/>
                </a:schemeClr>
              </a:solidFill>
              <a:ea typeface="+mn-lt"/>
              <a:cs typeface="+mn-lt"/>
            </a:endParaRPr>
          </a:p>
          <a:p>
            <a:pPr marL="342900" indent="-342900">
              <a:buFont typeface="Wingdings" pitchFamily="2" charset="2"/>
              <a:buChar char="Ø"/>
            </a:pPr>
            <a:r>
              <a:rPr lang="en-US" dirty="0">
                <a:solidFill>
                  <a:schemeClr val="tx1">
                    <a:lumMod val="85000"/>
                    <a:lumOff val="15000"/>
                  </a:schemeClr>
                </a:solidFill>
                <a:ea typeface="+mn-lt"/>
                <a:cs typeface="+mn-lt"/>
              </a:rPr>
              <a:t> </a:t>
            </a:r>
            <a:r>
              <a:rPr lang="en-US" dirty="0">
                <a:solidFill>
                  <a:schemeClr val="tx1">
                    <a:lumMod val="85000"/>
                    <a:lumOff val="15000"/>
                  </a:schemeClr>
                </a:solidFill>
                <a:cs typeface="Times New Roman" panose="02020603050405020304" pitchFamily="18" charset="0"/>
              </a:rPr>
              <a:t>5.Model Deployment: Deployment of suitable model which gives best accuracy for unseen data prediction is done using and the model gets deployed.</a:t>
            </a:r>
            <a:r>
              <a:rPr lang="en-IN" dirty="0">
                <a:solidFill>
                  <a:schemeClr val="tx1">
                    <a:lumMod val="85000"/>
                    <a:lumOff val="15000"/>
                  </a:schemeClr>
                </a:solidFill>
              </a:rPr>
              <a:t> </a:t>
            </a:r>
          </a:p>
          <a:p>
            <a:endParaRPr lang="en-IN" dirty="0"/>
          </a:p>
        </p:txBody>
      </p:sp>
    </p:spTree>
    <p:extLst>
      <p:ext uri="{BB962C8B-B14F-4D97-AF65-F5344CB8AC3E}">
        <p14:creationId xmlns:p14="http://schemas.microsoft.com/office/powerpoint/2010/main" val="712266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Models used in Prediction of </a:t>
            </a:r>
            <a:r>
              <a:rPr lang="en-US" b="1" dirty="0" err="1" smtClean="0"/>
              <a:t>Carbondioxide</a:t>
            </a:r>
            <a:r>
              <a:rPr lang="en-US" b="1" dirty="0" smtClean="0"/>
              <a:t> </a:t>
            </a:r>
            <a:r>
              <a:rPr lang="en-US" b="1" smtClean="0"/>
              <a:t>emission Prediction</a:t>
            </a:r>
            <a:r>
              <a:rPr lang="en-US" b="1" dirty="0"/>
              <a:t>:</a:t>
            </a:r>
            <a:endParaRPr lang="en-IN" dirty="0"/>
          </a:p>
        </p:txBody>
      </p:sp>
      <p:sp>
        <p:nvSpPr>
          <p:cNvPr id="2" name="Content Placeholder 1"/>
          <p:cNvSpPr>
            <a:spLocks noGrp="1"/>
          </p:cNvSpPr>
          <p:nvPr>
            <p:ph idx="1"/>
          </p:nvPr>
        </p:nvSpPr>
        <p:spPr/>
        <p:txBody>
          <a:bodyPr/>
          <a:lstStyle/>
          <a:p>
            <a:pPr marL="0" lvl="0" indent="0">
              <a:buNone/>
            </a:pPr>
            <a:endParaRPr lang="en-US" dirty="0"/>
          </a:p>
          <a:p>
            <a:endParaRPr lang="en-IN" dirty="0"/>
          </a:p>
        </p:txBody>
      </p:sp>
      <p:sp>
        <p:nvSpPr>
          <p:cNvPr id="5" name="Oval 4"/>
          <p:cNvSpPr/>
          <p:nvPr/>
        </p:nvSpPr>
        <p:spPr>
          <a:xfrm>
            <a:off x="1066800" y="3429000"/>
            <a:ext cx="1371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FF00"/>
                </a:solidFill>
                <a:cs typeface="Times New Roman" panose="02020603050405020304" pitchFamily="18" charset="0"/>
              </a:rPr>
              <a:t>Decision Tree </a:t>
            </a:r>
            <a:r>
              <a:rPr lang="en-US" sz="1600" dirty="0" err="1" smtClean="0">
                <a:solidFill>
                  <a:srgbClr val="FFFF00"/>
                </a:solidFill>
                <a:cs typeface="Times New Roman" panose="02020603050405020304" pitchFamily="18" charset="0"/>
              </a:rPr>
              <a:t>Regressor</a:t>
            </a:r>
            <a:endParaRPr lang="en-IN" sz="1600" dirty="0"/>
          </a:p>
        </p:txBody>
      </p:sp>
      <p:sp>
        <p:nvSpPr>
          <p:cNvPr id="6" name="Oval 5"/>
          <p:cNvSpPr/>
          <p:nvPr/>
        </p:nvSpPr>
        <p:spPr>
          <a:xfrm>
            <a:off x="2133600" y="3467100"/>
            <a:ext cx="1371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rgbClr val="FFFF00"/>
                </a:solidFill>
                <a:cs typeface="Times New Roman" panose="02020603050405020304" pitchFamily="18" charset="0"/>
              </a:rPr>
              <a:t>Adaboost</a:t>
            </a:r>
            <a:r>
              <a:rPr lang="en-US" sz="1600" dirty="0" smtClean="0">
                <a:solidFill>
                  <a:srgbClr val="FFFF00"/>
                </a:solidFill>
                <a:cs typeface="Times New Roman" panose="02020603050405020304" pitchFamily="18" charset="0"/>
              </a:rPr>
              <a:t> </a:t>
            </a:r>
            <a:r>
              <a:rPr lang="en-US" sz="1600" dirty="0" err="1" smtClean="0">
                <a:solidFill>
                  <a:srgbClr val="FFFF00"/>
                </a:solidFill>
                <a:cs typeface="Times New Roman" panose="02020603050405020304" pitchFamily="18" charset="0"/>
              </a:rPr>
              <a:t>Regressor</a:t>
            </a:r>
            <a:endParaRPr lang="en-IN" sz="1600" dirty="0"/>
          </a:p>
        </p:txBody>
      </p:sp>
      <p:sp>
        <p:nvSpPr>
          <p:cNvPr id="7" name="Oval 6"/>
          <p:cNvSpPr/>
          <p:nvPr/>
        </p:nvSpPr>
        <p:spPr>
          <a:xfrm>
            <a:off x="3276600" y="3467100"/>
            <a:ext cx="1371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FF00"/>
                </a:solidFill>
                <a:cs typeface="Times New Roman" panose="02020603050405020304" pitchFamily="18" charset="0"/>
              </a:rPr>
              <a:t>Random Forest </a:t>
            </a:r>
            <a:r>
              <a:rPr lang="en-US" sz="1600" dirty="0" err="1">
                <a:solidFill>
                  <a:srgbClr val="FFFF00"/>
                </a:solidFill>
                <a:cs typeface="Times New Roman" panose="02020603050405020304" pitchFamily="18" charset="0"/>
              </a:rPr>
              <a:t>Regressor</a:t>
            </a:r>
            <a:endParaRPr lang="en-IN" sz="1600" dirty="0"/>
          </a:p>
        </p:txBody>
      </p:sp>
      <p:sp>
        <p:nvSpPr>
          <p:cNvPr id="8" name="Oval 7"/>
          <p:cNvSpPr/>
          <p:nvPr/>
        </p:nvSpPr>
        <p:spPr>
          <a:xfrm>
            <a:off x="4267200" y="3467100"/>
            <a:ext cx="1371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FF00"/>
                </a:solidFill>
                <a:cs typeface="Times New Roman" panose="02020603050405020304" pitchFamily="18" charset="0"/>
              </a:rPr>
              <a:t>Gradient Boost </a:t>
            </a:r>
            <a:r>
              <a:rPr lang="en-US" sz="1600" dirty="0" err="1">
                <a:solidFill>
                  <a:srgbClr val="FFFF00"/>
                </a:solidFill>
                <a:cs typeface="Times New Roman" panose="02020603050405020304" pitchFamily="18" charset="0"/>
              </a:rPr>
              <a:t>Regressor</a:t>
            </a:r>
            <a:endParaRPr lang="en-IN" sz="1600" dirty="0"/>
          </a:p>
        </p:txBody>
      </p:sp>
      <p:sp>
        <p:nvSpPr>
          <p:cNvPr id="9" name="Oval 8"/>
          <p:cNvSpPr/>
          <p:nvPr/>
        </p:nvSpPr>
        <p:spPr>
          <a:xfrm>
            <a:off x="5334000" y="3479800"/>
            <a:ext cx="1371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FF00"/>
                </a:solidFill>
                <a:cs typeface="Times New Roman" panose="02020603050405020304" pitchFamily="18" charset="0"/>
              </a:rPr>
              <a:t>Neural Network</a:t>
            </a:r>
            <a:endParaRPr lang="en-IN" sz="1600" dirty="0"/>
          </a:p>
        </p:txBody>
      </p:sp>
      <p:sp>
        <p:nvSpPr>
          <p:cNvPr id="10" name="Oval 9"/>
          <p:cNvSpPr/>
          <p:nvPr/>
        </p:nvSpPr>
        <p:spPr>
          <a:xfrm>
            <a:off x="6477000" y="3502378"/>
            <a:ext cx="1371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FF00"/>
                </a:solidFill>
                <a:cs typeface="Times New Roman" panose="02020603050405020304" pitchFamily="18" charset="0"/>
              </a:rPr>
              <a:t>KNN</a:t>
            </a:r>
            <a:endParaRPr lang="en-IN" sz="1600" dirty="0"/>
          </a:p>
        </p:txBody>
      </p:sp>
    </p:spTree>
    <p:extLst>
      <p:ext uri="{BB962C8B-B14F-4D97-AF65-F5344CB8AC3E}">
        <p14:creationId xmlns:p14="http://schemas.microsoft.com/office/powerpoint/2010/main" val="167881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609600"/>
            <a:ext cx="7315200" cy="1154097"/>
          </a:xfrm>
        </p:spPr>
        <p:txBody>
          <a:bodyPr>
            <a:normAutofit/>
          </a:bodyPr>
          <a:lstStyle/>
          <a:p>
            <a:pPr lvl="1" algn="ctr" rtl="0">
              <a:spcBef>
                <a:spcPct val="0"/>
              </a:spcBef>
            </a:pPr>
            <a:r>
              <a:rPr lang="en-US" sz="2400" dirty="0" smtClean="0">
                <a:solidFill>
                  <a:srgbClr val="FFFF00"/>
                </a:solidFill>
                <a:cs typeface="Times New Roman" panose="02020603050405020304" pitchFamily="18" charset="0"/>
              </a:rPr>
              <a:t>Training Accuracies of all models tried:</a:t>
            </a:r>
            <a:r>
              <a:rPr lang="en-US" sz="2800" dirty="0">
                <a:solidFill>
                  <a:srgbClr val="FFFF00"/>
                </a:solidFill>
                <a:cs typeface="Arial"/>
              </a:rPr>
              <a:t/>
            </a:r>
            <a:br>
              <a:rPr lang="en-US" sz="2800" dirty="0">
                <a:solidFill>
                  <a:srgbClr val="FFFF00"/>
                </a:solidFill>
                <a:cs typeface="Arial"/>
              </a:rPr>
            </a:br>
            <a:r>
              <a:rPr lang="en-US" sz="2400" dirty="0">
                <a:solidFill>
                  <a:srgbClr val="FFFF00"/>
                </a:solidFill>
                <a:cs typeface="Arial"/>
              </a:rPr>
              <a:t/>
            </a:r>
            <a:br>
              <a:rPr lang="en-US" sz="2400" dirty="0">
                <a:solidFill>
                  <a:srgbClr val="FFFF00"/>
                </a:solidFill>
                <a:cs typeface="Arial"/>
              </a:rPr>
            </a:br>
            <a:endParaRPr lang="en-IN" dirty="0"/>
          </a:p>
        </p:txBody>
      </p:sp>
      <p:pic>
        <p:nvPicPr>
          <p:cNvPr id="1028" name="Picture 4" descr="C:\Users\user\Desktop\WhatsApp Image 2024-04-08 at 2.54.34 A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96431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7355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257</TotalTime>
  <Words>383</Words>
  <Application>Microsoft Office PowerPoint</Application>
  <PresentationFormat>On-screen Show (4:3)</PresentationFormat>
  <Paragraphs>78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Perspective</vt:lpstr>
      <vt:lpstr>  Project: To model the CO2 emissions as a function of several car engines features.</vt:lpstr>
      <vt:lpstr>Team members:</vt:lpstr>
      <vt:lpstr>Objectives </vt:lpstr>
      <vt:lpstr>Libraries Used:</vt:lpstr>
      <vt:lpstr>Project Work involves: </vt:lpstr>
      <vt:lpstr>PowerPoint Presentation</vt:lpstr>
      <vt:lpstr>PowerPoint Presentation</vt:lpstr>
      <vt:lpstr>Models used in Prediction of Carbondioxide emission Prediction:</vt:lpstr>
      <vt:lpstr>Training Accuracies of all models tried:  </vt:lpstr>
      <vt:lpstr> Testing and Training Accuracy of            Random Forest Regressor: </vt:lpstr>
      <vt:lpstr>Testing and Training Accuracy of Decision Tree Regressor :  </vt:lpstr>
      <vt:lpstr>Testing and Training Accuracy of Adaboost Regressor :</vt:lpstr>
      <vt:lpstr>Testing and Training Accuracy of Gradient Boost Regressor:</vt:lpstr>
      <vt:lpstr>Neural Network Model Deployment:</vt:lpstr>
      <vt:lpstr>Neural Network Model Deployment:</vt:lpstr>
      <vt:lpstr>Neural Network Model Deployed on Emission prediction app:</vt:lpstr>
      <vt:lpstr>Neural Network Model Deployed for customized input data:</vt:lpstr>
      <vt:lpstr>Challenges faced:</vt:lpstr>
      <vt:lpstr>Overcoming the Challenges: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To model the CO2 emissions as a function of several car engines features.</dc:title>
  <dc:creator>user</dc:creator>
  <cp:lastModifiedBy>user</cp:lastModifiedBy>
  <cp:revision>40</cp:revision>
  <dcterms:created xsi:type="dcterms:W3CDTF">2006-08-16T00:00:00Z</dcterms:created>
  <dcterms:modified xsi:type="dcterms:W3CDTF">2024-04-15T14:28:28Z</dcterms:modified>
</cp:coreProperties>
</file>