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7" r:id="rId1"/>
  </p:sldMasterIdLst>
  <p:notesMasterIdLst>
    <p:notesMasterId r:id="rId35"/>
  </p:notesMasterIdLst>
  <p:sldIdLst>
    <p:sldId id="256" r:id="rId2"/>
    <p:sldId id="489" r:id="rId3"/>
    <p:sldId id="486" r:id="rId4"/>
    <p:sldId id="488" r:id="rId5"/>
    <p:sldId id="494" r:id="rId6"/>
    <p:sldId id="481" r:id="rId7"/>
    <p:sldId id="482" r:id="rId8"/>
    <p:sldId id="474" r:id="rId9"/>
    <p:sldId id="476" r:id="rId10"/>
    <p:sldId id="495" r:id="rId11"/>
    <p:sldId id="490" r:id="rId12"/>
    <p:sldId id="491" r:id="rId13"/>
    <p:sldId id="492" r:id="rId14"/>
    <p:sldId id="493" r:id="rId15"/>
    <p:sldId id="496" r:id="rId16"/>
    <p:sldId id="429" r:id="rId17"/>
    <p:sldId id="324" r:id="rId18"/>
    <p:sldId id="479" r:id="rId19"/>
    <p:sldId id="430" r:id="rId20"/>
    <p:sldId id="459" r:id="rId21"/>
    <p:sldId id="460" r:id="rId22"/>
    <p:sldId id="499" r:id="rId23"/>
    <p:sldId id="462" r:id="rId24"/>
    <p:sldId id="463" r:id="rId25"/>
    <p:sldId id="484" r:id="rId26"/>
    <p:sldId id="464" r:id="rId27"/>
    <p:sldId id="465" r:id="rId28"/>
    <p:sldId id="480" r:id="rId29"/>
    <p:sldId id="466" r:id="rId30"/>
    <p:sldId id="468" r:id="rId31"/>
    <p:sldId id="469" r:id="rId32"/>
    <p:sldId id="470" r:id="rId33"/>
    <p:sldId id="267" r:id="rId3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728"/>
    <a:srgbClr val="EB5346"/>
    <a:srgbClr val="FF7E79"/>
    <a:srgbClr val="80210E"/>
    <a:srgbClr val="F8CDC4"/>
    <a:srgbClr val="E43C1A"/>
    <a:srgbClr val="E65E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92954"/>
  </p:normalViewPr>
  <p:slideViewPr>
    <p:cSldViewPr snapToGrid="0">
      <p:cViewPr varScale="1">
        <p:scale>
          <a:sx n="69" d="100"/>
          <a:sy n="69" d="100"/>
        </p:scale>
        <p:origin x="564" y="72"/>
      </p:cViewPr>
      <p:guideLst>
        <p:guide orient="horz" pos="2160"/>
        <p:guide pos="3840"/>
      </p:guideLst>
    </p:cSldViewPr>
  </p:slideViewPr>
  <p:notesTextViewPr>
    <p:cViewPr>
      <p:scale>
        <a:sx n="33" d="100"/>
        <a:sy n="33"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C8D0CAB-F55A-2C43-B560-5100C08C470C}" type="datetimeFigureOut">
              <a:rPr lang="en-US" smtClean="0"/>
              <a:t>09/25/2023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21C30FA-FF41-444D-B724-C10CD0E899C9}" type="slidenum">
              <a:rPr lang="en-US" smtClean="0"/>
              <a:t>‹#›</a:t>
            </a:fld>
            <a:endParaRPr lang="en-US"/>
          </a:p>
        </p:txBody>
      </p:sp>
    </p:spTree>
    <p:extLst>
      <p:ext uri="{BB962C8B-B14F-4D97-AF65-F5344CB8AC3E}">
        <p14:creationId xmlns:p14="http://schemas.microsoft.com/office/powerpoint/2010/main" val="10290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1C30FA-FF41-444D-B724-C10CD0E899C9}" type="slidenum">
              <a:rPr lang="en-US" smtClean="0"/>
              <a:t>5</a:t>
            </a:fld>
            <a:endParaRPr lang="en-US"/>
          </a:p>
        </p:txBody>
      </p:sp>
    </p:spTree>
    <p:extLst>
      <p:ext uri="{BB962C8B-B14F-4D97-AF65-F5344CB8AC3E}">
        <p14:creationId xmlns:p14="http://schemas.microsoft.com/office/powerpoint/2010/main" val="2193545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1C30FA-FF41-444D-B724-C10CD0E899C9}" type="slidenum">
              <a:rPr lang="en-US" smtClean="0"/>
              <a:t>10</a:t>
            </a:fld>
            <a:endParaRPr lang="en-US"/>
          </a:p>
        </p:txBody>
      </p:sp>
    </p:spTree>
    <p:extLst>
      <p:ext uri="{BB962C8B-B14F-4D97-AF65-F5344CB8AC3E}">
        <p14:creationId xmlns:p14="http://schemas.microsoft.com/office/powerpoint/2010/main" val="2014406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C30FA-FF41-444D-B724-C10CD0E899C9}" type="slidenum">
              <a:rPr lang="en-US" smtClean="0"/>
              <a:t>27</a:t>
            </a:fld>
            <a:endParaRPr lang="en-US"/>
          </a:p>
        </p:txBody>
      </p:sp>
    </p:spTree>
    <p:extLst>
      <p:ext uri="{BB962C8B-B14F-4D97-AF65-F5344CB8AC3E}">
        <p14:creationId xmlns:p14="http://schemas.microsoft.com/office/powerpoint/2010/main" val="386959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1C30FA-FF41-444D-B724-C10CD0E899C9}" type="slidenum">
              <a:rPr lang="en-US" smtClean="0"/>
              <a:t>33</a:t>
            </a:fld>
            <a:endParaRPr lang="en-US"/>
          </a:p>
        </p:txBody>
      </p:sp>
    </p:spTree>
    <p:extLst>
      <p:ext uri="{BB962C8B-B14F-4D97-AF65-F5344CB8AC3E}">
        <p14:creationId xmlns:p14="http://schemas.microsoft.com/office/powerpoint/2010/main" val="180592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09/25/2023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4304020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09/25/2023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246389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09/25/2023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65856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09/25/2023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392171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09/25/2023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93853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09/25/2023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3550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09/25/2023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85108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09/25/2023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799354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09/25/2023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2131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09/25/2023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0912613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09/25/2023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907135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09/25/2023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800473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09/25/2023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9372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09/25/2023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8332042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09/25/2023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4971693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09/25/2023</a:t>
            </a:fld>
            <a:endParaRPr lang="en-US" dirty="0"/>
          </a:p>
        </p:txBody>
      </p:sp>
    </p:spTree>
    <p:extLst>
      <p:ext uri="{BB962C8B-B14F-4D97-AF65-F5344CB8AC3E}">
        <p14:creationId xmlns:p14="http://schemas.microsoft.com/office/powerpoint/2010/main" val="186472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09/25/2023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2539735"/>
      </p:ext>
    </p:extLst>
  </p:cSld>
  <p:clrMap bg1="lt1" tx1="dk1" bg2="lt2" tx2="dk2" accent1="accent1" accent2="accent2" accent3="accent3" accent4="accent4" accent5="accent5" accent6="accent6" hlink="hlink" folHlink="folHlink"/>
  <p:sldLayoutIdLst>
    <p:sldLayoutId id="2147484678" r:id="rId1"/>
    <p:sldLayoutId id="2147484679" r:id="rId2"/>
    <p:sldLayoutId id="2147484680" r:id="rId3"/>
    <p:sldLayoutId id="2147484681" r:id="rId4"/>
    <p:sldLayoutId id="2147484682" r:id="rId5"/>
    <p:sldLayoutId id="2147484683" r:id="rId6"/>
    <p:sldLayoutId id="2147484684" r:id="rId7"/>
    <p:sldLayoutId id="2147484685" r:id="rId8"/>
    <p:sldLayoutId id="2147484686" r:id="rId9"/>
    <p:sldLayoutId id="2147484687" r:id="rId10"/>
    <p:sldLayoutId id="2147484688" r:id="rId11"/>
    <p:sldLayoutId id="2147484689" r:id="rId12"/>
    <p:sldLayoutId id="2147484690" r:id="rId13"/>
    <p:sldLayoutId id="2147484691" r:id="rId14"/>
    <p:sldLayoutId id="2147484692" r:id="rId15"/>
    <p:sldLayoutId id="214748469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1260438" y="2824480"/>
            <a:ext cx="9227453" cy="1563378"/>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endParaRPr lang="en-GB" sz="100" b="1" dirty="0">
              <a:solidFill>
                <a:srgbClr val="FF0000"/>
              </a:solidFill>
              <a:latin typeface="Bangla MN" charset="0"/>
              <a:ea typeface="Bangla MN" charset="0"/>
              <a:cs typeface="Bangla MN" charset="0"/>
            </a:endParaRPr>
          </a:p>
          <a:p>
            <a:pPr marL="764540" marR="679450">
              <a:lnSpc>
                <a:spcPts val="3215"/>
              </a:lnSpc>
              <a:spcBef>
                <a:spcPts val="15"/>
              </a:spcBef>
            </a:pPr>
            <a:endParaRPr lang="en-US" sz="3600" b="1" dirty="0" smtClean="0">
              <a:solidFill>
                <a:srgbClr val="C00000"/>
              </a:solidFill>
              <a:latin typeface="Times New Roman" pitchFamily="18" charset="0"/>
              <a:cs typeface="Times New Roman" pitchFamily="18" charset="0"/>
            </a:endParaRPr>
          </a:p>
          <a:p>
            <a:pPr marL="764540" marR="679450">
              <a:lnSpc>
                <a:spcPts val="3215"/>
              </a:lnSpc>
              <a:spcBef>
                <a:spcPts val="15"/>
              </a:spcBef>
            </a:pPr>
            <a:r>
              <a:rPr lang="en-US" sz="3200" b="1" dirty="0" smtClean="0">
                <a:solidFill>
                  <a:srgbClr val="C00000"/>
                </a:solidFill>
                <a:latin typeface="Times New Roman" pitchFamily="18" charset="0"/>
                <a:cs typeface="Times New Roman" pitchFamily="18" charset="0"/>
              </a:rPr>
              <a:t>HISTORY OF THE EMERGENCE OF INDEPENDENT BANGLADESH</a:t>
            </a:r>
          </a:p>
          <a:p>
            <a:pPr marL="764540" marR="679450">
              <a:lnSpc>
                <a:spcPts val="3215"/>
              </a:lnSpc>
              <a:spcBef>
                <a:spcPts val="15"/>
              </a:spcBef>
            </a:pPr>
            <a:endParaRPr lang="en-US" sz="3600" b="1" dirty="0">
              <a:solidFill>
                <a:srgbClr val="C00000"/>
              </a:solidFill>
              <a:latin typeface="Britannic Bold" charset="0"/>
            </a:endParaRPr>
          </a:p>
        </p:txBody>
      </p:sp>
      <p:sp>
        <p:nvSpPr>
          <p:cNvPr id="5" name="TextBox 4"/>
          <p:cNvSpPr txBox="1"/>
          <p:nvPr/>
        </p:nvSpPr>
        <p:spPr>
          <a:xfrm>
            <a:off x="1260438" y="4387858"/>
            <a:ext cx="9227453" cy="2354491"/>
          </a:xfrm>
          <a:prstGeom prst="rect">
            <a:avLst/>
          </a:prstGeom>
          <a:noFill/>
        </p:spPr>
        <p:txBody>
          <a:bodyPr wrap="square" rtlCol="0">
            <a:spAutoFit/>
          </a:bodyPr>
          <a:lstStyle/>
          <a:p>
            <a:pPr algn="r">
              <a:lnSpc>
                <a:spcPct val="100000"/>
              </a:lnSpc>
            </a:pPr>
            <a:r>
              <a:rPr lang="en-US" sz="3200" b="1" dirty="0">
                <a:solidFill>
                  <a:srgbClr val="80210E"/>
                </a:solidFill>
                <a:latin typeface="Times New Roman" pitchFamily="18" charset="0"/>
                <a:ea typeface="Britannic Bold" charset="0"/>
                <a:cs typeface="Times New Roman" pitchFamily="18" charset="0"/>
              </a:rPr>
              <a:t>Dr. Md. Abdul </a:t>
            </a:r>
            <a:r>
              <a:rPr lang="en-US" sz="3200" b="1" dirty="0" err="1">
                <a:solidFill>
                  <a:srgbClr val="80210E"/>
                </a:solidFill>
                <a:latin typeface="Times New Roman" pitchFamily="18" charset="0"/>
                <a:ea typeface="Britannic Bold" charset="0"/>
                <a:cs typeface="Times New Roman" pitchFamily="18" charset="0"/>
              </a:rPr>
              <a:t>Alim</a:t>
            </a:r>
            <a:endParaRPr lang="en-US" sz="3200" b="1" dirty="0">
              <a:solidFill>
                <a:srgbClr val="80210E"/>
              </a:solidFill>
              <a:latin typeface="Times New Roman" pitchFamily="18" charset="0"/>
              <a:ea typeface="Britannic Bold" charset="0"/>
              <a:cs typeface="Times New Roman" pitchFamily="18" charset="0"/>
            </a:endParaRPr>
          </a:p>
          <a:p>
            <a:pPr algn="r">
              <a:lnSpc>
                <a:spcPct val="100000"/>
              </a:lnSpc>
            </a:pPr>
            <a:r>
              <a:rPr lang="en-US" sz="2400" b="1" i="1" dirty="0">
                <a:solidFill>
                  <a:srgbClr val="80210E"/>
                </a:solidFill>
                <a:latin typeface="Times New Roman" pitchFamily="18" charset="0"/>
                <a:ea typeface="Britannic Bold" charset="0"/>
                <a:cs typeface="Times New Roman" pitchFamily="18" charset="0"/>
              </a:rPr>
              <a:t>B. </a:t>
            </a:r>
            <a:r>
              <a:rPr lang="en-US" sz="2400" b="1" i="1" dirty="0" smtClean="0">
                <a:solidFill>
                  <a:srgbClr val="80210E"/>
                </a:solidFill>
                <a:latin typeface="Times New Roman" pitchFamily="18" charset="0"/>
                <a:ea typeface="Britannic Bold" charset="0"/>
                <a:cs typeface="Times New Roman" pitchFamily="18" charset="0"/>
              </a:rPr>
              <a:t>A.(Hon’s</a:t>
            </a:r>
            <a:r>
              <a:rPr lang="en-US" sz="2400" b="1" i="1" dirty="0">
                <a:solidFill>
                  <a:srgbClr val="80210E"/>
                </a:solidFill>
                <a:latin typeface="Times New Roman" pitchFamily="18" charset="0"/>
                <a:ea typeface="Britannic Bold" charset="0"/>
                <a:cs typeface="Times New Roman" pitchFamily="18" charset="0"/>
              </a:rPr>
              <a:t>), M. </a:t>
            </a:r>
            <a:r>
              <a:rPr lang="en-US" b="1" i="1" dirty="0">
                <a:solidFill>
                  <a:srgbClr val="80210E"/>
                </a:solidFill>
                <a:latin typeface="Times New Roman" pitchFamily="18" charset="0"/>
                <a:ea typeface="Britannic Bold" charset="0"/>
                <a:cs typeface="Times New Roman" pitchFamily="18" charset="0"/>
              </a:rPr>
              <a:t>A</a:t>
            </a:r>
            <a:r>
              <a:rPr lang="en-US" b="1" i="1" dirty="0" smtClean="0">
                <a:solidFill>
                  <a:srgbClr val="80210E"/>
                </a:solidFill>
                <a:latin typeface="Times New Roman" pitchFamily="18" charset="0"/>
                <a:ea typeface="Britannic Bold" charset="0"/>
                <a:cs typeface="Times New Roman" pitchFamily="18" charset="0"/>
              </a:rPr>
              <a:t>. (</a:t>
            </a:r>
            <a:r>
              <a:rPr lang="en-US" b="1" i="1" dirty="0">
                <a:solidFill>
                  <a:srgbClr val="80210E"/>
                </a:solidFill>
                <a:latin typeface="Times New Roman" pitchFamily="18" charset="0"/>
                <a:ea typeface="Britannic Bold" charset="0"/>
                <a:cs typeface="Times New Roman" pitchFamily="18" charset="0"/>
              </a:rPr>
              <a:t>History), M. </a:t>
            </a:r>
            <a:r>
              <a:rPr lang="en-US" b="1" i="1" dirty="0" smtClean="0">
                <a:solidFill>
                  <a:srgbClr val="80210E"/>
                </a:solidFill>
                <a:latin typeface="Times New Roman" pitchFamily="18" charset="0"/>
                <a:ea typeface="Britannic Bold" charset="0"/>
                <a:cs typeface="Times New Roman" pitchFamily="18" charset="0"/>
              </a:rPr>
              <a:t>Phil. </a:t>
            </a:r>
            <a:r>
              <a:rPr lang="en-US" b="1" i="1" dirty="0">
                <a:solidFill>
                  <a:srgbClr val="80210E"/>
                </a:solidFill>
                <a:latin typeface="Times New Roman" pitchFamily="18" charset="0"/>
                <a:ea typeface="Britannic Bold" charset="0"/>
                <a:cs typeface="Times New Roman" pitchFamily="18" charset="0"/>
              </a:rPr>
              <a:t>(Raj), Ph. </a:t>
            </a:r>
            <a:r>
              <a:rPr lang="en-US" b="1" i="1" dirty="0" smtClean="0">
                <a:solidFill>
                  <a:srgbClr val="80210E"/>
                </a:solidFill>
                <a:latin typeface="Times New Roman" pitchFamily="18" charset="0"/>
                <a:ea typeface="Britannic Bold" charset="0"/>
                <a:cs typeface="Times New Roman" pitchFamily="18" charset="0"/>
              </a:rPr>
              <a:t>D. </a:t>
            </a:r>
            <a:r>
              <a:rPr lang="en-US" b="1" i="1" dirty="0">
                <a:solidFill>
                  <a:srgbClr val="80210E"/>
                </a:solidFill>
                <a:latin typeface="Times New Roman" pitchFamily="18" charset="0"/>
                <a:ea typeface="Britannic Bold" charset="0"/>
                <a:cs typeface="Times New Roman" pitchFamily="18" charset="0"/>
              </a:rPr>
              <a:t>(Raj)</a:t>
            </a:r>
          </a:p>
          <a:p>
            <a:pPr algn="r">
              <a:lnSpc>
                <a:spcPct val="100000"/>
              </a:lnSpc>
            </a:pPr>
            <a:r>
              <a:rPr lang="en-US" sz="2000" dirty="0">
                <a:latin typeface="Times New Roman" pitchFamily="18" charset="0"/>
                <a:cs typeface="Times New Roman" pitchFamily="18" charset="0"/>
              </a:rPr>
              <a:t>Email:doctorabdulalim64@gmail.com</a:t>
            </a:r>
          </a:p>
          <a:p>
            <a:pPr algn="r"/>
            <a:r>
              <a:rPr lang="en-US" sz="2000" dirty="0">
                <a:latin typeface="Times New Roman" pitchFamily="18" charset="0"/>
                <a:ea typeface="Britannic Bold" charset="0"/>
                <a:cs typeface="Times New Roman" pitchFamily="18" charset="0"/>
              </a:rPr>
              <a:t>Cell: +880 01885-741745</a:t>
            </a:r>
          </a:p>
          <a:p>
            <a:pPr algn="r">
              <a:lnSpc>
                <a:spcPct val="100000"/>
              </a:lnSpc>
            </a:pPr>
            <a:r>
              <a:rPr lang="en-US" sz="2300" dirty="0" smtClean="0">
                <a:solidFill>
                  <a:srgbClr val="0070C0"/>
                </a:solidFill>
                <a:latin typeface="Britannic Bold" charset="0"/>
                <a:ea typeface="Britannic Bold" charset="0"/>
                <a:cs typeface="Britannic Bold" charset="0"/>
              </a:rPr>
              <a:t> </a:t>
            </a:r>
            <a:endParaRPr lang="en-US" sz="2300" dirty="0">
              <a:solidFill>
                <a:srgbClr val="0070C0"/>
              </a:solidFill>
              <a:latin typeface="Britannic Bold" charset="0"/>
              <a:ea typeface="Britannic Bold" charset="0"/>
              <a:cs typeface="Britannic Bold" charset="0"/>
            </a:endParaRPr>
          </a:p>
          <a:p>
            <a:pPr algn="r">
              <a:lnSpc>
                <a:spcPct val="100000"/>
              </a:lnSpc>
            </a:pPr>
            <a:r>
              <a:rPr lang="en-US" sz="2800" b="1" dirty="0">
                <a:solidFill>
                  <a:srgbClr val="80210E"/>
                </a:solidFill>
                <a:latin typeface="Britannic Bold" charset="0"/>
                <a:ea typeface="Britannic Bold" charset="0"/>
                <a:cs typeface="Britannic Bold" charset="0"/>
              </a:rPr>
              <a:t> </a:t>
            </a:r>
          </a:p>
        </p:txBody>
      </p:sp>
      <p:sp>
        <p:nvSpPr>
          <p:cNvPr id="9" name="Content Placeholder 2">
            <a:extLst>
              <a:ext uri="{FF2B5EF4-FFF2-40B4-BE49-F238E27FC236}">
                <a16:creationId xmlns="" xmlns:a16="http://schemas.microsoft.com/office/drawing/2014/main" id="{7F91988E-7EDA-CD48-AB89-6AF9D1263627}"/>
              </a:ext>
            </a:extLst>
          </p:cNvPr>
          <p:cNvSpPr txBox="1">
            <a:spLocks/>
          </p:cNvSpPr>
          <p:nvPr/>
        </p:nvSpPr>
        <p:spPr>
          <a:xfrm>
            <a:off x="828246" y="3927861"/>
            <a:ext cx="10327990" cy="1932170"/>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endParaRPr lang="en-GB" sz="4000" b="1" dirty="0">
              <a:solidFill>
                <a:srgbClr val="FF0000"/>
              </a:solidFill>
              <a:latin typeface="Bangla MN" charset="0"/>
              <a:ea typeface="Bangla MN" charset="0"/>
              <a:cs typeface="Bangla MN" charset="0"/>
            </a:endParaRPr>
          </a:p>
        </p:txBody>
      </p:sp>
      <p:pic>
        <p:nvPicPr>
          <p:cNvPr id="3" name="Picture 2">
            <a:extLst>
              <a:ext uri="{FF2B5EF4-FFF2-40B4-BE49-F238E27FC236}">
                <a16:creationId xmlns="" xmlns:a16="http://schemas.microsoft.com/office/drawing/2014/main" id="{D108A9A9-8A4D-A242-B00C-BD1F5C3076B1}"/>
              </a:ext>
            </a:extLst>
          </p:cNvPr>
          <p:cNvPicPr>
            <a:picLocks noChangeAspect="1"/>
          </p:cNvPicPr>
          <p:nvPr/>
        </p:nvPicPr>
        <p:blipFill>
          <a:blip r:embed="rId2"/>
          <a:stretch>
            <a:fillRect/>
          </a:stretch>
        </p:blipFill>
        <p:spPr>
          <a:xfrm>
            <a:off x="4870214" y="619095"/>
            <a:ext cx="2244053" cy="2037600"/>
          </a:xfrm>
          <a:prstGeom prst="rect">
            <a:avLst/>
          </a:prstGeom>
          <a:ln>
            <a:noFill/>
          </a:ln>
          <a:effectLst>
            <a:outerShdw blurRad="190500" algn="tl" rotWithShape="0">
              <a:srgbClr val="000000">
                <a:alpha val="70000"/>
              </a:srgbClr>
            </a:outerShdw>
          </a:effectLst>
        </p:spPr>
      </p:pic>
      <p:sp>
        <p:nvSpPr>
          <p:cNvPr id="2" name="Rectangle 1">
            <a:extLst>
              <a:ext uri="{FF2B5EF4-FFF2-40B4-BE49-F238E27FC236}">
                <a16:creationId xmlns="" xmlns:a16="http://schemas.microsoft.com/office/drawing/2014/main" id="{8EC8B1A8-4F6E-D449-9B28-F7D0CBA29F32}"/>
              </a:ext>
            </a:extLst>
          </p:cNvPr>
          <p:cNvSpPr/>
          <p:nvPr/>
        </p:nvSpPr>
        <p:spPr>
          <a:xfrm>
            <a:off x="828246" y="3149634"/>
            <a:ext cx="10487454" cy="913070"/>
          </a:xfrm>
          <a:prstGeom prst="rect">
            <a:avLst/>
          </a:prstGeom>
        </p:spPr>
        <p:txBody>
          <a:bodyPr wrap="square">
            <a:spAutoFit/>
          </a:bodyPr>
          <a:lstStyle/>
          <a:p>
            <a:pPr marL="764540" marR="679450" algn="ctr">
              <a:lnSpc>
                <a:spcPts val="3215"/>
              </a:lnSpc>
              <a:spcBef>
                <a:spcPts val="15"/>
              </a:spcBef>
            </a:pPr>
            <a:endParaRPr lang="en-US" sz="2000" b="1" dirty="0" smtClean="0">
              <a:solidFill>
                <a:srgbClr val="C00000"/>
              </a:solidFill>
              <a:latin typeface="Britannic Bold" charset="0"/>
            </a:endParaRPr>
          </a:p>
          <a:p>
            <a:pPr marL="764540" marR="679450" algn="ctr">
              <a:lnSpc>
                <a:spcPts val="3215"/>
              </a:lnSpc>
              <a:spcBef>
                <a:spcPts val="15"/>
              </a:spcBef>
            </a:pPr>
            <a:endParaRPr lang="en-US" sz="2800" b="1" dirty="0" smtClean="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958421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344" y="609600"/>
            <a:ext cx="8423565" cy="1080655"/>
          </a:xfrm>
        </p:spPr>
        <p:txBody>
          <a:bodyPr>
            <a:normAutofit fontScale="90000"/>
          </a:bodyPr>
          <a:lstStyle/>
          <a:p>
            <a:pPr marL="482600" indent="0" algn="ctr">
              <a:spcBef>
                <a:spcPts val="0"/>
              </a:spcBef>
              <a:spcAft>
                <a:spcPts val="0"/>
              </a:spcAft>
            </a:pPr>
            <a:r>
              <a:rPr lang="en-US" b="1" dirty="0" smtClean="0">
                <a:solidFill>
                  <a:srgbClr val="C00000"/>
                </a:solidFill>
                <a:latin typeface="Times New Roman" pitchFamily="18" charset="0"/>
                <a:cs typeface="Times New Roman" pitchFamily="18" charset="0"/>
              </a:rPr>
              <a:t>IMAGES FOR WRITTEN &amp; UNWRITTEN SOURCES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pic>
        <p:nvPicPr>
          <p:cNvPr id="3078" name="Picture 6" descr="Prehistory Prehistory – the time in human history before the invention of  writing What sources can we use to understand the “prehistoric” world? -  ppt downloa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11092" y="1930400"/>
            <a:ext cx="4120110" cy="35112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82" name="Picture 10" descr="History and Government: What are Written Sources – som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533" y="1930400"/>
            <a:ext cx="4282593" cy="35112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484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4617" y="609600"/>
            <a:ext cx="8534399" cy="1320800"/>
          </a:xfrm>
        </p:spPr>
        <p:txBody>
          <a:bodyPr>
            <a:normAutofit/>
          </a:bodyPr>
          <a:lstStyle/>
          <a:p>
            <a:pPr algn="ctr"/>
            <a:r>
              <a:rPr lang="en-US" sz="3200" b="1" dirty="0">
                <a:solidFill>
                  <a:srgbClr val="C00000"/>
                </a:solidFill>
                <a:latin typeface="Times New Roman" pitchFamily="18" charset="0"/>
                <a:cs typeface="Times New Roman" pitchFamily="18" charset="0"/>
              </a:rPr>
              <a:t>THE ORIGIN OF THE NAME BANGA OR BANGLA</a:t>
            </a:r>
            <a:endParaRPr lang="en-US" sz="3200" dirty="0"/>
          </a:p>
        </p:txBody>
      </p:sp>
      <p:sp>
        <p:nvSpPr>
          <p:cNvPr id="3" name="Content Placeholder 2"/>
          <p:cNvSpPr>
            <a:spLocks noGrp="1"/>
          </p:cNvSpPr>
          <p:nvPr>
            <p:ph idx="1"/>
          </p:nvPr>
        </p:nvSpPr>
        <p:spPr>
          <a:xfrm>
            <a:off x="1274617" y="1703392"/>
            <a:ext cx="8534399" cy="3935410"/>
          </a:xfrm>
        </p:spPr>
        <p:txBody>
          <a:bodyPr>
            <a:normAutofit fontScale="92500" lnSpcReduction="20000"/>
          </a:bodyPr>
          <a:lstStyle/>
          <a:p>
            <a:pPr algn="just"/>
            <a:r>
              <a:rPr lang="en-US" sz="1900" b="1" dirty="0">
                <a:solidFill>
                  <a:schemeClr val="tx1"/>
                </a:solidFill>
                <a:latin typeface="Times New Roman" pitchFamily="18" charset="0"/>
                <a:cs typeface="Times New Roman" pitchFamily="18" charset="0"/>
              </a:rPr>
              <a:t>Introduction:</a:t>
            </a:r>
            <a:r>
              <a:rPr lang="en-US" sz="1900" dirty="0">
                <a:solidFill>
                  <a:schemeClr val="tx1"/>
                </a:solidFill>
                <a:latin typeface="Times New Roman" pitchFamily="18" charset="0"/>
                <a:cs typeface="Times New Roman" pitchFamily="18" charset="0"/>
              </a:rPr>
              <a:t> There are many differences of opinion about the origin of the name </a:t>
            </a:r>
            <a:r>
              <a:rPr lang="en-US" sz="1900" dirty="0" err="1">
                <a:solidFill>
                  <a:schemeClr val="tx1"/>
                </a:solidFill>
                <a:latin typeface="Times New Roman" pitchFamily="18" charset="0"/>
                <a:cs typeface="Times New Roman" pitchFamily="18" charset="0"/>
              </a:rPr>
              <a:t>Banga</a:t>
            </a:r>
            <a:r>
              <a:rPr lang="en-US" sz="1900" dirty="0">
                <a:solidFill>
                  <a:schemeClr val="tx1"/>
                </a:solidFill>
                <a:latin typeface="Times New Roman" pitchFamily="18" charset="0"/>
                <a:cs typeface="Times New Roman" pitchFamily="18" charset="0"/>
              </a:rPr>
              <a:t> or Bangla. According to some, the name Bengal and later </a:t>
            </a:r>
            <a:r>
              <a:rPr lang="en-US" sz="1900" dirty="0" err="1">
                <a:solidFill>
                  <a:schemeClr val="tx1"/>
                </a:solidFill>
                <a:latin typeface="Times New Roman" pitchFamily="18" charset="0"/>
                <a:cs typeface="Times New Roman" pitchFamily="18" charset="0"/>
              </a:rPr>
              <a:t>Bangala</a:t>
            </a:r>
            <a:r>
              <a:rPr lang="en-US" sz="1900" dirty="0">
                <a:solidFill>
                  <a:schemeClr val="tx1"/>
                </a:solidFill>
                <a:latin typeface="Times New Roman" pitchFamily="18" charset="0"/>
                <a:cs typeface="Times New Roman" pitchFamily="18" charset="0"/>
              </a:rPr>
              <a:t> originated from the name </a:t>
            </a:r>
            <a:r>
              <a:rPr lang="en-US" sz="1900" dirty="0" err="1">
                <a:solidFill>
                  <a:schemeClr val="tx1"/>
                </a:solidFill>
                <a:latin typeface="Times New Roman" pitchFamily="18" charset="0"/>
                <a:cs typeface="Times New Roman" pitchFamily="18" charset="0"/>
              </a:rPr>
              <a:t>Banga</a:t>
            </a:r>
            <a:r>
              <a:rPr lang="en-US" sz="1900" dirty="0">
                <a:solidFill>
                  <a:schemeClr val="tx1"/>
                </a:solidFill>
                <a:latin typeface="Times New Roman" pitchFamily="18" charset="0"/>
                <a:cs typeface="Times New Roman" pitchFamily="18" charset="0"/>
              </a:rPr>
              <a:t>. Some believe that a group of people called Bong in the past lived in the region and after them the region came to be known as </a:t>
            </a:r>
            <a:r>
              <a:rPr lang="en-US" sz="1900" dirty="0" err="1">
                <a:solidFill>
                  <a:schemeClr val="tx1"/>
                </a:solidFill>
                <a:latin typeface="Times New Roman" pitchFamily="18" charset="0"/>
                <a:cs typeface="Times New Roman" pitchFamily="18" charset="0"/>
              </a:rPr>
              <a:t>Banga</a:t>
            </a:r>
            <a:r>
              <a:rPr lang="en-US" sz="1900" dirty="0">
                <a:solidFill>
                  <a:schemeClr val="tx1"/>
                </a:solidFill>
                <a:latin typeface="Times New Roman" pitchFamily="18" charset="0"/>
                <a:cs typeface="Times New Roman" pitchFamily="18" charset="0"/>
              </a:rPr>
              <a:t>. Many people think that the submerged damp region is called </a:t>
            </a:r>
            <a:r>
              <a:rPr lang="en-US" sz="1900" dirty="0" err="1">
                <a:solidFill>
                  <a:schemeClr val="tx1"/>
                </a:solidFill>
                <a:latin typeface="Times New Roman" pitchFamily="18" charset="0"/>
                <a:cs typeface="Times New Roman" pitchFamily="18" charset="0"/>
              </a:rPr>
              <a:t>Banga</a:t>
            </a:r>
            <a:r>
              <a:rPr lang="en-US" sz="1900" dirty="0">
                <a:solidFill>
                  <a:schemeClr val="tx1"/>
                </a:solidFill>
                <a:latin typeface="Times New Roman" pitchFamily="18" charset="0"/>
                <a:cs typeface="Times New Roman" pitchFamily="18" charset="0"/>
              </a:rPr>
              <a:t> or Bengal. </a:t>
            </a:r>
            <a:r>
              <a:rPr lang="en-US" sz="1900" dirty="0" smtClean="0">
                <a:solidFill>
                  <a:schemeClr val="tx1"/>
                </a:solidFill>
                <a:latin typeface="Times New Roman" pitchFamily="18" charset="0"/>
                <a:cs typeface="Times New Roman" pitchFamily="18" charset="0"/>
              </a:rPr>
              <a:t>The </a:t>
            </a:r>
            <a:r>
              <a:rPr lang="en-US" sz="1900" dirty="0">
                <a:solidFill>
                  <a:schemeClr val="tx1"/>
                </a:solidFill>
                <a:latin typeface="Times New Roman" pitchFamily="18" charset="0"/>
                <a:cs typeface="Times New Roman" pitchFamily="18" charset="0"/>
              </a:rPr>
              <a:t>origin of the name </a:t>
            </a:r>
            <a:r>
              <a:rPr lang="en-US" sz="1900" dirty="0" err="1">
                <a:solidFill>
                  <a:schemeClr val="tx1"/>
                </a:solidFill>
                <a:latin typeface="Times New Roman" pitchFamily="18" charset="0"/>
                <a:cs typeface="Times New Roman" pitchFamily="18" charset="0"/>
              </a:rPr>
              <a:t>Banga</a:t>
            </a:r>
            <a:r>
              <a:rPr lang="en-US" sz="1900" dirty="0">
                <a:solidFill>
                  <a:schemeClr val="tx1"/>
                </a:solidFill>
                <a:latin typeface="Times New Roman" pitchFamily="18" charset="0"/>
                <a:cs typeface="Times New Roman" pitchFamily="18" charset="0"/>
              </a:rPr>
              <a:t> or Bangla is discussed below</a:t>
            </a:r>
            <a:r>
              <a:rPr lang="en-US" sz="1900" dirty="0" smtClean="0">
                <a:solidFill>
                  <a:schemeClr val="tx1"/>
                </a:solidFill>
                <a:latin typeface="Times New Roman" pitchFamily="18" charset="0"/>
                <a:cs typeface="Times New Roman" pitchFamily="18" charset="0"/>
              </a:rPr>
              <a:t>:</a:t>
            </a:r>
          </a:p>
          <a:p>
            <a:pPr algn="just"/>
            <a:r>
              <a:rPr lang="en-US" sz="1900" b="1" dirty="0" smtClean="0">
                <a:solidFill>
                  <a:schemeClr val="tx1"/>
                </a:solidFill>
                <a:latin typeface="Times New Roman" pitchFamily="18" charset="0"/>
                <a:cs typeface="Times New Roman" pitchFamily="18" charset="0"/>
              </a:rPr>
              <a:t>1</a:t>
            </a:r>
            <a:r>
              <a:rPr lang="en-US" sz="1900" b="1" dirty="0">
                <a:solidFill>
                  <a:schemeClr val="tx1"/>
                </a:solidFill>
                <a:latin typeface="Times New Roman" pitchFamily="18" charset="0"/>
                <a:cs typeface="Times New Roman" pitchFamily="18" charset="0"/>
              </a:rPr>
              <a:t>. Bengali in Travelers' Writings:</a:t>
            </a:r>
            <a:r>
              <a:rPr lang="en-US" sz="1900" dirty="0">
                <a:solidFill>
                  <a:schemeClr val="tx1"/>
                </a:solidFill>
                <a:latin typeface="Times New Roman" pitchFamily="18" charset="0"/>
                <a:cs typeface="Times New Roman" pitchFamily="18" charset="0"/>
              </a:rPr>
              <a:t> </a:t>
            </a:r>
            <a:r>
              <a:rPr lang="en-US" sz="1900" dirty="0" smtClean="0">
                <a:solidFill>
                  <a:schemeClr val="tx1"/>
                </a:solidFill>
                <a:latin typeface="Times New Roman" pitchFamily="18" charset="0"/>
                <a:cs typeface="Times New Roman" pitchFamily="18" charset="0"/>
              </a:rPr>
              <a:t>Bangla </a:t>
            </a:r>
            <a:r>
              <a:rPr lang="en-US" sz="1900" dirty="0">
                <a:solidFill>
                  <a:schemeClr val="tx1"/>
                </a:solidFill>
                <a:latin typeface="Times New Roman" pitchFamily="18" charset="0"/>
                <a:cs typeface="Times New Roman" pitchFamily="18" charset="0"/>
              </a:rPr>
              <a:t>was known as 'Bengal' during the British rule. In the 16th and 17th centuries European writings mention the country called 'Bengal'. </a:t>
            </a:r>
            <a:r>
              <a:rPr lang="en-US" sz="1900" dirty="0" err="1">
                <a:solidFill>
                  <a:schemeClr val="tx1"/>
                </a:solidFill>
                <a:latin typeface="Times New Roman" pitchFamily="18" charset="0"/>
                <a:cs typeface="Times New Roman" pitchFamily="18" charset="0"/>
              </a:rPr>
              <a:t>Marca</a:t>
            </a:r>
            <a:r>
              <a:rPr lang="en-US" sz="1900" dirty="0">
                <a:solidFill>
                  <a:schemeClr val="tx1"/>
                </a:solidFill>
                <a:latin typeface="Times New Roman" pitchFamily="18" charset="0"/>
                <a:cs typeface="Times New Roman" pitchFamily="18" charset="0"/>
              </a:rPr>
              <a:t> Polo is referring to the city of Bengal. </a:t>
            </a:r>
            <a:r>
              <a:rPr lang="en-US" sz="1900" dirty="0" err="1">
                <a:solidFill>
                  <a:schemeClr val="tx1"/>
                </a:solidFill>
                <a:latin typeface="Times New Roman" pitchFamily="18" charset="0"/>
                <a:cs typeface="Times New Roman" pitchFamily="18" charset="0"/>
              </a:rPr>
              <a:t>Gastoldi</a:t>
            </a:r>
            <a:r>
              <a:rPr lang="en-US" sz="1900" dirty="0">
                <a:solidFill>
                  <a:schemeClr val="tx1"/>
                </a:solidFill>
                <a:latin typeface="Times New Roman" pitchFamily="18" charset="0"/>
                <a:cs typeface="Times New Roman" pitchFamily="18" charset="0"/>
              </a:rPr>
              <a:t> in his map shows Bengal to be west of </a:t>
            </a:r>
            <a:r>
              <a:rPr lang="en-US" sz="1900" dirty="0" err="1">
                <a:solidFill>
                  <a:schemeClr val="tx1"/>
                </a:solidFill>
                <a:latin typeface="Times New Roman" pitchFamily="18" charset="0"/>
                <a:cs typeface="Times New Roman" pitchFamily="18" charset="0"/>
              </a:rPr>
              <a:t>Chattigram</a:t>
            </a:r>
            <a:r>
              <a:rPr lang="en-US" sz="1900" dirty="0">
                <a:solidFill>
                  <a:schemeClr val="tx1"/>
                </a:solidFill>
                <a:latin typeface="Times New Roman" pitchFamily="18" charset="0"/>
                <a:cs typeface="Times New Roman" pitchFamily="18" charset="0"/>
              </a:rPr>
              <a:t>.</a:t>
            </a:r>
          </a:p>
          <a:p>
            <a:pPr algn="just"/>
            <a:r>
              <a:rPr lang="en-US" sz="1900" b="1" dirty="0">
                <a:solidFill>
                  <a:schemeClr val="tx1"/>
                </a:solidFill>
                <a:latin typeface="Times New Roman" pitchFamily="18" charset="0"/>
                <a:cs typeface="Times New Roman" pitchFamily="18" charset="0"/>
              </a:rPr>
              <a:t>2. According to Ahmad </a:t>
            </a:r>
            <a:r>
              <a:rPr lang="en-US" sz="1900" b="1" dirty="0" err="1">
                <a:solidFill>
                  <a:schemeClr val="tx1"/>
                </a:solidFill>
                <a:latin typeface="Times New Roman" pitchFamily="18" charset="0"/>
                <a:cs typeface="Times New Roman" pitchFamily="18" charset="0"/>
              </a:rPr>
              <a:t>Rafiq</a:t>
            </a:r>
            <a:r>
              <a:rPr lang="en-US" sz="1900" b="1" dirty="0">
                <a:solidFill>
                  <a:schemeClr val="tx1"/>
                </a:solidFill>
                <a:latin typeface="Times New Roman" pitchFamily="18" charset="0"/>
                <a:cs typeface="Times New Roman" pitchFamily="18" charset="0"/>
              </a:rPr>
              <a:t>:</a:t>
            </a:r>
            <a:r>
              <a:rPr lang="en-US" sz="1900" dirty="0">
                <a:solidFill>
                  <a:schemeClr val="tx1"/>
                </a:solidFill>
                <a:latin typeface="Times New Roman" pitchFamily="18" charset="0"/>
                <a:cs typeface="Times New Roman" pitchFamily="18" charset="0"/>
              </a:rPr>
              <a:t> Ahmad </a:t>
            </a:r>
            <a:r>
              <a:rPr lang="en-US" sz="1900" dirty="0" err="1">
                <a:solidFill>
                  <a:schemeClr val="tx1"/>
                </a:solidFill>
                <a:latin typeface="Times New Roman" pitchFamily="18" charset="0"/>
                <a:cs typeface="Times New Roman" pitchFamily="18" charset="0"/>
              </a:rPr>
              <a:t>Rafiq</a:t>
            </a:r>
            <a:r>
              <a:rPr lang="en-US" sz="1900" dirty="0">
                <a:solidFill>
                  <a:schemeClr val="tx1"/>
                </a:solidFill>
                <a:latin typeface="Times New Roman" pitchFamily="18" charset="0"/>
                <a:cs typeface="Times New Roman" pitchFamily="18" charset="0"/>
              </a:rPr>
              <a:t> said in the book 'Bengali's Independence War', '......... However, the independent Bengali-land called </a:t>
            </a:r>
            <a:r>
              <a:rPr lang="en-US" sz="1900" dirty="0" err="1">
                <a:solidFill>
                  <a:schemeClr val="tx1"/>
                </a:solidFill>
                <a:latin typeface="Times New Roman" pitchFamily="18" charset="0"/>
                <a:cs typeface="Times New Roman" pitchFamily="18" charset="0"/>
              </a:rPr>
              <a:t>Gangaashtra</a:t>
            </a:r>
            <a:r>
              <a:rPr lang="en-US" sz="1900" dirty="0">
                <a:solidFill>
                  <a:schemeClr val="tx1"/>
                </a:solidFill>
                <a:latin typeface="Times New Roman" pitchFamily="18" charset="0"/>
                <a:cs typeface="Times New Roman" pitchFamily="18" charset="0"/>
              </a:rPr>
              <a:t> or </a:t>
            </a:r>
            <a:r>
              <a:rPr lang="en-US" sz="1900" dirty="0" err="1">
                <a:solidFill>
                  <a:schemeClr val="tx1"/>
                </a:solidFill>
                <a:latin typeface="Times New Roman" pitchFamily="18" charset="0"/>
                <a:cs typeface="Times New Roman" pitchFamily="18" charset="0"/>
              </a:rPr>
              <a:t>Gangahridi</a:t>
            </a:r>
            <a:r>
              <a:rPr lang="en-US" sz="1900" dirty="0">
                <a:solidFill>
                  <a:schemeClr val="tx1"/>
                </a:solidFill>
                <a:latin typeface="Times New Roman" pitchFamily="18" charset="0"/>
                <a:cs typeface="Times New Roman" pitchFamily="18" charset="0"/>
              </a:rPr>
              <a:t> is recognized as the most ancient state</a:t>
            </a:r>
            <a:r>
              <a:rPr lang="en-US" sz="1900" dirty="0" smtClean="0">
                <a:solidFill>
                  <a:schemeClr val="tx1"/>
                </a:solidFill>
                <a:latin typeface="Times New Roman" pitchFamily="18" charset="0"/>
                <a:cs typeface="Times New Roman" pitchFamily="18" charset="0"/>
              </a:rPr>
              <a:t>.</a:t>
            </a:r>
          </a:p>
          <a:p>
            <a:pPr algn="just"/>
            <a:r>
              <a:rPr lang="en-US" sz="1900" b="1" dirty="0">
                <a:solidFill>
                  <a:schemeClr val="tx1"/>
                </a:solidFill>
                <a:latin typeface="Times New Roman" pitchFamily="18" charset="0"/>
                <a:cs typeface="Times New Roman" pitchFamily="18" charset="0"/>
              </a:rPr>
              <a:t>3. According to Ajay Roy:</a:t>
            </a:r>
            <a:r>
              <a:rPr lang="en-US" sz="1900" dirty="0">
                <a:solidFill>
                  <a:schemeClr val="tx1"/>
                </a:solidFill>
                <a:latin typeface="Times New Roman" pitchFamily="18" charset="0"/>
                <a:cs typeface="Times New Roman" pitchFamily="18" charset="0"/>
              </a:rPr>
              <a:t> Ajay Roy says in the article 'Bengali </a:t>
            </a:r>
            <a:r>
              <a:rPr lang="en-US" sz="1900" dirty="0" err="1">
                <a:solidFill>
                  <a:schemeClr val="tx1"/>
                </a:solidFill>
                <a:latin typeface="Times New Roman" pitchFamily="18" charset="0"/>
                <a:cs typeface="Times New Roman" pitchFamily="18" charset="0"/>
              </a:rPr>
              <a:t>Janm</a:t>
            </a:r>
            <a:r>
              <a:rPr lang="en-US" sz="1900" dirty="0">
                <a:solidFill>
                  <a:schemeClr val="tx1"/>
                </a:solidFill>
                <a:latin typeface="Times New Roman" pitchFamily="18" charset="0"/>
                <a:cs typeface="Times New Roman" pitchFamily="18" charset="0"/>
              </a:rPr>
              <a:t>', the first mention of '</a:t>
            </a:r>
            <a:r>
              <a:rPr lang="en-US" sz="1900" dirty="0" err="1">
                <a:solidFill>
                  <a:schemeClr val="tx1"/>
                </a:solidFill>
                <a:latin typeface="Times New Roman" pitchFamily="18" charset="0"/>
                <a:cs typeface="Times New Roman" pitchFamily="18" charset="0"/>
              </a:rPr>
              <a:t>Beng</a:t>
            </a:r>
            <a:r>
              <a:rPr lang="en-US" sz="1900" dirty="0">
                <a:solidFill>
                  <a:schemeClr val="tx1"/>
                </a:solidFill>
                <a:latin typeface="Times New Roman" pitchFamily="18" charset="0"/>
                <a:cs typeface="Times New Roman" pitchFamily="18" charset="0"/>
              </a:rPr>
              <a:t>' people and townships can be seen in </a:t>
            </a:r>
            <a:r>
              <a:rPr lang="en-US" sz="1900" dirty="0" err="1">
                <a:solidFill>
                  <a:schemeClr val="tx1"/>
                </a:solidFill>
                <a:latin typeface="Times New Roman" pitchFamily="18" charset="0"/>
                <a:cs typeface="Times New Roman" pitchFamily="18" charset="0"/>
              </a:rPr>
              <a:t>Aitareya</a:t>
            </a:r>
            <a:r>
              <a:rPr lang="en-US" sz="1900" dirty="0">
                <a:solidFill>
                  <a:schemeClr val="tx1"/>
                </a:solidFill>
                <a:latin typeface="Times New Roman" pitchFamily="18" charset="0"/>
                <a:cs typeface="Times New Roman" pitchFamily="18" charset="0"/>
              </a:rPr>
              <a:t> </a:t>
            </a:r>
            <a:r>
              <a:rPr lang="en-US" sz="1900" dirty="0" err="1">
                <a:solidFill>
                  <a:schemeClr val="tx1"/>
                </a:solidFill>
                <a:latin typeface="Times New Roman" pitchFamily="18" charset="0"/>
                <a:cs typeface="Times New Roman" pitchFamily="18" charset="0"/>
              </a:rPr>
              <a:t>Aranya</a:t>
            </a:r>
            <a:r>
              <a:rPr lang="en-US" sz="1900" dirty="0">
                <a:solidFill>
                  <a:schemeClr val="tx1"/>
                </a:solidFill>
                <a:latin typeface="Times New Roman" pitchFamily="18" charset="0"/>
                <a:cs typeface="Times New Roman" pitchFamily="18" charset="0"/>
              </a:rPr>
              <a:t>. </a:t>
            </a:r>
          </a:p>
          <a:p>
            <a:pPr algn="just"/>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264436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634" y="609600"/>
            <a:ext cx="8562110" cy="1066800"/>
          </a:xfrm>
        </p:spPr>
        <p:txBody>
          <a:bodyPr>
            <a:normAutofit/>
          </a:bodyPr>
          <a:lstStyle/>
          <a:p>
            <a:pPr algn="ctr"/>
            <a:r>
              <a:rPr lang="en-US" sz="3200" b="1" dirty="0">
                <a:solidFill>
                  <a:srgbClr val="C00000"/>
                </a:solidFill>
                <a:latin typeface="Times New Roman" pitchFamily="18" charset="0"/>
                <a:cs typeface="Times New Roman" pitchFamily="18" charset="0"/>
              </a:rPr>
              <a:t>THE ORIGIN OF THE NAME BANGA OR BANGLA</a:t>
            </a:r>
            <a:endParaRPr lang="en-US" sz="3200" dirty="0"/>
          </a:p>
        </p:txBody>
      </p:sp>
      <p:sp>
        <p:nvSpPr>
          <p:cNvPr id="3" name="Content Placeholder 2"/>
          <p:cNvSpPr>
            <a:spLocks noGrp="1"/>
          </p:cNvSpPr>
          <p:nvPr>
            <p:ph idx="1"/>
          </p:nvPr>
        </p:nvSpPr>
        <p:spPr>
          <a:xfrm>
            <a:off x="1177635" y="1676400"/>
            <a:ext cx="8562109" cy="4004684"/>
          </a:xfrm>
        </p:spPr>
        <p:txBody>
          <a:bodyPr>
            <a:normAutofit fontScale="92500" lnSpcReduction="20000"/>
          </a:bodyPr>
          <a:lstStyle/>
          <a:p>
            <a:pPr algn="just"/>
            <a:r>
              <a:rPr lang="en-US" sz="1900" b="1" dirty="0" smtClean="0">
                <a:latin typeface="Times New Roman" pitchFamily="18" charset="0"/>
                <a:cs typeface="Times New Roman" pitchFamily="18" charset="0"/>
              </a:rPr>
              <a:t>4</a:t>
            </a:r>
            <a:r>
              <a:rPr lang="en-US" sz="1900" b="1" dirty="0">
                <a:latin typeface="Times New Roman" pitchFamily="18" charset="0"/>
                <a:cs typeface="Times New Roman" pitchFamily="18" charset="0"/>
              </a:rPr>
              <a:t>. According to </a:t>
            </a:r>
            <a:r>
              <a:rPr lang="en-US" sz="1900" b="1" dirty="0" err="1">
                <a:latin typeface="Times New Roman" pitchFamily="18" charset="0"/>
                <a:cs typeface="Times New Roman" pitchFamily="18" charset="0"/>
              </a:rPr>
              <a:t>Abul</a:t>
            </a:r>
            <a:r>
              <a:rPr lang="en-US" sz="1900" b="1" dirty="0">
                <a:latin typeface="Times New Roman" pitchFamily="18" charset="0"/>
                <a:cs typeface="Times New Roman" pitchFamily="18" charset="0"/>
              </a:rPr>
              <a:t> </a:t>
            </a:r>
            <a:r>
              <a:rPr lang="en-US" sz="1900" b="1" dirty="0" err="1">
                <a:latin typeface="Times New Roman" pitchFamily="18" charset="0"/>
                <a:cs typeface="Times New Roman" pitchFamily="18" charset="0"/>
              </a:rPr>
              <a:t>Fazl</a:t>
            </a:r>
            <a:r>
              <a:rPr lang="en-US" sz="1900" b="1" dirty="0">
                <a:latin typeface="Times New Roman" pitchFamily="18" charset="0"/>
                <a:cs typeface="Times New Roman" pitchFamily="18" charset="0"/>
              </a:rPr>
              <a:t>:</a:t>
            </a:r>
            <a:r>
              <a:rPr lang="en-US" sz="1900" dirty="0">
                <a:latin typeface="Times New Roman" pitchFamily="18" charset="0"/>
                <a:cs typeface="Times New Roman" pitchFamily="18" charset="0"/>
              </a:rPr>
              <a:t> The poet </a:t>
            </a:r>
            <a:r>
              <a:rPr lang="en-US" sz="1900" dirty="0" err="1">
                <a:latin typeface="Times New Roman" pitchFamily="18" charset="0"/>
                <a:cs typeface="Times New Roman" pitchFamily="18" charset="0"/>
              </a:rPr>
              <a:t>Abul</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Fazl</a:t>
            </a:r>
            <a:r>
              <a:rPr lang="en-US" sz="1900" dirty="0">
                <a:latin typeface="Times New Roman" pitchFamily="18" charset="0"/>
                <a:cs typeface="Times New Roman" pitchFamily="18" charset="0"/>
              </a:rPr>
              <a:t> in </a:t>
            </a:r>
            <a:r>
              <a:rPr lang="en-US" sz="1900" dirty="0" err="1">
                <a:latin typeface="Times New Roman" pitchFamily="18" charset="0"/>
                <a:cs typeface="Times New Roman" pitchFamily="18" charset="0"/>
              </a:rPr>
              <a:t>Ain</a:t>
            </a:r>
            <a:r>
              <a:rPr lang="en-US" sz="1900" dirty="0">
                <a:latin typeface="Times New Roman" pitchFamily="18" charset="0"/>
                <a:cs typeface="Times New Roman" pitchFamily="18" charset="0"/>
              </a:rPr>
              <a:t>-e-</a:t>
            </a:r>
            <a:r>
              <a:rPr lang="en-US" sz="1900" dirty="0" err="1">
                <a:latin typeface="Times New Roman" pitchFamily="18" charset="0"/>
                <a:cs typeface="Times New Roman" pitchFamily="18" charset="0"/>
              </a:rPr>
              <a:t>Akbari</a:t>
            </a:r>
            <a:r>
              <a:rPr lang="en-US" sz="1900" dirty="0">
                <a:latin typeface="Times New Roman" pitchFamily="18" charset="0"/>
                <a:cs typeface="Times New Roman" pitchFamily="18" charset="0"/>
              </a:rPr>
              <a:t> says about the origin of the name 'Bangla' in Emperor Akbar's meeting: "The ancient name of this country was </a:t>
            </a:r>
            <a:r>
              <a:rPr lang="en-US" sz="1900" dirty="0" err="1">
                <a:latin typeface="Times New Roman" pitchFamily="18" charset="0"/>
                <a:cs typeface="Times New Roman" pitchFamily="18" charset="0"/>
              </a:rPr>
              <a:t>Banga</a:t>
            </a:r>
            <a:r>
              <a:rPr lang="en-US" sz="1900" dirty="0">
                <a:latin typeface="Times New Roman" pitchFamily="18" charset="0"/>
                <a:cs typeface="Times New Roman" pitchFamily="18" charset="0"/>
              </a:rPr>
              <a:t>. In ancient times its kings used to build 'Al', a tower 10 yards high and 20 yards wide; Bengal and the origin of the name Bangla." So </a:t>
            </a:r>
            <a:r>
              <a:rPr lang="en-US" sz="1900" dirty="0" err="1">
                <a:latin typeface="Times New Roman" pitchFamily="18" charset="0"/>
                <a:cs typeface="Times New Roman" pitchFamily="18" charset="0"/>
              </a:rPr>
              <a:t>Bengal+Al</a:t>
            </a:r>
            <a:r>
              <a:rPr lang="en-US" sz="1900" dirty="0">
                <a:latin typeface="Times New Roman" pitchFamily="18" charset="0"/>
                <a:cs typeface="Times New Roman" pitchFamily="18" charset="0"/>
              </a:rPr>
              <a:t> = Bengal &gt; Bengal &gt; Bangla.</a:t>
            </a:r>
          </a:p>
          <a:p>
            <a:pPr algn="just"/>
            <a:r>
              <a:rPr lang="en-US" sz="1900" b="1" dirty="0">
                <a:latin typeface="Times New Roman" pitchFamily="18" charset="0"/>
                <a:cs typeface="Times New Roman" pitchFamily="18" charset="0"/>
              </a:rPr>
              <a:t>5. According to </a:t>
            </a:r>
            <a:r>
              <a:rPr lang="en-US" sz="1900" b="1" dirty="0" err="1">
                <a:latin typeface="Times New Roman" pitchFamily="18" charset="0"/>
                <a:cs typeface="Times New Roman" pitchFamily="18" charset="0"/>
              </a:rPr>
              <a:t>Sukumar</a:t>
            </a:r>
            <a:r>
              <a:rPr lang="en-US" sz="1900" b="1" dirty="0">
                <a:latin typeface="Times New Roman" pitchFamily="18" charset="0"/>
                <a:cs typeface="Times New Roman" pitchFamily="18" charset="0"/>
              </a:rPr>
              <a:t> </a:t>
            </a:r>
            <a:r>
              <a:rPr lang="en-US" sz="1900" b="1" dirty="0" err="1">
                <a:latin typeface="Times New Roman" pitchFamily="18" charset="0"/>
                <a:cs typeface="Times New Roman" pitchFamily="18" charset="0"/>
              </a:rPr>
              <a:t>Sen</a:t>
            </a:r>
            <a:r>
              <a:rPr lang="en-US" sz="1900" b="1" dirty="0">
                <a:latin typeface="Times New Roman" pitchFamily="18" charset="0"/>
                <a:cs typeface="Times New Roman" pitchFamily="18" charset="0"/>
              </a:rPr>
              <a:t>:</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Sukumar</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Sen</a:t>
            </a:r>
            <a:r>
              <a:rPr lang="en-US" sz="1900" dirty="0">
                <a:latin typeface="Times New Roman" pitchFamily="18" charset="0"/>
                <a:cs typeface="Times New Roman" pitchFamily="18" charset="0"/>
              </a:rPr>
              <a:t> has expressed the view that those who live in the watery country in the east are '</a:t>
            </a:r>
            <a:r>
              <a:rPr lang="en-US" sz="1900" dirty="0" err="1">
                <a:latin typeface="Times New Roman" pitchFamily="18" charset="0"/>
                <a:cs typeface="Times New Roman" pitchFamily="18" charset="0"/>
              </a:rPr>
              <a:t>Banga</a:t>
            </a:r>
            <a:r>
              <a:rPr lang="en-US" sz="1900" dirty="0">
                <a:latin typeface="Times New Roman" pitchFamily="18" charset="0"/>
                <a:cs typeface="Times New Roman" pitchFamily="18" charset="0"/>
              </a:rPr>
              <a:t>' and their home-land is '</a:t>
            </a:r>
            <a:r>
              <a:rPr lang="en-US" sz="1900" dirty="0" err="1">
                <a:latin typeface="Times New Roman" pitchFamily="18" charset="0"/>
                <a:cs typeface="Times New Roman" pitchFamily="18" charset="0"/>
              </a:rPr>
              <a:t>Banga-desh</a:t>
            </a:r>
            <a:r>
              <a:rPr lang="en-US" sz="1900" dirty="0">
                <a:latin typeface="Times New Roman" pitchFamily="18" charset="0"/>
                <a:cs typeface="Times New Roman" pitchFamily="18" charset="0"/>
              </a:rPr>
              <a:t>'.</a:t>
            </a:r>
          </a:p>
          <a:p>
            <a:pPr algn="just"/>
            <a:r>
              <a:rPr lang="en-US" sz="1900" b="1" dirty="0">
                <a:latin typeface="Times New Roman" pitchFamily="18" charset="0"/>
                <a:cs typeface="Times New Roman" pitchFamily="18" charset="0"/>
              </a:rPr>
              <a:t>6. According to </a:t>
            </a:r>
            <a:r>
              <a:rPr lang="en-US" sz="1900" b="1" dirty="0" err="1">
                <a:latin typeface="Times New Roman" pitchFamily="18" charset="0"/>
                <a:cs typeface="Times New Roman" pitchFamily="18" charset="0"/>
              </a:rPr>
              <a:t>Rameshchandra</a:t>
            </a:r>
            <a:r>
              <a:rPr lang="en-US" sz="1900" b="1" dirty="0">
                <a:latin typeface="Times New Roman" pitchFamily="18" charset="0"/>
                <a:cs typeface="Times New Roman" pitchFamily="18" charset="0"/>
              </a:rPr>
              <a:t> </a:t>
            </a:r>
            <a:r>
              <a:rPr lang="en-US" sz="1900" b="1" dirty="0" err="1">
                <a:latin typeface="Times New Roman" pitchFamily="18" charset="0"/>
                <a:cs typeface="Times New Roman" pitchFamily="18" charset="0"/>
              </a:rPr>
              <a:t>Majumdar</a:t>
            </a:r>
            <a:r>
              <a:rPr lang="en-US" sz="1900" b="1" dirty="0">
                <a:latin typeface="Times New Roman" pitchFamily="18" charset="0"/>
                <a:cs typeface="Times New Roman" pitchFamily="18" charset="0"/>
              </a:rPr>
              <a:t>:</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Rameshchandra</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Majumdar</a:t>
            </a:r>
            <a:r>
              <a:rPr lang="en-US" sz="1900" dirty="0">
                <a:latin typeface="Times New Roman" pitchFamily="18" charset="0"/>
                <a:cs typeface="Times New Roman" pitchFamily="18" charset="0"/>
              </a:rPr>
              <a:t> thinks that '</a:t>
            </a:r>
            <a:r>
              <a:rPr lang="en-US" sz="1900" dirty="0" err="1">
                <a:latin typeface="Times New Roman" pitchFamily="18" charset="0"/>
                <a:cs typeface="Times New Roman" pitchFamily="18" charset="0"/>
              </a:rPr>
              <a:t>Beng</a:t>
            </a:r>
            <a:r>
              <a:rPr lang="en-US" sz="1900" dirty="0">
                <a:latin typeface="Times New Roman" pitchFamily="18" charset="0"/>
                <a:cs typeface="Times New Roman" pitchFamily="18" charset="0"/>
              </a:rPr>
              <a:t>' and 'Bengal' were two separate countries from ancient times. From the name of the country 'Bengal' the whole country has been named 'Bangla' over time. The name 'Bengal' which is called 'Bengal' by the present day people of Bangladesh, carries the memory of that ancient 'Bengal' country.</a:t>
            </a:r>
          </a:p>
          <a:p>
            <a:pPr algn="just"/>
            <a:r>
              <a:rPr lang="en-US" sz="1900" b="1" dirty="0">
                <a:latin typeface="Times New Roman" pitchFamily="18" charset="0"/>
                <a:cs typeface="Times New Roman" pitchFamily="18" charset="0"/>
              </a:rPr>
              <a:t>7. According to </a:t>
            </a:r>
            <a:r>
              <a:rPr lang="en-US" sz="1900" b="1" dirty="0" err="1">
                <a:latin typeface="Times New Roman" pitchFamily="18" charset="0"/>
                <a:cs typeface="Times New Roman" pitchFamily="18" charset="0"/>
              </a:rPr>
              <a:t>Niharranjan</a:t>
            </a:r>
            <a:r>
              <a:rPr lang="en-US" sz="1900" b="1" dirty="0">
                <a:latin typeface="Times New Roman" pitchFamily="18" charset="0"/>
                <a:cs typeface="Times New Roman" pitchFamily="18" charset="0"/>
              </a:rPr>
              <a:t> Roy:</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Niharranjan</a:t>
            </a:r>
            <a:r>
              <a:rPr lang="en-US" sz="1900" dirty="0">
                <a:latin typeface="Times New Roman" pitchFamily="18" charset="0"/>
                <a:cs typeface="Times New Roman" pitchFamily="18" charset="0"/>
              </a:rPr>
              <a:t> Roy, along with </a:t>
            </a:r>
            <a:r>
              <a:rPr lang="en-US" sz="1900" dirty="0" err="1">
                <a:latin typeface="Times New Roman" pitchFamily="18" charset="0"/>
                <a:cs typeface="Times New Roman" pitchFamily="18" charset="0"/>
              </a:rPr>
              <a:t>Abul</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Fazal</a:t>
            </a:r>
            <a:r>
              <a:rPr lang="en-US" sz="1900" dirty="0">
                <a:latin typeface="Times New Roman" pitchFamily="18" charset="0"/>
                <a:cs typeface="Times New Roman" pitchFamily="18" charset="0"/>
              </a:rPr>
              <a:t>, said that the construction of small and large dams (al) to prevent floods and tidal currents in riverine countries was inevitable for agriculture and habitats. And '</a:t>
            </a:r>
            <a:r>
              <a:rPr lang="en-US" sz="1900" dirty="0" err="1">
                <a:latin typeface="Times New Roman" pitchFamily="18" charset="0"/>
                <a:cs typeface="Times New Roman" pitchFamily="18" charset="0"/>
              </a:rPr>
              <a:t>Banga</a:t>
            </a:r>
            <a:r>
              <a:rPr lang="en-US" sz="1900" dirty="0">
                <a:latin typeface="Times New Roman" pitchFamily="18" charset="0"/>
                <a:cs typeface="Times New Roman" pitchFamily="18" charset="0"/>
              </a:rPr>
              <a:t>' was joined with 'Al' and it was named '</a:t>
            </a:r>
            <a:r>
              <a:rPr lang="en-US" sz="1900" dirty="0" err="1">
                <a:latin typeface="Times New Roman" pitchFamily="18" charset="0"/>
                <a:cs typeface="Times New Roman" pitchFamily="18" charset="0"/>
              </a:rPr>
              <a:t>Bangala</a:t>
            </a:r>
            <a:r>
              <a:rPr lang="en-US" sz="1900" dirty="0">
                <a:latin typeface="Times New Roman" pitchFamily="18" charset="0"/>
                <a:cs typeface="Times New Roman" pitchFamily="18" charset="0"/>
              </a:rPr>
              <a:t>'.</a:t>
            </a:r>
          </a:p>
          <a:p>
            <a:pPr marL="0" indent="0">
              <a:buNone/>
            </a:pPr>
            <a:endParaRPr lang="en-US" dirty="0"/>
          </a:p>
        </p:txBody>
      </p:sp>
    </p:spTree>
    <p:extLst>
      <p:ext uri="{BB962C8B-B14F-4D97-AF65-F5344CB8AC3E}">
        <p14:creationId xmlns:p14="http://schemas.microsoft.com/office/powerpoint/2010/main" val="1879226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890" y="609600"/>
            <a:ext cx="8465128" cy="1066800"/>
          </a:xfrm>
        </p:spPr>
        <p:txBody>
          <a:bodyPr>
            <a:normAutofit/>
          </a:bodyPr>
          <a:lstStyle/>
          <a:p>
            <a:pPr algn="ctr"/>
            <a:r>
              <a:rPr lang="en-US" sz="3200" b="1" dirty="0">
                <a:solidFill>
                  <a:srgbClr val="C00000"/>
                </a:solidFill>
                <a:latin typeface="Times New Roman" pitchFamily="18" charset="0"/>
                <a:cs typeface="Times New Roman" pitchFamily="18" charset="0"/>
              </a:rPr>
              <a:t>THE ORIGIN OF THE NAME BANGA OR BANGLA</a:t>
            </a:r>
            <a:endParaRPr lang="en-US" sz="3200" dirty="0"/>
          </a:p>
        </p:txBody>
      </p:sp>
      <p:sp>
        <p:nvSpPr>
          <p:cNvPr id="3" name="Content Placeholder 2"/>
          <p:cNvSpPr>
            <a:spLocks noGrp="1"/>
          </p:cNvSpPr>
          <p:nvPr>
            <p:ph idx="1"/>
          </p:nvPr>
        </p:nvSpPr>
        <p:spPr>
          <a:xfrm>
            <a:off x="1343890" y="1841934"/>
            <a:ext cx="8465128" cy="4129375"/>
          </a:xfrm>
        </p:spPr>
        <p:txBody>
          <a:bodyPr>
            <a:normAutofit fontScale="85000" lnSpcReduction="10000"/>
          </a:bodyPr>
          <a:lstStyle/>
          <a:p>
            <a:pPr algn="just">
              <a:spcBef>
                <a:spcPts val="0"/>
              </a:spcBef>
            </a:pPr>
            <a:r>
              <a:rPr lang="en-US" sz="2100" b="1" dirty="0">
                <a:solidFill>
                  <a:schemeClr val="tx1"/>
                </a:solidFill>
                <a:latin typeface="Times New Roman" panose="02020603050405020304" pitchFamily="18" charset="0"/>
                <a:cs typeface="Times New Roman" pitchFamily="18" charset="0"/>
              </a:rPr>
              <a:t>Conclusion:</a:t>
            </a:r>
            <a:r>
              <a:rPr lang="en-US" sz="2100" dirty="0">
                <a:solidFill>
                  <a:schemeClr val="tx1"/>
                </a:solidFill>
                <a:latin typeface="Times New Roman" pitchFamily="18" charset="0"/>
                <a:cs typeface="Times New Roman" pitchFamily="18" charset="0"/>
              </a:rPr>
              <a:t> </a:t>
            </a:r>
            <a:endParaRPr lang="en-US" sz="2100" dirty="0" smtClean="0">
              <a:solidFill>
                <a:schemeClr val="tx1"/>
              </a:solidFill>
              <a:latin typeface="Times New Roman" pitchFamily="18" charset="0"/>
              <a:cs typeface="Times New Roman" pitchFamily="18" charset="0"/>
            </a:endParaRPr>
          </a:p>
          <a:p>
            <a:pPr marL="0" indent="0" algn="just">
              <a:spcBef>
                <a:spcPts val="0"/>
              </a:spcBef>
              <a:buNone/>
            </a:pPr>
            <a:endParaRPr lang="en-US" sz="2100" dirty="0" smtClean="0">
              <a:solidFill>
                <a:schemeClr val="tx1"/>
              </a:solidFill>
              <a:latin typeface="Times New Roman" pitchFamily="18" charset="0"/>
              <a:cs typeface="Times New Roman" pitchFamily="18" charset="0"/>
            </a:endParaRPr>
          </a:p>
          <a:p>
            <a:pPr marL="400050" lvl="1" indent="0" algn="just">
              <a:spcBef>
                <a:spcPts val="0"/>
              </a:spcBef>
              <a:buNone/>
            </a:pPr>
            <a:r>
              <a:rPr lang="en-US" sz="1900" dirty="0" smtClean="0">
                <a:solidFill>
                  <a:schemeClr val="tx1"/>
                </a:solidFill>
                <a:latin typeface="Times New Roman" pitchFamily="18" charset="0"/>
                <a:cs typeface="Times New Roman" pitchFamily="18" charset="0"/>
              </a:rPr>
              <a:t>Finally</a:t>
            </a:r>
            <a:r>
              <a:rPr lang="en-US" sz="1900" dirty="0">
                <a:solidFill>
                  <a:schemeClr val="tx1"/>
                </a:solidFill>
                <a:latin typeface="Times New Roman" pitchFamily="18" charset="0"/>
                <a:cs typeface="Times New Roman" pitchFamily="18" charset="0"/>
              </a:rPr>
              <a:t>, it can be said that from the ancient township 'Bengal' to '</a:t>
            </a:r>
            <a:r>
              <a:rPr lang="en-US" sz="1900" dirty="0" err="1">
                <a:solidFill>
                  <a:schemeClr val="tx1"/>
                </a:solidFill>
                <a:latin typeface="Times New Roman" pitchFamily="18" charset="0"/>
                <a:cs typeface="Times New Roman" pitchFamily="18" charset="0"/>
              </a:rPr>
              <a:t>Bangalah</a:t>
            </a:r>
            <a:r>
              <a:rPr lang="en-US" sz="1900" dirty="0">
                <a:solidFill>
                  <a:schemeClr val="tx1"/>
                </a:solidFill>
                <a:latin typeface="Times New Roman" pitchFamily="18" charset="0"/>
                <a:cs typeface="Times New Roman" pitchFamily="18" charset="0"/>
              </a:rPr>
              <a:t>' or '</a:t>
            </a:r>
            <a:r>
              <a:rPr lang="en-US" sz="1900" dirty="0" err="1">
                <a:solidFill>
                  <a:schemeClr val="tx1"/>
                </a:solidFill>
                <a:latin typeface="Times New Roman" pitchFamily="18" charset="0"/>
                <a:cs typeface="Times New Roman" pitchFamily="18" charset="0"/>
              </a:rPr>
              <a:t>Bangala</a:t>
            </a:r>
            <a:r>
              <a:rPr lang="en-US" sz="1900" dirty="0">
                <a:solidFill>
                  <a:schemeClr val="tx1"/>
                </a:solidFill>
                <a:latin typeface="Times New Roman" pitchFamily="18" charset="0"/>
                <a:cs typeface="Times New Roman" pitchFamily="18" charset="0"/>
              </a:rPr>
              <a:t>' in the Middle Ages, 'Bengal' of the Portuguese during the British rule, 'Bengal' of the English, 'East Bengal' during the Pakistan rule (1947-1955), East After gaining independence from Pakistan (1955), and the Great War of Liberation, the name 'Bangladesh' became well established. So, this is how Bengal &gt; Bengal &gt; </a:t>
            </a:r>
            <a:r>
              <a:rPr lang="en-US" sz="1900" dirty="0" err="1">
                <a:solidFill>
                  <a:schemeClr val="tx1"/>
                </a:solidFill>
                <a:latin typeface="Times New Roman" pitchFamily="18" charset="0"/>
                <a:cs typeface="Times New Roman" pitchFamily="18" charset="0"/>
              </a:rPr>
              <a:t>Bangala</a:t>
            </a:r>
            <a:r>
              <a:rPr lang="en-US" sz="1900" dirty="0">
                <a:solidFill>
                  <a:schemeClr val="tx1"/>
                </a:solidFill>
                <a:latin typeface="Times New Roman" pitchFamily="18" charset="0"/>
                <a:cs typeface="Times New Roman" pitchFamily="18" charset="0"/>
              </a:rPr>
              <a:t> &gt; </a:t>
            </a:r>
            <a:r>
              <a:rPr lang="en-US" sz="1900" dirty="0" err="1">
                <a:solidFill>
                  <a:schemeClr val="tx1"/>
                </a:solidFill>
                <a:latin typeface="Times New Roman" pitchFamily="18" charset="0"/>
                <a:cs typeface="Times New Roman" pitchFamily="18" charset="0"/>
              </a:rPr>
              <a:t>Suba</a:t>
            </a:r>
            <a:r>
              <a:rPr lang="en-US" sz="1900" dirty="0">
                <a:solidFill>
                  <a:schemeClr val="tx1"/>
                </a:solidFill>
                <a:latin typeface="Times New Roman" pitchFamily="18" charset="0"/>
                <a:cs typeface="Times New Roman" pitchFamily="18" charset="0"/>
              </a:rPr>
              <a:t>-i-</a:t>
            </a:r>
            <a:r>
              <a:rPr lang="en-US" sz="1900" dirty="0" err="1">
                <a:solidFill>
                  <a:schemeClr val="tx1"/>
                </a:solidFill>
                <a:latin typeface="Times New Roman" pitchFamily="18" charset="0"/>
                <a:cs typeface="Times New Roman" pitchFamily="18" charset="0"/>
              </a:rPr>
              <a:t>Bangala</a:t>
            </a:r>
            <a:r>
              <a:rPr lang="en-US" sz="1900" dirty="0">
                <a:solidFill>
                  <a:schemeClr val="tx1"/>
                </a:solidFill>
                <a:latin typeface="Times New Roman" pitchFamily="18" charset="0"/>
                <a:cs typeface="Times New Roman" pitchFamily="18" charset="0"/>
              </a:rPr>
              <a:t> &gt; East Bengal &gt; East Pakistan &gt; Bengal originated.</a:t>
            </a:r>
          </a:p>
          <a:p>
            <a:pPr algn="just">
              <a:spcBef>
                <a:spcPts val="0"/>
              </a:spcBef>
            </a:pPr>
            <a:r>
              <a:rPr lang="en-US" sz="2100" b="1" dirty="0">
                <a:solidFill>
                  <a:schemeClr val="tx1"/>
                </a:solidFill>
                <a:latin typeface="Times New Roman" pitchFamily="18" charset="0"/>
                <a:cs typeface="Times New Roman" pitchFamily="18" charset="0"/>
              </a:rPr>
              <a:t>The origin of the name and the ethnographic identity of </a:t>
            </a:r>
            <a:r>
              <a:rPr lang="en-US" sz="2100" b="1" dirty="0" smtClean="0">
                <a:solidFill>
                  <a:schemeClr val="tx1"/>
                </a:solidFill>
                <a:latin typeface="Times New Roman" pitchFamily="18" charset="0"/>
                <a:cs typeface="Times New Roman" pitchFamily="18" charset="0"/>
              </a:rPr>
              <a:t>Bengalis.</a:t>
            </a:r>
          </a:p>
          <a:p>
            <a:pPr marL="0" indent="0" algn="just">
              <a:spcBef>
                <a:spcPts val="0"/>
              </a:spcBef>
              <a:buNone/>
            </a:pPr>
            <a:endParaRPr lang="en-US" sz="2100" dirty="0" smtClean="0">
              <a:solidFill>
                <a:schemeClr val="tx1"/>
              </a:solidFill>
              <a:latin typeface="Times New Roman" pitchFamily="18" charset="0"/>
              <a:cs typeface="Times New Roman" pitchFamily="18" charset="0"/>
            </a:endParaRPr>
          </a:p>
          <a:p>
            <a:pPr marL="400050" lvl="1" indent="0" algn="just">
              <a:spcBef>
                <a:spcPts val="0"/>
              </a:spcBef>
              <a:buNone/>
            </a:pPr>
            <a:r>
              <a:rPr lang="en-US" sz="1900" dirty="0" smtClean="0">
                <a:solidFill>
                  <a:schemeClr val="tx1"/>
                </a:solidFill>
                <a:latin typeface="Times New Roman" pitchFamily="18" charset="0"/>
                <a:cs typeface="Times New Roman" pitchFamily="18" charset="0"/>
              </a:rPr>
              <a:t>Through </a:t>
            </a:r>
            <a:r>
              <a:rPr lang="en-US" sz="1900" dirty="0">
                <a:solidFill>
                  <a:schemeClr val="tx1"/>
                </a:solidFill>
                <a:latin typeface="Times New Roman" pitchFamily="18" charset="0"/>
                <a:cs typeface="Times New Roman" pitchFamily="18" charset="0"/>
              </a:rPr>
              <a:t>a long struggle, independent Bangladesh was established in 1971. The word Bangla has undergone various changes</a:t>
            </a:r>
            <a:r>
              <a:rPr lang="en-US" sz="1900" dirty="0" smtClean="0">
                <a:solidFill>
                  <a:schemeClr val="tx1"/>
                </a:solidFill>
                <a:latin typeface="Times New Roman" pitchFamily="18" charset="0"/>
                <a:cs typeface="Times New Roman" pitchFamily="18" charset="0"/>
              </a:rPr>
              <a:t>. But it is </a:t>
            </a:r>
            <a:r>
              <a:rPr lang="en-US" sz="1900" dirty="0">
                <a:solidFill>
                  <a:schemeClr val="tx1"/>
                </a:solidFill>
                <a:latin typeface="Times New Roman" pitchFamily="18" charset="0"/>
                <a:cs typeface="Times New Roman" pitchFamily="18" charset="0"/>
              </a:rPr>
              <a:t>briefly </a:t>
            </a:r>
            <a:r>
              <a:rPr lang="en-US" sz="1900" dirty="0" smtClean="0">
                <a:solidFill>
                  <a:schemeClr val="tx1"/>
                </a:solidFill>
                <a:latin typeface="Times New Roman" pitchFamily="18" charset="0"/>
                <a:cs typeface="Times New Roman" pitchFamily="18" charset="0"/>
              </a:rPr>
              <a:t>discussed </a:t>
            </a:r>
            <a:r>
              <a:rPr lang="en-US" sz="1900" dirty="0">
                <a:solidFill>
                  <a:schemeClr val="tx1"/>
                </a:solidFill>
                <a:latin typeface="Times New Roman" pitchFamily="18" charset="0"/>
                <a:cs typeface="Times New Roman" pitchFamily="18" charset="0"/>
              </a:rPr>
              <a:t>the origin of this </a:t>
            </a:r>
            <a:r>
              <a:rPr lang="en-US" sz="1900" dirty="0" smtClean="0">
                <a:solidFill>
                  <a:schemeClr val="tx1"/>
                </a:solidFill>
                <a:latin typeface="Times New Roman" pitchFamily="18" charset="0"/>
                <a:cs typeface="Times New Roman" pitchFamily="18" charset="0"/>
              </a:rPr>
              <a:t>Bengali name. We </a:t>
            </a:r>
            <a:r>
              <a:rPr lang="en-US" sz="1900" dirty="0">
                <a:solidFill>
                  <a:schemeClr val="tx1"/>
                </a:solidFill>
                <a:latin typeface="Times New Roman" pitchFamily="18" charset="0"/>
                <a:cs typeface="Times New Roman" pitchFamily="18" charset="0"/>
              </a:rPr>
              <a:t>all know that this region was divided into different towns from ancient times. Among them, Gaur and </a:t>
            </a:r>
            <a:r>
              <a:rPr lang="en-US" sz="1900" dirty="0" err="1">
                <a:solidFill>
                  <a:schemeClr val="tx1"/>
                </a:solidFill>
                <a:latin typeface="Times New Roman" pitchFamily="18" charset="0"/>
                <a:cs typeface="Times New Roman" pitchFamily="18" charset="0"/>
              </a:rPr>
              <a:t>Banga</a:t>
            </a:r>
            <a:r>
              <a:rPr lang="en-US" sz="1900" dirty="0">
                <a:solidFill>
                  <a:schemeClr val="tx1"/>
                </a:solidFill>
                <a:latin typeface="Times New Roman" pitchFamily="18" charset="0"/>
                <a:cs typeface="Times New Roman" pitchFamily="18" charset="0"/>
              </a:rPr>
              <a:t>. From this </a:t>
            </a:r>
            <a:r>
              <a:rPr lang="en-US" sz="1900" dirty="0" err="1">
                <a:solidFill>
                  <a:schemeClr val="tx1"/>
                </a:solidFill>
                <a:latin typeface="Times New Roman" pitchFamily="18" charset="0"/>
                <a:cs typeface="Times New Roman" pitchFamily="18" charset="0"/>
              </a:rPr>
              <a:t>Banga</a:t>
            </a:r>
            <a:r>
              <a:rPr lang="en-US" sz="1900" dirty="0">
                <a:solidFill>
                  <a:schemeClr val="tx1"/>
                </a:solidFill>
                <a:latin typeface="Times New Roman" pitchFamily="18" charset="0"/>
                <a:cs typeface="Times New Roman" pitchFamily="18" charset="0"/>
              </a:rPr>
              <a:t>, the word Bengali was gradually changed to </a:t>
            </a:r>
            <a:r>
              <a:rPr lang="en-US" sz="1900" dirty="0" smtClean="0">
                <a:solidFill>
                  <a:schemeClr val="tx1"/>
                </a:solidFill>
                <a:latin typeface="Times New Roman" pitchFamily="18" charset="0"/>
                <a:cs typeface="Times New Roman" pitchFamily="18" charset="0"/>
              </a:rPr>
              <a:t>Bengali. But </a:t>
            </a:r>
            <a:r>
              <a:rPr lang="en-US" sz="1900" dirty="0">
                <a:solidFill>
                  <a:schemeClr val="tx1"/>
                </a:solidFill>
                <a:latin typeface="Times New Roman" pitchFamily="18" charset="0"/>
                <a:cs typeface="Times New Roman" pitchFamily="18" charset="0"/>
              </a:rPr>
              <a:t>there are many doctrines, disagreements and there are many in this matter</a:t>
            </a:r>
            <a:r>
              <a:rPr lang="en-US" sz="1900" dirty="0" smtClean="0">
                <a:solidFill>
                  <a:schemeClr val="tx1"/>
                </a:solidFill>
                <a:latin typeface="Times New Roman" pitchFamily="18" charset="0"/>
                <a:cs typeface="Times New Roman" pitchFamily="18" charset="0"/>
              </a:rPr>
              <a:t>.</a:t>
            </a:r>
          </a:p>
          <a:p>
            <a:pPr marL="0" indent="0" algn="just">
              <a:spcBef>
                <a:spcPts val="0"/>
              </a:spcBef>
              <a:buNone/>
            </a:pPr>
            <a:r>
              <a:rPr lang="en-US" sz="2300" dirty="0">
                <a:solidFill>
                  <a:schemeClr val="tx1"/>
                </a:solidFill>
                <a:latin typeface="Times New Roman" pitchFamily="18" charset="0"/>
                <a:cs typeface="Times New Roman" pitchFamily="18" charset="0"/>
              </a:rPr>
              <a:t/>
            </a:r>
            <a:br>
              <a:rPr lang="en-US" sz="2300" dirty="0">
                <a:solidFill>
                  <a:schemeClr val="tx1"/>
                </a:solidFill>
                <a:latin typeface="Times New Roman" pitchFamily="18" charset="0"/>
                <a:cs typeface="Times New Roman" pitchFamily="18" charset="0"/>
              </a:rPr>
            </a:br>
            <a:endParaRPr lang="en-US" sz="2300" dirty="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228083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056" y="609600"/>
            <a:ext cx="8672944" cy="1011382"/>
          </a:xfrm>
        </p:spPr>
        <p:txBody>
          <a:bodyPr>
            <a:normAutofit fontScale="90000"/>
          </a:bodyPr>
          <a:lstStyle/>
          <a:p>
            <a:pPr algn="ctr"/>
            <a:r>
              <a:rPr lang="en-US" sz="3200" b="1" dirty="0">
                <a:solidFill>
                  <a:srgbClr val="C00000"/>
                </a:solidFill>
                <a:latin typeface="Times New Roman" pitchFamily="18" charset="0"/>
                <a:cs typeface="Times New Roman" pitchFamily="18" charset="0"/>
              </a:rPr>
              <a:t>THE ORIGIN OF THE NAME BANGA OR BANGLA</a:t>
            </a:r>
            <a:endParaRPr lang="en-US" sz="3200" dirty="0"/>
          </a:p>
        </p:txBody>
      </p:sp>
      <p:sp>
        <p:nvSpPr>
          <p:cNvPr id="3" name="Content Placeholder 2"/>
          <p:cNvSpPr>
            <a:spLocks noGrp="1"/>
          </p:cNvSpPr>
          <p:nvPr>
            <p:ph idx="1"/>
          </p:nvPr>
        </p:nvSpPr>
        <p:spPr>
          <a:xfrm>
            <a:off x="1413163" y="1620982"/>
            <a:ext cx="8492837" cy="3880773"/>
          </a:xfrm>
        </p:spPr>
        <p:txBody>
          <a:bodyPr>
            <a:normAutofit lnSpcReduction="10000"/>
          </a:bodyPr>
          <a:lstStyle/>
          <a:p>
            <a:pPr algn="just"/>
            <a:r>
              <a:rPr lang="en-US" b="1" dirty="0">
                <a:solidFill>
                  <a:schemeClr val="tx1"/>
                </a:solidFill>
                <a:latin typeface="Times New Roman" pitchFamily="18" charset="0"/>
                <a:cs typeface="Times New Roman" pitchFamily="18" charset="0"/>
              </a:rPr>
              <a:t>Different Doctrines:</a:t>
            </a:r>
            <a:endParaRPr lang="en-US" dirty="0">
              <a:solidFill>
                <a:schemeClr val="tx1"/>
              </a:solidFill>
              <a:latin typeface="Times New Roman" pitchFamily="18" charset="0"/>
              <a:cs typeface="Times New Roman" pitchFamily="18" charset="0"/>
            </a:endParaRPr>
          </a:p>
          <a:p>
            <a:pPr algn="just"/>
            <a:r>
              <a:rPr lang="en-US" dirty="0" err="1">
                <a:solidFill>
                  <a:schemeClr val="tx1"/>
                </a:solidFill>
                <a:latin typeface="Times New Roman" pitchFamily="18" charset="0"/>
                <a:cs typeface="Times New Roman" pitchFamily="18" charset="0"/>
              </a:rPr>
              <a:t>Abul</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Fazal</a:t>
            </a:r>
            <a:r>
              <a:rPr lang="en-US" dirty="0">
                <a:solidFill>
                  <a:schemeClr val="tx1"/>
                </a:solidFill>
                <a:latin typeface="Times New Roman" pitchFamily="18" charset="0"/>
                <a:cs typeface="Times New Roman" pitchFamily="18" charset="0"/>
              </a:rPr>
              <a:t> in his famous book '</a:t>
            </a:r>
            <a:r>
              <a:rPr lang="en-US" dirty="0" err="1">
                <a:solidFill>
                  <a:schemeClr val="tx1"/>
                </a:solidFill>
                <a:latin typeface="Times New Roman" pitchFamily="18" charset="0"/>
                <a:cs typeface="Times New Roman" pitchFamily="18" charset="0"/>
              </a:rPr>
              <a:t>Ain</a:t>
            </a:r>
            <a:r>
              <a:rPr lang="en-US" dirty="0">
                <a:solidFill>
                  <a:schemeClr val="tx1"/>
                </a:solidFill>
                <a:latin typeface="Times New Roman" pitchFamily="18" charset="0"/>
                <a:cs typeface="Times New Roman" pitchFamily="18" charset="0"/>
              </a:rPr>
              <a:t>-i-</a:t>
            </a:r>
            <a:r>
              <a:rPr lang="en-US" dirty="0" err="1">
                <a:solidFill>
                  <a:schemeClr val="tx1"/>
                </a:solidFill>
                <a:latin typeface="Times New Roman" pitchFamily="18" charset="0"/>
                <a:cs typeface="Times New Roman" pitchFamily="18" charset="0"/>
              </a:rPr>
              <a:t>Akbari</a:t>
            </a:r>
            <a:r>
              <a:rPr lang="en-US" dirty="0">
                <a:solidFill>
                  <a:schemeClr val="tx1"/>
                </a:solidFill>
                <a:latin typeface="Times New Roman" pitchFamily="18" charset="0"/>
                <a:cs typeface="Times New Roman" pitchFamily="18" charset="0"/>
              </a:rPr>
              <a:t>' said about the origin of the name '</a:t>
            </a:r>
            <a:r>
              <a:rPr lang="en-US" dirty="0" err="1">
                <a:solidFill>
                  <a:schemeClr val="tx1"/>
                </a:solidFill>
                <a:latin typeface="Times New Roman" pitchFamily="18" charset="0"/>
                <a:cs typeface="Times New Roman" pitchFamily="18" charset="0"/>
              </a:rPr>
              <a:t>Bangala</a:t>
            </a:r>
            <a:r>
              <a:rPr lang="en-US" dirty="0">
                <a:solidFill>
                  <a:schemeClr val="tx1"/>
                </a:solidFill>
                <a:latin typeface="Times New Roman" pitchFamily="18" charset="0"/>
                <a:cs typeface="Times New Roman" pitchFamily="18" charset="0"/>
              </a:rPr>
              <a:t>' ---Bengal. The name </a:t>
            </a:r>
            <a:r>
              <a:rPr lang="en-US" dirty="0" err="1">
                <a:solidFill>
                  <a:schemeClr val="tx1"/>
                </a:solidFill>
                <a:latin typeface="Times New Roman" pitchFamily="18" charset="0"/>
                <a:cs typeface="Times New Roman" pitchFamily="18" charset="0"/>
              </a:rPr>
              <a:t>Bangal</a:t>
            </a:r>
            <a:r>
              <a:rPr lang="en-US" dirty="0">
                <a:solidFill>
                  <a:schemeClr val="tx1"/>
                </a:solidFill>
                <a:latin typeface="Times New Roman" pitchFamily="18" charset="0"/>
                <a:cs typeface="Times New Roman" pitchFamily="18" charset="0"/>
              </a:rPr>
              <a:t> or </a:t>
            </a:r>
            <a:r>
              <a:rPr lang="en-US" dirty="0" err="1">
                <a:solidFill>
                  <a:schemeClr val="tx1"/>
                </a:solidFill>
                <a:latin typeface="Times New Roman" pitchFamily="18" charset="0"/>
                <a:cs typeface="Times New Roman" pitchFamily="18" charset="0"/>
              </a:rPr>
              <a:t>Bangala</a:t>
            </a:r>
            <a:r>
              <a:rPr lang="en-US" dirty="0">
                <a:solidFill>
                  <a:schemeClr val="tx1"/>
                </a:solidFill>
                <a:latin typeface="Times New Roman" pitchFamily="18" charset="0"/>
                <a:cs typeface="Times New Roman" pitchFamily="18" charset="0"/>
              </a:rPr>
              <a:t> originated by adding 'Al' to this Bengal.</a:t>
            </a:r>
          </a:p>
          <a:p>
            <a:pPr algn="just"/>
            <a:r>
              <a:rPr lang="en-US" dirty="0">
                <a:solidFill>
                  <a:schemeClr val="tx1"/>
                </a:solidFill>
                <a:latin typeface="Times New Roman" pitchFamily="18" charset="0"/>
                <a:cs typeface="Times New Roman" pitchFamily="18" charset="0"/>
              </a:rPr>
              <a:t>Many people have thought that '</a:t>
            </a:r>
            <a:r>
              <a:rPr lang="en-US" dirty="0" err="1">
                <a:solidFill>
                  <a:schemeClr val="tx1"/>
                </a:solidFill>
                <a:latin typeface="Times New Roman" pitchFamily="18" charset="0"/>
                <a:cs typeface="Times New Roman" pitchFamily="18" charset="0"/>
              </a:rPr>
              <a:t>Banga</a:t>
            </a:r>
            <a:r>
              <a:rPr lang="en-US" dirty="0">
                <a:solidFill>
                  <a:schemeClr val="tx1"/>
                </a:solidFill>
                <a:latin typeface="Times New Roman" pitchFamily="18" charset="0"/>
                <a:cs typeface="Times New Roman" pitchFamily="18" charset="0"/>
              </a:rPr>
              <a:t>' is a Chinese and Tibetan word. They may think that because the name of Bengal is similar to the name of rivers like Ganges, </a:t>
            </a:r>
            <a:r>
              <a:rPr lang="en-US" dirty="0" err="1">
                <a:solidFill>
                  <a:schemeClr val="tx1"/>
                </a:solidFill>
                <a:latin typeface="Times New Roman" pitchFamily="18" charset="0"/>
                <a:cs typeface="Times New Roman" pitchFamily="18" charset="0"/>
              </a:rPr>
              <a:t>Huangho</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Yangsiqiang</a:t>
            </a:r>
            <a:r>
              <a:rPr lang="en-US" dirty="0">
                <a:solidFill>
                  <a:schemeClr val="tx1"/>
                </a:solidFill>
                <a:latin typeface="Times New Roman" pitchFamily="18" charset="0"/>
                <a:cs typeface="Times New Roman" pitchFamily="18" charset="0"/>
              </a:rPr>
              <a:t> etc.</a:t>
            </a:r>
          </a:p>
          <a:p>
            <a:pPr algn="just"/>
            <a:r>
              <a:rPr lang="en-US" dirty="0">
                <a:solidFill>
                  <a:schemeClr val="tx1"/>
                </a:solidFill>
                <a:latin typeface="Times New Roman" pitchFamily="18" charset="0"/>
                <a:cs typeface="Times New Roman" pitchFamily="18" charset="0"/>
              </a:rPr>
              <a:t>Ramesh Chandra </a:t>
            </a:r>
            <a:r>
              <a:rPr lang="en-US" dirty="0" err="1">
                <a:solidFill>
                  <a:schemeClr val="tx1"/>
                </a:solidFill>
                <a:latin typeface="Times New Roman" pitchFamily="18" charset="0"/>
                <a:cs typeface="Times New Roman" pitchFamily="18" charset="0"/>
              </a:rPr>
              <a:t>Majumdar</a:t>
            </a:r>
            <a:r>
              <a:rPr lang="en-US" dirty="0">
                <a:solidFill>
                  <a:schemeClr val="tx1"/>
                </a:solidFill>
                <a:latin typeface="Times New Roman" pitchFamily="18" charset="0"/>
                <a:cs typeface="Times New Roman" pitchFamily="18" charset="0"/>
              </a:rPr>
              <a:t> thinks that 'Bengal' is the name of the country.</a:t>
            </a:r>
            <a:br>
              <a:rPr lang="en-US" dirty="0">
                <a:solidFill>
                  <a:schemeClr val="tx1"/>
                </a:solidFill>
                <a:latin typeface="Times New Roman" pitchFamily="18" charset="0"/>
                <a:cs typeface="Times New Roman" pitchFamily="18" charset="0"/>
              </a:rPr>
            </a:br>
            <a:r>
              <a:rPr lang="en-US" dirty="0">
                <a:solidFill>
                  <a:schemeClr val="tx1"/>
                </a:solidFill>
                <a:latin typeface="Times New Roman" pitchFamily="18" charset="0"/>
                <a:cs typeface="Times New Roman" pitchFamily="18" charset="0"/>
              </a:rPr>
              <a:t>During the reign of </a:t>
            </a:r>
            <a:r>
              <a:rPr lang="en-US" dirty="0" err="1">
                <a:solidFill>
                  <a:schemeClr val="tx1"/>
                </a:solidFill>
                <a:latin typeface="Times New Roman" pitchFamily="18" charset="0"/>
                <a:cs typeface="Times New Roman" pitchFamily="18" charset="0"/>
              </a:rPr>
              <a:t>Ilyas</a:t>
            </a:r>
            <a:r>
              <a:rPr lang="en-US" dirty="0">
                <a:solidFill>
                  <a:schemeClr val="tx1"/>
                </a:solidFill>
                <a:latin typeface="Times New Roman" pitchFamily="18" charset="0"/>
                <a:cs typeface="Times New Roman" pitchFamily="18" charset="0"/>
              </a:rPr>
              <a:t> Shah, his title was 'Shah-i-</a:t>
            </a:r>
            <a:r>
              <a:rPr lang="en-US" dirty="0" err="1">
                <a:solidFill>
                  <a:schemeClr val="tx1"/>
                </a:solidFill>
                <a:latin typeface="Times New Roman" pitchFamily="18" charset="0"/>
                <a:cs typeface="Times New Roman" pitchFamily="18" charset="0"/>
              </a:rPr>
              <a:t>Bangala</a:t>
            </a:r>
            <a:r>
              <a:rPr lang="en-US" dirty="0">
                <a:solidFill>
                  <a:schemeClr val="tx1"/>
                </a:solidFill>
                <a:latin typeface="Times New Roman" pitchFamily="18" charset="0"/>
                <a:cs typeface="Times New Roman" pitchFamily="18" charset="0"/>
              </a:rPr>
              <a:t>'. Also, in the 16th century, the Portuguese referred to Bengal as '</a:t>
            </a:r>
            <a:r>
              <a:rPr lang="en-US" dirty="0" err="1">
                <a:solidFill>
                  <a:schemeClr val="tx1"/>
                </a:solidFill>
                <a:latin typeface="Times New Roman" pitchFamily="18" charset="0"/>
                <a:cs typeface="Times New Roman" pitchFamily="18" charset="0"/>
              </a:rPr>
              <a:t>Bangala</a:t>
            </a:r>
            <a:r>
              <a:rPr lang="en-US" dirty="0">
                <a:solidFill>
                  <a:schemeClr val="tx1"/>
                </a:solidFill>
                <a:latin typeface="Times New Roman" pitchFamily="18" charset="0"/>
                <a:cs typeface="Times New Roman" pitchFamily="18" charset="0"/>
              </a:rPr>
              <a:t>'.</a:t>
            </a:r>
          </a:p>
          <a:p>
            <a:pPr algn="just"/>
            <a:r>
              <a:rPr lang="en-US" dirty="0">
                <a:solidFill>
                  <a:schemeClr val="tx1"/>
                </a:solidFill>
                <a:latin typeface="Times New Roman" pitchFamily="18" charset="0"/>
                <a:cs typeface="Times New Roman" pitchFamily="18" charset="0"/>
              </a:rPr>
              <a:t>Although historians differ about the origin of the name Bengali, it is emphatically ancient</a:t>
            </a:r>
          </a:p>
          <a:p>
            <a:endParaRPr lang="en-US" dirty="0"/>
          </a:p>
        </p:txBody>
      </p:sp>
    </p:spTree>
    <p:extLst>
      <p:ext uri="{BB962C8B-B14F-4D97-AF65-F5344CB8AC3E}">
        <p14:creationId xmlns:p14="http://schemas.microsoft.com/office/powerpoint/2010/main" val="3002837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11382"/>
          </a:xfrm>
        </p:spPr>
        <p:txBody>
          <a:bodyPr>
            <a:normAutofit fontScale="90000"/>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IMAGE FOR MARCO POLO OF ANCIENT BENGALI OR BANGLA</a:t>
            </a:r>
            <a:endParaRPr lang="en-US" sz="3200" b="1" dirty="0">
              <a:solidFill>
                <a:srgbClr val="C00000"/>
              </a:solidFill>
              <a:latin typeface="Times New Roman" panose="02020603050405020304" pitchFamily="18" charset="0"/>
              <a:cs typeface="Times New Roman" panose="02020603050405020304" pitchFamily="18" charset="0"/>
            </a:endParaRPr>
          </a:p>
        </p:txBody>
      </p:sp>
      <p:pic>
        <p:nvPicPr>
          <p:cNvPr id="1026" name="Picture 2" descr="Bangladesh originated from West Bengal and is economically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12326" y="1620982"/>
            <a:ext cx="4655127" cy="46274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1717964" y="5239472"/>
            <a:ext cx="3255818" cy="923330"/>
          </a:xfrm>
          <a:prstGeom prst="rect">
            <a:avLst/>
          </a:prstGeom>
        </p:spPr>
        <p:txBody>
          <a:bodyPr wrap="square">
            <a:spAutoFit/>
          </a:bodyPr>
          <a:lstStyle/>
          <a:p>
            <a:r>
              <a:rPr lang="en-US" b="1" dirty="0">
                <a:solidFill>
                  <a:srgbClr val="1A1A1A"/>
                </a:solidFill>
                <a:latin typeface="Times New Roman" panose="02020603050405020304" pitchFamily="18" charset="0"/>
                <a:cs typeface="Times New Roman" panose="02020603050405020304" pitchFamily="18" charset="0"/>
              </a:rPr>
              <a:t>Marco Polo</a:t>
            </a:r>
            <a:r>
              <a:rPr lang="en-US" dirty="0">
                <a:solidFill>
                  <a:srgbClr val="1A1A1A"/>
                </a:solidFill>
                <a:latin typeface="Times New Roman" panose="02020603050405020304" pitchFamily="18" charset="0"/>
                <a:cs typeface="Times New Roman" panose="02020603050405020304" pitchFamily="18" charset="0"/>
              </a:rPr>
              <a:t>, (born c. </a:t>
            </a:r>
            <a:r>
              <a:rPr lang="en-US" dirty="0" smtClean="0">
                <a:solidFill>
                  <a:srgbClr val="1A1A1A"/>
                </a:solidFill>
                <a:latin typeface="Times New Roman" panose="02020603050405020304" pitchFamily="18" charset="0"/>
                <a:cs typeface="Times New Roman" panose="02020603050405020304" pitchFamily="18" charset="0"/>
              </a:rPr>
              <a:t>1254, Venice </a:t>
            </a:r>
            <a:r>
              <a:rPr lang="en-US" dirty="0">
                <a:solidFill>
                  <a:srgbClr val="1A1A1A"/>
                </a:solidFill>
                <a:latin typeface="Times New Roman" panose="02020603050405020304" pitchFamily="18" charset="0"/>
                <a:cs typeface="Times New Roman" panose="02020603050405020304" pitchFamily="18" charset="0"/>
              </a:rPr>
              <a:t>[Italy</a:t>
            </a:r>
            <a:r>
              <a:rPr lang="en-US" dirty="0" smtClean="0">
                <a:solidFill>
                  <a:srgbClr val="1A1A1A"/>
                </a:solidFill>
                <a:latin typeface="Times New Roman" panose="02020603050405020304" pitchFamily="18" charset="0"/>
                <a:cs typeface="Times New Roman" panose="02020603050405020304" pitchFamily="18" charset="0"/>
              </a:rPr>
              <a:t>]—</a:t>
            </a:r>
            <a:r>
              <a:rPr lang="en-US" dirty="0">
                <a:solidFill>
                  <a:srgbClr val="1A1A1A"/>
                </a:solidFill>
                <a:latin typeface="Times New Roman" panose="02020603050405020304" pitchFamily="18" charset="0"/>
                <a:cs typeface="Times New Roman" panose="02020603050405020304" pitchFamily="18" charset="0"/>
              </a:rPr>
              <a:t>died January 8, 1324, Venice), </a:t>
            </a:r>
            <a:endParaRPr lang="en-US" dirty="0">
              <a:latin typeface="Times New Roman" panose="02020603050405020304" pitchFamily="18" charset="0"/>
              <a:cs typeface="Times New Roman" panose="02020603050405020304" pitchFamily="18" charset="0"/>
            </a:endParaRPr>
          </a:p>
        </p:txBody>
      </p:sp>
      <p:pic>
        <p:nvPicPr>
          <p:cNvPr id="1028" name="Picture 4" descr="National Geograph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3273" y="1620982"/>
            <a:ext cx="3380509" cy="36184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156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759A18-0F5E-F246-A01B-FB5544300785}"/>
              </a:ext>
            </a:extLst>
          </p:cNvPr>
          <p:cNvSpPr>
            <a:spLocks noGrp="1"/>
          </p:cNvSpPr>
          <p:nvPr>
            <p:ph type="title"/>
          </p:nvPr>
        </p:nvSpPr>
        <p:spPr>
          <a:xfrm>
            <a:off x="1454727" y="816864"/>
            <a:ext cx="8201892" cy="610154"/>
          </a:xfrm>
        </p:spPr>
        <p:txBody>
          <a:bodyPr>
            <a:normAutofit/>
          </a:bodyPr>
          <a:lstStyle/>
          <a:p>
            <a:pPr algn="ctr"/>
            <a:r>
              <a:rPr lang="en-US" sz="3200" b="1" dirty="0" smtClean="0">
                <a:solidFill>
                  <a:srgbClr val="C00000"/>
                </a:solidFill>
                <a:latin typeface="Times New Roman" pitchFamily="18" charset="0"/>
                <a:cs typeface="Times New Roman" pitchFamily="18" charset="0"/>
              </a:rPr>
              <a:t>INTRODUCTION – BANGLADESH </a:t>
            </a:r>
            <a:endParaRPr lang="en-US" sz="32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E9E659F2-1424-414B-A3B7-B2C01ACA0642}"/>
              </a:ext>
            </a:extLst>
          </p:cNvPr>
          <p:cNvSpPr>
            <a:spLocks noGrp="1"/>
          </p:cNvSpPr>
          <p:nvPr>
            <p:ph idx="1"/>
          </p:nvPr>
        </p:nvSpPr>
        <p:spPr>
          <a:xfrm>
            <a:off x="1276003" y="1652016"/>
            <a:ext cx="8559339" cy="4612939"/>
          </a:xfrm>
        </p:spPr>
        <p:txBody>
          <a:bodyPr>
            <a:noAutofit/>
          </a:bodyPr>
          <a:lstStyle/>
          <a:p>
            <a:pPr marL="536575" indent="-307975" algn="just">
              <a:buFont typeface="Wingdings" panose="05000000000000000000" pitchFamily="2" charset="2"/>
              <a:buChar char="Ø"/>
            </a:pPr>
            <a:r>
              <a:rPr lang="en-US" dirty="0">
                <a:solidFill>
                  <a:schemeClr val="tx1"/>
                </a:solidFill>
                <a:latin typeface="Times New Roman" pitchFamily="18" charset="0"/>
                <a:cs typeface="Times New Roman" pitchFamily="18" charset="0"/>
              </a:rPr>
              <a:t>Bangladesh is located to the east of India on the Bay of Bengal. It is a South Asian country marked by lush greenery and many waterways. Its Padma (Ganges), Meghna and Jamuna rivers create fertile plains, and travel by boat is common. On the southern coast, the Sundarbans, an enormous mangrove forest shared with Eastern India, is home to the </a:t>
            </a:r>
            <a:r>
              <a:rPr lang="en-US" dirty="0" smtClean="0">
                <a:solidFill>
                  <a:schemeClr val="tx1"/>
                </a:solidFill>
                <a:latin typeface="Times New Roman" pitchFamily="18" charset="0"/>
                <a:cs typeface="Times New Roman" pitchFamily="18" charset="0"/>
              </a:rPr>
              <a:t>Royal </a:t>
            </a:r>
            <a:r>
              <a:rPr lang="en-US" dirty="0">
                <a:solidFill>
                  <a:schemeClr val="tx1"/>
                </a:solidFill>
                <a:latin typeface="Times New Roman" pitchFamily="18" charset="0"/>
                <a:cs typeface="Times New Roman" pitchFamily="18" charset="0"/>
              </a:rPr>
              <a:t>Bengal </a:t>
            </a:r>
            <a:r>
              <a:rPr lang="en-US" dirty="0" smtClean="0">
                <a:solidFill>
                  <a:schemeClr val="tx1"/>
                </a:solidFill>
                <a:latin typeface="Times New Roman" pitchFamily="18" charset="0"/>
                <a:cs typeface="Times New Roman" pitchFamily="18" charset="0"/>
              </a:rPr>
              <a:t>Tiger</a:t>
            </a:r>
            <a:r>
              <a:rPr lang="en-US" dirty="0">
                <a:solidFill>
                  <a:schemeClr val="tx1"/>
                </a:solidFill>
                <a:latin typeface="Times New Roman" pitchFamily="18" charset="0"/>
                <a:cs typeface="Times New Roman" pitchFamily="18" charset="0"/>
              </a:rPr>
              <a:t>.</a:t>
            </a:r>
          </a:p>
          <a:p>
            <a:pPr marL="536575" indent="-307975" algn="just">
              <a:buFont typeface="Wingdings" panose="05000000000000000000" pitchFamily="2" charset="2"/>
              <a:buChar char="Ø"/>
            </a:pPr>
            <a:r>
              <a:rPr lang="en-US" dirty="0">
                <a:solidFill>
                  <a:schemeClr val="tx1"/>
                </a:solidFill>
                <a:latin typeface="Times New Roman" pitchFamily="18" charset="0"/>
                <a:cs typeface="Times New Roman" pitchFamily="18" charset="0"/>
              </a:rPr>
              <a:t>The official name is the People's Republic of Bangladesh. Bangladesh is the eighth most populous country in the world, with a population exceeding 165.15 million people in an area of either 148,460 square </a:t>
            </a:r>
            <a:r>
              <a:rPr lang="en-US" dirty="0" err="1">
                <a:solidFill>
                  <a:schemeClr val="tx1"/>
                </a:solidFill>
                <a:latin typeface="Times New Roman" pitchFamily="18" charset="0"/>
                <a:cs typeface="Times New Roman" pitchFamily="18" charset="0"/>
              </a:rPr>
              <a:t>kilometres</a:t>
            </a:r>
            <a:r>
              <a:rPr lang="en-US" dirty="0">
                <a:solidFill>
                  <a:schemeClr val="tx1"/>
                </a:solidFill>
                <a:latin typeface="Times New Roman" pitchFamily="18" charset="0"/>
                <a:cs typeface="Times New Roman" pitchFamily="18" charset="0"/>
              </a:rPr>
              <a:t>/57,320 </a:t>
            </a:r>
            <a:r>
              <a:rPr lang="en-US" dirty="0" err="1">
                <a:solidFill>
                  <a:schemeClr val="tx1"/>
                </a:solidFill>
                <a:latin typeface="Times New Roman" pitchFamily="18" charset="0"/>
                <a:cs typeface="Times New Roman" pitchFamily="18" charset="0"/>
              </a:rPr>
              <a:t>sq</a:t>
            </a:r>
            <a:r>
              <a:rPr lang="en-US" dirty="0">
                <a:solidFill>
                  <a:schemeClr val="tx1"/>
                </a:solidFill>
                <a:latin typeface="Times New Roman" pitchFamily="18" charset="0"/>
                <a:cs typeface="Times New Roman" pitchFamily="18" charset="0"/>
              </a:rPr>
              <a:t> mi (previously 147,570 sq. </a:t>
            </a:r>
            <a:r>
              <a:rPr lang="en-US" dirty="0" err="1">
                <a:solidFill>
                  <a:schemeClr val="tx1"/>
                </a:solidFill>
                <a:latin typeface="Times New Roman" pitchFamily="18" charset="0"/>
                <a:cs typeface="Times New Roman" pitchFamily="18" charset="0"/>
              </a:rPr>
              <a:t>kilometres</a:t>
            </a:r>
            <a:r>
              <a:rPr lang="en-US" dirty="0">
                <a:solidFill>
                  <a:schemeClr val="tx1"/>
                </a:solidFill>
                <a:latin typeface="Times New Roman" pitchFamily="18" charset="0"/>
                <a:cs typeface="Times New Roman" pitchFamily="18" charset="0"/>
              </a:rPr>
              <a:t>/ 56,980 </a:t>
            </a:r>
            <a:r>
              <a:rPr lang="en-US" dirty="0" err="1">
                <a:solidFill>
                  <a:schemeClr val="tx1"/>
                </a:solidFill>
                <a:latin typeface="Times New Roman" pitchFamily="18" charset="0"/>
                <a:cs typeface="Times New Roman" pitchFamily="18" charset="0"/>
              </a:rPr>
              <a:t>sq</a:t>
            </a:r>
            <a:r>
              <a:rPr lang="en-US" dirty="0">
                <a:solidFill>
                  <a:schemeClr val="tx1"/>
                </a:solidFill>
                <a:latin typeface="Times New Roman" pitchFamily="18" charset="0"/>
                <a:cs typeface="Times New Roman" pitchFamily="18" charset="0"/>
              </a:rPr>
              <a:t> mi). </a:t>
            </a:r>
          </a:p>
          <a:p>
            <a:pPr marL="536575" indent="-307975" algn="just">
              <a:buFont typeface="Wingdings" panose="05000000000000000000" pitchFamily="2" charset="2"/>
              <a:buChar char="Ø"/>
            </a:pPr>
            <a:r>
              <a:rPr lang="en-US" dirty="0">
                <a:solidFill>
                  <a:schemeClr val="tx1"/>
                </a:solidFill>
                <a:latin typeface="Times New Roman" pitchFamily="18" charset="0"/>
                <a:cs typeface="Times New Roman" pitchFamily="18" charset="0"/>
              </a:rPr>
              <a:t>Bangladesh is one of the most densely populated countries in the world. Bangladesh shares land borders with India to the west, north, and east, and Myanmar to the southeast. In the south, it has a coastline along the Bay of Bengal. It is narrowly separated from Bhutan and Nepal by the Siliguri corridor; and from China by 100 km of the Indian state of Sikkim in the north.</a:t>
            </a:r>
          </a:p>
        </p:txBody>
      </p:sp>
    </p:spTree>
    <p:extLst>
      <p:ext uri="{BB962C8B-B14F-4D97-AF65-F5344CB8AC3E}">
        <p14:creationId xmlns:p14="http://schemas.microsoft.com/office/powerpoint/2010/main" val="1941300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FAA1CA0B-10BD-3F45-ACA2-E18A2D97D463}"/>
              </a:ext>
            </a:extLst>
          </p:cNvPr>
          <p:cNvSpPr>
            <a:spLocks noGrp="1"/>
          </p:cNvSpPr>
          <p:nvPr>
            <p:ph type="title"/>
          </p:nvPr>
        </p:nvSpPr>
        <p:spPr>
          <a:xfrm>
            <a:off x="1302867" y="816864"/>
            <a:ext cx="8367605" cy="610154"/>
          </a:xfrm>
        </p:spPr>
        <p:txBody>
          <a:bodyPr>
            <a:normAutofit/>
          </a:bodyPr>
          <a:lstStyle/>
          <a:p>
            <a:pPr algn="ctr"/>
            <a:r>
              <a:rPr lang="en-US" sz="3200" b="1" dirty="0" smtClean="0">
                <a:solidFill>
                  <a:srgbClr val="C00000"/>
                </a:solidFill>
                <a:latin typeface="Times New Roman" pitchFamily="18" charset="0"/>
                <a:cs typeface="Times New Roman" pitchFamily="18" charset="0"/>
              </a:rPr>
              <a:t>INTRODUCTION</a:t>
            </a:r>
            <a:endParaRPr lang="en-US" sz="3200" b="1" dirty="0">
              <a:solidFill>
                <a:srgbClr val="C00000"/>
              </a:solidFill>
              <a:latin typeface="Times New Roman" pitchFamily="18" charset="0"/>
              <a:cs typeface="Times New Roman" pitchFamily="18" charset="0"/>
            </a:endParaRPr>
          </a:p>
        </p:txBody>
      </p:sp>
      <p:sp>
        <p:nvSpPr>
          <p:cNvPr id="6" name="Content Placeholder 2">
            <a:extLst>
              <a:ext uri="{FF2B5EF4-FFF2-40B4-BE49-F238E27FC236}">
                <a16:creationId xmlns="" xmlns:a16="http://schemas.microsoft.com/office/drawing/2014/main" id="{A77B638D-EA02-A847-81B5-E8FCB1EA7229}"/>
              </a:ext>
            </a:extLst>
          </p:cNvPr>
          <p:cNvSpPr>
            <a:spLocks noGrp="1"/>
          </p:cNvSpPr>
          <p:nvPr>
            <p:ph idx="1"/>
          </p:nvPr>
        </p:nvSpPr>
        <p:spPr>
          <a:xfrm>
            <a:off x="1302868" y="1748511"/>
            <a:ext cx="8367605" cy="4551928"/>
          </a:xfrm>
        </p:spPr>
        <p:txBody>
          <a:bodyPr>
            <a:noAutofit/>
          </a:bodyPr>
          <a:lstStyle/>
          <a:p>
            <a:pPr marL="215900" indent="0">
              <a:lnSpc>
                <a:spcPct val="120000"/>
              </a:lnSpc>
              <a:spcBef>
                <a:spcPts val="0"/>
              </a:spcBef>
              <a:spcAft>
                <a:spcPts val="0"/>
              </a:spcAft>
              <a:buNone/>
            </a:pPr>
            <a:r>
              <a:rPr lang="en-US" b="1" i="1" u="sng" dirty="0">
                <a:solidFill>
                  <a:srgbClr val="0070C0"/>
                </a:solidFill>
                <a:latin typeface="Times New Roman" pitchFamily="18" charset="0"/>
                <a:cs typeface="Times New Roman" pitchFamily="18" charset="0"/>
              </a:rPr>
              <a:t>Administrative data</a:t>
            </a:r>
          </a:p>
          <a:p>
            <a:pPr marL="622300" indent="-406400">
              <a:lnSpc>
                <a:spcPct val="120000"/>
              </a:lnSpc>
              <a:spcBef>
                <a:spcPts val="0"/>
              </a:spcBef>
              <a:spcAft>
                <a:spcPts val="0"/>
              </a:spcAft>
              <a:buFont typeface="Wingdings" pitchFamily="2" charset="2"/>
              <a:buChar char="q"/>
            </a:pPr>
            <a:r>
              <a:rPr lang="en-US" dirty="0">
                <a:solidFill>
                  <a:schemeClr val="tx1"/>
                </a:solidFill>
                <a:latin typeface="Times New Roman" pitchFamily="18" charset="0"/>
                <a:cs typeface="Times New Roman" pitchFamily="18" charset="0"/>
              </a:rPr>
              <a:t>Official Name		</a:t>
            </a:r>
            <a:r>
              <a:rPr lang="en-US" dirty="0" smtClean="0">
                <a:solidFill>
                  <a:schemeClr val="tx1"/>
                </a:solidFill>
                <a:latin typeface="Times New Roman" pitchFamily="18" charset="0"/>
                <a:cs typeface="Times New Roman" pitchFamily="18" charset="0"/>
              </a:rPr>
              <a:t>	: </a:t>
            </a:r>
            <a:r>
              <a:rPr lang="en-US" dirty="0">
                <a:solidFill>
                  <a:schemeClr val="tx1"/>
                </a:solidFill>
                <a:latin typeface="Times New Roman" pitchFamily="18" charset="0"/>
                <a:cs typeface="Times New Roman" pitchFamily="18" charset="0"/>
              </a:rPr>
              <a:t>People's Republic of Bangladesh </a:t>
            </a:r>
          </a:p>
          <a:p>
            <a:pPr marL="622300" indent="-406400">
              <a:lnSpc>
                <a:spcPct val="120000"/>
              </a:lnSpc>
              <a:spcBef>
                <a:spcPts val="0"/>
              </a:spcBef>
              <a:spcAft>
                <a:spcPts val="0"/>
              </a:spcAft>
              <a:buFont typeface="Wingdings" pitchFamily="2" charset="2"/>
              <a:buChar char="q"/>
            </a:pPr>
            <a:r>
              <a:rPr lang="en-US" dirty="0">
                <a:solidFill>
                  <a:schemeClr val="tx1"/>
                </a:solidFill>
                <a:latin typeface="Times New Roman" pitchFamily="18" charset="0"/>
                <a:cs typeface="Times New Roman" pitchFamily="18" charset="0"/>
              </a:rPr>
              <a:t>Capital and largest </a:t>
            </a:r>
            <a:r>
              <a:rPr lang="en-US" dirty="0" smtClean="0">
                <a:solidFill>
                  <a:schemeClr val="tx1"/>
                </a:solidFill>
                <a:latin typeface="Times New Roman" pitchFamily="18" charset="0"/>
                <a:cs typeface="Times New Roman" pitchFamily="18" charset="0"/>
              </a:rPr>
              <a:t>city		: </a:t>
            </a:r>
            <a:r>
              <a:rPr lang="en-US" dirty="0">
                <a:solidFill>
                  <a:schemeClr val="tx1"/>
                </a:solidFill>
                <a:latin typeface="Times New Roman" pitchFamily="18" charset="0"/>
                <a:cs typeface="Times New Roman" pitchFamily="18" charset="0"/>
              </a:rPr>
              <a:t>Dhaka</a:t>
            </a:r>
          </a:p>
          <a:p>
            <a:pPr marL="622300" indent="-406400">
              <a:lnSpc>
                <a:spcPct val="120000"/>
              </a:lnSpc>
              <a:spcBef>
                <a:spcPts val="0"/>
              </a:spcBef>
              <a:spcAft>
                <a:spcPts val="0"/>
              </a:spcAft>
              <a:buFont typeface="Wingdings" pitchFamily="2" charset="2"/>
              <a:buChar char="q"/>
            </a:pPr>
            <a:r>
              <a:rPr lang="en-US" dirty="0">
                <a:solidFill>
                  <a:schemeClr val="tx1"/>
                </a:solidFill>
                <a:latin typeface="Times New Roman" pitchFamily="18" charset="0"/>
                <a:cs typeface="Times New Roman" pitchFamily="18" charset="0"/>
              </a:rPr>
              <a:t>Official national language	: Bengali</a:t>
            </a:r>
          </a:p>
          <a:p>
            <a:pPr marL="622300" indent="-406400">
              <a:lnSpc>
                <a:spcPct val="120000"/>
              </a:lnSpc>
              <a:spcBef>
                <a:spcPts val="0"/>
              </a:spcBef>
              <a:spcAft>
                <a:spcPts val="0"/>
              </a:spcAft>
              <a:buFont typeface="Wingdings" pitchFamily="2" charset="2"/>
              <a:buChar char="q"/>
            </a:pPr>
            <a:r>
              <a:rPr lang="en-US" dirty="0">
                <a:solidFill>
                  <a:schemeClr val="tx1"/>
                </a:solidFill>
                <a:latin typeface="Times New Roman" pitchFamily="18" charset="0"/>
                <a:cs typeface="Times New Roman" pitchFamily="18" charset="0"/>
              </a:rPr>
              <a:t>Ethnic Groups		</a:t>
            </a:r>
            <a:r>
              <a:rPr lang="en-US" dirty="0" smtClean="0">
                <a:solidFill>
                  <a:schemeClr val="tx1"/>
                </a:solidFill>
                <a:latin typeface="Times New Roman" pitchFamily="18" charset="0"/>
                <a:cs typeface="Times New Roman" pitchFamily="18" charset="0"/>
              </a:rPr>
              <a:t>	: </a:t>
            </a:r>
            <a:r>
              <a:rPr lang="en-US" dirty="0">
                <a:solidFill>
                  <a:schemeClr val="tx1"/>
                </a:solidFill>
                <a:latin typeface="Times New Roman" pitchFamily="18" charset="0"/>
                <a:cs typeface="Times New Roman" pitchFamily="18" charset="0"/>
              </a:rPr>
              <a:t>98% Bengalis and 2% minorities </a:t>
            </a:r>
          </a:p>
          <a:p>
            <a:pPr marL="628650" indent="-412750">
              <a:lnSpc>
                <a:spcPct val="120000"/>
              </a:lnSpc>
              <a:spcBef>
                <a:spcPts val="0"/>
              </a:spcBef>
              <a:spcAft>
                <a:spcPts val="0"/>
              </a:spcAft>
              <a:buFont typeface="Wingdings" pitchFamily="2" charset="2"/>
              <a:buChar char="q"/>
            </a:pPr>
            <a:r>
              <a:rPr lang="en-US" dirty="0">
                <a:solidFill>
                  <a:schemeClr val="tx1"/>
                </a:solidFill>
                <a:latin typeface="Times New Roman" pitchFamily="18" charset="0"/>
                <a:cs typeface="Times New Roman" pitchFamily="18" charset="0"/>
              </a:rPr>
              <a:t>Religion			</a:t>
            </a:r>
            <a:r>
              <a:rPr lang="en-US" dirty="0" smtClean="0">
                <a:solidFill>
                  <a:schemeClr val="tx1"/>
                </a:solidFill>
                <a:latin typeface="Times New Roman" pitchFamily="18" charset="0"/>
                <a:cs typeface="Times New Roman" pitchFamily="18" charset="0"/>
              </a:rPr>
              <a:t>	: </a:t>
            </a:r>
            <a:r>
              <a:rPr lang="en-US" dirty="0">
                <a:solidFill>
                  <a:schemeClr val="tx1"/>
                </a:solidFill>
                <a:latin typeface="Times New Roman" pitchFamily="18" charset="0"/>
                <a:cs typeface="Times New Roman" pitchFamily="18" charset="0"/>
              </a:rPr>
              <a:t>91.04% Islam, 7.95% Hinduism, 0.61% Buddhism, </a:t>
            </a:r>
            <a:endParaRPr lang="en-US" dirty="0" smtClean="0">
              <a:solidFill>
                <a:schemeClr val="tx1"/>
              </a:solidFill>
              <a:latin typeface="Times New Roman" pitchFamily="18" charset="0"/>
              <a:cs typeface="Times New Roman" pitchFamily="18" charset="0"/>
            </a:endParaRPr>
          </a:p>
          <a:p>
            <a:pPr marL="215900" indent="0">
              <a:lnSpc>
                <a:spcPct val="120000"/>
              </a:lnSpc>
              <a:spcBef>
                <a:spcPts val="0"/>
              </a:spcBef>
              <a:spcAft>
                <a:spcPts val="0"/>
              </a:spcAft>
              <a:buNone/>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0.4</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Christianity and 0.1% others (2022). </a:t>
            </a:r>
          </a:p>
          <a:p>
            <a:pPr marL="620713" indent="-392113">
              <a:lnSpc>
                <a:spcPct val="120000"/>
              </a:lnSpc>
              <a:spcBef>
                <a:spcPts val="0"/>
              </a:spcBef>
              <a:spcAft>
                <a:spcPts val="0"/>
              </a:spcAft>
              <a:buFont typeface="Wingdings" pitchFamily="2" charset="2"/>
              <a:buChar char="q"/>
            </a:pPr>
            <a:r>
              <a:rPr lang="en-US" dirty="0">
                <a:solidFill>
                  <a:schemeClr val="tx1"/>
                </a:solidFill>
                <a:latin typeface="Times New Roman" pitchFamily="18" charset="0"/>
                <a:cs typeface="Times New Roman" pitchFamily="18" charset="0"/>
              </a:rPr>
              <a:t>Population			</a:t>
            </a:r>
            <a:r>
              <a:rPr lang="en-US" dirty="0" smtClean="0">
                <a:solidFill>
                  <a:schemeClr val="tx1"/>
                </a:solidFill>
                <a:latin typeface="Times New Roman" pitchFamily="18" charset="0"/>
                <a:cs typeface="Times New Roman" pitchFamily="18" charset="0"/>
              </a:rPr>
              <a:t>	: </a:t>
            </a:r>
            <a:r>
              <a:rPr lang="en-US" dirty="0">
                <a:solidFill>
                  <a:schemeClr val="tx1"/>
                </a:solidFill>
                <a:latin typeface="Times New Roman" pitchFamily="18" charset="0"/>
                <a:cs typeface="Times New Roman" pitchFamily="18" charset="0"/>
              </a:rPr>
              <a:t>165.15 million (2022) – 16.51 crore</a:t>
            </a:r>
          </a:p>
          <a:p>
            <a:pPr marL="620713" indent="-392113">
              <a:lnSpc>
                <a:spcPct val="120000"/>
              </a:lnSpc>
              <a:spcBef>
                <a:spcPts val="0"/>
              </a:spcBef>
              <a:spcAft>
                <a:spcPts val="0"/>
              </a:spcAft>
              <a:buFont typeface="Wingdings" pitchFamily="2" charset="2"/>
              <a:buChar char="q"/>
            </a:pPr>
            <a:r>
              <a:rPr lang="en-US" dirty="0">
                <a:solidFill>
                  <a:schemeClr val="tx1"/>
                </a:solidFill>
                <a:latin typeface="Times New Roman" pitchFamily="18" charset="0"/>
                <a:cs typeface="Times New Roman" pitchFamily="18" charset="0"/>
              </a:rPr>
              <a:t>Male-Female 		</a:t>
            </a:r>
            <a:r>
              <a:rPr lang="en-US" dirty="0" smtClean="0">
                <a:solidFill>
                  <a:schemeClr val="tx1"/>
                </a:solidFill>
                <a:latin typeface="Times New Roman" pitchFamily="18" charset="0"/>
                <a:cs typeface="Times New Roman" pitchFamily="18" charset="0"/>
              </a:rPr>
              <a:t>	: </a:t>
            </a:r>
            <a:r>
              <a:rPr lang="en-US" dirty="0">
                <a:solidFill>
                  <a:schemeClr val="tx1"/>
                </a:solidFill>
                <a:latin typeface="Times New Roman" pitchFamily="18" charset="0"/>
                <a:cs typeface="Times New Roman" pitchFamily="18" charset="0"/>
              </a:rPr>
              <a:t>81,712,824 are males and 83,347,206 females -- </a:t>
            </a:r>
            <a:r>
              <a:rPr lang="en-US" dirty="0" smtClean="0">
                <a:solidFill>
                  <a:schemeClr val="tx1"/>
                </a:solidFill>
                <a:latin typeface="Times New Roman" pitchFamily="18" charset="0"/>
                <a:cs typeface="Times New Roman" pitchFamily="18" charset="0"/>
              </a:rPr>
              <a:t>						  which means </a:t>
            </a:r>
            <a:r>
              <a:rPr lang="en-US" dirty="0">
                <a:solidFill>
                  <a:schemeClr val="tx1"/>
                </a:solidFill>
                <a:latin typeface="Times New Roman" pitchFamily="18" charset="0"/>
                <a:cs typeface="Times New Roman" pitchFamily="18" charset="0"/>
              </a:rPr>
              <a:t>for every 100 females, there are 98.04 </a:t>
            </a:r>
            <a:r>
              <a:rPr lang="en-US" dirty="0" smtClean="0">
                <a:solidFill>
                  <a:schemeClr val="tx1"/>
                </a:solidFill>
                <a:latin typeface="Times New Roman" pitchFamily="18" charset="0"/>
                <a:cs typeface="Times New Roman" pitchFamily="18" charset="0"/>
              </a:rPr>
              <a:t>						  males </a:t>
            </a:r>
            <a:r>
              <a:rPr lang="en-US" dirty="0">
                <a:solidFill>
                  <a:schemeClr val="tx1"/>
                </a:solidFill>
                <a:latin typeface="Times New Roman" pitchFamily="18" charset="0"/>
                <a:cs typeface="Times New Roman" pitchFamily="18" charset="0"/>
              </a:rPr>
              <a:t>or </a:t>
            </a:r>
            <a:r>
              <a:rPr lang="en-US" dirty="0" smtClean="0">
                <a:solidFill>
                  <a:schemeClr val="tx1"/>
                </a:solidFill>
                <a:latin typeface="Times New Roman" pitchFamily="18" charset="0"/>
                <a:cs typeface="Times New Roman" pitchFamily="18" charset="0"/>
              </a:rPr>
              <a:t>the </a:t>
            </a:r>
            <a:r>
              <a:rPr lang="en-US" dirty="0">
                <a:solidFill>
                  <a:schemeClr val="tx1"/>
                </a:solidFill>
                <a:latin typeface="Times New Roman" pitchFamily="18" charset="0"/>
                <a:cs typeface="Times New Roman" pitchFamily="18" charset="0"/>
              </a:rPr>
              <a:t>country has 1,634,382 more </a:t>
            </a:r>
            <a:r>
              <a:rPr lang="en-US" dirty="0" smtClean="0">
                <a:solidFill>
                  <a:schemeClr val="tx1"/>
                </a:solidFill>
                <a:latin typeface="Times New Roman" pitchFamily="18" charset="0"/>
                <a:cs typeface="Times New Roman" pitchFamily="18" charset="0"/>
              </a:rPr>
              <a:t>females</a:t>
            </a:r>
          </a:p>
          <a:p>
            <a:pPr marL="228600" indent="0">
              <a:lnSpc>
                <a:spcPct val="120000"/>
              </a:lnSpc>
              <a:spcBef>
                <a:spcPts val="0"/>
              </a:spcBef>
              <a:spcAft>
                <a:spcPts val="0"/>
              </a:spcAft>
              <a:buNone/>
            </a:pPr>
            <a:r>
              <a:rPr lang="en-US" dirty="0" smtClean="0">
                <a:solidFill>
                  <a:schemeClr val="tx1"/>
                </a:solidFill>
                <a:latin typeface="Times New Roman" pitchFamily="18" charset="0"/>
                <a:cs typeface="Times New Roman" pitchFamily="18" charset="0"/>
              </a:rPr>
              <a:t>    						  than </a:t>
            </a:r>
            <a:r>
              <a:rPr lang="en-US" dirty="0">
                <a:solidFill>
                  <a:schemeClr val="tx1"/>
                </a:solidFill>
                <a:latin typeface="Times New Roman" pitchFamily="18" charset="0"/>
                <a:cs typeface="Times New Roman" pitchFamily="18" charset="0"/>
              </a:rPr>
              <a:t>males </a:t>
            </a:r>
          </a:p>
        </p:txBody>
      </p:sp>
      <p:pic>
        <p:nvPicPr>
          <p:cNvPr id="1029" name="Picture 5" descr="Increase">
            <a:extLst>
              <a:ext uri="{FF2B5EF4-FFF2-40B4-BE49-F238E27FC236}">
                <a16:creationId xmlns="" xmlns:a16="http://schemas.microsoft.com/office/drawing/2014/main" id="{BAC37A86-D541-024E-9BF3-AD03D5615E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700" cy="13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4010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B7A056D1-7CFD-9F49-8DB8-270F407B06A8}"/>
              </a:ext>
            </a:extLst>
          </p:cNvPr>
          <p:cNvSpPr>
            <a:spLocks noGrp="1"/>
          </p:cNvSpPr>
          <p:nvPr>
            <p:ph type="title"/>
          </p:nvPr>
        </p:nvSpPr>
        <p:spPr>
          <a:xfrm>
            <a:off x="1207008" y="816864"/>
            <a:ext cx="8768265" cy="679427"/>
          </a:xfrm>
        </p:spPr>
        <p:txBody>
          <a:bodyPr>
            <a:normAutofit/>
          </a:bodyPr>
          <a:lstStyle/>
          <a:p>
            <a:pPr algn="ctr"/>
            <a:r>
              <a:rPr lang="en-US" sz="3200" b="1" dirty="0" smtClean="0">
                <a:solidFill>
                  <a:srgbClr val="C00000"/>
                </a:solidFill>
                <a:latin typeface="Times New Roman" pitchFamily="18" charset="0"/>
                <a:cs typeface="Times New Roman" pitchFamily="18" charset="0"/>
              </a:rPr>
              <a:t>INTRODUCTION</a:t>
            </a:r>
            <a:endParaRPr lang="en-US" sz="32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8DC7ED3-844A-0B47-A920-E61C928B0E51}"/>
              </a:ext>
            </a:extLst>
          </p:cNvPr>
          <p:cNvSpPr>
            <a:spLocks noGrp="1"/>
          </p:cNvSpPr>
          <p:nvPr>
            <p:ph idx="1"/>
          </p:nvPr>
        </p:nvSpPr>
        <p:spPr>
          <a:xfrm>
            <a:off x="1496290" y="1496291"/>
            <a:ext cx="8478983" cy="3477491"/>
          </a:xfrm>
        </p:spPr>
        <p:txBody>
          <a:bodyPr/>
          <a:lstStyle/>
          <a:p>
            <a:pPr marL="215900" indent="0">
              <a:lnSpc>
                <a:spcPct val="120000"/>
              </a:lnSpc>
              <a:spcBef>
                <a:spcPts val="0"/>
              </a:spcBef>
              <a:spcAft>
                <a:spcPts val="0"/>
              </a:spcAft>
              <a:buNone/>
            </a:pPr>
            <a:r>
              <a:rPr lang="en-US" b="1" i="1" u="sng" dirty="0">
                <a:solidFill>
                  <a:srgbClr val="0070C0"/>
                </a:solidFill>
                <a:latin typeface="Times New Roman" pitchFamily="18" charset="0"/>
                <a:cs typeface="Times New Roman" pitchFamily="18" charset="0"/>
              </a:rPr>
              <a:t>Administrative data</a:t>
            </a:r>
          </a:p>
          <a:p>
            <a:pPr marL="628650" indent="-400050">
              <a:lnSpc>
                <a:spcPct val="120000"/>
              </a:lnSpc>
              <a:spcBef>
                <a:spcPts val="0"/>
              </a:spcBef>
              <a:spcAft>
                <a:spcPts val="600"/>
              </a:spcAft>
              <a:buFont typeface="Wingdings" pitchFamily="2" charset="2"/>
              <a:buChar char="q"/>
            </a:pPr>
            <a:r>
              <a:rPr lang="en-US" dirty="0">
                <a:solidFill>
                  <a:schemeClr val="tx1"/>
                </a:solidFill>
                <a:latin typeface="Times New Roman" pitchFamily="18" charset="0"/>
                <a:cs typeface="Times New Roman" pitchFamily="18" charset="0"/>
              </a:rPr>
              <a:t>Population Growth Rate 	: 1.22 (2022)</a:t>
            </a:r>
          </a:p>
          <a:p>
            <a:pPr marL="620713" indent="-342900">
              <a:lnSpc>
                <a:spcPct val="120000"/>
              </a:lnSpc>
              <a:spcBef>
                <a:spcPts val="0"/>
              </a:spcBef>
              <a:spcAft>
                <a:spcPts val="600"/>
              </a:spcAft>
              <a:buFont typeface="Wingdings" pitchFamily="2" charset="2"/>
              <a:buChar char="q"/>
            </a:pPr>
            <a:r>
              <a:rPr lang="en-US" dirty="0" smtClean="0">
                <a:solidFill>
                  <a:schemeClr val="tx1"/>
                </a:solidFill>
                <a:latin typeface="Times New Roman" pitchFamily="18" charset="0"/>
                <a:cs typeface="Times New Roman" pitchFamily="18" charset="0"/>
              </a:rPr>
              <a:t>Assembly</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 </a:t>
            </a:r>
            <a:r>
              <a:rPr lang="en-US" dirty="0">
                <a:solidFill>
                  <a:schemeClr val="tx1"/>
                </a:solidFill>
                <a:latin typeface="Times New Roman" pitchFamily="18" charset="0"/>
                <a:cs typeface="Times New Roman" pitchFamily="18" charset="0"/>
              </a:rPr>
              <a:t>National Parliament (</a:t>
            </a:r>
            <a:r>
              <a:rPr lang="en-US" dirty="0" err="1">
                <a:solidFill>
                  <a:schemeClr val="tx1"/>
                </a:solidFill>
                <a:latin typeface="Times New Roman" pitchFamily="18" charset="0"/>
                <a:cs typeface="Times New Roman" pitchFamily="18" charset="0"/>
              </a:rPr>
              <a:t>Jatiya</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Sangsad</a:t>
            </a:r>
            <a:r>
              <a:rPr lang="en-US" dirty="0">
                <a:solidFill>
                  <a:schemeClr val="tx1"/>
                </a:solidFill>
                <a:latin typeface="Times New Roman" pitchFamily="18" charset="0"/>
                <a:cs typeface="Times New Roman" pitchFamily="18" charset="0"/>
              </a:rPr>
              <a:t>)</a:t>
            </a:r>
          </a:p>
          <a:p>
            <a:pPr marL="622300" indent="-347663">
              <a:lnSpc>
                <a:spcPct val="120000"/>
              </a:lnSpc>
              <a:spcBef>
                <a:spcPts val="0"/>
              </a:spcBef>
              <a:spcAft>
                <a:spcPts val="600"/>
              </a:spcAft>
              <a:buFont typeface="Wingdings" pitchFamily="2" charset="2"/>
              <a:buChar char="q"/>
            </a:pPr>
            <a:r>
              <a:rPr lang="en-US" dirty="0">
                <a:solidFill>
                  <a:schemeClr val="tx1"/>
                </a:solidFill>
                <a:latin typeface="Times New Roman" pitchFamily="18" charset="0"/>
                <a:cs typeface="Times New Roman" pitchFamily="18" charset="0"/>
              </a:rPr>
              <a:t>Largest seaport		</a:t>
            </a:r>
            <a:r>
              <a:rPr lang="en-US" dirty="0" smtClean="0">
                <a:solidFill>
                  <a:schemeClr val="tx1"/>
                </a:solidFill>
                <a:latin typeface="Times New Roman" pitchFamily="18" charset="0"/>
                <a:cs typeface="Times New Roman" pitchFamily="18" charset="0"/>
              </a:rPr>
              <a:t>	: </a:t>
            </a:r>
            <a:r>
              <a:rPr lang="en-US" dirty="0">
                <a:solidFill>
                  <a:schemeClr val="tx1"/>
                </a:solidFill>
                <a:latin typeface="Times New Roman" pitchFamily="18" charset="0"/>
                <a:cs typeface="Times New Roman" pitchFamily="18" charset="0"/>
              </a:rPr>
              <a:t>Chittagong (2</a:t>
            </a:r>
            <a:r>
              <a:rPr lang="en-US" baseline="30000" dirty="0">
                <a:solidFill>
                  <a:schemeClr val="tx1"/>
                </a:solidFill>
                <a:latin typeface="Times New Roman" pitchFamily="18" charset="0"/>
                <a:cs typeface="Times New Roman" pitchFamily="18" charset="0"/>
              </a:rPr>
              <a:t>nd</a:t>
            </a:r>
            <a:r>
              <a:rPr lang="en-US" dirty="0">
                <a:solidFill>
                  <a:schemeClr val="tx1"/>
                </a:solidFill>
                <a:latin typeface="Times New Roman" pitchFamily="18" charset="0"/>
                <a:cs typeface="Times New Roman" pitchFamily="18" charset="0"/>
              </a:rPr>
              <a:t> largest city also)</a:t>
            </a:r>
          </a:p>
          <a:p>
            <a:pPr marL="622300" indent="-347663">
              <a:lnSpc>
                <a:spcPct val="120000"/>
              </a:lnSpc>
              <a:spcBef>
                <a:spcPts val="0"/>
              </a:spcBef>
              <a:spcAft>
                <a:spcPts val="600"/>
              </a:spcAft>
              <a:buFont typeface="Wingdings" pitchFamily="2" charset="2"/>
              <a:buChar char="q"/>
            </a:pPr>
            <a:r>
              <a:rPr lang="en-US" dirty="0">
                <a:solidFill>
                  <a:schemeClr val="tx1"/>
                </a:solidFill>
                <a:latin typeface="Times New Roman" pitchFamily="18" charset="0"/>
                <a:cs typeface="Times New Roman" pitchFamily="18" charset="0"/>
              </a:rPr>
              <a:t>Independence day		</a:t>
            </a:r>
            <a:r>
              <a:rPr lang="en-US" dirty="0" smtClean="0">
                <a:solidFill>
                  <a:schemeClr val="tx1"/>
                </a:solidFill>
                <a:latin typeface="Times New Roman" pitchFamily="18" charset="0"/>
                <a:cs typeface="Times New Roman" pitchFamily="18" charset="0"/>
              </a:rPr>
              <a:t>	: </a:t>
            </a:r>
            <a:r>
              <a:rPr lang="en-US" dirty="0">
                <a:solidFill>
                  <a:schemeClr val="tx1"/>
                </a:solidFill>
                <a:latin typeface="Times New Roman" pitchFamily="18" charset="0"/>
                <a:cs typeface="Times New Roman" pitchFamily="18" charset="0"/>
              </a:rPr>
              <a:t>26 </a:t>
            </a:r>
            <a:r>
              <a:rPr lang="en-US" dirty="0" smtClean="0">
                <a:solidFill>
                  <a:schemeClr val="tx1"/>
                </a:solidFill>
                <a:latin typeface="Times New Roman" pitchFamily="18" charset="0"/>
                <a:cs typeface="Times New Roman" pitchFamily="18" charset="0"/>
              </a:rPr>
              <a:t>March, 1971 </a:t>
            </a:r>
            <a:endParaRPr lang="en-US" dirty="0">
              <a:solidFill>
                <a:schemeClr val="tx1"/>
              </a:solidFill>
              <a:latin typeface="Times New Roman" pitchFamily="18" charset="0"/>
              <a:cs typeface="Times New Roman" pitchFamily="18" charset="0"/>
            </a:endParaRPr>
          </a:p>
          <a:p>
            <a:pPr marL="622300" indent="-347663">
              <a:lnSpc>
                <a:spcPct val="120000"/>
              </a:lnSpc>
              <a:spcBef>
                <a:spcPts val="0"/>
              </a:spcBef>
              <a:spcAft>
                <a:spcPts val="600"/>
              </a:spcAft>
              <a:buFont typeface="Wingdings" pitchFamily="2" charset="2"/>
              <a:buChar char="q"/>
            </a:pPr>
            <a:r>
              <a:rPr lang="en-US" dirty="0">
                <a:solidFill>
                  <a:schemeClr val="tx1"/>
                </a:solidFill>
                <a:latin typeface="Times New Roman" pitchFamily="18" charset="0"/>
                <a:cs typeface="Times New Roman" pitchFamily="18" charset="0"/>
              </a:rPr>
              <a:t>Victory Day 		</a:t>
            </a:r>
            <a:r>
              <a:rPr lang="en-US" dirty="0" smtClean="0">
                <a:solidFill>
                  <a:schemeClr val="tx1"/>
                </a:solidFill>
                <a:latin typeface="Times New Roman" pitchFamily="18" charset="0"/>
                <a:cs typeface="Times New Roman" pitchFamily="18" charset="0"/>
              </a:rPr>
              <a:t>		: </a:t>
            </a:r>
            <a:r>
              <a:rPr lang="en-US" dirty="0">
                <a:solidFill>
                  <a:schemeClr val="tx1"/>
                </a:solidFill>
                <a:latin typeface="Times New Roman" pitchFamily="18" charset="0"/>
                <a:cs typeface="Times New Roman" pitchFamily="18" charset="0"/>
              </a:rPr>
              <a:t>16 </a:t>
            </a:r>
            <a:r>
              <a:rPr lang="en-US" dirty="0" smtClean="0">
                <a:solidFill>
                  <a:schemeClr val="tx1"/>
                </a:solidFill>
                <a:latin typeface="Times New Roman" pitchFamily="18" charset="0"/>
                <a:cs typeface="Times New Roman" pitchFamily="18" charset="0"/>
              </a:rPr>
              <a:t>December, 1971 </a:t>
            </a:r>
            <a:endParaRPr lang="en-US" dirty="0">
              <a:solidFill>
                <a:schemeClr val="tx1"/>
              </a:solidFill>
              <a:latin typeface="Times New Roman" pitchFamily="18" charset="0"/>
              <a:cs typeface="Times New Roman" pitchFamily="18" charset="0"/>
            </a:endParaRPr>
          </a:p>
          <a:p>
            <a:pPr marL="622300" indent="-347663">
              <a:lnSpc>
                <a:spcPct val="120000"/>
              </a:lnSpc>
              <a:spcBef>
                <a:spcPts val="0"/>
              </a:spcBef>
              <a:spcAft>
                <a:spcPts val="600"/>
              </a:spcAft>
              <a:buFont typeface="Wingdings" pitchFamily="2" charset="2"/>
              <a:buChar char="q"/>
            </a:pPr>
            <a:r>
              <a:rPr lang="en-US" dirty="0">
                <a:solidFill>
                  <a:schemeClr val="tx1"/>
                </a:solidFill>
                <a:latin typeface="Times New Roman" pitchFamily="18" charset="0"/>
                <a:cs typeface="Times New Roman" pitchFamily="18" charset="0"/>
              </a:rPr>
              <a:t>Government		</a:t>
            </a:r>
            <a:r>
              <a:rPr lang="en-US" dirty="0" smtClean="0">
                <a:solidFill>
                  <a:schemeClr val="tx1"/>
                </a:solidFill>
                <a:latin typeface="Times New Roman" pitchFamily="18" charset="0"/>
                <a:cs typeface="Times New Roman" pitchFamily="18" charset="0"/>
              </a:rPr>
              <a:t>		: </a:t>
            </a:r>
            <a:r>
              <a:rPr lang="en-US" dirty="0">
                <a:solidFill>
                  <a:schemeClr val="tx1"/>
                </a:solidFill>
                <a:latin typeface="Times New Roman" pitchFamily="18" charset="0"/>
                <a:cs typeface="Times New Roman" pitchFamily="18" charset="0"/>
              </a:rPr>
              <a:t>Unitary dominant party parliamentary republic</a:t>
            </a:r>
          </a:p>
          <a:p>
            <a:pPr marL="622300" indent="-347663">
              <a:lnSpc>
                <a:spcPct val="120000"/>
              </a:lnSpc>
              <a:spcBef>
                <a:spcPts val="0"/>
              </a:spcBef>
              <a:spcAft>
                <a:spcPts val="600"/>
              </a:spcAft>
              <a:buFont typeface="Wingdings" pitchFamily="2" charset="2"/>
              <a:buChar char="q"/>
            </a:pPr>
            <a:r>
              <a:rPr lang="en-US" dirty="0">
                <a:latin typeface="Times New Roman" pitchFamily="18" charset="0"/>
                <a:cs typeface="Times New Roman" pitchFamily="18" charset="0"/>
              </a:rPr>
              <a:t>Literacy rate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74.66% in 2022 </a:t>
            </a:r>
            <a:endParaRPr lang="en-US" dirty="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2440040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09A3B70F-3233-6F4B-903B-A098C2FF9C3C}"/>
              </a:ext>
            </a:extLst>
          </p:cNvPr>
          <p:cNvSpPr>
            <a:spLocks noGrp="1"/>
          </p:cNvSpPr>
          <p:nvPr>
            <p:ph type="title"/>
          </p:nvPr>
        </p:nvSpPr>
        <p:spPr>
          <a:xfrm>
            <a:off x="1898072" y="650610"/>
            <a:ext cx="7841674" cy="693281"/>
          </a:xfrm>
        </p:spPr>
        <p:txBody>
          <a:bodyPr>
            <a:normAutofit/>
          </a:bodyPr>
          <a:lstStyle/>
          <a:p>
            <a:pPr algn="ctr"/>
            <a:r>
              <a:rPr lang="en-US" sz="3200" b="1" dirty="0" smtClean="0">
                <a:solidFill>
                  <a:srgbClr val="C00000"/>
                </a:solidFill>
                <a:latin typeface="Times New Roman" pitchFamily="18" charset="0"/>
                <a:cs typeface="Times New Roman" pitchFamily="18" charset="0"/>
              </a:rPr>
              <a:t>INTRODUCTION</a:t>
            </a:r>
            <a:endParaRPr lang="en-US" sz="32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00268F9-F33E-4149-83F2-6CBD1AA5C4B1}"/>
              </a:ext>
            </a:extLst>
          </p:cNvPr>
          <p:cNvSpPr>
            <a:spLocks noGrp="1"/>
          </p:cNvSpPr>
          <p:nvPr>
            <p:ph idx="1"/>
          </p:nvPr>
        </p:nvSpPr>
        <p:spPr>
          <a:xfrm>
            <a:off x="1676400" y="1343891"/>
            <a:ext cx="8063346" cy="4542367"/>
          </a:xfrm>
        </p:spPr>
        <p:txBody>
          <a:bodyPr>
            <a:normAutofit fontScale="92500" lnSpcReduction="10000"/>
          </a:bodyPr>
          <a:lstStyle/>
          <a:p>
            <a:pPr marL="277813" indent="0">
              <a:lnSpc>
                <a:spcPct val="120000"/>
              </a:lnSpc>
              <a:spcBef>
                <a:spcPts val="0"/>
              </a:spcBef>
              <a:spcAft>
                <a:spcPts val="600"/>
              </a:spcAft>
              <a:buNone/>
            </a:pPr>
            <a:r>
              <a:rPr lang="en-US" b="1" i="1" u="sng" dirty="0">
                <a:solidFill>
                  <a:srgbClr val="0070C0"/>
                </a:solidFill>
                <a:latin typeface="Times New Roman" pitchFamily="18" charset="0"/>
                <a:cs typeface="Times New Roman" pitchFamily="18" charset="0"/>
              </a:rPr>
              <a:t>Administrative data</a:t>
            </a:r>
            <a:endParaRPr lang="en-US" dirty="0">
              <a:solidFill>
                <a:schemeClr val="tx1"/>
              </a:solidFill>
              <a:latin typeface="Times New Roman" pitchFamily="18" charset="0"/>
              <a:cs typeface="Times New Roman" pitchFamily="18" charset="0"/>
            </a:endParaRPr>
          </a:p>
          <a:p>
            <a:pPr marL="620713" indent="-342900">
              <a:lnSpc>
                <a:spcPct val="120000"/>
              </a:lnSpc>
              <a:spcBef>
                <a:spcPts val="0"/>
              </a:spcBef>
              <a:spcAft>
                <a:spcPts val="600"/>
              </a:spcAft>
              <a:buFont typeface="Wingdings" pitchFamily="2" charset="2"/>
              <a:buChar char="q"/>
            </a:pPr>
            <a:r>
              <a:rPr lang="en-US" dirty="0">
                <a:solidFill>
                  <a:schemeClr val="tx1"/>
                </a:solidFill>
                <a:latin typeface="Times New Roman" pitchFamily="18" charset="0"/>
                <a:cs typeface="Times New Roman" pitchFamily="18" charset="0"/>
              </a:rPr>
              <a:t>Divisions			</a:t>
            </a:r>
            <a:r>
              <a:rPr lang="en-US" dirty="0" smtClean="0">
                <a:solidFill>
                  <a:schemeClr val="tx1"/>
                </a:solidFill>
                <a:latin typeface="Times New Roman" pitchFamily="18" charset="0"/>
                <a:cs typeface="Times New Roman" pitchFamily="18" charset="0"/>
              </a:rPr>
              <a:t>	: </a:t>
            </a:r>
            <a:r>
              <a:rPr lang="en-US" dirty="0">
                <a:solidFill>
                  <a:schemeClr val="tx1"/>
                </a:solidFill>
                <a:latin typeface="Times New Roman" pitchFamily="18" charset="0"/>
                <a:cs typeface="Times New Roman" pitchFamily="18" charset="0"/>
              </a:rPr>
              <a:t>8 (Comilla and Faridpur are proposed) </a:t>
            </a:r>
          </a:p>
          <a:p>
            <a:pPr marL="620713" indent="-342900">
              <a:lnSpc>
                <a:spcPct val="120000"/>
              </a:lnSpc>
              <a:spcBef>
                <a:spcPts val="0"/>
              </a:spcBef>
              <a:spcAft>
                <a:spcPts val="600"/>
              </a:spcAft>
              <a:buFont typeface="Wingdings" pitchFamily="2" charset="2"/>
              <a:buChar char="q"/>
            </a:pPr>
            <a:r>
              <a:rPr lang="en-US" dirty="0">
                <a:solidFill>
                  <a:schemeClr val="tx1"/>
                </a:solidFill>
                <a:latin typeface="Times New Roman" pitchFamily="18" charset="0"/>
                <a:cs typeface="Times New Roman" pitchFamily="18" charset="0"/>
              </a:rPr>
              <a:t>Districts			</a:t>
            </a:r>
            <a:r>
              <a:rPr lang="en-US" dirty="0" smtClean="0">
                <a:solidFill>
                  <a:schemeClr val="tx1"/>
                </a:solidFill>
                <a:latin typeface="Times New Roman" pitchFamily="18" charset="0"/>
                <a:cs typeface="Times New Roman" pitchFamily="18" charset="0"/>
              </a:rPr>
              <a:t>		: </a:t>
            </a:r>
            <a:r>
              <a:rPr lang="en-US" dirty="0">
                <a:solidFill>
                  <a:schemeClr val="tx1"/>
                </a:solidFill>
                <a:latin typeface="Times New Roman" pitchFamily="18" charset="0"/>
                <a:cs typeface="Times New Roman" pitchFamily="18" charset="0"/>
              </a:rPr>
              <a:t>64</a:t>
            </a:r>
          </a:p>
          <a:p>
            <a:pPr marL="620713" indent="-342900">
              <a:lnSpc>
                <a:spcPct val="120000"/>
              </a:lnSpc>
              <a:spcBef>
                <a:spcPts val="0"/>
              </a:spcBef>
              <a:spcAft>
                <a:spcPts val="600"/>
              </a:spcAft>
              <a:buFont typeface="Wingdings" pitchFamily="2" charset="2"/>
              <a:buChar char="q"/>
            </a:pPr>
            <a:r>
              <a:rPr lang="en-US" dirty="0">
                <a:solidFill>
                  <a:schemeClr val="tx1"/>
                </a:solidFill>
                <a:latin typeface="Times New Roman" pitchFamily="18" charset="0"/>
                <a:cs typeface="Times New Roman" pitchFamily="18" charset="0"/>
              </a:rPr>
              <a:t>Upazila/sub-districts		: 495 </a:t>
            </a:r>
          </a:p>
          <a:p>
            <a:pPr marL="620713" indent="-342900">
              <a:lnSpc>
                <a:spcPct val="120000"/>
              </a:lnSpc>
              <a:spcBef>
                <a:spcPts val="0"/>
              </a:spcBef>
              <a:spcAft>
                <a:spcPts val="600"/>
              </a:spcAft>
              <a:buFont typeface="Wingdings" pitchFamily="2" charset="2"/>
              <a:buChar char="q"/>
            </a:pPr>
            <a:r>
              <a:rPr lang="en-US" dirty="0">
                <a:solidFill>
                  <a:schemeClr val="tx1"/>
                </a:solidFill>
                <a:latin typeface="Times New Roman" pitchFamily="18" charset="0"/>
                <a:cs typeface="Times New Roman" pitchFamily="18" charset="0"/>
              </a:rPr>
              <a:t>Unions			</a:t>
            </a:r>
            <a:r>
              <a:rPr lang="en-US" dirty="0" smtClean="0">
                <a:solidFill>
                  <a:schemeClr val="tx1"/>
                </a:solidFill>
                <a:latin typeface="Times New Roman" pitchFamily="18" charset="0"/>
                <a:cs typeface="Times New Roman" pitchFamily="18" charset="0"/>
              </a:rPr>
              <a:t>		: </a:t>
            </a:r>
            <a:r>
              <a:rPr lang="en-US" dirty="0">
                <a:solidFill>
                  <a:schemeClr val="tx1"/>
                </a:solidFill>
                <a:latin typeface="Times New Roman" pitchFamily="18" charset="0"/>
                <a:cs typeface="Times New Roman" pitchFamily="18" charset="0"/>
              </a:rPr>
              <a:t>4,571</a:t>
            </a:r>
          </a:p>
          <a:p>
            <a:pPr marL="620713" indent="-342900">
              <a:lnSpc>
                <a:spcPct val="120000"/>
              </a:lnSpc>
              <a:spcBef>
                <a:spcPts val="0"/>
              </a:spcBef>
              <a:spcAft>
                <a:spcPts val="600"/>
              </a:spcAft>
              <a:buFont typeface="Wingdings" pitchFamily="2" charset="2"/>
              <a:buChar char="q"/>
            </a:pPr>
            <a:r>
              <a:rPr lang="en-US" dirty="0">
                <a:solidFill>
                  <a:schemeClr val="tx1"/>
                </a:solidFill>
                <a:latin typeface="Times New Roman" pitchFamily="18" charset="0"/>
                <a:cs typeface="Times New Roman" pitchFamily="18" charset="0"/>
              </a:rPr>
              <a:t>City Corporations		</a:t>
            </a:r>
            <a:r>
              <a:rPr lang="en-US" dirty="0" smtClean="0">
                <a:solidFill>
                  <a:schemeClr val="tx1"/>
                </a:solidFill>
                <a:latin typeface="Times New Roman" pitchFamily="18" charset="0"/>
                <a:cs typeface="Times New Roman" pitchFamily="18" charset="0"/>
              </a:rPr>
              <a:t>	: </a:t>
            </a:r>
            <a:r>
              <a:rPr lang="en-US" dirty="0">
                <a:solidFill>
                  <a:schemeClr val="tx1"/>
                </a:solidFill>
                <a:latin typeface="Times New Roman" pitchFamily="18" charset="0"/>
                <a:cs typeface="Times New Roman" pitchFamily="18" charset="0"/>
              </a:rPr>
              <a:t>12</a:t>
            </a:r>
          </a:p>
          <a:p>
            <a:pPr marL="620713" indent="-342900">
              <a:lnSpc>
                <a:spcPct val="120000"/>
              </a:lnSpc>
              <a:spcBef>
                <a:spcPts val="0"/>
              </a:spcBef>
              <a:spcAft>
                <a:spcPts val="600"/>
              </a:spcAft>
              <a:buFont typeface="Wingdings" pitchFamily="2" charset="2"/>
              <a:buChar char="q"/>
            </a:pPr>
            <a:r>
              <a:rPr lang="en-US" dirty="0">
                <a:solidFill>
                  <a:schemeClr val="tx1"/>
                </a:solidFill>
                <a:latin typeface="Times New Roman" pitchFamily="18" charset="0"/>
                <a:cs typeface="Times New Roman" pitchFamily="18" charset="0"/>
              </a:rPr>
              <a:t>Municipalities (</a:t>
            </a:r>
            <a:r>
              <a:rPr lang="en-US" dirty="0" err="1">
                <a:solidFill>
                  <a:schemeClr val="tx1"/>
                </a:solidFill>
                <a:latin typeface="Times New Roman" pitchFamily="18" charset="0"/>
                <a:cs typeface="Times New Roman" pitchFamily="18" charset="0"/>
              </a:rPr>
              <a:t>Pourashova</a:t>
            </a:r>
            <a:r>
              <a:rPr lang="en-US" dirty="0">
                <a:solidFill>
                  <a:schemeClr val="tx1"/>
                </a:solidFill>
                <a:latin typeface="Times New Roman" pitchFamily="18" charset="0"/>
                <a:cs typeface="Times New Roman" pitchFamily="18" charset="0"/>
              </a:rPr>
              <a:t>) 	: 330 </a:t>
            </a:r>
          </a:p>
          <a:p>
            <a:pPr marL="622300" indent="-406400">
              <a:lnSpc>
                <a:spcPct val="120000"/>
              </a:lnSpc>
              <a:spcBef>
                <a:spcPts val="0"/>
              </a:spcBef>
              <a:spcAft>
                <a:spcPts val="600"/>
              </a:spcAft>
              <a:buFont typeface="Wingdings" pitchFamily="2" charset="2"/>
              <a:buChar char="q"/>
            </a:pPr>
            <a:r>
              <a:rPr lang="en-US" dirty="0">
                <a:solidFill>
                  <a:schemeClr val="tx1"/>
                </a:solidFill>
                <a:latin typeface="Times New Roman" pitchFamily="18" charset="0"/>
                <a:cs typeface="Times New Roman" pitchFamily="18" charset="0"/>
              </a:rPr>
              <a:t>Area			</a:t>
            </a:r>
            <a:r>
              <a:rPr lang="en-US" dirty="0" smtClean="0">
                <a:solidFill>
                  <a:schemeClr val="tx1"/>
                </a:solidFill>
                <a:latin typeface="Times New Roman" pitchFamily="18" charset="0"/>
                <a:cs typeface="Times New Roman" pitchFamily="18" charset="0"/>
              </a:rPr>
              <a:t>		: </a:t>
            </a:r>
            <a:r>
              <a:rPr lang="en-US" dirty="0">
                <a:solidFill>
                  <a:schemeClr val="tx1"/>
                </a:solidFill>
                <a:latin typeface="Times New Roman" pitchFamily="18" charset="0"/>
                <a:cs typeface="Times New Roman" pitchFamily="18" charset="0"/>
              </a:rPr>
              <a:t>148,460 </a:t>
            </a:r>
            <a:r>
              <a:rPr lang="en-US" dirty="0" err="1">
                <a:solidFill>
                  <a:schemeClr val="tx1"/>
                </a:solidFill>
                <a:latin typeface="Times New Roman" pitchFamily="18" charset="0"/>
                <a:cs typeface="Times New Roman" pitchFamily="18" charset="0"/>
              </a:rPr>
              <a:t>sq</a:t>
            </a:r>
            <a:r>
              <a:rPr lang="en-US" dirty="0">
                <a:solidFill>
                  <a:schemeClr val="tx1"/>
                </a:solidFill>
                <a:latin typeface="Times New Roman" pitchFamily="18" charset="0"/>
                <a:cs typeface="Times New Roman" pitchFamily="18" charset="0"/>
              </a:rPr>
              <a:t> KM/ 57,320 </a:t>
            </a:r>
            <a:r>
              <a:rPr lang="en-US" dirty="0" err="1">
                <a:solidFill>
                  <a:schemeClr val="tx1"/>
                </a:solidFill>
                <a:latin typeface="Times New Roman" pitchFamily="18" charset="0"/>
                <a:cs typeface="Times New Roman" pitchFamily="18" charset="0"/>
              </a:rPr>
              <a:t>sq</a:t>
            </a:r>
            <a:r>
              <a:rPr lang="en-US" dirty="0">
                <a:solidFill>
                  <a:schemeClr val="tx1"/>
                </a:solidFill>
                <a:latin typeface="Times New Roman" pitchFamily="18" charset="0"/>
                <a:cs typeface="Times New Roman" pitchFamily="18" charset="0"/>
              </a:rPr>
              <a:t> mile</a:t>
            </a:r>
          </a:p>
          <a:p>
            <a:pPr marL="622300" indent="-406400">
              <a:lnSpc>
                <a:spcPct val="120000"/>
              </a:lnSpc>
              <a:spcBef>
                <a:spcPts val="0"/>
              </a:spcBef>
              <a:spcAft>
                <a:spcPts val="600"/>
              </a:spcAft>
              <a:buFont typeface="Wingdings" pitchFamily="2" charset="2"/>
              <a:buChar char="q"/>
            </a:pPr>
            <a:r>
              <a:rPr lang="en-US" dirty="0">
                <a:solidFill>
                  <a:schemeClr val="tx1"/>
                </a:solidFill>
                <a:latin typeface="Times New Roman" pitchFamily="18" charset="0"/>
                <a:cs typeface="Times New Roman" pitchFamily="18" charset="0"/>
              </a:rPr>
              <a:t>Land and water proportion	: Land – 130,170 </a:t>
            </a:r>
            <a:r>
              <a:rPr lang="en-US" dirty="0" err="1">
                <a:solidFill>
                  <a:schemeClr val="tx1"/>
                </a:solidFill>
                <a:latin typeface="Times New Roman" pitchFamily="18" charset="0"/>
                <a:cs typeface="Times New Roman" pitchFamily="18" charset="0"/>
              </a:rPr>
              <a:t>sq</a:t>
            </a:r>
            <a:r>
              <a:rPr lang="en-US" dirty="0">
                <a:solidFill>
                  <a:schemeClr val="tx1"/>
                </a:solidFill>
                <a:latin typeface="Times New Roman" pitchFamily="18" charset="0"/>
                <a:cs typeface="Times New Roman" pitchFamily="18" charset="0"/>
              </a:rPr>
              <a:t> km and water 18,290 </a:t>
            </a:r>
            <a:r>
              <a:rPr lang="en-US" dirty="0" err="1">
                <a:solidFill>
                  <a:schemeClr val="tx1"/>
                </a:solidFill>
                <a:latin typeface="Times New Roman" pitchFamily="18" charset="0"/>
                <a:cs typeface="Times New Roman" pitchFamily="18" charset="0"/>
              </a:rPr>
              <a:t>sq</a:t>
            </a:r>
            <a:r>
              <a:rPr lang="en-US" dirty="0">
                <a:solidFill>
                  <a:schemeClr val="tx1"/>
                </a:solidFill>
                <a:latin typeface="Times New Roman" pitchFamily="18" charset="0"/>
                <a:cs typeface="Times New Roman" pitchFamily="18" charset="0"/>
              </a:rPr>
              <a:t> km</a:t>
            </a:r>
          </a:p>
          <a:p>
            <a:pPr marL="628650" indent="-412750" algn="just">
              <a:lnSpc>
                <a:spcPct val="120000"/>
              </a:lnSpc>
              <a:spcBef>
                <a:spcPts val="0"/>
              </a:spcBef>
              <a:spcAft>
                <a:spcPts val="600"/>
              </a:spcAft>
              <a:buFont typeface="Wingdings" pitchFamily="2" charset="2"/>
              <a:buChar char="q"/>
            </a:pPr>
            <a:r>
              <a:rPr lang="en-US" dirty="0">
                <a:solidFill>
                  <a:schemeClr val="tx1"/>
                </a:solidFill>
                <a:latin typeface="Times New Roman" pitchFamily="18" charset="0"/>
                <a:cs typeface="Times New Roman" pitchFamily="18" charset="0"/>
              </a:rPr>
              <a:t>Density			</a:t>
            </a:r>
            <a:r>
              <a:rPr lang="en-US" dirty="0" smtClean="0">
                <a:solidFill>
                  <a:schemeClr val="tx1"/>
                </a:solidFill>
                <a:latin typeface="Times New Roman" pitchFamily="18" charset="0"/>
                <a:cs typeface="Times New Roman" pitchFamily="18" charset="0"/>
              </a:rPr>
              <a:t>		: </a:t>
            </a:r>
            <a:r>
              <a:rPr lang="en-US" dirty="0">
                <a:solidFill>
                  <a:schemeClr val="tx1"/>
                </a:solidFill>
                <a:latin typeface="Times New Roman" pitchFamily="18" charset="0"/>
                <a:cs typeface="Times New Roman" pitchFamily="18" charset="0"/>
              </a:rPr>
              <a:t>1,119/km (Dhaka led the ranking of cities </a:t>
            </a:r>
            <a:r>
              <a:rPr lang="en-US" dirty="0" smtClean="0">
                <a:solidFill>
                  <a:schemeClr val="tx1"/>
                </a:solidFill>
                <a:latin typeface="Times New Roman" pitchFamily="18" charset="0"/>
                <a:cs typeface="Times New Roman" pitchFamily="18" charset="0"/>
              </a:rPr>
              <a:t>with</a:t>
            </a:r>
          </a:p>
          <a:p>
            <a:pPr marL="215900" indent="0" algn="just">
              <a:lnSpc>
                <a:spcPct val="120000"/>
              </a:lnSpc>
              <a:spcBef>
                <a:spcPts val="0"/>
              </a:spcBef>
              <a:spcAft>
                <a:spcPts val="600"/>
              </a:spcAft>
              <a:buNone/>
            </a:pPr>
            <a:r>
              <a:rPr lang="en-US" dirty="0" smtClean="0">
                <a:solidFill>
                  <a:schemeClr val="tx1"/>
                </a:solidFill>
                <a:latin typeface="Times New Roman" pitchFamily="18" charset="0"/>
                <a:cs typeface="Times New Roman" pitchFamily="18" charset="0"/>
              </a:rPr>
              <a:t>                                                          the </a:t>
            </a:r>
            <a:r>
              <a:rPr lang="en-US" dirty="0">
                <a:solidFill>
                  <a:schemeClr val="tx1"/>
                </a:solidFill>
                <a:latin typeface="Times New Roman" pitchFamily="18" charset="0"/>
                <a:cs typeface="Times New Roman" pitchFamily="18" charset="0"/>
              </a:rPr>
              <a:t>highest </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population density in 2021</a:t>
            </a:r>
            <a:r>
              <a:rPr lang="en-US" dirty="0" smtClean="0">
                <a:solidFill>
                  <a:schemeClr val="tx1"/>
                </a:solidFill>
                <a:latin typeface="Times New Roman" pitchFamily="18" charset="0"/>
                <a:cs typeface="Times New Roman" pitchFamily="18" charset="0"/>
              </a:rPr>
              <a:t>,</a:t>
            </a:r>
          </a:p>
          <a:p>
            <a:pPr marL="215900" indent="0" algn="just">
              <a:lnSpc>
                <a:spcPct val="120000"/>
              </a:lnSpc>
              <a:spcBef>
                <a:spcPts val="0"/>
              </a:spcBef>
              <a:spcAft>
                <a:spcPts val="600"/>
              </a:spcAft>
              <a:buNone/>
            </a:pP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with 36,941 residents per square </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kilometer)</a:t>
            </a:r>
          </a:p>
          <a:p>
            <a:pPr marL="622300" indent="-406400">
              <a:lnSpc>
                <a:spcPct val="120000"/>
              </a:lnSpc>
              <a:spcBef>
                <a:spcPts val="0"/>
              </a:spcBef>
              <a:spcAft>
                <a:spcPts val="600"/>
              </a:spcAft>
              <a:buFont typeface="Wingdings" pitchFamily="2" charset="2"/>
              <a:buChar char="q"/>
            </a:pPr>
            <a:endParaRPr lang="en-US" dirty="0">
              <a:solidFill>
                <a:schemeClr val="tx1"/>
              </a:solidFill>
            </a:endParaRPr>
          </a:p>
          <a:p>
            <a:pPr marL="622300" indent="-347663">
              <a:lnSpc>
                <a:spcPct val="120000"/>
              </a:lnSpc>
              <a:spcBef>
                <a:spcPts val="0"/>
              </a:spcBef>
              <a:spcAft>
                <a:spcPts val="600"/>
              </a:spcAft>
              <a:buFont typeface="Wingdings" pitchFamily="2" charset="2"/>
              <a:buChar char="q"/>
            </a:pPr>
            <a:endParaRPr lang="en-US" dirty="0">
              <a:solidFill>
                <a:schemeClr val="tx1"/>
              </a:solidFill>
            </a:endParaRPr>
          </a:p>
          <a:p>
            <a:pPr marL="533400" indent="-255588">
              <a:lnSpc>
                <a:spcPct val="120000"/>
              </a:lnSpc>
              <a:spcBef>
                <a:spcPts val="0"/>
              </a:spcBef>
              <a:spcAft>
                <a:spcPts val="600"/>
              </a:spcAft>
              <a:buFont typeface="Wingdings" pitchFamily="2" charset="2"/>
              <a:buChar char="§"/>
            </a:pPr>
            <a:endParaRPr lang="en-US" dirty="0">
              <a:solidFill>
                <a:schemeClr val="tx1"/>
              </a:solidFill>
            </a:endParaRPr>
          </a:p>
        </p:txBody>
      </p:sp>
    </p:spTree>
    <p:extLst>
      <p:ext uri="{BB962C8B-B14F-4D97-AF65-F5344CB8AC3E}">
        <p14:creationId xmlns:p14="http://schemas.microsoft.com/office/powerpoint/2010/main" val="3982407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44880"/>
            <a:ext cx="8836429" cy="792480"/>
          </a:xfrm>
        </p:spPr>
        <p:txBody>
          <a:bodyPr>
            <a:noAutofit/>
          </a:bodyPr>
          <a:lstStyle/>
          <a:p>
            <a:pPr algn="ctr"/>
            <a:r>
              <a:rPr lang="en-US" sz="3200" b="1" dirty="0" smtClean="0">
                <a:solidFill>
                  <a:srgbClr val="C00000"/>
                </a:solidFill>
                <a:latin typeface="Times New Roman" pitchFamily="18" charset="0"/>
                <a:cs typeface="Times New Roman" pitchFamily="18" charset="0"/>
              </a:rPr>
              <a:t>DISCUSSION CONTENTS</a:t>
            </a:r>
            <a:endParaRPr lang="en-US"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102936" y="1725105"/>
            <a:ext cx="8830773" cy="3608895"/>
          </a:xfrm>
        </p:spPr>
        <p:txBody>
          <a:bodyPr>
            <a:normAutofit fontScale="25000" lnSpcReduction="20000"/>
          </a:bodyPr>
          <a:lstStyle/>
          <a:p>
            <a:pPr marL="0" indent="0" algn="just">
              <a:lnSpc>
                <a:spcPct val="100000"/>
              </a:lnSpc>
              <a:spcBef>
                <a:spcPts val="600"/>
              </a:spcBef>
              <a:buNone/>
            </a:pPr>
            <a:r>
              <a:rPr lang="en-US" sz="8000" dirty="0" smtClean="0">
                <a:solidFill>
                  <a:schemeClr val="tx1"/>
                </a:solidFill>
                <a:latin typeface="Times New Roman" pitchFamily="18" charset="0"/>
                <a:cs typeface="Times New Roman" pitchFamily="18" charset="0"/>
              </a:rPr>
              <a:t> 	</a:t>
            </a:r>
            <a:r>
              <a:rPr lang="en-US" sz="7200" dirty="0" smtClean="0">
                <a:solidFill>
                  <a:schemeClr val="tx1"/>
                </a:solidFill>
                <a:latin typeface="Times New Roman" pitchFamily="18" charset="0"/>
                <a:cs typeface="Times New Roman" pitchFamily="18" charset="0"/>
              </a:rPr>
              <a:t>1. </a:t>
            </a:r>
            <a:r>
              <a:rPr lang="en-US" sz="7200" dirty="0" smtClean="0">
                <a:solidFill>
                  <a:schemeClr val="tx1"/>
                </a:solidFill>
                <a:latin typeface="Times New Roman" pitchFamily="18" charset="0"/>
                <a:cs typeface="Times New Roman" pitchFamily="18" charset="0"/>
              </a:rPr>
              <a:t>Concept </a:t>
            </a:r>
            <a:r>
              <a:rPr lang="en-US" sz="7200" dirty="0" smtClean="0">
                <a:solidFill>
                  <a:schemeClr val="tx1"/>
                </a:solidFill>
                <a:latin typeface="Times New Roman" pitchFamily="18" charset="0"/>
                <a:cs typeface="Times New Roman" pitchFamily="18" charset="0"/>
              </a:rPr>
              <a:t>of History </a:t>
            </a:r>
            <a:r>
              <a:rPr lang="en-US" sz="7200" dirty="0" smtClean="0">
                <a:solidFill>
                  <a:schemeClr val="tx1"/>
                </a:solidFill>
                <a:latin typeface="Times New Roman" pitchFamily="18" charset="0"/>
                <a:cs typeface="Times New Roman" pitchFamily="18" charset="0"/>
              </a:rPr>
              <a:t>&amp; </a:t>
            </a:r>
            <a:r>
              <a:rPr lang="en-US" sz="7200" dirty="0" smtClean="0">
                <a:solidFill>
                  <a:schemeClr val="tx1"/>
                </a:solidFill>
                <a:latin typeface="Times New Roman" pitchFamily="18" charset="0"/>
                <a:cs typeface="Times New Roman" pitchFamily="18" charset="0"/>
              </a:rPr>
              <a:t>Heritage</a:t>
            </a:r>
          </a:p>
          <a:p>
            <a:pPr marL="0" indent="0" algn="just">
              <a:lnSpc>
                <a:spcPct val="100000"/>
              </a:lnSpc>
              <a:spcBef>
                <a:spcPts val="600"/>
              </a:spcBef>
              <a:buNone/>
            </a:pPr>
            <a:r>
              <a:rPr lang="en-US" sz="7200" dirty="0">
                <a:solidFill>
                  <a:schemeClr val="tx1"/>
                </a:solidFill>
                <a:latin typeface="Times New Roman" pitchFamily="18" charset="0"/>
                <a:cs typeface="Times New Roman" pitchFamily="18" charset="0"/>
              </a:rPr>
              <a:t>	</a:t>
            </a:r>
            <a:r>
              <a:rPr lang="en-US" sz="7200" dirty="0" smtClean="0">
                <a:solidFill>
                  <a:schemeClr val="tx1"/>
                </a:solidFill>
                <a:latin typeface="Times New Roman" pitchFamily="18" charset="0"/>
                <a:cs typeface="Times New Roman" pitchFamily="18" charset="0"/>
              </a:rPr>
              <a:t>2. Difference between </a:t>
            </a:r>
            <a:r>
              <a:rPr lang="en-US" sz="7200" dirty="0" smtClean="0">
                <a:solidFill>
                  <a:schemeClr val="tx1"/>
                </a:solidFill>
                <a:latin typeface="Times New Roman" pitchFamily="18" charset="0"/>
                <a:cs typeface="Times New Roman" pitchFamily="18" charset="0"/>
              </a:rPr>
              <a:t>History &amp; Heritage</a:t>
            </a:r>
            <a:endParaRPr lang="en-US" sz="7200" dirty="0" smtClean="0">
              <a:solidFill>
                <a:schemeClr val="tx1"/>
              </a:solidFill>
              <a:latin typeface="Times New Roman" pitchFamily="18" charset="0"/>
              <a:cs typeface="Times New Roman" pitchFamily="18" charset="0"/>
            </a:endParaRPr>
          </a:p>
          <a:p>
            <a:pPr marL="0" indent="0" algn="just">
              <a:lnSpc>
                <a:spcPct val="100000"/>
              </a:lnSpc>
              <a:spcBef>
                <a:spcPts val="600"/>
              </a:spcBef>
              <a:buNone/>
            </a:pPr>
            <a:r>
              <a:rPr lang="en-US" sz="7200" dirty="0">
                <a:solidFill>
                  <a:schemeClr val="tx1"/>
                </a:solidFill>
                <a:latin typeface="Times New Roman" pitchFamily="18" charset="0"/>
                <a:cs typeface="Times New Roman" pitchFamily="18" charset="0"/>
              </a:rPr>
              <a:t>	</a:t>
            </a:r>
            <a:r>
              <a:rPr lang="en-US" sz="7200" dirty="0" smtClean="0">
                <a:solidFill>
                  <a:schemeClr val="tx1"/>
                </a:solidFill>
                <a:latin typeface="Times New Roman" pitchFamily="18" charset="0"/>
                <a:cs typeface="Times New Roman" pitchFamily="18" charset="0"/>
              </a:rPr>
              <a:t>3. Definition of  </a:t>
            </a:r>
            <a:r>
              <a:rPr lang="en-US" sz="7200" dirty="0" smtClean="0">
                <a:solidFill>
                  <a:schemeClr val="tx1"/>
                </a:solidFill>
                <a:latin typeface="Times New Roman" pitchFamily="18" charset="0"/>
                <a:cs typeface="Times New Roman" pitchFamily="18" charset="0"/>
              </a:rPr>
              <a:t>History &amp; Heritage </a:t>
            </a:r>
            <a:r>
              <a:rPr lang="en-US" sz="7200" dirty="0" smtClean="0">
                <a:solidFill>
                  <a:schemeClr val="tx1"/>
                </a:solidFill>
                <a:latin typeface="Times New Roman" pitchFamily="18" charset="0"/>
                <a:cs typeface="Times New Roman" pitchFamily="18" charset="0"/>
              </a:rPr>
              <a:t>by different Historians</a:t>
            </a:r>
          </a:p>
          <a:p>
            <a:pPr marL="0" indent="0" algn="just">
              <a:lnSpc>
                <a:spcPct val="100000"/>
              </a:lnSpc>
              <a:spcBef>
                <a:spcPts val="600"/>
              </a:spcBef>
              <a:buNone/>
            </a:pPr>
            <a:r>
              <a:rPr lang="en-US" sz="7200" dirty="0">
                <a:solidFill>
                  <a:schemeClr val="tx1"/>
                </a:solidFill>
                <a:latin typeface="Times New Roman" pitchFamily="18" charset="0"/>
                <a:cs typeface="Times New Roman" pitchFamily="18" charset="0"/>
              </a:rPr>
              <a:t>	</a:t>
            </a:r>
            <a:r>
              <a:rPr lang="en-US" sz="7200" dirty="0" smtClean="0">
                <a:solidFill>
                  <a:schemeClr val="tx1"/>
                </a:solidFill>
                <a:latin typeface="Times New Roman" pitchFamily="18" charset="0"/>
                <a:cs typeface="Times New Roman" pitchFamily="18" charset="0"/>
              </a:rPr>
              <a:t>4. Sources of History </a:t>
            </a:r>
          </a:p>
          <a:p>
            <a:pPr marL="0" indent="0" algn="just">
              <a:lnSpc>
                <a:spcPct val="100000"/>
              </a:lnSpc>
              <a:spcBef>
                <a:spcPts val="600"/>
              </a:spcBef>
              <a:buNone/>
            </a:pPr>
            <a:r>
              <a:rPr lang="en-US" sz="7200" dirty="0">
                <a:solidFill>
                  <a:schemeClr val="tx1"/>
                </a:solidFill>
                <a:latin typeface="Times New Roman" pitchFamily="18" charset="0"/>
                <a:cs typeface="Times New Roman" pitchFamily="18" charset="0"/>
              </a:rPr>
              <a:t>	</a:t>
            </a:r>
            <a:r>
              <a:rPr lang="en-US" sz="7200" dirty="0" smtClean="0">
                <a:solidFill>
                  <a:schemeClr val="tx1"/>
                </a:solidFill>
                <a:latin typeface="Times New Roman" pitchFamily="18" charset="0"/>
                <a:cs typeface="Times New Roman" pitchFamily="18" charset="0"/>
              </a:rPr>
              <a:t>5. Explanation of the origin of the name </a:t>
            </a:r>
            <a:r>
              <a:rPr lang="en-US" sz="7200" dirty="0" err="1" smtClean="0">
                <a:solidFill>
                  <a:schemeClr val="tx1"/>
                </a:solidFill>
                <a:latin typeface="Times New Roman" pitchFamily="18" charset="0"/>
                <a:cs typeface="Times New Roman" pitchFamily="18" charset="0"/>
              </a:rPr>
              <a:t>Banga</a:t>
            </a:r>
            <a:r>
              <a:rPr lang="en-US" sz="7200" dirty="0" smtClean="0">
                <a:solidFill>
                  <a:schemeClr val="tx1"/>
                </a:solidFill>
                <a:latin typeface="Times New Roman" pitchFamily="18" charset="0"/>
                <a:cs typeface="Times New Roman" pitchFamily="18" charset="0"/>
              </a:rPr>
              <a:t> or Bangla</a:t>
            </a:r>
          </a:p>
          <a:p>
            <a:pPr marL="0" indent="0" algn="just">
              <a:lnSpc>
                <a:spcPct val="100000"/>
              </a:lnSpc>
              <a:spcBef>
                <a:spcPts val="600"/>
              </a:spcBef>
              <a:buNone/>
            </a:pPr>
            <a:r>
              <a:rPr lang="en-US" sz="7200" dirty="0">
                <a:solidFill>
                  <a:schemeClr val="tx1"/>
                </a:solidFill>
                <a:latin typeface="Times New Roman" pitchFamily="18" charset="0"/>
                <a:cs typeface="Times New Roman" pitchFamily="18" charset="0"/>
              </a:rPr>
              <a:t>	</a:t>
            </a:r>
            <a:r>
              <a:rPr lang="en-US" sz="7200" dirty="0" smtClean="0">
                <a:solidFill>
                  <a:schemeClr val="tx1"/>
                </a:solidFill>
                <a:latin typeface="Times New Roman" pitchFamily="18" charset="0"/>
                <a:cs typeface="Times New Roman" pitchFamily="18" charset="0"/>
              </a:rPr>
              <a:t>6. Introduction – Bangladesh</a:t>
            </a:r>
          </a:p>
          <a:p>
            <a:pPr marL="0" indent="0" algn="just">
              <a:lnSpc>
                <a:spcPct val="100000"/>
              </a:lnSpc>
              <a:spcBef>
                <a:spcPts val="600"/>
              </a:spcBef>
              <a:buNone/>
            </a:pPr>
            <a:r>
              <a:rPr lang="en-US" sz="7200" i="1" dirty="0" smtClean="0">
                <a:solidFill>
                  <a:schemeClr val="tx1"/>
                </a:solidFill>
                <a:latin typeface="Times New Roman" pitchFamily="18" charset="0"/>
                <a:cs typeface="Times New Roman" pitchFamily="18" charset="0"/>
              </a:rPr>
              <a:t>            Administrative data,  Economy, Climate of Bangladesh</a:t>
            </a:r>
          </a:p>
          <a:p>
            <a:pPr marL="0" indent="0" algn="just">
              <a:lnSpc>
                <a:spcPct val="100000"/>
              </a:lnSpc>
              <a:spcBef>
                <a:spcPts val="600"/>
              </a:spcBef>
              <a:buNone/>
            </a:pPr>
            <a:r>
              <a:rPr lang="en-US" sz="7200" i="1" dirty="0">
                <a:solidFill>
                  <a:schemeClr val="tx1"/>
                </a:solidFill>
                <a:latin typeface="Times New Roman" pitchFamily="18" charset="0"/>
                <a:cs typeface="Times New Roman" pitchFamily="18" charset="0"/>
              </a:rPr>
              <a:t>	</a:t>
            </a:r>
            <a:r>
              <a:rPr lang="en-US" sz="7200" dirty="0" smtClean="0">
                <a:solidFill>
                  <a:schemeClr val="tx1"/>
                </a:solidFill>
                <a:latin typeface="Times New Roman" pitchFamily="18" charset="0"/>
                <a:cs typeface="Times New Roman" pitchFamily="18" charset="0"/>
              </a:rPr>
              <a:t>7. Introduction - Territory </a:t>
            </a:r>
            <a:r>
              <a:rPr lang="en-US" sz="7200" dirty="0">
                <a:solidFill>
                  <a:schemeClr val="tx1"/>
                </a:solidFill>
                <a:latin typeface="Times New Roman" pitchFamily="18" charset="0"/>
                <a:cs typeface="Times New Roman" pitchFamily="18" charset="0"/>
              </a:rPr>
              <a:t>&amp;</a:t>
            </a:r>
            <a:r>
              <a:rPr lang="en-US" sz="7200" dirty="0" smtClean="0">
                <a:solidFill>
                  <a:schemeClr val="tx1"/>
                </a:solidFill>
                <a:latin typeface="Times New Roman" pitchFamily="18" charset="0"/>
                <a:cs typeface="Times New Roman" pitchFamily="18" charset="0"/>
              </a:rPr>
              <a:t> History</a:t>
            </a:r>
          </a:p>
          <a:p>
            <a:pPr marL="0" indent="0" algn="just">
              <a:lnSpc>
                <a:spcPct val="100000"/>
              </a:lnSpc>
              <a:spcBef>
                <a:spcPts val="600"/>
              </a:spcBef>
              <a:buNone/>
            </a:pPr>
            <a:r>
              <a:rPr lang="en-US" sz="7200" dirty="0">
                <a:solidFill>
                  <a:schemeClr val="tx1"/>
                </a:solidFill>
                <a:latin typeface="Times New Roman" pitchFamily="18" charset="0"/>
                <a:cs typeface="Times New Roman" pitchFamily="18" charset="0"/>
              </a:rPr>
              <a:t>	</a:t>
            </a:r>
            <a:r>
              <a:rPr lang="en-US" sz="7200" dirty="0" smtClean="0">
                <a:solidFill>
                  <a:schemeClr val="tx1"/>
                </a:solidFill>
                <a:latin typeface="Times New Roman" pitchFamily="18" charset="0"/>
                <a:cs typeface="Times New Roman" pitchFamily="18" charset="0"/>
              </a:rPr>
              <a:t>8. Introduction – Township /</a:t>
            </a:r>
            <a:r>
              <a:rPr lang="en-US" sz="7200" dirty="0" err="1" smtClean="0">
                <a:solidFill>
                  <a:schemeClr val="tx1"/>
                </a:solidFill>
                <a:latin typeface="Times New Roman" pitchFamily="18" charset="0"/>
                <a:cs typeface="Times New Roman" pitchFamily="18" charset="0"/>
              </a:rPr>
              <a:t>Janapads</a:t>
            </a:r>
            <a:endParaRPr lang="en-US" sz="7200" dirty="0" smtClean="0">
              <a:solidFill>
                <a:schemeClr val="tx1"/>
              </a:solidFill>
              <a:latin typeface="Times New Roman" pitchFamily="18" charset="0"/>
              <a:cs typeface="Times New Roman" pitchFamily="18" charset="0"/>
            </a:endParaRPr>
          </a:p>
          <a:p>
            <a:pPr marL="0" indent="0" algn="just" fontAlgn="base">
              <a:lnSpc>
                <a:spcPct val="100000"/>
              </a:lnSpc>
              <a:spcBef>
                <a:spcPts val="0"/>
              </a:spcBef>
              <a:buNone/>
            </a:pPr>
            <a:r>
              <a:rPr lang="en-US" sz="7200" i="1" dirty="0">
                <a:solidFill>
                  <a:schemeClr val="tx1"/>
                </a:solidFill>
                <a:latin typeface="Times New Roman" pitchFamily="18" charset="0"/>
                <a:cs typeface="Times New Roman" pitchFamily="18" charset="0"/>
              </a:rPr>
              <a:t> </a:t>
            </a:r>
            <a:r>
              <a:rPr lang="en-US" sz="7200" i="1" dirty="0" smtClean="0">
                <a:solidFill>
                  <a:schemeClr val="tx1"/>
                </a:solidFill>
                <a:latin typeface="Times New Roman" pitchFamily="18" charset="0"/>
                <a:cs typeface="Times New Roman" pitchFamily="18" charset="0"/>
              </a:rPr>
              <a:t>          </a:t>
            </a:r>
            <a:r>
              <a:rPr lang="en-US" sz="7200" i="1" dirty="0" err="1" smtClean="0">
                <a:solidFill>
                  <a:schemeClr val="tx1"/>
                </a:solidFill>
                <a:latin typeface="Times New Roman" pitchFamily="18" charset="0"/>
                <a:cs typeface="Times New Roman" pitchFamily="18" charset="0"/>
              </a:rPr>
              <a:t>Gauro</a:t>
            </a:r>
            <a:r>
              <a:rPr lang="en-US" sz="7200" i="1" dirty="0" smtClean="0">
                <a:solidFill>
                  <a:schemeClr val="tx1"/>
                </a:solidFill>
                <a:latin typeface="Times New Roman" pitchFamily="18" charset="0"/>
                <a:cs typeface="Times New Roman" pitchFamily="18" charset="0"/>
              </a:rPr>
              <a:t>, </a:t>
            </a:r>
            <a:r>
              <a:rPr lang="en-US" sz="7200" i="1" dirty="0" err="1" smtClean="0">
                <a:solidFill>
                  <a:schemeClr val="tx1"/>
                </a:solidFill>
                <a:latin typeface="Times New Roman" pitchFamily="18" charset="0"/>
                <a:cs typeface="Times New Roman" pitchFamily="18" charset="0"/>
              </a:rPr>
              <a:t>Pundra</a:t>
            </a:r>
            <a:r>
              <a:rPr lang="en-US" sz="7200" i="1" dirty="0" smtClean="0">
                <a:solidFill>
                  <a:schemeClr val="tx1"/>
                </a:solidFill>
                <a:latin typeface="Times New Roman" pitchFamily="18" charset="0"/>
                <a:cs typeface="Times New Roman" pitchFamily="18" charset="0"/>
              </a:rPr>
              <a:t>, </a:t>
            </a:r>
            <a:r>
              <a:rPr lang="en-US" sz="7200" i="1" dirty="0" err="1" smtClean="0">
                <a:solidFill>
                  <a:schemeClr val="tx1"/>
                </a:solidFill>
                <a:latin typeface="Times New Roman" pitchFamily="18" charset="0"/>
                <a:cs typeface="Times New Roman" pitchFamily="18" charset="0"/>
              </a:rPr>
              <a:t>Banga</a:t>
            </a:r>
            <a:r>
              <a:rPr lang="en-US" sz="7200" i="1" dirty="0" smtClean="0">
                <a:solidFill>
                  <a:schemeClr val="tx1"/>
                </a:solidFill>
                <a:latin typeface="Times New Roman" pitchFamily="18" charset="0"/>
                <a:cs typeface="Times New Roman" pitchFamily="18" charset="0"/>
              </a:rPr>
              <a:t> (Bangla), </a:t>
            </a:r>
            <a:r>
              <a:rPr lang="en-US" sz="7200" i="1" dirty="0" err="1" smtClean="0">
                <a:solidFill>
                  <a:schemeClr val="tx1"/>
                </a:solidFill>
                <a:latin typeface="Times New Roman" pitchFamily="18" charset="0"/>
                <a:cs typeface="Times New Roman" pitchFamily="18" charset="0"/>
              </a:rPr>
              <a:t>Harikel</a:t>
            </a:r>
            <a:r>
              <a:rPr lang="en-US" sz="7200" i="1" dirty="0" smtClean="0">
                <a:solidFill>
                  <a:schemeClr val="tx1"/>
                </a:solidFill>
                <a:latin typeface="Times New Roman" pitchFamily="18" charset="0"/>
                <a:cs typeface="Times New Roman" pitchFamily="18" charset="0"/>
              </a:rPr>
              <a:t>,  </a:t>
            </a:r>
            <a:r>
              <a:rPr lang="en-US" sz="7200" i="1" dirty="0" err="1" smtClean="0">
                <a:solidFill>
                  <a:schemeClr val="tx1"/>
                </a:solidFill>
                <a:latin typeface="Times New Roman" pitchFamily="18" charset="0"/>
                <a:cs typeface="Times New Roman" pitchFamily="18" charset="0"/>
              </a:rPr>
              <a:t>Somototh</a:t>
            </a:r>
            <a:r>
              <a:rPr lang="en-US" sz="7200" i="1" dirty="0" smtClean="0">
                <a:solidFill>
                  <a:schemeClr val="tx1"/>
                </a:solidFill>
                <a:latin typeface="Times New Roman" pitchFamily="18" charset="0"/>
                <a:cs typeface="Times New Roman" pitchFamily="18" charset="0"/>
              </a:rPr>
              <a:t>, </a:t>
            </a:r>
            <a:r>
              <a:rPr lang="en-US" sz="7200" i="1" dirty="0" err="1" smtClean="0">
                <a:solidFill>
                  <a:schemeClr val="tx1"/>
                </a:solidFill>
                <a:latin typeface="Times New Roman" pitchFamily="18" charset="0"/>
                <a:cs typeface="Times New Roman" pitchFamily="18" charset="0"/>
              </a:rPr>
              <a:t>Barendra</a:t>
            </a:r>
            <a:r>
              <a:rPr lang="en-US" sz="7200" i="1" dirty="0" smtClean="0">
                <a:solidFill>
                  <a:schemeClr val="tx1"/>
                </a:solidFill>
                <a:latin typeface="Times New Roman" pitchFamily="18" charset="0"/>
                <a:cs typeface="Times New Roman" pitchFamily="18" charset="0"/>
              </a:rPr>
              <a:t>, </a:t>
            </a:r>
            <a:r>
              <a:rPr lang="en-US" sz="7200" i="1" dirty="0" err="1" smtClean="0">
                <a:solidFill>
                  <a:schemeClr val="tx1"/>
                </a:solidFill>
                <a:latin typeface="Times New Roman" pitchFamily="18" charset="0"/>
                <a:cs typeface="Times New Roman" pitchFamily="18" charset="0"/>
              </a:rPr>
              <a:t>Tamralipta</a:t>
            </a:r>
            <a:r>
              <a:rPr lang="en-US" sz="7200" i="1" dirty="0" smtClean="0">
                <a:solidFill>
                  <a:schemeClr val="tx1"/>
                </a:solidFill>
                <a:latin typeface="Times New Roman" pitchFamily="18" charset="0"/>
                <a:cs typeface="Times New Roman" pitchFamily="18" charset="0"/>
              </a:rPr>
              <a:t>,</a:t>
            </a:r>
          </a:p>
          <a:p>
            <a:pPr marL="0" indent="0" algn="just" fontAlgn="base">
              <a:lnSpc>
                <a:spcPct val="100000"/>
              </a:lnSpc>
              <a:spcBef>
                <a:spcPts val="0"/>
              </a:spcBef>
              <a:buNone/>
            </a:pPr>
            <a:r>
              <a:rPr lang="en-US" sz="7200" i="1" dirty="0">
                <a:solidFill>
                  <a:schemeClr val="tx1"/>
                </a:solidFill>
                <a:latin typeface="Times New Roman" pitchFamily="18" charset="0"/>
                <a:cs typeface="Times New Roman" pitchFamily="18" charset="0"/>
              </a:rPr>
              <a:t>	</a:t>
            </a:r>
            <a:r>
              <a:rPr lang="en-US" sz="7200" i="1" dirty="0" smtClean="0">
                <a:solidFill>
                  <a:schemeClr val="tx1"/>
                </a:solidFill>
                <a:latin typeface="Times New Roman" pitchFamily="18" charset="0"/>
                <a:cs typeface="Times New Roman" pitchFamily="18" charset="0"/>
              </a:rPr>
              <a:t>    </a:t>
            </a:r>
            <a:r>
              <a:rPr lang="en-US" sz="7200" i="1" dirty="0" err="1" smtClean="0">
                <a:solidFill>
                  <a:schemeClr val="tx1"/>
                </a:solidFill>
                <a:latin typeface="Times New Roman" pitchFamily="18" charset="0"/>
                <a:cs typeface="Times New Roman" pitchFamily="18" charset="0"/>
              </a:rPr>
              <a:t>Rarh,Chandradip</a:t>
            </a:r>
            <a:r>
              <a:rPr lang="en-US" sz="7200" i="1" dirty="0" smtClean="0">
                <a:solidFill>
                  <a:schemeClr val="tx1"/>
                </a:solidFill>
                <a:latin typeface="Times New Roman" pitchFamily="18" charset="0"/>
                <a:cs typeface="Times New Roman" pitchFamily="18" charset="0"/>
              </a:rPr>
              <a:t>, </a:t>
            </a:r>
            <a:r>
              <a:rPr lang="en-US" sz="7200" i="1" dirty="0" err="1" smtClean="0">
                <a:solidFill>
                  <a:schemeClr val="tx1"/>
                </a:solidFill>
                <a:latin typeface="Times New Roman" pitchFamily="18" charset="0"/>
                <a:cs typeface="Times New Roman" pitchFamily="18" charset="0"/>
              </a:rPr>
              <a:t>Kamrupa</a:t>
            </a:r>
            <a:r>
              <a:rPr lang="en-US" sz="7200" i="1" dirty="0" smtClean="0">
                <a:solidFill>
                  <a:schemeClr val="tx1"/>
                </a:solidFill>
                <a:latin typeface="Times New Roman" pitchFamily="18" charset="0"/>
                <a:cs typeface="Times New Roman" pitchFamily="18" charset="0"/>
              </a:rPr>
              <a:t>, </a:t>
            </a:r>
            <a:r>
              <a:rPr lang="en-US" sz="7200" i="1" dirty="0" err="1" smtClean="0">
                <a:solidFill>
                  <a:schemeClr val="tx1"/>
                </a:solidFill>
                <a:latin typeface="Times New Roman" pitchFamily="18" charset="0"/>
                <a:cs typeface="Times New Roman" pitchFamily="18" charset="0"/>
              </a:rPr>
              <a:t>Arakan</a:t>
            </a:r>
            <a:r>
              <a:rPr lang="en-US" sz="7200" i="1" dirty="0" smtClean="0">
                <a:solidFill>
                  <a:schemeClr val="tx1"/>
                </a:solidFill>
                <a:latin typeface="Times New Roman" pitchFamily="18" charset="0"/>
                <a:cs typeface="Times New Roman" pitchFamily="18" charset="0"/>
              </a:rPr>
              <a:t> </a:t>
            </a:r>
          </a:p>
          <a:p>
            <a:pPr marL="0" indent="0" algn="just" fontAlgn="base">
              <a:lnSpc>
                <a:spcPct val="100000"/>
              </a:lnSpc>
              <a:spcBef>
                <a:spcPts val="0"/>
              </a:spcBef>
              <a:buNone/>
            </a:pPr>
            <a:endParaRPr lang="en-US" sz="8000" b="1" u="sng" dirty="0">
              <a:solidFill>
                <a:srgbClr val="0070C0"/>
              </a:solidFill>
              <a:latin typeface="Times New Roman" pitchFamily="18" charset="0"/>
              <a:cs typeface="Times New Roman" pitchFamily="18" charset="0"/>
            </a:endParaRPr>
          </a:p>
          <a:p>
            <a:pPr algn="just" fontAlgn="base">
              <a:lnSpc>
                <a:spcPct val="100000"/>
              </a:lnSpc>
              <a:spcBef>
                <a:spcPts val="0"/>
              </a:spcBef>
            </a:pPr>
            <a:endParaRPr lang="en-US" sz="1600" b="1" u="sng" dirty="0">
              <a:solidFill>
                <a:srgbClr val="0070C0"/>
              </a:solidFill>
              <a:latin typeface="Times New Roman" pitchFamily="18" charset="0"/>
              <a:cs typeface="Times New Roman" pitchFamily="18" charset="0"/>
            </a:endParaRPr>
          </a:p>
          <a:p>
            <a:pPr algn="just" fontAlgn="base">
              <a:lnSpc>
                <a:spcPct val="100000"/>
              </a:lnSpc>
              <a:spcBef>
                <a:spcPts val="0"/>
              </a:spcBef>
            </a:pPr>
            <a:endParaRPr lang="en-US" sz="2400" b="1" u="sng" dirty="0">
              <a:solidFill>
                <a:srgbClr val="0070C0"/>
              </a:solidFill>
              <a:latin typeface="Times New Roman" pitchFamily="18" charset="0"/>
              <a:cs typeface="Times New Roman" pitchFamily="18" charset="0"/>
            </a:endParaRPr>
          </a:p>
          <a:p>
            <a:pPr algn="just">
              <a:lnSpc>
                <a:spcPct val="100000"/>
              </a:lnSpc>
              <a:spcBef>
                <a:spcPts val="600"/>
              </a:spcBef>
            </a:pPr>
            <a:endParaRPr lang="en-US" sz="2200" dirty="0" smtClean="0">
              <a:solidFill>
                <a:srgbClr val="C00000"/>
              </a:solidFill>
              <a:latin typeface="Times New Roman" pitchFamily="18" charset="0"/>
              <a:cs typeface="Times New Roman" pitchFamily="18" charset="0"/>
            </a:endParaRPr>
          </a:p>
          <a:p>
            <a:pPr algn="just">
              <a:lnSpc>
                <a:spcPct val="100000"/>
              </a:lnSpc>
              <a:spcBef>
                <a:spcPts val="600"/>
              </a:spcBef>
            </a:pPr>
            <a:endParaRPr lang="en-US" sz="2200" i="1" u="sng" dirty="0" smtClean="0">
              <a:solidFill>
                <a:srgbClr val="0070C0"/>
              </a:solidFill>
              <a:latin typeface="Times New Roman" pitchFamily="18" charset="0"/>
              <a:cs typeface="Times New Roman" pitchFamily="18" charset="0"/>
            </a:endParaRPr>
          </a:p>
          <a:p>
            <a:pPr algn="ctr">
              <a:lnSpc>
                <a:spcPct val="100000"/>
              </a:lnSpc>
              <a:spcBef>
                <a:spcPts val="600"/>
              </a:spcBef>
            </a:pPr>
            <a:r>
              <a:rPr lang="en-US" b="1" dirty="0" smtClean="0">
                <a:solidFill>
                  <a:srgbClr val="C00000"/>
                </a:solidFill>
                <a:latin typeface="Times New Roman" pitchFamily="18" charset="0"/>
                <a:cs typeface="Times New Roman" pitchFamily="18" charset="0"/>
              </a:rPr>
              <a:t> </a:t>
            </a:r>
            <a:endParaRPr lang="en-US" dirty="0"/>
          </a:p>
        </p:txBody>
      </p:sp>
    </p:spTree>
    <p:extLst>
      <p:ext uri="{BB962C8B-B14F-4D97-AF65-F5344CB8AC3E}">
        <p14:creationId xmlns:p14="http://schemas.microsoft.com/office/powerpoint/2010/main" val="1404326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929E4C84-231C-6341-84B4-20F9E9E945AC}"/>
              </a:ext>
            </a:extLst>
          </p:cNvPr>
          <p:cNvSpPr>
            <a:spLocks noGrp="1"/>
          </p:cNvSpPr>
          <p:nvPr>
            <p:ph type="title"/>
          </p:nvPr>
        </p:nvSpPr>
        <p:spPr>
          <a:xfrm>
            <a:off x="1731818" y="816864"/>
            <a:ext cx="7813964" cy="651718"/>
          </a:xfrm>
        </p:spPr>
        <p:txBody>
          <a:bodyPr/>
          <a:lstStyle/>
          <a:p>
            <a:pPr algn="ctr"/>
            <a:r>
              <a:rPr lang="en-US" sz="3600" b="1" dirty="0">
                <a:solidFill>
                  <a:srgbClr val="C00000"/>
                </a:solidFill>
                <a:latin typeface="Times New Roman" pitchFamily="18" charset="0"/>
                <a:cs typeface="Times New Roman" pitchFamily="18" charset="0"/>
              </a:rPr>
              <a:t>Introduction</a:t>
            </a:r>
          </a:p>
        </p:txBody>
      </p:sp>
      <p:sp>
        <p:nvSpPr>
          <p:cNvPr id="3" name="Content Placeholder 2">
            <a:extLst>
              <a:ext uri="{FF2B5EF4-FFF2-40B4-BE49-F238E27FC236}">
                <a16:creationId xmlns="" xmlns:a16="http://schemas.microsoft.com/office/drawing/2014/main" id="{C58E06C2-21A2-924D-92D1-E1B1438624AB}"/>
              </a:ext>
            </a:extLst>
          </p:cNvPr>
          <p:cNvSpPr>
            <a:spLocks noGrp="1"/>
          </p:cNvSpPr>
          <p:nvPr>
            <p:ph idx="1"/>
          </p:nvPr>
        </p:nvSpPr>
        <p:spPr>
          <a:xfrm>
            <a:off x="1731818" y="1468582"/>
            <a:ext cx="8077200" cy="4332042"/>
          </a:xfrm>
        </p:spPr>
        <p:txBody>
          <a:bodyPr>
            <a:normAutofit/>
          </a:bodyPr>
          <a:lstStyle/>
          <a:p>
            <a:pPr marL="231775" indent="0">
              <a:buNone/>
            </a:pPr>
            <a:r>
              <a:rPr lang="en-US" sz="1800" b="1" i="1" u="sng" dirty="0">
                <a:solidFill>
                  <a:srgbClr val="0070C0"/>
                </a:solidFill>
                <a:latin typeface="Times New Roman" pitchFamily="18" charset="0"/>
                <a:cs typeface="Times New Roman" pitchFamily="18" charset="0"/>
              </a:rPr>
              <a:t>Administrative data</a:t>
            </a:r>
            <a:endParaRPr lang="en-US" sz="1800" dirty="0">
              <a:latin typeface="Times New Roman" pitchFamily="18" charset="0"/>
              <a:cs typeface="Times New Roman" pitchFamily="18" charset="0"/>
            </a:endParaRPr>
          </a:p>
          <a:p>
            <a:pPr marL="539750" indent="-352425">
              <a:spcBef>
                <a:spcPts val="600"/>
              </a:spcBef>
              <a:buFont typeface="Wingdings" pitchFamily="2" charset="2"/>
              <a:buChar char="q"/>
            </a:pPr>
            <a:r>
              <a:rPr lang="en-US" sz="1800" dirty="0">
                <a:latin typeface="Times New Roman" pitchFamily="18" charset="0"/>
                <a:cs typeface="Times New Roman" pitchFamily="18" charset="0"/>
              </a:rPr>
              <a:t>Standard Time 	</a:t>
            </a: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GMT+6</a:t>
            </a:r>
          </a:p>
          <a:p>
            <a:pPr marL="539750" indent="-352425">
              <a:spcBef>
                <a:spcPts val="600"/>
              </a:spcBef>
              <a:buFont typeface="Wingdings" pitchFamily="2" charset="2"/>
              <a:buChar char="q"/>
            </a:pPr>
            <a:r>
              <a:rPr lang="en-US" sz="1800" dirty="0">
                <a:latin typeface="Times New Roman" pitchFamily="18" charset="0"/>
                <a:cs typeface="Times New Roman" pitchFamily="18" charset="0"/>
              </a:rPr>
              <a:t>Life Expectancy 	</a:t>
            </a: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72.8 (Male 71.2 and Female 74.5) </a:t>
            </a:r>
          </a:p>
          <a:p>
            <a:pPr marL="539750" indent="-352425">
              <a:spcBef>
                <a:spcPts val="600"/>
              </a:spcBef>
              <a:buFont typeface="Wingdings" pitchFamily="2" charset="2"/>
              <a:buChar char="q"/>
            </a:pPr>
            <a:r>
              <a:rPr lang="en-US" sz="1800" dirty="0">
                <a:latin typeface="Times New Roman" pitchFamily="18" charset="0"/>
                <a:cs typeface="Times New Roman" pitchFamily="18" charset="0"/>
              </a:rPr>
              <a:t>Mean Age at Marriage	: Male 25.2 and female 19.1</a:t>
            </a:r>
          </a:p>
          <a:p>
            <a:pPr marL="584200" indent="-352425">
              <a:spcBef>
                <a:spcPts val="600"/>
              </a:spcBef>
              <a:buFont typeface="Wingdings" pitchFamily="2" charset="2"/>
              <a:buChar char="q"/>
            </a:pPr>
            <a:r>
              <a:rPr lang="en-US" sz="1800" dirty="0">
                <a:latin typeface="Times New Roman" pitchFamily="18" charset="0"/>
                <a:cs typeface="Times New Roman" pitchFamily="18" charset="0"/>
              </a:rPr>
              <a:t>Northern Bengal	</a:t>
            </a: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Comprising with Rajshahi and Rangpur divisions</a:t>
            </a:r>
          </a:p>
          <a:p>
            <a:pPr marL="584200" indent="-352425">
              <a:spcBef>
                <a:spcPts val="600"/>
              </a:spcBef>
              <a:buFont typeface="Wingdings" pitchFamily="2" charset="2"/>
              <a:buChar char="q"/>
            </a:pPr>
            <a:r>
              <a:rPr lang="en-US" sz="1800" dirty="0">
                <a:latin typeface="Times New Roman" pitchFamily="18" charset="0"/>
                <a:cs typeface="Times New Roman" pitchFamily="18" charset="0"/>
              </a:rPr>
              <a:t>Eastern Bengal 	</a:t>
            </a: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Comprising with Chittagong, Sylhet, proposed </a:t>
            </a:r>
            <a:endParaRPr lang="en-US" sz="1800" dirty="0" smtClean="0">
              <a:latin typeface="Times New Roman" pitchFamily="18" charset="0"/>
              <a:cs typeface="Times New Roman" pitchFamily="18" charset="0"/>
            </a:endParaRPr>
          </a:p>
          <a:p>
            <a:pPr marL="231775" indent="0">
              <a:spcBef>
                <a:spcPts val="600"/>
              </a:spcBef>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Comilla</a:t>
            </a:r>
            <a:r>
              <a:rPr lang="en-US" sz="1800" dirty="0" smtClean="0">
                <a:latin typeface="Times New Roman" pitchFamily="18" charset="0"/>
                <a:cs typeface="Times New Roman" pitchFamily="18" charset="0"/>
              </a:rPr>
              <a:t> divisions (also </a:t>
            </a:r>
            <a:r>
              <a:rPr lang="en-US" sz="1800" dirty="0">
                <a:latin typeface="Times New Roman" pitchFamily="18" charset="0"/>
                <a:cs typeface="Times New Roman" pitchFamily="18" charset="0"/>
              </a:rPr>
              <a:t>known as </a:t>
            </a:r>
            <a:r>
              <a:rPr lang="en-US" sz="1800" dirty="0" err="1" smtClean="0">
                <a:latin typeface="Times New Roman" pitchFamily="18" charset="0"/>
                <a:cs typeface="Times New Roman" pitchFamily="18" charset="0"/>
              </a:rPr>
              <a:t>Surma-Meghna</a:t>
            </a:r>
            <a:endParaRPr lang="en-US" sz="1800" dirty="0" smtClean="0">
              <a:latin typeface="Times New Roman" pitchFamily="18" charset="0"/>
              <a:cs typeface="Times New Roman" pitchFamily="18" charset="0"/>
            </a:endParaRPr>
          </a:p>
          <a:p>
            <a:pPr marL="231775" indent="0">
              <a:spcBef>
                <a:spcPts val="600"/>
              </a:spcBef>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river system)</a:t>
            </a:r>
          </a:p>
          <a:p>
            <a:pPr marL="628650" indent="-396875">
              <a:spcBef>
                <a:spcPts val="600"/>
              </a:spcBef>
              <a:buFont typeface="Wingdings" pitchFamily="2" charset="2"/>
              <a:buChar char="q"/>
            </a:pPr>
            <a:r>
              <a:rPr lang="en-US" sz="1800" dirty="0">
                <a:latin typeface="Times New Roman" pitchFamily="18" charset="0"/>
                <a:cs typeface="Times New Roman" pitchFamily="18" charset="0"/>
              </a:rPr>
              <a:t>Central Bengal	</a:t>
            </a: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Comprising with Mymensingh and Dhaka divisions </a:t>
            </a:r>
            <a:endParaRPr lang="en-US" sz="1800" dirty="0" smtClean="0">
              <a:latin typeface="Times New Roman" pitchFamily="18" charset="0"/>
              <a:cs typeface="Times New Roman" pitchFamily="18" charset="0"/>
            </a:endParaRPr>
          </a:p>
          <a:p>
            <a:pPr marL="231775" indent="0">
              <a:spcBef>
                <a:spcPts val="600"/>
              </a:spcBef>
              <a:buNone/>
            </a:pPr>
            <a:r>
              <a:rPr lang="en-US"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(excluding proposed </a:t>
            </a:r>
            <a:r>
              <a:rPr lang="en-US" sz="1800" dirty="0">
                <a:latin typeface="Times New Roman" pitchFamily="18" charset="0"/>
                <a:cs typeface="Times New Roman" pitchFamily="18" charset="0"/>
              </a:rPr>
              <a:t>Faridpur division)</a:t>
            </a:r>
          </a:p>
          <a:p>
            <a:pPr marL="584200" indent="-352425">
              <a:spcBef>
                <a:spcPts val="600"/>
              </a:spcBef>
              <a:buFont typeface="Wingdings" pitchFamily="2" charset="2"/>
              <a:buChar char="q"/>
            </a:pPr>
            <a:r>
              <a:rPr lang="en-US" sz="1800" dirty="0">
                <a:latin typeface="Times New Roman" pitchFamily="18" charset="0"/>
                <a:cs typeface="Times New Roman" pitchFamily="18" charset="0"/>
              </a:rPr>
              <a:t>Southern Bengal	</a:t>
            </a: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Comprising with Barisal, Khulna and proposed </a:t>
            </a:r>
            <a:endParaRPr lang="en-US" sz="1800" dirty="0" smtClean="0">
              <a:latin typeface="Times New Roman" pitchFamily="18" charset="0"/>
              <a:cs typeface="Times New Roman" pitchFamily="18" charset="0"/>
            </a:endParaRPr>
          </a:p>
          <a:p>
            <a:pPr marL="231775" indent="0">
              <a:spcBef>
                <a:spcPts val="600"/>
              </a:spcBef>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Faridpur</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divisions</a:t>
            </a:r>
          </a:p>
          <a:p>
            <a:pPr>
              <a:spcBef>
                <a:spcPts val="600"/>
              </a:spcBef>
            </a:pPr>
            <a:endParaRPr lang="en-US" sz="1800" dirty="0"/>
          </a:p>
          <a:p>
            <a:endParaRPr lang="en-US" dirty="0"/>
          </a:p>
        </p:txBody>
      </p:sp>
    </p:spTree>
    <p:extLst>
      <p:ext uri="{BB962C8B-B14F-4D97-AF65-F5344CB8AC3E}">
        <p14:creationId xmlns:p14="http://schemas.microsoft.com/office/powerpoint/2010/main" val="36044468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811EF0C-6DD5-B647-8B7F-7A04C1A13673}"/>
              </a:ext>
            </a:extLst>
          </p:cNvPr>
          <p:cNvSpPr>
            <a:spLocks noGrp="1"/>
          </p:cNvSpPr>
          <p:nvPr>
            <p:ph type="title"/>
          </p:nvPr>
        </p:nvSpPr>
        <p:spPr>
          <a:xfrm>
            <a:off x="1842655" y="816864"/>
            <a:ext cx="7703128" cy="835152"/>
          </a:xfrm>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INTRODUCTION</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48B706F-B679-0D41-8169-BD7FA775F925}"/>
              </a:ext>
            </a:extLst>
          </p:cNvPr>
          <p:cNvSpPr>
            <a:spLocks noGrp="1"/>
          </p:cNvSpPr>
          <p:nvPr>
            <p:ph idx="1"/>
          </p:nvPr>
        </p:nvSpPr>
        <p:spPr>
          <a:xfrm>
            <a:off x="1842654" y="1800371"/>
            <a:ext cx="7703129" cy="3187266"/>
          </a:xfrm>
        </p:spPr>
        <p:txBody>
          <a:bodyPr/>
          <a:lstStyle/>
          <a:p>
            <a:r>
              <a:rPr lang="en-US" b="1" i="1" u="sng" dirty="0">
                <a:solidFill>
                  <a:srgbClr val="0070C0"/>
                </a:solidFill>
                <a:latin typeface="Times New Roman" panose="02020603050405020304" pitchFamily="18" charset="0"/>
                <a:cs typeface="Times New Roman" panose="02020603050405020304" pitchFamily="18" charset="0"/>
              </a:rPr>
              <a:t>Economy</a:t>
            </a:r>
          </a:p>
          <a:p>
            <a:pPr marL="719138" indent="-398463">
              <a:buFont typeface="Wingdings" pitchFamily="2" charset="2"/>
              <a:buChar char="q"/>
            </a:pPr>
            <a:r>
              <a:rPr lang="en-US" dirty="0">
                <a:solidFill>
                  <a:schemeClr val="tx1"/>
                </a:solidFill>
                <a:latin typeface="Times New Roman" panose="02020603050405020304" pitchFamily="18" charset="0"/>
                <a:cs typeface="Times New Roman" panose="02020603050405020304" pitchFamily="18" charset="0"/>
              </a:rPr>
              <a:t>GDP Growth at Constant Price	</a:t>
            </a:r>
            <a:r>
              <a:rPr lang="en-US" dirty="0" smtClean="0">
                <a:solidFill>
                  <a:schemeClr val="tx1"/>
                </a:solidFill>
                <a:latin typeface="Times New Roman" panose="02020603050405020304" pitchFamily="18" charset="0"/>
                <a:cs typeface="Times New Roman" panose="02020603050405020304" pitchFamily="18" charset="0"/>
              </a:rPr>
              <a:t>		:  </a:t>
            </a:r>
            <a:r>
              <a:rPr lang="en-US" dirty="0">
                <a:solidFill>
                  <a:schemeClr val="tx1"/>
                </a:solidFill>
                <a:latin typeface="Times New Roman" panose="02020603050405020304" pitchFamily="18" charset="0"/>
                <a:cs typeface="Times New Roman" panose="02020603050405020304" pitchFamily="18" charset="0"/>
              </a:rPr>
              <a:t>7.25</a:t>
            </a:r>
          </a:p>
          <a:p>
            <a:pPr marL="719138" indent="-398463">
              <a:buFont typeface="Wingdings" pitchFamily="2" charset="2"/>
              <a:buChar char="q"/>
            </a:pPr>
            <a:r>
              <a:rPr lang="en-US" dirty="0">
                <a:solidFill>
                  <a:schemeClr val="tx1"/>
                </a:solidFill>
                <a:latin typeface="Times New Roman" panose="02020603050405020304" pitchFamily="18" charset="0"/>
                <a:cs typeface="Times New Roman" panose="02020603050405020304" pitchFamily="18" charset="0"/>
              </a:rPr>
              <a:t>Per Capita National Income	</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 2,41,470</a:t>
            </a:r>
          </a:p>
          <a:p>
            <a:pPr marL="719138" indent="-398463">
              <a:buFont typeface="Wingdings" pitchFamily="2" charset="2"/>
              <a:buChar char="q"/>
            </a:pPr>
            <a:r>
              <a:rPr lang="en-US" dirty="0">
                <a:solidFill>
                  <a:schemeClr val="tx1"/>
                </a:solidFill>
                <a:latin typeface="Times New Roman" panose="02020603050405020304" pitchFamily="18" charset="0"/>
                <a:cs typeface="Times New Roman" panose="02020603050405020304" pitchFamily="18" charset="0"/>
              </a:rPr>
              <a:t>Per Capita National Income (In US$ )	: 2,824</a:t>
            </a:r>
          </a:p>
          <a:p>
            <a:pPr marL="719138" indent="-398463">
              <a:buFont typeface="Wingdings" pitchFamily="2" charset="2"/>
              <a:buChar char="q"/>
            </a:pPr>
            <a:r>
              <a:rPr lang="en-US" dirty="0">
                <a:solidFill>
                  <a:schemeClr val="tx1"/>
                </a:solidFill>
                <a:latin typeface="Times New Roman" panose="02020603050405020304" pitchFamily="18" charset="0"/>
                <a:cs typeface="Times New Roman" panose="02020603050405020304" pitchFamily="18" charset="0"/>
              </a:rPr>
              <a:t>Incidence of Poverty 		</a:t>
            </a:r>
            <a:r>
              <a:rPr lang="en-US" dirty="0" smtClean="0">
                <a:solidFill>
                  <a:schemeClr val="tx1"/>
                </a:solidFill>
                <a:latin typeface="Times New Roman" panose="02020603050405020304" pitchFamily="18" charset="0"/>
                <a:cs typeface="Times New Roman" panose="02020603050405020304" pitchFamily="18" charset="0"/>
              </a:rPr>
              <a:t>			: </a:t>
            </a:r>
            <a:r>
              <a:rPr lang="en-US" dirty="0">
                <a:solidFill>
                  <a:schemeClr val="tx1"/>
                </a:solidFill>
                <a:latin typeface="Times New Roman" panose="02020603050405020304" pitchFamily="18" charset="0"/>
                <a:cs typeface="Times New Roman" panose="02020603050405020304" pitchFamily="18" charset="0"/>
              </a:rPr>
              <a:t>20.5% (2018-19)</a:t>
            </a:r>
          </a:p>
          <a:p>
            <a:pPr marL="719138" indent="-398463">
              <a:buFont typeface="Wingdings" pitchFamily="2" charset="2"/>
              <a:buChar char="q"/>
            </a:pPr>
            <a:r>
              <a:rPr lang="en-US" dirty="0">
                <a:solidFill>
                  <a:schemeClr val="tx1"/>
                </a:solidFill>
                <a:latin typeface="Times New Roman" panose="02020603050405020304" pitchFamily="18" charset="0"/>
                <a:cs typeface="Times New Roman" panose="02020603050405020304" pitchFamily="18" charset="0"/>
              </a:rPr>
              <a:t>Incidence of Extreme </a:t>
            </a:r>
            <a:r>
              <a:rPr lang="en-US" dirty="0" smtClean="0">
                <a:solidFill>
                  <a:schemeClr val="tx1"/>
                </a:solidFill>
                <a:latin typeface="Times New Roman" panose="02020603050405020304" pitchFamily="18" charset="0"/>
                <a:cs typeface="Times New Roman" panose="02020603050405020304" pitchFamily="18" charset="0"/>
              </a:rPr>
              <a:t>Poverty		</a:t>
            </a:r>
            <a:r>
              <a:rPr lang="en-US" dirty="0">
                <a:solidFill>
                  <a:schemeClr val="tx1"/>
                </a:solidFill>
                <a:latin typeface="Times New Roman" panose="02020603050405020304" pitchFamily="18" charset="0"/>
                <a:cs typeface="Times New Roman" panose="02020603050405020304" pitchFamily="18" charset="0"/>
              </a:rPr>
              <a:t>	: 10.5% (2018-19)</a:t>
            </a:r>
          </a:p>
          <a:p>
            <a:pPr marL="719138" indent="-398463">
              <a:buFont typeface="Wingdings" pitchFamily="2" charset="2"/>
              <a:buChar char="q"/>
            </a:pP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Proposed budget for FY </a:t>
            </a:r>
            <a:r>
              <a:rPr lang="en-US"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2022-23	</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 678,064 (crore)</a:t>
            </a:r>
          </a:p>
          <a:p>
            <a:pPr marL="719138" indent="-398463">
              <a:buFont typeface="Wingdings" pitchFamily="2" charset="2"/>
              <a:buChar char="q"/>
            </a:pPr>
            <a:endParaRPr lang="en-US" dirty="0">
              <a:solidFill>
                <a:schemeClr val="tx1"/>
              </a:solidFill>
            </a:endParaRPr>
          </a:p>
          <a:p>
            <a:endParaRPr lang="en-US" b="1" i="1" u="sng"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123757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52945"/>
          </a:xfrm>
        </p:spPr>
        <p:txBody>
          <a:bodyPr>
            <a:normAutofit fontScale="90000"/>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ADMINISTRATIVE UNIT MAP BANGLADESH</a:t>
            </a:r>
            <a:endParaRPr lang="en-US" sz="3200" b="1" dirty="0">
              <a:solidFill>
                <a:srgbClr val="C00000"/>
              </a:solidFill>
              <a:latin typeface="Times New Roman" panose="02020603050405020304" pitchFamily="18" charset="0"/>
              <a:cs typeface="Times New Roman" panose="02020603050405020304" pitchFamily="18" charset="0"/>
            </a:endParaRPr>
          </a:p>
        </p:txBody>
      </p:sp>
      <p:pic>
        <p:nvPicPr>
          <p:cNvPr id="2050" name="Picture 2" descr="Upazila-wise map of Bangladesh...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7382" y="1662545"/>
            <a:ext cx="3740727" cy="48213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880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775F75B3-00C8-0448-9F83-2B2FD94690D3}"/>
              </a:ext>
            </a:extLst>
          </p:cNvPr>
          <p:cNvSpPr>
            <a:spLocks noGrp="1"/>
          </p:cNvSpPr>
          <p:nvPr>
            <p:ph type="title"/>
          </p:nvPr>
        </p:nvSpPr>
        <p:spPr>
          <a:xfrm>
            <a:off x="1207008" y="816864"/>
            <a:ext cx="8685136" cy="835152"/>
          </a:xfrm>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INTRODUCTION</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FF654D1-7E2F-5B4C-9426-C3E2051A43A0}"/>
              </a:ext>
            </a:extLst>
          </p:cNvPr>
          <p:cNvSpPr>
            <a:spLocks noGrp="1"/>
          </p:cNvSpPr>
          <p:nvPr>
            <p:ph idx="1"/>
          </p:nvPr>
        </p:nvSpPr>
        <p:spPr>
          <a:xfrm>
            <a:off x="1207007" y="1652016"/>
            <a:ext cx="8685137" cy="3880773"/>
          </a:xfrm>
        </p:spPr>
        <p:txBody>
          <a:bodyPr>
            <a:normAutofit/>
          </a:bodyPr>
          <a:lstStyle/>
          <a:p>
            <a:pPr marL="0" indent="0">
              <a:buNone/>
            </a:pPr>
            <a:r>
              <a:rPr lang="en-US" b="1" i="1" u="sng" dirty="0">
                <a:solidFill>
                  <a:srgbClr val="0070C0"/>
                </a:solidFill>
                <a:latin typeface="Times New Roman" pitchFamily="18" charset="0"/>
                <a:cs typeface="Times New Roman" pitchFamily="18" charset="0"/>
              </a:rPr>
              <a:t>Climate of Bangladesh</a:t>
            </a:r>
          </a:p>
          <a:p>
            <a:pPr marL="482600" indent="-355600" algn="just">
              <a:buFont typeface="Wingdings" pitchFamily="2" charset="2"/>
              <a:buChar char="§"/>
            </a:pPr>
            <a:r>
              <a:rPr lang="en-US" dirty="0">
                <a:solidFill>
                  <a:schemeClr val="tx1"/>
                </a:solidFill>
                <a:latin typeface="Times New Roman" pitchFamily="18" charset="0"/>
                <a:cs typeface="Times New Roman" pitchFamily="18" charset="0"/>
              </a:rPr>
              <a:t>Bangladesh has a tropical monsoon-type climate, with a hot and rainy summer and a dry winter. January is the coolest month with temperatures averaging near 26 degree C (78 d F) and April the warmest with temperatures from 33 to 36 degree C (91 to 96 d F). The climate is one of the wettest in the world. Most places receive more than 1,525 mm of rain a year, and areas near the hills receive 5,080 mm. Most rains occur during the monsoon (June-September) and little in winter (November-February).</a:t>
            </a:r>
          </a:p>
          <a:p>
            <a:pPr marL="482600" indent="-355600" algn="just">
              <a:buFont typeface="Wingdings" pitchFamily="2" charset="2"/>
              <a:buChar char="§"/>
            </a:pPr>
            <a:r>
              <a:rPr lang="en-US" dirty="0">
                <a:solidFill>
                  <a:schemeClr val="tx1"/>
                </a:solidFill>
                <a:latin typeface="Times New Roman" pitchFamily="18" charset="0"/>
                <a:cs typeface="Times New Roman" pitchFamily="18" charset="0"/>
              </a:rPr>
              <a:t>Bangladesh is subject to devastating cyclones, originating over the Bay of Bengal, in the periods of April to May and September to November. Often accompanied by surging waves, these storms can cause great damage and loss of life. The cyclone of November 1970, in which about 500,000 lives were lost in Bangladesh, was one of the worst natural disasters of the country in the 20</a:t>
            </a:r>
            <a:r>
              <a:rPr lang="en-US" baseline="30000" dirty="0">
                <a:solidFill>
                  <a:schemeClr val="tx1"/>
                </a:solidFill>
                <a:latin typeface="Times New Roman" pitchFamily="18" charset="0"/>
                <a:cs typeface="Times New Roman" pitchFamily="18" charset="0"/>
              </a:rPr>
              <a:t>th</a:t>
            </a:r>
            <a:r>
              <a:rPr lang="en-US" dirty="0">
                <a:solidFill>
                  <a:schemeClr val="tx1"/>
                </a:solidFill>
                <a:latin typeface="Times New Roman" pitchFamily="18" charset="0"/>
                <a:cs typeface="Times New Roman" pitchFamily="18" charset="0"/>
              </a:rPr>
              <a:t> century.</a:t>
            </a:r>
          </a:p>
        </p:txBody>
      </p:sp>
    </p:spTree>
    <p:extLst>
      <p:ext uri="{BB962C8B-B14F-4D97-AF65-F5344CB8AC3E}">
        <p14:creationId xmlns:p14="http://schemas.microsoft.com/office/powerpoint/2010/main" val="3622739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E379A48-6322-5A49-AB92-D1B8A399C32F}"/>
              </a:ext>
            </a:extLst>
          </p:cNvPr>
          <p:cNvSpPr>
            <a:spLocks noGrp="1"/>
          </p:cNvSpPr>
          <p:nvPr>
            <p:ph type="title"/>
          </p:nvPr>
        </p:nvSpPr>
        <p:spPr>
          <a:xfrm>
            <a:off x="1277943" y="631614"/>
            <a:ext cx="8352628" cy="1136627"/>
          </a:xfrm>
        </p:spPr>
        <p:txBody>
          <a:bodyPr>
            <a:normAutofit/>
          </a:bodyPr>
          <a:lstStyle/>
          <a:p>
            <a:pPr algn="ctr"/>
            <a:r>
              <a:rPr lang="en-US" sz="3200" b="1" dirty="0" smtClean="0">
                <a:solidFill>
                  <a:srgbClr val="C00000"/>
                </a:solidFill>
                <a:latin typeface="Times New Roman" pitchFamily="18" charset="0"/>
                <a:cs typeface="Times New Roman" pitchFamily="18" charset="0"/>
              </a:rPr>
              <a:t>INTRODUCTION - TERRITORY AND HISTORY </a:t>
            </a:r>
            <a:endParaRPr lang="en-US" sz="32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0C62109-19EF-174D-8DDF-975B93BDFFD3}"/>
              </a:ext>
            </a:extLst>
          </p:cNvPr>
          <p:cNvSpPr>
            <a:spLocks noGrp="1"/>
          </p:cNvSpPr>
          <p:nvPr>
            <p:ph idx="1"/>
          </p:nvPr>
        </p:nvSpPr>
        <p:spPr>
          <a:xfrm>
            <a:off x="1277943" y="1768241"/>
            <a:ext cx="8352628" cy="3967541"/>
          </a:xfrm>
        </p:spPr>
        <p:txBody>
          <a:bodyPr>
            <a:normAutofit/>
          </a:bodyPr>
          <a:lstStyle/>
          <a:p>
            <a:pPr marL="0" indent="0">
              <a:buNone/>
            </a:pPr>
            <a:r>
              <a:rPr lang="en-US" b="1" i="1" u="sng" dirty="0">
                <a:solidFill>
                  <a:srgbClr val="0070C0"/>
                </a:solidFill>
                <a:latin typeface="Times New Roman" pitchFamily="18" charset="0"/>
                <a:cs typeface="Times New Roman" pitchFamily="18" charset="0"/>
              </a:rPr>
              <a:t>Territory and history </a:t>
            </a:r>
          </a:p>
          <a:p>
            <a:pPr marL="571500" indent="-266700" algn="just">
              <a:buFont typeface="Wingdings" pitchFamily="2" charset="2"/>
              <a:buChar char="§"/>
            </a:pPr>
            <a:r>
              <a:rPr lang="en-US" dirty="0">
                <a:latin typeface="Times New Roman" pitchFamily="18" charset="0"/>
                <a:cs typeface="Times New Roman" pitchFamily="18" charset="0"/>
              </a:rPr>
              <a:t>Although Bangladesh has existed as an independent country only since the late 20</a:t>
            </a:r>
            <a:r>
              <a:rPr lang="en-US" baseline="30000" dirty="0">
                <a:latin typeface="Times New Roman" pitchFamily="18" charset="0"/>
                <a:cs typeface="Times New Roman" pitchFamily="18" charset="0"/>
              </a:rPr>
              <a:t>th</a:t>
            </a:r>
            <a:r>
              <a:rPr lang="en-US" dirty="0">
                <a:latin typeface="Times New Roman" pitchFamily="18" charset="0"/>
                <a:cs typeface="Times New Roman" pitchFamily="18" charset="0"/>
              </a:rPr>
              <a:t> century (since 1971), its national character within a broader South Asian context dates to the ancient past. The country’s history, then, is intertwined with that of India, Pakistan and other countries of the area. </a:t>
            </a:r>
          </a:p>
          <a:p>
            <a:pPr marL="571500" indent="-266700" algn="just">
              <a:buFont typeface="Wingdings" pitchFamily="2" charset="2"/>
              <a:buChar char="§"/>
            </a:pPr>
            <a:r>
              <a:rPr lang="en-US" dirty="0">
                <a:latin typeface="Times New Roman" pitchFamily="18" charset="0"/>
                <a:cs typeface="Times New Roman" pitchFamily="18" charset="0"/>
              </a:rPr>
              <a:t>The land of Bangladesh, mainly a delta formed by the Padma (Ganga) and the Jamuna (</a:t>
            </a:r>
            <a:r>
              <a:rPr lang="en-US" dirty="0" err="1">
                <a:latin typeface="Times New Roman" pitchFamily="18" charset="0"/>
                <a:cs typeface="Times New Roman" pitchFamily="18" charset="0"/>
              </a:rPr>
              <a:t>Bramaputra</a:t>
            </a:r>
            <a:r>
              <a:rPr lang="en-US" dirty="0">
                <a:latin typeface="Times New Roman" pitchFamily="18" charset="0"/>
                <a:cs typeface="Times New Roman" pitchFamily="18" charset="0"/>
              </a:rPr>
              <a:t>) rivers in the northeastern portion of the Indian subcontinent, is protected by forests to the west and a myriad of watercourses in the </a:t>
            </a:r>
            <a:r>
              <a:rPr lang="en-US" dirty="0" err="1">
                <a:latin typeface="Times New Roman" pitchFamily="18" charset="0"/>
                <a:cs typeface="Times New Roman" pitchFamily="18" charset="0"/>
              </a:rPr>
              <a:t>centre</a:t>
            </a:r>
            <a:r>
              <a:rPr lang="en-US" dirty="0">
                <a:latin typeface="Times New Roman" pitchFamily="18" charset="0"/>
                <a:cs typeface="Times New Roman" pitchFamily="18" charset="0"/>
              </a:rPr>
              <a:t>. In early times a number of independent principalities flourished in the region—called Bengal —including </a:t>
            </a:r>
            <a:r>
              <a:rPr lang="en-US" dirty="0" err="1">
                <a:latin typeface="Times New Roman" pitchFamily="18" charset="0"/>
                <a:cs typeface="Times New Roman" pitchFamily="18" charset="0"/>
              </a:rPr>
              <a:t>Gangaridai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Banga</a:t>
            </a:r>
            <a:r>
              <a:rPr lang="en-US" dirty="0">
                <a:latin typeface="Times New Roman" pitchFamily="18" charset="0"/>
                <a:cs typeface="Times New Roman" pitchFamily="18" charset="0"/>
              </a:rPr>
              <a:t>, Pundra, and </a:t>
            </a:r>
            <a:r>
              <a:rPr lang="en-US" dirty="0" err="1">
                <a:latin typeface="Times New Roman" pitchFamily="18" charset="0"/>
                <a:cs typeface="Times New Roman" pitchFamily="18" charset="0"/>
              </a:rPr>
              <a:t>Samatata</a:t>
            </a:r>
            <a:r>
              <a:rPr lang="en-US" dirty="0">
                <a:latin typeface="Times New Roman" pitchFamily="18" charset="0"/>
                <a:cs typeface="Times New Roman" pitchFamily="18" charset="0"/>
              </a:rPr>
              <a:t>, among others. In the 14</a:t>
            </a:r>
            <a:r>
              <a:rPr lang="en-US" baseline="30000" dirty="0">
                <a:latin typeface="Times New Roman" pitchFamily="18" charset="0"/>
                <a:cs typeface="Times New Roman" pitchFamily="18" charset="0"/>
              </a:rPr>
              <a:t>th</a:t>
            </a:r>
            <a:r>
              <a:rPr lang="en-US" dirty="0">
                <a:latin typeface="Times New Roman" pitchFamily="18" charset="0"/>
                <a:cs typeface="Times New Roman" pitchFamily="18" charset="0"/>
              </a:rPr>
              <a:t> century Shamsuddin </a:t>
            </a:r>
            <a:r>
              <a:rPr lang="en-US" dirty="0" err="1">
                <a:latin typeface="Times New Roman" pitchFamily="18" charset="0"/>
                <a:cs typeface="Times New Roman" pitchFamily="18" charset="0"/>
              </a:rPr>
              <a:t>Ilyasn</a:t>
            </a:r>
            <a:r>
              <a:rPr lang="en-US" dirty="0">
                <a:latin typeface="Times New Roman" pitchFamily="18" charset="0"/>
                <a:cs typeface="Times New Roman" pitchFamily="18" charset="0"/>
              </a:rPr>
              <a:t> Shah was instrumental in unifying many of these principalities. </a:t>
            </a:r>
          </a:p>
        </p:txBody>
      </p:sp>
    </p:spTree>
    <p:extLst>
      <p:ext uri="{BB962C8B-B14F-4D97-AF65-F5344CB8AC3E}">
        <p14:creationId xmlns:p14="http://schemas.microsoft.com/office/powerpoint/2010/main" val="15980528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55927A61-36C9-6341-B1C2-76A3EBFE380C}"/>
              </a:ext>
            </a:extLst>
          </p:cNvPr>
          <p:cNvSpPr>
            <a:spLocks noGrp="1"/>
          </p:cNvSpPr>
          <p:nvPr>
            <p:ph type="title"/>
          </p:nvPr>
        </p:nvSpPr>
        <p:spPr>
          <a:xfrm>
            <a:off x="1524000" y="816864"/>
            <a:ext cx="8271164" cy="1122772"/>
          </a:xfrm>
        </p:spPr>
        <p:txBody>
          <a:bodyPr>
            <a:normAutofit fontScale="90000"/>
          </a:bodyPr>
          <a:lstStyle/>
          <a:p>
            <a:pPr algn="ctr"/>
            <a:r>
              <a:rPr lang="en-US" sz="3600" b="1" dirty="0" smtClean="0">
                <a:solidFill>
                  <a:srgbClr val="C00000"/>
                </a:solidFill>
                <a:latin typeface="Times New Roman" pitchFamily="18" charset="0"/>
                <a:cs typeface="Times New Roman" pitchFamily="18" charset="0"/>
              </a:rPr>
              <a:t>INTRODUCTION - TERRITORY AND HISTORY </a:t>
            </a:r>
            <a:endParaRPr lang="en-US" sz="36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4DD94AB-B3F9-984C-AFFA-C79360469A20}"/>
              </a:ext>
            </a:extLst>
          </p:cNvPr>
          <p:cNvSpPr>
            <a:spLocks noGrp="1"/>
          </p:cNvSpPr>
          <p:nvPr>
            <p:ph idx="1"/>
          </p:nvPr>
        </p:nvSpPr>
        <p:spPr>
          <a:xfrm>
            <a:off x="1427018" y="2160589"/>
            <a:ext cx="8368146" cy="2771629"/>
          </a:xfrm>
        </p:spPr>
        <p:txBody>
          <a:bodyPr/>
          <a:lstStyle/>
          <a:p>
            <a:pPr marL="582613" indent="-263525" algn="just">
              <a:buFont typeface="Wingdings" pitchFamily="2" charset="2"/>
              <a:buChar char="§"/>
            </a:pPr>
            <a:r>
              <a:rPr lang="en-US" dirty="0">
                <a:latin typeface="Times New Roman" pitchFamily="18" charset="0"/>
                <a:cs typeface="Times New Roman" pitchFamily="18" charset="0"/>
              </a:rPr>
              <a:t>The Mughals added more territories, including Bihar and Orissa (now states of India), to constitute </a:t>
            </a:r>
            <a:r>
              <a:rPr lang="en-US" i="1" dirty="0">
                <a:solidFill>
                  <a:srgbClr val="FF0000"/>
                </a:solidFill>
                <a:latin typeface="Times New Roman" pitchFamily="18" charset="0"/>
                <a:cs typeface="Times New Roman" pitchFamily="18" charset="0"/>
              </a:rPr>
              <a:t>Suba </a:t>
            </a:r>
            <a:r>
              <a:rPr lang="en-US" i="1" dirty="0" err="1">
                <a:solidFill>
                  <a:srgbClr val="FF0000"/>
                </a:solidFill>
                <a:latin typeface="Times New Roman" pitchFamily="18" charset="0"/>
                <a:cs typeface="Times New Roman" pitchFamily="18" charset="0"/>
              </a:rPr>
              <a:t>Bangalah</a:t>
            </a:r>
            <a:r>
              <a:rPr lang="en-US" dirty="0">
                <a:latin typeface="Times New Roman" pitchFamily="18" charset="0"/>
                <a:cs typeface="Times New Roman" pitchFamily="18" charset="0"/>
              </a:rPr>
              <a:t>, which the British colonial administration later called the Bengal Presidency. In 1947, when British colonial rule ended, a downsized province of Bengal was partitioned into East Bengal and west Bengal. East Bengal was renamed East Pakistan in 1956, and in 1971 it became Bangladesh. </a:t>
            </a:r>
          </a:p>
          <a:p>
            <a:endParaRPr lang="en-US" dirty="0"/>
          </a:p>
        </p:txBody>
      </p:sp>
    </p:spTree>
    <p:extLst>
      <p:ext uri="{BB962C8B-B14F-4D97-AF65-F5344CB8AC3E}">
        <p14:creationId xmlns:p14="http://schemas.microsoft.com/office/powerpoint/2010/main" val="23896489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 xmlns:a16="http://schemas.microsoft.com/office/drawing/2014/main" id="{065FA6BB-ACA4-CA41-BFAA-867408F5092B}"/>
              </a:ext>
            </a:extLst>
          </p:cNvPr>
          <p:cNvSpPr>
            <a:spLocks noGrp="1"/>
          </p:cNvSpPr>
          <p:nvPr>
            <p:ph type="title"/>
          </p:nvPr>
        </p:nvSpPr>
        <p:spPr>
          <a:xfrm>
            <a:off x="1537855" y="467783"/>
            <a:ext cx="7980218" cy="1028507"/>
          </a:xfrm>
        </p:spPr>
        <p:txBody>
          <a:bodyPr>
            <a:noAutofit/>
          </a:bodyPr>
          <a:lstStyle/>
          <a:p>
            <a:pPr algn="ctr"/>
            <a:r>
              <a:rPr lang="en-US" sz="3200" b="1" dirty="0" smtClean="0">
                <a:solidFill>
                  <a:srgbClr val="C00000"/>
                </a:solidFill>
                <a:latin typeface="Times New Roman" pitchFamily="18" charset="0"/>
                <a:cs typeface="Times New Roman" pitchFamily="18" charset="0"/>
              </a:rPr>
              <a:t>INTRODUCTION - TERRITORY &amp; HISTORY </a:t>
            </a:r>
            <a:endParaRPr lang="en-US" sz="3200" b="1" dirty="0">
              <a:solidFill>
                <a:srgbClr val="C00000"/>
              </a:solidFill>
              <a:latin typeface="Times New Roman" pitchFamily="18" charset="0"/>
              <a:cs typeface="Times New Roman" pitchFamily="18" charset="0"/>
            </a:endParaRPr>
          </a:p>
        </p:txBody>
      </p:sp>
      <p:pic>
        <p:nvPicPr>
          <p:cNvPr id="6" name="Content Placeholder 5">
            <a:extLst>
              <a:ext uri="{FF2B5EF4-FFF2-40B4-BE49-F238E27FC236}">
                <a16:creationId xmlns="" xmlns:a16="http://schemas.microsoft.com/office/drawing/2014/main" id="{F370B332-D74B-7944-B368-F9286B613644}"/>
              </a:ext>
            </a:extLst>
          </p:cNvPr>
          <p:cNvPicPr>
            <a:picLocks noGrp="1" noChangeAspect="1"/>
          </p:cNvPicPr>
          <p:nvPr>
            <p:ph idx="1"/>
          </p:nvPr>
        </p:nvPicPr>
        <p:blipFill>
          <a:blip r:embed="rId2"/>
          <a:stretch>
            <a:fillRect/>
          </a:stretch>
        </p:blipFill>
        <p:spPr>
          <a:xfrm>
            <a:off x="1489365" y="1871392"/>
            <a:ext cx="3976254" cy="3750851"/>
          </a:xfrm>
          <a:prstGeom prst="rect">
            <a:avLst/>
          </a:prstGeom>
          <a:ln>
            <a:noFill/>
          </a:ln>
          <a:effectLst>
            <a:outerShdw blurRad="292100" dist="139700" dir="2700000" algn="tl" rotWithShape="0">
              <a:srgbClr val="333333">
                <a:alpha val="65000"/>
              </a:srgbClr>
            </a:outerShdw>
          </a:effectLst>
        </p:spPr>
      </p:pic>
      <p:sp>
        <p:nvSpPr>
          <p:cNvPr id="7" name="Rectangle 6">
            <a:extLst>
              <a:ext uri="{FF2B5EF4-FFF2-40B4-BE49-F238E27FC236}">
                <a16:creationId xmlns="" xmlns:a16="http://schemas.microsoft.com/office/drawing/2014/main" id="{C1170EA8-5433-3448-8BA8-91294AE53F47}"/>
              </a:ext>
            </a:extLst>
          </p:cNvPr>
          <p:cNvSpPr/>
          <p:nvPr/>
        </p:nvSpPr>
        <p:spPr>
          <a:xfrm>
            <a:off x="1482437" y="1471282"/>
            <a:ext cx="3283527" cy="400110"/>
          </a:xfrm>
          <a:prstGeom prst="rect">
            <a:avLst/>
          </a:prstGeom>
        </p:spPr>
        <p:txBody>
          <a:bodyPr wrap="square">
            <a:spAutoFit/>
          </a:bodyPr>
          <a:lstStyle/>
          <a:p>
            <a:pPr fontAlgn="base"/>
            <a:r>
              <a:rPr lang="en-US" sz="2000" b="1" i="1" dirty="0">
                <a:solidFill>
                  <a:srgbClr val="0070C0"/>
                </a:solidFill>
              </a:rPr>
              <a:t>Ancient Map of Bangla</a:t>
            </a:r>
            <a:endParaRPr lang="en-US" sz="2000" b="1" i="1" u="none" strike="noStrike" dirty="0">
              <a:solidFill>
                <a:srgbClr val="0070C0"/>
              </a:solidFill>
              <a:effectLst/>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36A103E6-1B66-4A4F-A00E-411E5EB80BB3}"/>
              </a:ext>
            </a:extLst>
          </p:cNvPr>
          <p:cNvPicPr>
            <a:picLocks noChangeAspect="1"/>
          </p:cNvPicPr>
          <p:nvPr/>
        </p:nvPicPr>
        <p:blipFill>
          <a:blip r:embed="rId3"/>
          <a:stretch>
            <a:fillRect/>
          </a:stretch>
        </p:blipFill>
        <p:spPr>
          <a:xfrm>
            <a:off x="5818910" y="1871392"/>
            <a:ext cx="4073236" cy="37508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824479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3AC745D1-F38B-3145-9CFE-09252515486F}"/>
              </a:ext>
            </a:extLst>
          </p:cNvPr>
          <p:cNvSpPr>
            <a:spLocks noGrp="1"/>
          </p:cNvSpPr>
          <p:nvPr>
            <p:ph type="title"/>
          </p:nvPr>
        </p:nvSpPr>
        <p:spPr>
          <a:xfrm>
            <a:off x="1620981" y="484354"/>
            <a:ext cx="8118765" cy="835152"/>
          </a:xfrm>
        </p:spPr>
        <p:txBody>
          <a:bodyPr>
            <a:normAutofit/>
          </a:bodyPr>
          <a:lstStyle/>
          <a:p>
            <a:pPr algn="ctr"/>
            <a:r>
              <a:rPr lang="en-US" sz="3200" b="1" dirty="0" smtClean="0">
                <a:solidFill>
                  <a:srgbClr val="C00000"/>
                </a:solidFill>
                <a:latin typeface="Times New Roman" pitchFamily="18" charset="0"/>
                <a:cs typeface="Times New Roman" pitchFamily="18" charset="0"/>
              </a:rPr>
              <a:t>INTRODUCTION - JANAPADS</a:t>
            </a:r>
            <a:endParaRPr lang="en-US" sz="3200" b="1" dirty="0">
              <a:solidFill>
                <a:srgbClr val="C00000"/>
              </a:solidFill>
              <a:latin typeface="Times New Roman" pitchFamily="18" charset="0"/>
              <a:cs typeface="Times New Roman" pitchFamily="18" charset="0"/>
            </a:endParaRPr>
          </a:p>
        </p:txBody>
      </p:sp>
      <p:graphicFrame>
        <p:nvGraphicFramePr>
          <p:cNvPr id="4" name="Content Placeholder 3">
            <a:extLst>
              <a:ext uri="{FF2B5EF4-FFF2-40B4-BE49-F238E27FC236}">
                <a16:creationId xmlns="" xmlns:a16="http://schemas.microsoft.com/office/drawing/2014/main" id="{EFB4A5C4-3CC4-9749-B479-08216AC71704}"/>
              </a:ext>
            </a:extLst>
          </p:cNvPr>
          <p:cNvGraphicFramePr>
            <a:graphicFrameLocks noGrp="1"/>
          </p:cNvGraphicFramePr>
          <p:nvPr>
            <p:ph idx="1"/>
            <p:extLst>
              <p:ext uri="{D42A27DB-BD31-4B8C-83A1-F6EECF244321}">
                <p14:modId xmlns:p14="http://schemas.microsoft.com/office/powerpoint/2010/main" val="272744747"/>
              </p:ext>
            </p:extLst>
          </p:nvPr>
        </p:nvGraphicFramePr>
        <p:xfrm>
          <a:off x="1115878" y="1319506"/>
          <a:ext cx="10166888" cy="5181600"/>
        </p:xfrm>
        <a:graphic>
          <a:graphicData uri="http://schemas.openxmlformats.org/drawingml/2006/table">
            <a:tbl>
              <a:tblPr firstRow="1" bandRow="1">
                <a:tableStyleId>{5C22544A-7EE6-4342-B048-85BDC9FD1C3A}</a:tableStyleId>
              </a:tblPr>
              <a:tblGrid>
                <a:gridCol w="583075">
                  <a:extLst>
                    <a:ext uri="{9D8B030D-6E8A-4147-A177-3AD203B41FA5}">
                      <a16:colId xmlns="" xmlns:a16="http://schemas.microsoft.com/office/drawing/2014/main" val="2496600923"/>
                    </a:ext>
                  </a:extLst>
                </a:gridCol>
                <a:gridCol w="1972502">
                  <a:extLst>
                    <a:ext uri="{9D8B030D-6E8A-4147-A177-3AD203B41FA5}">
                      <a16:colId xmlns="" xmlns:a16="http://schemas.microsoft.com/office/drawing/2014/main" val="1394079588"/>
                    </a:ext>
                  </a:extLst>
                </a:gridCol>
                <a:gridCol w="7611311">
                  <a:extLst>
                    <a:ext uri="{9D8B030D-6E8A-4147-A177-3AD203B41FA5}">
                      <a16:colId xmlns="" xmlns:a16="http://schemas.microsoft.com/office/drawing/2014/main" val="374348538"/>
                    </a:ext>
                  </a:extLst>
                </a:gridCol>
              </a:tblGrid>
              <a:tr h="652097">
                <a:tc>
                  <a:txBody>
                    <a:bodyPr/>
                    <a:lstStyle/>
                    <a:p>
                      <a:pPr algn="ctr"/>
                      <a:r>
                        <a:rPr lang="en-US" sz="2000" dirty="0">
                          <a:latin typeface="Times New Roman" pitchFamily="18" charset="0"/>
                          <a:cs typeface="Times New Roman" pitchFamily="18" charset="0"/>
                        </a:rPr>
                        <a:t>SL No</a:t>
                      </a:r>
                    </a:p>
                  </a:txBody>
                  <a:tcPr anchor="ctr"/>
                </a:tc>
                <a:tc>
                  <a:txBody>
                    <a:bodyPr/>
                    <a:lstStyle/>
                    <a:p>
                      <a:pPr algn="ctr"/>
                      <a:r>
                        <a:rPr lang="en-US" sz="2000" b="1" i="0" u="none" strike="noStrike" kern="1200" dirty="0">
                          <a:solidFill>
                            <a:schemeClr val="lt1"/>
                          </a:solidFill>
                          <a:effectLst/>
                          <a:latin typeface="Times New Roman" pitchFamily="18" charset="0"/>
                          <a:ea typeface="+mn-ea"/>
                          <a:cs typeface="Times New Roman" pitchFamily="18" charset="0"/>
                        </a:rPr>
                        <a:t>Ancient </a:t>
                      </a:r>
                      <a:r>
                        <a:rPr lang="en-US" sz="2000" b="1" i="0" u="none" strike="noStrike" kern="1200" dirty="0" err="1">
                          <a:solidFill>
                            <a:schemeClr val="lt1"/>
                          </a:solidFill>
                          <a:effectLst/>
                          <a:latin typeface="Times New Roman" pitchFamily="18" charset="0"/>
                          <a:ea typeface="+mn-ea"/>
                          <a:cs typeface="Times New Roman" pitchFamily="18" charset="0"/>
                        </a:rPr>
                        <a:t>Janapads</a:t>
                      </a:r>
                      <a:endParaRPr lang="en-US" sz="2000" dirty="0">
                        <a:latin typeface="Times New Roman" pitchFamily="18" charset="0"/>
                        <a:cs typeface="Times New Roman" pitchFamily="18" charset="0"/>
                      </a:endParaRPr>
                    </a:p>
                  </a:txBody>
                  <a:tcPr anchor="ctr"/>
                </a:tc>
                <a:tc>
                  <a:txBody>
                    <a:bodyPr/>
                    <a:lstStyle/>
                    <a:p>
                      <a:pPr algn="ctr"/>
                      <a:r>
                        <a:rPr lang="en-US" sz="2000" b="1" i="0" u="none" strike="noStrike" kern="1200" dirty="0">
                          <a:solidFill>
                            <a:schemeClr val="lt1"/>
                          </a:solidFill>
                          <a:effectLst/>
                          <a:latin typeface="Times New Roman" pitchFamily="18" charset="0"/>
                          <a:ea typeface="+mn-ea"/>
                          <a:cs typeface="Times New Roman" pitchFamily="18" charset="0"/>
                        </a:rPr>
                        <a:t>Current Location</a:t>
                      </a:r>
                      <a:endParaRPr lang="en-US" sz="2000" dirty="0">
                        <a:latin typeface="Times New Roman" pitchFamily="18" charset="0"/>
                        <a:cs typeface="Times New Roman" pitchFamily="18" charset="0"/>
                      </a:endParaRPr>
                    </a:p>
                  </a:txBody>
                  <a:tcPr anchor="ctr"/>
                </a:tc>
                <a:extLst>
                  <a:ext uri="{0D108BD9-81ED-4DB2-BD59-A6C34878D82A}">
                    <a16:rowId xmlns="" xmlns:a16="http://schemas.microsoft.com/office/drawing/2014/main" val="234420282"/>
                  </a:ext>
                </a:extLst>
              </a:tr>
              <a:tr h="365760">
                <a:tc>
                  <a:txBody>
                    <a:bodyPr/>
                    <a:lstStyle/>
                    <a:p>
                      <a:pPr algn="ctr"/>
                      <a:r>
                        <a:rPr lang="en-US" sz="2000" dirty="0">
                          <a:latin typeface="Times New Roman" pitchFamily="18" charset="0"/>
                          <a:cs typeface="Times New Roman" pitchFamily="18" charset="0"/>
                        </a:rPr>
                        <a:t>1</a:t>
                      </a:r>
                    </a:p>
                  </a:txBody>
                  <a:tcPr anchor="ctr"/>
                </a:tc>
                <a:tc>
                  <a:txBody>
                    <a:bodyPr/>
                    <a:lstStyle/>
                    <a:p>
                      <a:pPr algn="ctr"/>
                      <a:r>
                        <a:rPr lang="en-US" sz="2000" b="0" i="0" kern="1200" dirty="0">
                          <a:solidFill>
                            <a:schemeClr val="dk1"/>
                          </a:solidFill>
                          <a:effectLst/>
                          <a:latin typeface="Times New Roman" pitchFamily="18" charset="0"/>
                          <a:ea typeface="+mn-ea"/>
                          <a:cs typeface="Times New Roman" pitchFamily="18" charset="0"/>
                        </a:rPr>
                        <a:t>Pundra</a:t>
                      </a:r>
                      <a:endParaRPr lang="en-US" sz="2000" dirty="0">
                        <a:latin typeface="Times New Roman" pitchFamily="18" charset="0"/>
                        <a:cs typeface="Times New Roman" pitchFamily="18" charset="0"/>
                      </a:endParaRPr>
                    </a:p>
                  </a:txBody>
                  <a:tcPr anchor="ctr"/>
                </a:tc>
                <a:tc>
                  <a:txBody>
                    <a:bodyPr/>
                    <a:lstStyle/>
                    <a:p>
                      <a:r>
                        <a:rPr lang="en-US" sz="2000" b="0" i="0" kern="1200" dirty="0">
                          <a:solidFill>
                            <a:schemeClr val="dk1"/>
                          </a:solidFill>
                          <a:effectLst/>
                          <a:latin typeface="Times New Roman" pitchFamily="18" charset="0"/>
                          <a:ea typeface="+mn-ea"/>
                          <a:cs typeface="Times New Roman" pitchFamily="18" charset="0"/>
                        </a:rPr>
                        <a:t>Parts of greater </a:t>
                      </a:r>
                      <a:r>
                        <a:rPr lang="en-US" sz="2000" b="0" i="0" kern="1200" dirty="0" err="1">
                          <a:solidFill>
                            <a:schemeClr val="dk1"/>
                          </a:solidFill>
                          <a:effectLst/>
                          <a:latin typeface="Times New Roman" pitchFamily="18" charset="0"/>
                          <a:ea typeface="+mn-ea"/>
                          <a:cs typeface="Times New Roman" pitchFamily="18" charset="0"/>
                        </a:rPr>
                        <a:t>Bogra</a:t>
                      </a:r>
                      <a:r>
                        <a:rPr lang="en-US" sz="2000" b="0" i="0" kern="1200" dirty="0">
                          <a:solidFill>
                            <a:schemeClr val="dk1"/>
                          </a:solidFill>
                          <a:effectLst/>
                          <a:latin typeface="Times New Roman" pitchFamily="18" charset="0"/>
                          <a:ea typeface="+mn-ea"/>
                          <a:cs typeface="Times New Roman" pitchFamily="18" charset="0"/>
                        </a:rPr>
                        <a:t>, Rajshahi, Rangpur and Dinajpur districts are special.</a:t>
                      </a:r>
                      <a:endParaRPr lang="en-US" sz="2000" dirty="0">
                        <a:latin typeface="Times New Roman" pitchFamily="18" charset="0"/>
                        <a:cs typeface="Times New Roman" pitchFamily="18" charset="0"/>
                      </a:endParaRPr>
                    </a:p>
                  </a:txBody>
                  <a:tcPr anchor="ctr"/>
                </a:tc>
                <a:extLst>
                  <a:ext uri="{0D108BD9-81ED-4DB2-BD59-A6C34878D82A}">
                    <a16:rowId xmlns="" xmlns:a16="http://schemas.microsoft.com/office/drawing/2014/main" val="3788288786"/>
                  </a:ext>
                </a:extLst>
              </a:tr>
              <a:tr h="395588">
                <a:tc>
                  <a:txBody>
                    <a:bodyPr/>
                    <a:lstStyle/>
                    <a:p>
                      <a:pPr algn="ctr"/>
                      <a:r>
                        <a:rPr lang="en-US" sz="2000" dirty="0">
                          <a:latin typeface="Times New Roman" pitchFamily="18" charset="0"/>
                          <a:cs typeface="Times New Roman" pitchFamily="18" charset="0"/>
                        </a:rPr>
                        <a:t>2</a:t>
                      </a:r>
                    </a:p>
                  </a:txBody>
                  <a:tcPr anchor="ctr"/>
                </a:tc>
                <a:tc>
                  <a:txBody>
                    <a:bodyPr/>
                    <a:lstStyle/>
                    <a:p>
                      <a:pPr algn="ctr" fontAlgn="base">
                        <a:spcAft>
                          <a:spcPts val="0"/>
                        </a:spcAft>
                      </a:pPr>
                      <a:r>
                        <a:rPr lang="en-US" sz="2000" u="none" strike="noStrike" dirty="0" err="1">
                          <a:effectLst/>
                          <a:latin typeface="Times New Roman" pitchFamily="18" charset="0"/>
                          <a:cs typeface="Times New Roman" pitchFamily="18" charset="0"/>
                        </a:rPr>
                        <a:t>Barindra</a:t>
                      </a:r>
                      <a:endParaRPr lang="en-US" sz="2000" u="none" strike="noStrike" dirty="0">
                        <a:effectLst/>
                        <a:latin typeface="Times New Roman" pitchFamily="18" charset="0"/>
                        <a:cs typeface="Times New Roman" pitchFamily="18" charset="0"/>
                      </a:endParaRPr>
                    </a:p>
                  </a:txBody>
                  <a:tcPr marL="68580" marR="68580" marT="0" marB="0" anchor="ctr"/>
                </a:tc>
                <a:tc>
                  <a:txBody>
                    <a:bodyPr/>
                    <a:lstStyle/>
                    <a:p>
                      <a:pPr fontAlgn="base">
                        <a:spcAft>
                          <a:spcPts val="0"/>
                        </a:spcAft>
                      </a:pPr>
                      <a:r>
                        <a:rPr lang="en-US" sz="2000" u="none" strike="noStrike" dirty="0" err="1">
                          <a:effectLst/>
                          <a:latin typeface="Times New Roman" pitchFamily="18" charset="0"/>
                          <a:cs typeface="Times New Roman" pitchFamily="18" charset="0"/>
                        </a:rPr>
                        <a:t>Bogra</a:t>
                      </a:r>
                      <a:r>
                        <a:rPr lang="en-US" sz="2000" u="none" strike="noStrike" dirty="0">
                          <a:effectLst/>
                          <a:latin typeface="Times New Roman" pitchFamily="18" charset="0"/>
                          <a:cs typeface="Times New Roman" pitchFamily="18" charset="0"/>
                        </a:rPr>
                        <a:t>, Pabna, Rajshahi division and some parts of Rangpur and Dinajpur.</a:t>
                      </a:r>
                    </a:p>
                  </a:txBody>
                  <a:tcPr marL="68580" marR="68580" marT="0" marB="0" anchor="ctr"/>
                </a:tc>
                <a:extLst>
                  <a:ext uri="{0D108BD9-81ED-4DB2-BD59-A6C34878D82A}">
                    <a16:rowId xmlns="" xmlns:a16="http://schemas.microsoft.com/office/drawing/2014/main" val="3969260053"/>
                  </a:ext>
                </a:extLst>
              </a:tr>
              <a:tr h="368577">
                <a:tc>
                  <a:txBody>
                    <a:bodyPr/>
                    <a:lstStyle/>
                    <a:p>
                      <a:pPr algn="ctr"/>
                      <a:r>
                        <a:rPr lang="en-US" sz="2000" dirty="0">
                          <a:latin typeface="Times New Roman" pitchFamily="18" charset="0"/>
                          <a:cs typeface="Times New Roman" pitchFamily="18" charset="0"/>
                        </a:rPr>
                        <a:t>3</a:t>
                      </a:r>
                    </a:p>
                  </a:txBody>
                  <a:tcPr anchor="ctr"/>
                </a:tc>
                <a:tc>
                  <a:txBody>
                    <a:bodyPr/>
                    <a:lstStyle/>
                    <a:p>
                      <a:pPr algn="ctr" fontAlgn="base">
                        <a:spcAft>
                          <a:spcPts val="0"/>
                        </a:spcAft>
                      </a:pPr>
                      <a:r>
                        <a:rPr lang="en-US" sz="2000" u="none" strike="noStrike" dirty="0" err="1">
                          <a:solidFill>
                            <a:srgbClr val="000000"/>
                          </a:solidFill>
                          <a:effectLst/>
                          <a:latin typeface="Times New Roman" pitchFamily="18" charset="0"/>
                          <a:cs typeface="Times New Roman" pitchFamily="18" charset="0"/>
                        </a:rPr>
                        <a:t>Bango</a:t>
                      </a:r>
                      <a:endParaRPr lang="en-US" sz="2000" u="none" strike="noStrike" dirty="0">
                        <a:effectLst/>
                        <a:latin typeface="Times New Roman" pitchFamily="18" charset="0"/>
                        <a:cs typeface="Times New Roman" pitchFamily="18" charset="0"/>
                      </a:endParaRPr>
                    </a:p>
                  </a:txBody>
                  <a:tcPr marL="68580" marR="68580" marT="0" marB="0" anchor="ctr"/>
                </a:tc>
                <a:tc>
                  <a:txBody>
                    <a:bodyPr/>
                    <a:lstStyle/>
                    <a:p>
                      <a:pPr fontAlgn="base">
                        <a:spcAft>
                          <a:spcPts val="0"/>
                        </a:spcAft>
                      </a:pPr>
                      <a:r>
                        <a:rPr lang="en-US" sz="2000" u="none" strike="noStrike" dirty="0" err="1">
                          <a:solidFill>
                            <a:srgbClr val="000000"/>
                          </a:solidFill>
                          <a:effectLst/>
                          <a:latin typeface="Times New Roman" pitchFamily="18" charset="0"/>
                          <a:cs typeface="Times New Roman" pitchFamily="18" charset="0"/>
                        </a:rPr>
                        <a:t>Kushtia</a:t>
                      </a:r>
                      <a:r>
                        <a:rPr lang="en-US" sz="2000" u="none" strike="noStrike" dirty="0">
                          <a:solidFill>
                            <a:srgbClr val="000000"/>
                          </a:solidFill>
                          <a:effectLst/>
                          <a:latin typeface="Times New Roman" pitchFamily="18" charset="0"/>
                          <a:cs typeface="Times New Roman" pitchFamily="18" charset="0"/>
                        </a:rPr>
                        <a:t>, Jessore, Nadia</a:t>
                      </a:r>
                      <a:endParaRPr lang="en-US" sz="2000" u="none" strike="noStrike" dirty="0">
                        <a:effectLst/>
                        <a:latin typeface="Times New Roman" pitchFamily="18" charset="0"/>
                        <a:cs typeface="Times New Roman" pitchFamily="18" charset="0"/>
                      </a:endParaRPr>
                    </a:p>
                  </a:txBody>
                  <a:tcPr marL="68580" marR="68580" marT="0" marB="0" anchor="ctr"/>
                </a:tc>
                <a:extLst>
                  <a:ext uri="{0D108BD9-81ED-4DB2-BD59-A6C34878D82A}">
                    <a16:rowId xmlns="" xmlns:a16="http://schemas.microsoft.com/office/drawing/2014/main" val="2845987624"/>
                  </a:ext>
                </a:extLst>
              </a:tr>
              <a:tr h="368577">
                <a:tc>
                  <a:txBody>
                    <a:bodyPr/>
                    <a:lstStyle/>
                    <a:p>
                      <a:pPr algn="ctr"/>
                      <a:r>
                        <a:rPr lang="en-US" sz="2000" dirty="0">
                          <a:latin typeface="Times New Roman" pitchFamily="18" charset="0"/>
                          <a:cs typeface="Times New Roman" pitchFamily="18" charset="0"/>
                        </a:rPr>
                        <a:t>4</a:t>
                      </a:r>
                    </a:p>
                  </a:txBody>
                  <a:tcPr anchor="ctr"/>
                </a:tc>
                <a:tc>
                  <a:txBody>
                    <a:bodyPr/>
                    <a:lstStyle/>
                    <a:p>
                      <a:pPr algn="ctr" fontAlgn="base">
                        <a:spcAft>
                          <a:spcPts val="0"/>
                        </a:spcAft>
                      </a:pPr>
                      <a:r>
                        <a:rPr lang="en-US" sz="2000" u="none" strike="noStrike" dirty="0" err="1">
                          <a:effectLst/>
                          <a:latin typeface="Times New Roman" pitchFamily="18" charset="0"/>
                          <a:cs typeface="Times New Roman" pitchFamily="18" charset="0"/>
                        </a:rPr>
                        <a:t>Gauro</a:t>
                      </a:r>
                      <a:endParaRPr lang="en-US" sz="2000" u="none" strike="noStrike" dirty="0">
                        <a:effectLst/>
                        <a:latin typeface="Times New Roman" pitchFamily="18" charset="0"/>
                        <a:cs typeface="Times New Roman" pitchFamily="18" charset="0"/>
                      </a:endParaRPr>
                    </a:p>
                  </a:txBody>
                  <a:tcPr marL="68580" marR="68580" marT="0" marB="0" anchor="ctr"/>
                </a:tc>
                <a:tc>
                  <a:txBody>
                    <a:bodyPr/>
                    <a:lstStyle/>
                    <a:p>
                      <a:pPr fontAlgn="base">
                        <a:spcAft>
                          <a:spcPts val="0"/>
                        </a:spcAft>
                      </a:pPr>
                      <a:r>
                        <a:rPr lang="en-US" sz="2000" u="none" strike="noStrike" dirty="0" err="1">
                          <a:effectLst/>
                          <a:latin typeface="Times New Roman" pitchFamily="18" charset="0"/>
                          <a:cs typeface="Times New Roman" pitchFamily="18" charset="0"/>
                        </a:rPr>
                        <a:t>Malda</a:t>
                      </a:r>
                      <a:r>
                        <a:rPr lang="en-US" sz="2000" u="none" strike="noStrike" dirty="0">
                          <a:effectLst/>
                          <a:latin typeface="Times New Roman" pitchFamily="18" charset="0"/>
                          <a:cs typeface="Times New Roman" pitchFamily="18" charset="0"/>
                        </a:rPr>
                        <a:t>, Murshidabad, </a:t>
                      </a:r>
                      <a:r>
                        <a:rPr lang="en-US" sz="2000" u="none" strike="noStrike" dirty="0" err="1">
                          <a:effectLst/>
                          <a:latin typeface="Times New Roman" pitchFamily="18" charset="0"/>
                          <a:cs typeface="Times New Roman" pitchFamily="18" charset="0"/>
                        </a:rPr>
                        <a:t>Birbhum</a:t>
                      </a:r>
                      <a:r>
                        <a:rPr lang="en-US" sz="2000" u="none" strike="noStrike" dirty="0">
                          <a:effectLst/>
                          <a:latin typeface="Times New Roman" pitchFamily="18" charset="0"/>
                          <a:cs typeface="Times New Roman" pitchFamily="18" charset="0"/>
                        </a:rPr>
                        <a:t>, and </a:t>
                      </a:r>
                      <a:r>
                        <a:rPr lang="en-US" sz="2000" u="none" strike="noStrike" dirty="0" err="1">
                          <a:effectLst/>
                          <a:latin typeface="Times New Roman" pitchFamily="18" charset="0"/>
                          <a:cs typeface="Times New Roman" pitchFamily="18" charset="0"/>
                        </a:rPr>
                        <a:t>Chapainawabganj</a:t>
                      </a:r>
                      <a:endParaRPr lang="en-US" sz="2000" u="none" strike="noStrike" dirty="0">
                        <a:effectLst/>
                        <a:latin typeface="Times New Roman" pitchFamily="18" charset="0"/>
                        <a:cs typeface="Times New Roman" pitchFamily="18" charset="0"/>
                      </a:endParaRPr>
                    </a:p>
                  </a:txBody>
                  <a:tcPr marL="68580" marR="68580" marT="0" marB="0" anchor="ctr"/>
                </a:tc>
                <a:extLst>
                  <a:ext uri="{0D108BD9-81ED-4DB2-BD59-A6C34878D82A}">
                    <a16:rowId xmlns="" xmlns:a16="http://schemas.microsoft.com/office/drawing/2014/main" val="3787902794"/>
                  </a:ext>
                </a:extLst>
              </a:tr>
              <a:tr h="368577">
                <a:tc>
                  <a:txBody>
                    <a:bodyPr/>
                    <a:lstStyle/>
                    <a:p>
                      <a:pPr algn="ctr"/>
                      <a:r>
                        <a:rPr lang="en-US" sz="2000" dirty="0">
                          <a:latin typeface="Times New Roman" pitchFamily="18" charset="0"/>
                          <a:cs typeface="Times New Roman" pitchFamily="18" charset="0"/>
                        </a:rPr>
                        <a:t>5</a:t>
                      </a:r>
                    </a:p>
                  </a:txBody>
                  <a:tcPr anchor="ctr"/>
                </a:tc>
                <a:tc>
                  <a:txBody>
                    <a:bodyPr/>
                    <a:lstStyle/>
                    <a:p>
                      <a:pPr algn="ctr" fontAlgn="base">
                        <a:spcAft>
                          <a:spcPts val="0"/>
                        </a:spcAft>
                      </a:pPr>
                      <a:r>
                        <a:rPr lang="en-US" sz="2000" u="none" strike="noStrike" dirty="0" err="1">
                          <a:solidFill>
                            <a:srgbClr val="000000"/>
                          </a:solidFill>
                          <a:effectLst/>
                          <a:latin typeface="Times New Roman" pitchFamily="18" charset="0"/>
                          <a:cs typeface="Times New Roman" pitchFamily="18" charset="0"/>
                        </a:rPr>
                        <a:t>Somototh</a:t>
                      </a:r>
                      <a:endParaRPr lang="en-US" sz="2000" u="none" strike="noStrike" dirty="0">
                        <a:effectLst/>
                        <a:latin typeface="Times New Roman" pitchFamily="18" charset="0"/>
                        <a:cs typeface="Times New Roman" pitchFamily="18" charset="0"/>
                      </a:endParaRPr>
                    </a:p>
                  </a:txBody>
                  <a:tcPr marL="68580" marR="68580" marT="0" marB="0" anchor="ctr"/>
                </a:tc>
                <a:tc>
                  <a:txBody>
                    <a:bodyPr/>
                    <a:lstStyle/>
                    <a:p>
                      <a:pPr fontAlgn="base">
                        <a:spcAft>
                          <a:spcPts val="0"/>
                        </a:spcAft>
                      </a:pPr>
                      <a:r>
                        <a:rPr lang="en-US" sz="2000" u="none" strike="noStrike" dirty="0">
                          <a:solidFill>
                            <a:srgbClr val="000000"/>
                          </a:solidFill>
                          <a:effectLst/>
                          <a:latin typeface="Times New Roman" pitchFamily="18" charset="0"/>
                          <a:cs typeface="Times New Roman" pitchFamily="18" charset="0"/>
                        </a:rPr>
                        <a:t>Greater </a:t>
                      </a:r>
                      <a:r>
                        <a:rPr lang="en-US" sz="2000" u="none" strike="noStrike" dirty="0" err="1">
                          <a:solidFill>
                            <a:srgbClr val="000000"/>
                          </a:solidFill>
                          <a:effectLst/>
                          <a:latin typeface="Times New Roman" pitchFamily="18" charset="0"/>
                          <a:cs typeface="Times New Roman" pitchFamily="18" charset="0"/>
                        </a:rPr>
                        <a:t>Cumilla</a:t>
                      </a:r>
                      <a:r>
                        <a:rPr lang="en-US" sz="2000" u="none" strike="noStrike" dirty="0">
                          <a:solidFill>
                            <a:srgbClr val="000000"/>
                          </a:solidFill>
                          <a:effectLst/>
                          <a:latin typeface="Times New Roman" pitchFamily="18" charset="0"/>
                          <a:cs typeface="Times New Roman" pitchFamily="18" charset="0"/>
                        </a:rPr>
                        <a:t> and Noakhali regions</a:t>
                      </a:r>
                      <a:endParaRPr lang="en-US" sz="2000" u="none" strike="noStrike" dirty="0">
                        <a:effectLst/>
                        <a:latin typeface="Times New Roman" pitchFamily="18" charset="0"/>
                        <a:cs typeface="Times New Roman" pitchFamily="18" charset="0"/>
                      </a:endParaRPr>
                    </a:p>
                  </a:txBody>
                  <a:tcPr marL="68580" marR="68580" marT="0" marB="0" anchor="ctr"/>
                </a:tc>
                <a:extLst>
                  <a:ext uri="{0D108BD9-81ED-4DB2-BD59-A6C34878D82A}">
                    <a16:rowId xmlns="" xmlns:a16="http://schemas.microsoft.com/office/drawing/2014/main" val="2703355744"/>
                  </a:ext>
                </a:extLst>
              </a:tr>
              <a:tr h="317580">
                <a:tc>
                  <a:txBody>
                    <a:bodyPr/>
                    <a:lstStyle/>
                    <a:p>
                      <a:pPr algn="ctr"/>
                      <a:r>
                        <a:rPr lang="en-US" sz="2000" dirty="0">
                          <a:latin typeface="Times New Roman" pitchFamily="18" charset="0"/>
                          <a:cs typeface="Times New Roman" pitchFamily="18" charset="0"/>
                        </a:rPr>
                        <a:t>6</a:t>
                      </a:r>
                    </a:p>
                  </a:txBody>
                  <a:tcPr anchor="ctr"/>
                </a:tc>
                <a:tc>
                  <a:txBody>
                    <a:bodyPr/>
                    <a:lstStyle/>
                    <a:p>
                      <a:pPr algn="ctr" fontAlgn="base">
                        <a:spcAft>
                          <a:spcPts val="0"/>
                        </a:spcAft>
                      </a:pPr>
                      <a:r>
                        <a:rPr lang="en-US" sz="2000" u="none" strike="noStrike" dirty="0">
                          <a:solidFill>
                            <a:srgbClr val="000000"/>
                          </a:solidFill>
                          <a:effectLst/>
                          <a:latin typeface="Times New Roman" pitchFamily="18" charset="0"/>
                          <a:cs typeface="Times New Roman" pitchFamily="18" charset="0"/>
                        </a:rPr>
                        <a:t>Harikel</a:t>
                      </a:r>
                      <a:endParaRPr lang="en-US" sz="2000" u="none" strike="noStrike" dirty="0">
                        <a:effectLst/>
                        <a:latin typeface="Times New Roman" pitchFamily="18" charset="0"/>
                        <a:cs typeface="Times New Roman" pitchFamily="18" charset="0"/>
                      </a:endParaRPr>
                    </a:p>
                  </a:txBody>
                  <a:tcPr marL="68580" marR="68580" marT="0" marB="0" anchor="ctr"/>
                </a:tc>
                <a:tc>
                  <a:txBody>
                    <a:bodyPr/>
                    <a:lstStyle/>
                    <a:p>
                      <a:pPr fontAlgn="base">
                        <a:spcAft>
                          <a:spcPts val="0"/>
                        </a:spcAft>
                      </a:pPr>
                      <a:r>
                        <a:rPr lang="en-US" sz="2000" u="none" strike="noStrike" dirty="0">
                          <a:solidFill>
                            <a:srgbClr val="000000"/>
                          </a:solidFill>
                          <a:effectLst/>
                          <a:latin typeface="Times New Roman" pitchFamily="18" charset="0"/>
                          <a:cs typeface="Times New Roman" pitchFamily="18" charset="0"/>
                        </a:rPr>
                        <a:t>Chittagong, Chittagong Hill Tracts, Tripura, Sylhet</a:t>
                      </a:r>
                      <a:endParaRPr lang="en-US" sz="2000" u="none" strike="noStrike" dirty="0">
                        <a:effectLst/>
                        <a:latin typeface="Times New Roman" pitchFamily="18" charset="0"/>
                        <a:cs typeface="Times New Roman" pitchFamily="18" charset="0"/>
                      </a:endParaRPr>
                    </a:p>
                  </a:txBody>
                  <a:tcPr marL="68580" marR="68580" marT="0" marB="0" anchor="ctr"/>
                </a:tc>
                <a:extLst>
                  <a:ext uri="{0D108BD9-81ED-4DB2-BD59-A6C34878D82A}">
                    <a16:rowId xmlns="" xmlns:a16="http://schemas.microsoft.com/office/drawing/2014/main" val="2373048694"/>
                  </a:ext>
                </a:extLst>
              </a:tr>
              <a:tr h="368577">
                <a:tc>
                  <a:txBody>
                    <a:bodyPr/>
                    <a:lstStyle/>
                    <a:p>
                      <a:pPr algn="ctr"/>
                      <a:r>
                        <a:rPr lang="en-US" sz="2000" dirty="0">
                          <a:latin typeface="Times New Roman" pitchFamily="18" charset="0"/>
                          <a:cs typeface="Times New Roman" pitchFamily="18" charset="0"/>
                        </a:rPr>
                        <a:t>7</a:t>
                      </a:r>
                    </a:p>
                  </a:txBody>
                  <a:tcPr anchor="ctr"/>
                </a:tc>
                <a:tc>
                  <a:txBody>
                    <a:bodyPr/>
                    <a:lstStyle/>
                    <a:p>
                      <a:pPr algn="ctr" fontAlgn="base">
                        <a:spcAft>
                          <a:spcPts val="0"/>
                        </a:spcAft>
                      </a:pPr>
                      <a:r>
                        <a:rPr lang="en-US" sz="2000" u="none" strike="noStrike" dirty="0">
                          <a:effectLst/>
                          <a:latin typeface="Times New Roman" pitchFamily="18" charset="0"/>
                          <a:cs typeface="Times New Roman" pitchFamily="18" charset="0"/>
                        </a:rPr>
                        <a:t>Chandra Dip</a:t>
                      </a:r>
                    </a:p>
                  </a:txBody>
                  <a:tcPr marL="68580" marR="68580" marT="0" marB="0" anchor="ctr"/>
                </a:tc>
                <a:tc>
                  <a:txBody>
                    <a:bodyPr/>
                    <a:lstStyle/>
                    <a:p>
                      <a:pPr fontAlgn="base">
                        <a:spcAft>
                          <a:spcPts val="0"/>
                        </a:spcAft>
                      </a:pPr>
                      <a:r>
                        <a:rPr lang="en-US" sz="2000" u="none" strike="noStrike" dirty="0" err="1">
                          <a:effectLst/>
                          <a:latin typeface="Times New Roman" pitchFamily="18" charset="0"/>
                          <a:cs typeface="Times New Roman" pitchFamily="18" charset="0"/>
                        </a:rPr>
                        <a:t>Barishal</a:t>
                      </a:r>
                      <a:r>
                        <a:rPr lang="en-US" sz="2000" u="none" strike="noStrike" dirty="0">
                          <a:effectLst/>
                          <a:latin typeface="Times New Roman" pitchFamily="18" charset="0"/>
                          <a:cs typeface="Times New Roman" pitchFamily="18" charset="0"/>
                        </a:rPr>
                        <a:t>, </a:t>
                      </a:r>
                      <a:r>
                        <a:rPr lang="en-US" sz="2000" u="none" strike="noStrike" dirty="0" err="1">
                          <a:effectLst/>
                          <a:latin typeface="Times New Roman" pitchFamily="18" charset="0"/>
                          <a:cs typeface="Times New Roman" pitchFamily="18" charset="0"/>
                        </a:rPr>
                        <a:t>Bikrampur</a:t>
                      </a:r>
                      <a:r>
                        <a:rPr lang="en-US" sz="2000" u="none" strike="noStrike" dirty="0">
                          <a:effectLst/>
                          <a:latin typeface="Times New Roman" pitchFamily="18" charset="0"/>
                          <a:cs typeface="Times New Roman" pitchFamily="18" charset="0"/>
                        </a:rPr>
                        <a:t>, </a:t>
                      </a:r>
                      <a:r>
                        <a:rPr lang="en-US" sz="2000" u="none" strike="noStrike" dirty="0" err="1">
                          <a:effectLst/>
                          <a:latin typeface="Times New Roman" pitchFamily="18" charset="0"/>
                          <a:cs typeface="Times New Roman" pitchFamily="18" charset="0"/>
                        </a:rPr>
                        <a:t>Munshiganj</a:t>
                      </a:r>
                      <a:r>
                        <a:rPr lang="en-US" sz="2000" u="none" strike="noStrike" dirty="0">
                          <a:effectLst/>
                          <a:latin typeface="Times New Roman" pitchFamily="18" charset="0"/>
                          <a:cs typeface="Times New Roman" pitchFamily="18" charset="0"/>
                        </a:rPr>
                        <a:t> district and its adjoining areas.</a:t>
                      </a:r>
                    </a:p>
                  </a:txBody>
                  <a:tcPr marL="68580" marR="68580" marT="0" marB="0" anchor="ctr"/>
                </a:tc>
                <a:extLst>
                  <a:ext uri="{0D108BD9-81ED-4DB2-BD59-A6C34878D82A}">
                    <a16:rowId xmlns="" xmlns:a16="http://schemas.microsoft.com/office/drawing/2014/main" val="2206603540"/>
                  </a:ext>
                </a:extLst>
              </a:tr>
              <a:tr h="368577">
                <a:tc>
                  <a:txBody>
                    <a:bodyPr/>
                    <a:lstStyle/>
                    <a:p>
                      <a:pPr algn="ctr"/>
                      <a:r>
                        <a:rPr lang="en-US" sz="2000" dirty="0">
                          <a:latin typeface="Times New Roman" pitchFamily="18" charset="0"/>
                          <a:cs typeface="Times New Roman" pitchFamily="18" charset="0"/>
                        </a:rPr>
                        <a:t>8</a:t>
                      </a:r>
                    </a:p>
                  </a:txBody>
                  <a:tcPr anchor="ctr"/>
                </a:tc>
                <a:tc>
                  <a:txBody>
                    <a:bodyPr/>
                    <a:lstStyle/>
                    <a:p>
                      <a:pPr algn="ctr" fontAlgn="base">
                        <a:spcAft>
                          <a:spcPts val="0"/>
                        </a:spcAft>
                      </a:pPr>
                      <a:r>
                        <a:rPr lang="en-US" sz="2000" u="none" strike="noStrike" dirty="0">
                          <a:effectLst/>
                          <a:latin typeface="Times New Roman" pitchFamily="18" charset="0"/>
                          <a:cs typeface="Times New Roman" pitchFamily="18" charset="0"/>
                        </a:rPr>
                        <a:t>Kamrupa</a:t>
                      </a:r>
                    </a:p>
                  </a:txBody>
                  <a:tcPr marL="68580" marR="68580" marT="0" marB="0" anchor="ctr"/>
                </a:tc>
                <a:tc>
                  <a:txBody>
                    <a:bodyPr/>
                    <a:lstStyle/>
                    <a:p>
                      <a:pPr fontAlgn="base">
                        <a:spcAft>
                          <a:spcPts val="0"/>
                        </a:spcAft>
                      </a:pPr>
                      <a:r>
                        <a:rPr lang="en-US" sz="2000" u="none" strike="noStrike" dirty="0" err="1">
                          <a:effectLst/>
                          <a:latin typeface="Times New Roman" pitchFamily="18" charset="0"/>
                          <a:cs typeface="Times New Roman" pitchFamily="18" charset="0"/>
                        </a:rPr>
                        <a:t>Jalpaiguri</a:t>
                      </a:r>
                      <a:r>
                        <a:rPr lang="en-US" sz="2000" u="none" strike="noStrike" dirty="0">
                          <a:effectLst/>
                          <a:latin typeface="Times New Roman" pitchFamily="18" charset="0"/>
                          <a:cs typeface="Times New Roman" pitchFamily="18" charset="0"/>
                        </a:rPr>
                        <a:t>, Greater </a:t>
                      </a:r>
                      <a:r>
                        <a:rPr lang="en-US" sz="2000" u="none" strike="noStrike" dirty="0" err="1">
                          <a:effectLst/>
                          <a:latin typeface="Times New Roman" pitchFamily="18" charset="0"/>
                          <a:cs typeface="Times New Roman" pitchFamily="18" charset="0"/>
                        </a:rPr>
                        <a:t>Goalpara</a:t>
                      </a:r>
                      <a:r>
                        <a:rPr lang="en-US" sz="2000" u="none" strike="noStrike" dirty="0">
                          <a:effectLst/>
                          <a:latin typeface="Times New Roman" pitchFamily="18" charset="0"/>
                          <a:cs typeface="Times New Roman" pitchFamily="18" charset="0"/>
                        </a:rPr>
                        <a:t> District of Assam, Greater </a:t>
                      </a:r>
                      <a:r>
                        <a:rPr lang="en-US" sz="2000" u="none" strike="noStrike" dirty="0" err="1">
                          <a:effectLst/>
                          <a:latin typeface="Times New Roman" pitchFamily="18" charset="0"/>
                          <a:cs typeface="Times New Roman" pitchFamily="18" charset="0"/>
                        </a:rPr>
                        <a:t>Kamrup</a:t>
                      </a:r>
                      <a:r>
                        <a:rPr lang="en-US" sz="2000" u="none" strike="noStrike" dirty="0">
                          <a:effectLst/>
                          <a:latin typeface="Times New Roman" pitchFamily="18" charset="0"/>
                          <a:cs typeface="Times New Roman" pitchFamily="18" charset="0"/>
                        </a:rPr>
                        <a:t> District</a:t>
                      </a:r>
                    </a:p>
                  </a:txBody>
                  <a:tcPr marL="68580" marR="68580" marT="0" marB="0" anchor="ctr"/>
                </a:tc>
                <a:extLst>
                  <a:ext uri="{0D108BD9-81ED-4DB2-BD59-A6C34878D82A}">
                    <a16:rowId xmlns="" xmlns:a16="http://schemas.microsoft.com/office/drawing/2014/main" val="3550036471"/>
                  </a:ext>
                </a:extLst>
              </a:tr>
              <a:tr h="368577">
                <a:tc>
                  <a:txBody>
                    <a:bodyPr/>
                    <a:lstStyle/>
                    <a:p>
                      <a:pPr algn="ctr"/>
                      <a:r>
                        <a:rPr lang="en-US" sz="2000" dirty="0">
                          <a:latin typeface="Times New Roman" pitchFamily="18" charset="0"/>
                          <a:cs typeface="Times New Roman" pitchFamily="18" charset="0"/>
                        </a:rPr>
                        <a:t>9</a:t>
                      </a:r>
                    </a:p>
                  </a:txBody>
                  <a:tcPr anchor="ctr"/>
                </a:tc>
                <a:tc>
                  <a:txBody>
                    <a:bodyPr/>
                    <a:lstStyle/>
                    <a:p>
                      <a:pPr algn="ctr" fontAlgn="base">
                        <a:spcAft>
                          <a:spcPts val="0"/>
                        </a:spcAft>
                      </a:pPr>
                      <a:r>
                        <a:rPr lang="en-US" sz="2000" u="none" strike="noStrike" dirty="0" err="1">
                          <a:solidFill>
                            <a:srgbClr val="000000"/>
                          </a:solidFill>
                          <a:effectLst/>
                          <a:latin typeface="Times New Roman" pitchFamily="18" charset="0"/>
                          <a:cs typeface="Times New Roman" pitchFamily="18" charset="0"/>
                        </a:rPr>
                        <a:t>Tamrolipto</a:t>
                      </a:r>
                      <a:endParaRPr lang="en-US" sz="2000" u="none" strike="noStrike" dirty="0">
                        <a:effectLst/>
                        <a:latin typeface="Times New Roman" pitchFamily="18" charset="0"/>
                        <a:cs typeface="Times New Roman" pitchFamily="18" charset="0"/>
                      </a:endParaRPr>
                    </a:p>
                  </a:txBody>
                  <a:tcPr marL="68580" marR="68580" marT="0" marB="0" anchor="ctr"/>
                </a:tc>
                <a:tc>
                  <a:txBody>
                    <a:bodyPr/>
                    <a:lstStyle/>
                    <a:p>
                      <a:pPr fontAlgn="base">
                        <a:spcAft>
                          <a:spcPts val="0"/>
                        </a:spcAft>
                      </a:pPr>
                      <a:r>
                        <a:rPr lang="en-US" sz="2000" u="none" strike="noStrike" dirty="0" err="1">
                          <a:solidFill>
                            <a:srgbClr val="000000"/>
                          </a:solidFill>
                          <a:effectLst/>
                          <a:latin typeface="Times New Roman" pitchFamily="18" charset="0"/>
                          <a:cs typeface="Times New Roman" pitchFamily="18" charset="0"/>
                        </a:rPr>
                        <a:t>Medinipur</a:t>
                      </a:r>
                      <a:r>
                        <a:rPr lang="en-US" sz="2000" u="none" strike="noStrike" dirty="0">
                          <a:solidFill>
                            <a:srgbClr val="000000"/>
                          </a:solidFill>
                          <a:effectLst/>
                          <a:latin typeface="Times New Roman" pitchFamily="18" charset="0"/>
                          <a:cs typeface="Times New Roman" pitchFamily="18" charset="0"/>
                        </a:rPr>
                        <a:t> District</a:t>
                      </a:r>
                      <a:endParaRPr lang="en-US" sz="2000" u="none" strike="noStrike" dirty="0">
                        <a:effectLst/>
                        <a:latin typeface="Times New Roman" pitchFamily="18" charset="0"/>
                        <a:cs typeface="Times New Roman" pitchFamily="18" charset="0"/>
                      </a:endParaRPr>
                    </a:p>
                  </a:txBody>
                  <a:tcPr marL="68580" marR="68580" marT="0" marB="0" anchor="ctr"/>
                </a:tc>
                <a:extLst>
                  <a:ext uri="{0D108BD9-81ED-4DB2-BD59-A6C34878D82A}">
                    <a16:rowId xmlns="" xmlns:a16="http://schemas.microsoft.com/office/drawing/2014/main" val="1046079780"/>
                  </a:ext>
                </a:extLst>
              </a:tr>
              <a:tr h="368577">
                <a:tc>
                  <a:txBody>
                    <a:bodyPr/>
                    <a:lstStyle/>
                    <a:p>
                      <a:pPr algn="ctr"/>
                      <a:r>
                        <a:rPr lang="en-US" sz="2000" dirty="0">
                          <a:latin typeface="Times New Roman" pitchFamily="18" charset="0"/>
                          <a:cs typeface="Times New Roman" pitchFamily="18" charset="0"/>
                        </a:rPr>
                        <a:t>10</a:t>
                      </a:r>
                    </a:p>
                  </a:txBody>
                  <a:tcPr anchor="ctr"/>
                </a:tc>
                <a:tc>
                  <a:txBody>
                    <a:bodyPr/>
                    <a:lstStyle/>
                    <a:p>
                      <a:pPr algn="ctr" fontAlgn="base">
                        <a:spcAft>
                          <a:spcPts val="0"/>
                        </a:spcAft>
                      </a:pPr>
                      <a:r>
                        <a:rPr lang="en-US" sz="2000" u="none" strike="noStrike" dirty="0" err="1">
                          <a:effectLst/>
                          <a:latin typeface="Times New Roman" pitchFamily="18" charset="0"/>
                          <a:cs typeface="Times New Roman" pitchFamily="18" charset="0"/>
                        </a:rPr>
                        <a:t>Arakan</a:t>
                      </a:r>
                      <a:endParaRPr lang="en-US" sz="2000" u="none" strike="noStrike" dirty="0">
                        <a:effectLst/>
                        <a:latin typeface="Times New Roman" pitchFamily="18" charset="0"/>
                        <a:cs typeface="Times New Roman" pitchFamily="18" charset="0"/>
                      </a:endParaRPr>
                    </a:p>
                  </a:txBody>
                  <a:tcPr marL="68580" marR="68580" marT="0" marB="0" anchor="ctr"/>
                </a:tc>
                <a:tc>
                  <a:txBody>
                    <a:bodyPr/>
                    <a:lstStyle/>
                    <a:p>
                      <a:pPr fontAlgn="base">
                        <a:spcAft>
                          <a:spcPts val="0"/>
                        </a:spcAft>
                      </a:pPr>
                      <a:r>
                        <a:rPr lang="en-US" sz="2000" u="none" strike="noStrike" dirty="0">
                          <a:effectLst/>
                          <a:latin typeface="Times New Roman" pitchFamily="18" charset="0"/>
                          <a:cs typeface="Times New Roman" pitchFamily="18" charset="0"/>
                        </a:rPr>
                        <a:t>Cox’s Bazar, Parts of Myanmar, South of the </a:t>
                      </a:r>
                      <a:r>
                        <a:rPr lang="en-US" sz="2000" u="none" strike="noStrike" dirty="0" err="1">
                          <a:effectLst/>
                          <a:latin typeface="Times New Roman" pitchFamily="18" charset="0"/>
                          <a:cs typeface="Times New Roman" pitchFamily="18" charset="0"/>
                        </a:rPr>
                        <a:t>Karnafuli</a:t>
                      </a:r>
                      <a:r>
                        <a:rPr lang="en-US" sz="2000" u="none" strike="noStrike" dirty="0">
                          <a:effectLst/>
                          <a:latin typeface="Times New Roman" pitchFamily="18" charset="0"/>
                          <a:cs typeface="Times New Roman" pitchFamily="18" charset="0"/>
                        </a:rPr>
                        <a:t> River</a:t>
                      </a:r>
                    </a:p>
                  </a:txBody>
                  <a:tcPr marL="68580" marR="68580" marT="0" marB="0" anchor="ctr"/>
                </a:tc>
                <a:extLst>
                  <a:ext uri="{0D108BD9-81ED-4DB2-BD59-A6C34878D82A}">
                    <a16:rowId xmlns="" xmlns:a16="http://schemas.microsoft.com/office/drawing/2014/main" val="1843102810"/>
                  </a:ext>
                </a:extLst>
              </a:tr>
            </a:tbl>
          </a:graphicData>
        </a:graphic>
      </p:graphicFrame>
    </p:spTree>
    <p:extLst>
      <p:ext uri="{BB962C8B-B14F-4D97-AF65-F5344CB8AC3E}">
        <p14:creationId xmlns:p14="http://schemas.microsoft.com/office/powerpoint/2010/main" val="23651169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748F6EA3-DCCE-E341-BD2E-0E82D4C5A0FF}"/>
              </a:ext>
            </a:extLst>
          </p:cNvPr>
          <p:cNvSpPr>
            <a:spLocks noGrp="1"/>
          </p:cNvSpPr>
          <p:nvPr>
            <p:ph type="title"/>
          </p:nvPr>
        </p:nvSpPr>
        <p:spPr>
          <a:xfrm>
            <a:off x="1249680" y="816864"/>
            <a:ext cx="8282247" cy="835152"/>
          </a:xfrm>
        </p:spPr>
        <p:txBody>
          <a:bodyPr>
            <a:normAutofit/>
          </a:bodyPr>
          <a:lstStyle/>
          <a:p>
            <a:pPr algn="ctr"/>
            <a:r>
              <a:rPr lang="en-US" sz="3200" b="1" dirty="0" smtClean="0">
                <a:solidFill>
                  <a:srgbClr val="C00000"/>
                </a:solidFill>
                <a:latin typeface="Times New Roman" pitchFamily="18" charset="0"/>
                <a:cs typeface="Times New Roman" pitchFamily="18" charset="0"/>
              </a:rPr>
              <a:t>INTRODUCTION - JANAPADS</a:t>
            </a:r>
            <a:endParaRPr lang="en-US" sz="3200" b="1" dirty="0">
              <a:solidFill>
                <a:srgbClr val="C00000"/>
              </a:solidFill>
              <a:latin typeface="Times New Roman" pitchFamily="18" charset="0"/>
              <a:cs typeface="Times New Roman" pitchFamily="18" charset="0"/>
            </a:endParaRPr>
          </a:p>
        </p:txBody>
      </p:sp>
      <p:pic>
        <p:nvPicPr>
          <p:cNvPr id="5" name="Content Placeholder 4">
            <a:extLst>
              <a:ext uri="{FF2B5EF4-FFF2-40B4-BE49-F238E27FC236}">
                <a16:creationId xmlns="" xmlns:a16="http://schemas.microsoft.com/office/drawing/2014/main" id="{77E2A510-60E2-BB40-9635-C60E01743BC2}"/>
              </a:ext>
            </a:extLst>
          </p:cNvPr>
          <p:cNvPicPr>
            <a:picLocks noGrp="1" noChangeAspect="1"/>
          </p:cNvPicPr>
          <p:nvPr>
            <p:ph idx="1"/>
          </p:nvPr>
        </p:nvPicPr>
        <p:blipFill>
          <a:blip r:embed="rId2"/>
          <a:stretch>
            <a:fillRect/>
          </a:stretch>
        </p:blipFill>
        <p:spPr>
          <a:xfrm>
            <a:off x="1249679" y="1652015"/>
            <a:ext cx="4209012" cy="4000639"/>
          </a:xfrm>
          <a:prstGeom prst="rect">
            <a:avLst/>
          </a:prstGeom>
          <a:ln>
            <a:noFill/>
          </a:ln>
          <a:effectLst>
            <a:outerShdw blurRad="292100" dist="139700" dir="2700000" algn="tl" rotWithShape="0">
              <a:srgbClr val="333333">
                <a:alpha val="65000"/>
              </a:srgbClr>
            </a:outerShdw>
          </a:effectLst>
        </p:spPr>
      </p:pic>
      <p:pic>
        <p:nvPicPr>
          <p:cNvPr id="1026" name="Picture 2" descr="বাংলাদেশের ৬৪ জেলা ও সীমানার পূর্ণাঙ্গ ম্যাপ Pdf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4218" y="1652015"/>
            <a:ext cx="3962400" cy="40006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5314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CFF44C32-0AE3-944F-8B6C-5F3B7291E27F}"/>
              </a:ext>
            </a:extLst>
          </p:cNvPr>
          <p:cNvSpPr>
            <a:spLocks noGrp="1"/>
          </p:cNvSpPr>
          <p:nvPr>
            <p:ph type="title"/>
          </p:nvPr>
        </p:nvSpPr>
        <p:spPr>
          <a:xfrm>
            <a:off x="1357744" y="567481"/>
            <a:ext cx="8229600" cy="928809"/>
          </a:xfrm>
        </p:spPr>
        <p:txBody>
          <a:bodyPr>
            <a:normAutofit fontScale="90000"/>
          </a:bodyPr>
          <a:lstStyle/>
          <a:p>
            <a:pPr algn="ctr"/>
            <a:r>
              <a:rPr lang="en-US" sz="3200" b="1" dirty="0" smtClean="0">
                <a:solidFill>
                  <a:srgbClr val="C00000"/>
                </a:solidFill>
                <a:latin typeface="Times New Roman" pitchFamily="18" charset="0"/>
                <a:cs typeface="Times New Roman" pitchFamily="18" charset="0"/>
              </a:rPr>
              <a:t>INTRODUCTION - TERRITORY AND HISTORY </a:t>
            </a:r>
            <a:endParaRPr lang="en-US" sz="32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4C9EBFA-2D13-E848-8DF2-6A849FB70B2C}"/>
              </a:ext>
            </a:extLst>
          </p:cNvPr>
          <p:cNvSpPr>
            <a:spLocks noGrp="1"/>
          </p:cNvSpPr>
          <p:nvPr>
            <p:ph idx="1"/>
          </p:nvPr>
        </p:nvSpPr>
        <p:spPr>
          <a:xfrm>
            <a:off x="1357743" y="1496290"/>
            <a:ext cx="8229601" cy="4309484"/>
          </a:xfrm>
        </p:spPr>
        <p:txBody>
          <a:bodyPr>
            <a:normAutofit fontScale="32500" lnSpcReduction="20000"/>
          </a:bodyPr>
          <a:lstStyle/>
          <a:p>
            <a:pPr algn="just" fontAlgn="base">
              <a:lnSpc>
                <a:spcPct val="100000"/>
              </a:lnSpc>
              <a:spcBef>
                <a:spcPts val="0"/>
              </a:spcBef>
            </a:pPr>
            <a:r>
              <a:rPr lang="en-US" sz="5500" b="1" dirty="0" err="1" smtClean="0">
                <a:solidFill>
                  <a:srgbClr val="0070C0"/>
                </a:solidFill>
                <a:latin typeface="Times New Roman" pitchFamily="18" charset="0"/>
                <a:cs typeface="Times New Roman" pitchFamily="18" charset="0"/>
              </a:rPr>
              <a:t>Gauro</a:t>
            </a:r>
            <a:r>
              <a:rPr lang="en-US" sz="5500" b="1" dirty="0" smtClean="0">
                <a:solidFill>
                  <a:srgbClr val="0070C0"/>
                </a:solidFill>
                <a:latin typeface="Times New Roman" pitchFamily="18" charset="0"/>
                <a:cs typeface="Times New Roman" pitchFamily="18" charset="0"/>
              </a:rPr>
              <a:t>: </a:t>
            </a:r>
            <a:r>
              <a:rPr lang="en-US" sz="5500" dirty="0" smtClean="0">
                <a:solidFill>
                  <a:schemeClr val="tx1"/>
                </a:solidFill>
                <a:latin typeface="Times New Roman" pitchFamily="18" charset="0"/>
                <a:cs typeface="Times New Roman" pitchFamily="18" charset="0"/>
              </a:rPr>
              <a:t>Though </a:t>
            </a:r>
            <a:r>
              <a:rPr lang="en-US" sz="5500" dirty="0" err="1">
                <a:solidFill>
                  <a:schemeClr val="tx1"/>
                </a:solidFill>
                <a:latin typeface="Times New Roman" pitchFamily="18" charset="0"/>
                <a:cs typeface="Times New Roman" pitchFamily="18" charset="0"/>
              </a:rPr>
              <a:t>Gauro</a:t>
            </a:r>
            <a:r>
              <a:rPr lang="en-US" sz="5500" dirty="0">
                <a:solidFill>
                  <a:schemeClr val="tx1"/>
                </a:solidFill>
                <a:latin typeface="Times New Roman" pitchFamily="18" charset="0"/>
                <a:cs typeface="Times New Roman" pitchFamily="18" charset="0"/>
              </a:rPr>
              <a:t> name is quite familiar but there are much controversy about which area was the actual </a:t>
            </a:r>
            <a:r>
              <a:rPr lang="en-US" sz="5500" dirty="0" err="1">
                <a:solidFill>
                  <a:schemeClr val="tx1"/>
                </a:solidFill>
                <a:latin typeface="Times New Roman" pitchFamily="18" charset="0"/>
                <a:cs typeface="Times New Roman" pitchFamily="18" charset="0"/>
              </a:rPr>
              <a:t>Gauro</a:t>
            </a:r>
            <a:r>
              <a:rPr lang="en-US" sz="5500" dirty="0">
                <a:solidFill>
                  <a:schemeClr val="tx1"/>
                </a:solidFill>
                <a:latin typeface="Times New Roman" pitchFamily="18" charset="0"/>
                <a:cs typeface="Times New Roman" pitchFamily="18" charset="0"/>
              </a:rPr>
              <a:t> and how they named it. The first mention of </a:t>
            </a:r>
            <a:r>
              <a:rPr lang="en-US" sz="5500" dirty="0" err="1">
                <a:solidFill>
                  <a:schemeClr val="tx1"/>
                </a:solidFill>
                <a:latin typeface="Times New Roman" pitchFamily="18" charset="0"/>
                <a:cs typeface="Times New Roman" pitchFamily="18" charset="0"/>
              </a:rPr>
              <a:t>Gauro</a:t>
            </a:r>
            <a:r>
              <a:rPr lang="en-US" sz="5500" dirty="0">
                <a:solidFill>
                  <a:schemeClr val="tx1"/>
                </a:solidFill>
                <a:latin typeface="Times New Roman" pitchFamily="18" charset="0"/>
                <a:cs typeface="Times New Roman" pitchFamily="18" charset="0"/>
              </a:rPr>
              <a:t> was found in panini’s book mentioning the industries and agricultural products of this town. In the 7</a:t>
            </a:r>
            <a:r>
              <a:rPr lang="en-US" sz="5500" baseline="30000" dirty="0">
                <a:solidFill>
                  <a:schemeClr val="tx1"/>
                </a:solidFill>
                <a:latin typeface="Times New Roman" pitchFamily="18" charset="0"/>
                <a:cs typeface="Times New Roman" pitchFamily="18" charset="0"/>
              </a:rPr>
              <a:t>th</a:t>
            </a:r>
            <a:r>
              <a:rPr lang="en-US" sz="5500" dirty="0">
                <a:solidFill>
                  <a:schemeClr val="tx1"/>
                </a:solidFill>
                <a:latin typeface="Times New Roman" pitchFamily="18" charset="0"/>
                <a:cs typeface="Times New Roman" pitchFamily="18" charset="0"/>
              </a:rPr>
              <a:t> century, </a:t>
            </a:r>
            <a:r>
              <a:rPr lang="en-US" sz="5500" dirty="0" err="1">
                <a:solidFill>
                  <a:schemeClr val="tx1"/>
                </a:solidFill>
                <a:latin typeface="Times New Roman" pitchFamily="18" charset="0"/>
                <a:cs typeface="Times New Roman" pitchFamily="18" charset="0"/>
              </a:rPr>
              <a:t>Karnasuvarna</a:t>
            </a:r>
            <a:r>
              <a:rPr lang="en-US" sz="5500" dirty="0">
                <a:solidFill>
                  <a:schemeClr val="tx1"/>
                </a:solidFill>
                <a:latin typeface="Times New Roman" pitchFamily="18" charset="0"/>
                <a:cs typeface="Times New Roman" pitchFamily="18" charset="0"/>
              </a:rPr>
              <a:t> of Murshidabad district was the capital of </a:t>
            </a:r>
            <a:r>
              <a:rPr lang="en-US" sz="5500" dirty="0" err="1">
                <a:solidFill>
                  <a:schemeClr val="tx1"/>
                </a:solidFill>
                <a:latin typeface="Times New Roman" pitchFamily="18" charset="0"/>
                <a:cs typeface="Times New Roman" pitchFamily="18" charset="0"/>
              </a:rPr>
              <a:t>Shashanka</a:t>
            </a:r>
            <a:r>
              <a:rPr lang="en-US" sz="5500" dirty="0">
                <a:solidFill>
                  <a:schemeClr val="tx1"/>
                </a:solidFill>
                <a:latin typeface="Times New Roman" pitchFamily="18" charset="0"/>
                <a:cs typeface="Times New Roman" pitchFamily="18" charset="0"/>
              </a:rPr>
              <a:t>, the king of </a:t>
            </a:r>
            <a:r>
              <a:rPr lang="en-US" sz="5500" dirty="0" err="1">
                <a:solidFill>
                  <a:schemeClr val="tx1"/>
                </a:solidFill>
                <a:latin typeface="Times New Roman" pitchFamily="18" charset="0"/>
                <a:cs typeface="Times New Roman" pitchFamily="18" charset="0"/>
              </a:rPr>
              <a:t>Gauro</a:t>
            </a:r>
            <a:r>
              <a:rPr lang="en-US" sz="5500" dirty="0">
                <a:solidFill>
                  <a:schemeClr val="tx1"/>
                </a:solidFill>
                <a:latin typeface="Times New Roman" pitchFamily="18" charset="0"/>
                <a:cs typeface="Times New Roman" pitchFamily="18" charset="0"/>
              </a:rPr>
              <a:t>. </a:t>
            </a:r>
            <a:r>
              <a:rPr lang="en-US" sz="5500" dirty="0" err="1">
                <a:solidFill>
                  <a:schemeClr val="tx1"/>
                </a:solidFill>
                <a:latin typeface="Times New Roman" pitchFamily="18" charset="0"/>
                <a:cs typeface="Times New Roman" pitchFamily="18" charset="0"/>
              </a:rPr>
              <a:t>Gauro</a:t>
            </a:r>
            <a:r>
              <a:rPr lang="en-US" sz="5500" dirty="0">
                <a:solidFill>
                  <a:schemeClr val="tx1"/>
                </a:solidFill>
                <a:latin typeface="Times New Roman" pitchFamily="18" charset="0"/>
                <a:cs typeface="Times New Roman" pitchFamily="18" charset="0"/>
              </a:rPr>
              <a:t> was most famous under Pala dynasty. In modern times </a:t>
            </a:r>
            <a:r>
              <a:rPr lang="en-US" sz="5500" dirty="0" err="1">
                <a:solidFill>
                  <a:schemeClr val="tx1"/>
                </a:solidFill>
                <a:latin typeface="Times New Roman" pitchFamily="18" charset="0"/>
                <a:cs typeface="Times New Roman" pitchFamily="18" charset="0"/>
              </a:rPr>
              <a:t>Maldaha</a:t>
            </a:r>
            <a:r>
              <a:rPr lang="en-US" sz="5500" dirty="0">
                <a:solidFill>
                  <a:schemeClr val="tx1"/>
                </a:solidFill>
                <a:latin typeface="Times New Roman" pitchFamily="18" charset="0"/>
                <a:cs typeface="Times New Roman" pitchFamily="18" charset="0"/>
              </a:rPr>
              <a:t>, Murshidabad, </a:t>
            </a:r>
            <a:r>
              <a:rPr lang="en-US" sz="5500" dirty="0" err="1">
                <a:solidFill>
                  <a:schemeClr val="tx1"/>
                </a:solidFill>
                <a:latin typeface="Times New Roman" pitchFamily="18" charset="0"/>
                <a:cs typeface="Times New Roman" pitchFamily="18" charset="0"/>
              </a:rPr>
              <a:t>Birbhum</a:t>
            </a:r>
            <a:r>
              <a:rPr lang="en-US" sz="5500" dirty="0">
                <a:solidFill>
                  <a:schemeClr val="tx1"/>
                </a:solidFill>
                <a:latin typeface="Times New Roman" pitchFamily="18" charset="0"/>
                <a:cs typeface="Times New Roman" pitchFamily="18" charset="0"/>
              </a:rPr>
              <a:t> and some parts of Burdwan are considered to be the borders of Gaur. </a:t>
            </a:r>
            <a:endParaRPr lang="en-US" sz="5500" dirty="0" smtClean="0">
              <a:solidFill>
                <a:schemeClr val="tx1"/>
              </a:solidFill>
              <a:latin typeface="Times New Roman" pitchFamily="18" charset="0"/>
              <a:cs typeface="Times New Roman" pitchFamily="18" charset="0"/>
            </a:endParaRPr>
          </a:p>
          <a:p>
            <a:pPr algn="just" fontAlgn="base">
              <a:lnSpc>
                <a:spcPct val="100000"/>
              </a:lnSpc>
              <a:spcBef>
                <a:spcPts val="0"/>
              </a:spcBef>
            </a:pPr>
            <a:endParaRPr lang="en-US" sz="5500" u="sng" dirty="0" smtClean="0">
              <a:solidFill>
                <a:schemeClr val="tx1"/>
              </a:solidFill>
              <a:latin typeface="Times New Roman" pitchFamily="18" charset="0"/>
              <a:cs typeface="Times New Roman" pitchFamily="18" charset="0"/>
            </a:endParaRPr>
          </a:p>
          <a:p>
            <a:pPr algn="just" fontAlgn="base">
              <a:lnSpc>
                <a:spcPct val="100000"/>
              </a:lnSpc>
              <a:spcBef>
                <a:spcPts val="0"/>
              </a:spcBef>
            </a:pPr>
            <a:r>
              <a:rPr lang="en-US" sz="5500" b="1" dirty="0" err="1" smtClean="0">
                <a:solidFill>
                  <a:srgbClr val="0070C0"/>
                </a:solidFill>
                <a:latin typeface="Times New Roman" pitchFamily="18" charset="0"/>
                <a:cs typeface="Times New Roman" pitchFamily="18" charset="0"/>
              </a:rPr>
              <a:t>Pundra</a:t>
            </a:r>
            <a:r>
              <a:rPr lang="en-US" sz="5500" b="1" dirty="0" smtClean="0">
                <a:solidFill>
                  <a:srgbClr val="0070C0"/>
                </a:solidFill>
                <a:latin typeface="Times New Roman" pitchFamily="18" charset="0"/>
                <a:cs typeface="Times New Roman" pitchFamily="18" charset="0"/>
              </a:rPr>
              <a:t>: </a:t>
            </a:r>
            <a:r>
              <a:rPr lang="en-US" sz="5500" dirty="0" smtClean="0">
                <a:solidFill>
                  <a:schemeClr val="tx1"/>
                </a:solidFill>
                <a:latin typeface="Times New Roman" pitchFamily="18" charset="0"/>
                <a:cs typeface="Times New Roman" pitchFamily="18" charset="0"/>
              </a:rPr>
              <a:t>Among </a:t>
            </a:r>
            <a:r>
              <a:rPr lang="en-US" sz="5500" dirty="0">
                <a:solidFill>
                  <a:schemeClr val="tx1"/>
                </a:solidFill>
                <a:latin typeface="Times New Roman" pitchFamily="18" charset="0"/>
                <a:cs typeface="Times New Roman" pitchFamily="18" charset="0"/>
              </a:rPr>
              <a:t>ancient </a:t>
            </a:r>
            <a:r>
              <a:rPr lang="en-US" sz="5500" dirty="0" err="1">
                <a:solidFill>
                  <a:schemeClr val="tx1"/>
                </a:solidFill>
                <a:latin typeface="Times New Roman" pitchFamily="18" charset="0"/>
                <a:cs typeface="Times New Roman" pitchFamily="18" charset="0"/>
              </a:rPr>
              <a:t>Janapads</a:t>
            </a:r>
            <a:r>
              <a:rPr lang="en-US" sz="5500" dirty="0">
                <a:solidFill>
                  <a:schemeClr val="tx1"/>
                </a:solidFill>
                <a:latin typeface="Times New Roman" pitchFamily="18" charset="0"/>
                <a:cs typeface="Times New Roman" pitchFamily="18" charset="0"/>
              </a:rPr>
              <a:t> </a:t>
            </a:r>
            <a:r>
              <a:rPr lang="en-US" sz="5500" dirty="0" err="1">
                <a:solidFill>
                  <a:schemeClr val="tx1"/>
                </a:solidFill>
                <a:latin typeface="Times New Roman" pitchFamily="18" charset="0"/>
                <a:cs typeface="Times New Roman" pitchFamily="18" charset="0"/>
              </a:rPr>
              <a:t>Pundra</a:t>
            </a:r>
            <a:r>
              <a:rPr lang="en-US" sz="5500" dirty="0">
                <a:solidFill>
                  <a:schemeClr val="tx1"/>
                </a:solidFill>
                <a:latin typeface="Times New Roman" pitchFamily="18" charset="0"/>
                <a:cs typeface="Times New Roman" pitchFamily="18" charset="0"/>
              </a:rPr>
              <a:t> is very important. It has been said that a tribe named “</a:t>
            </a:r>
            <a:r>
              <a:rPr lang="en-US" sz="5500" dirty="0" err="1">
                <a:solidFill>
                  <a:schemeClr val="tx1"/>
                </a:solidFill>
                <a:latin typeface="Times New Roman" pitchFamily="18" charset="0"/>
                <a:cs typeface="Times New Roman" pitchFamily="18" charset="0"/>
              </a:rPr>
              <a:t>Pundra</a:t>
            </a:r>
            <a:r>
              <a:rPr lang="en-US" sz="5500" dirty="0">
                <a:solidFill>
                  <a:schemeClr val="tx1"/>
                </a:solidFill>
                <a:latin typeface="Times New Roman" pitchFamily="18" charset="0"/>
                <a:cs typeface="Times New Roman" pitchFamily="18" charset="0"/>
              </a:rPr>
              <a:t>” build up this </a:t>
            </a:r>
            <a:r>
              <a:rPr lang="en-US" sz="5500" dirty="0" err="1">
                <a:solidFill>
                  <a:schemeClr val="tx1"/>
                </a:solidFill>
                <a:latin typeface="Times New Roman" pitchFamily="18" charset="0"/>
                <a:cs typeface="Times New Roman" pitchFamily="18" charset="0"/>
              </a:rPr>
              <a:t>Janpads</a:t>
            </a:r>
            <a:r>
              <a:rPr lang="en-US" sz="5500" dirty="0">
                <a:solidFill>
                  <a:schemeClr val="tx1"/>
                </a:solidFill>
                <a:latin typeface="Times New Roman" pitchFamily="18" charset="0"/>
                <a:cs typeface="Times New Roman" pitchFamily="18" charset="0"/>
              </a:rPr>
              <a:t>. This nation is mentioned in Vedic literature and Mahabharata. The name of the capital of </a:t>
            </a:r>
            <a:r>
              <a:rPr lang="en-US" sz="5500" dirty="0" err="1">
                <a:solidFill>
                  <a:schemeClr val="tx1"/>
                </a:solidFill>
                <a:latin typeface="Times New Roman" pitchFamily="18" charset="0"/>
                <a:cs typeface="Times New Roman" pitchFamily="18" charset="0"/>
              </a:rPr>
              <a:t>Pundra</a:t>
            </a:r>
            <a:r>
              <a:rPr lang="en-US" sz="5500" dirty="0">
                <a:solidFill>
                  <a:schemeClr val="tx1"/>
                </a:solidFill>
                <a:latin typeface="Times New Roman" pitchFamily="18" charset="0"/>
                <a:cs typeface="Times New Roman" pitchFamily="18" charset="0"/>
              </a:rPr>
              <a:t> was </a:t>
            </a:r>
            <a:r>
              <a:rPr lang="en-US" sz="5500" dirty="0" err="1">
                <a:solidFill>
                  <a:schemeClr val="tx1"/>
                </a:solidFill>
                <a:latin typeface="Times New Roman" pitchFamily="18" charset="0"/>
                <a:cs typeface="Times New Roman" pitchFamily="18" charset="0"/>
              </a:rPr>
              <a:t>Pundranagar</a:t>
            </a:r>
            <a:r>
              <a:rPr lang="en-US" sz="5500" dirty="0">
                <a:solidFill>
                  <a:schemeClr val="tx1"/>
                </a:solidFill>
                <a:latin typeface="Times New Roman" pitchFamily="18" charset="0"/>
                <a:cs typeface="Times New Roman" pitchFamily="18" charset="0"/>
              </a:rPr>
              <a:t>. Later that its name changed to </a:t>
            </a:r>
            <a:r>
              <a:rPr lang="en-US" sz="5500" dirty="0" err="1">
                <a:solidFill>
                  <a:schemeClr val="tx1"/>
                </a:solidFill>
                <a:latin typeface="Times New Roman" pitchFamily="18" charset="0"/>
                <a:cs typeface="Times New Roman" pitchFamily="18" charset="0"/>
              </a:rPr>
              <a:t>Mohasthangar</a:t>
            </a:r>
            <a:r>
              <a:rPr lang="en-US" sz="5500" dirty="0">
                <a:solidFill>
                  <a:schemeClr val="tx1"/>
                </a:solidFill>
                <a:latin typeface="Times New Roman" pitchFamily="18" charset="0"/>
                <a:cs typeface="Times New Roman" pitchFamily="18" charset="0"/>
              </a:rPr>
              <a:t>. Possibly at the time of </a:t>
            </a:r>
            <a:r>
              <a:rPr lang="en-US" sz="5500" dirty="0" err="1">
                <a:solidFill>
                  <a:schemeClr val="tx1"/>
                </a:solidFill>
                <a:latin typeface="Times New Roman" pitchFamily="18" charset="0"/>
                <a:cs typeface="Times New Roman" pitchFamily="18" charset="0"/>
              </a:rPr>
              <a:t>Mourja</a:t>
            </a:r>
            <a:r>
              <a:rPr lang="en-US" sz="5500" dirty="0">
                <a:solidFill>
                  <a:schemeClr val="tx1"/>
                </a:solidFill>
                <a:latin typeface="Times New Roman" pitchFamily="18" charset="0"/>
                <a:cs typeface="Times New Roman" pitchFamily="18" charset="0"/>
              </a:rPr>
              <a:t> king Ashok (273 AD.-232 AD.) this ancient </a:t>
            </a:r>
            <a:r>
              <a:rPr lang="en-US" sz="5500" dirty="0" err="1">
                <a:solidFill>
                  <a:schemeClr val="tx1"/>
                </a:solidFill>
                <a:latin typeface="Times New Roman" pitchFamily="18" charset="0"/>
                <a:cs typeface="Times New Roman" pitchFamily="18" charset="0"/>
              </a:rPr>
              <a:t>Pundra</a:t>
            </a:r>
            <a:r>
              <a:rPr lang="en-US" sz="5500" dirty="0">
                <a:solidFill>
                  <a:schemeClr val="tx1"/>
                </a:solidFill>
                <a:latin typeface="Times New Roman" pitchFamily="18" charset="0"/>
                <a:cs typeface="Times New Roman" pitchFamily="18" charset="0"/>
              </a:rPr>
              <a:t> lost its independence. With the growth of prosperity it turns into </a:t>
            </a:r>
            <a:r>
              <a:rPr lang="en-US" sz="5500" dirty="0" err="1">
                <a:solidFill>
                  <a:schemeClr val="tx1"/>
                </a:solidFill>
                <a:latin typeface="Times New Roman" pitchFamily="18" charset="0"/>
                <a:cs typeface="Times New Roman" pitchFamily="18" charset="0"/>
              </a:rPr>
              <a:t>Pundrabardhan</a:t>
            </a:r>
            <a:r>
              <a:rPr lang="en-US" sz="5500" dirty="0">
                <a:solidFill>
                  <a:schemeClr val="tx1"/>
                </a:solidFill>
                <a:latin typeface="Times New Roman" pitchFamily="18" charset="0"/>
                <a:cs typeface="Times New Roman" pitchFamily="18" charset="0"/>
              </a:rPr>
              <a:t> at 5</a:t>
            </a:r>
            <a:r>
              <a:rPr lang="en-US" sz="5500" baseline="30000" dirty="0">
                <a:solidFill>
                  <a:schemeClr val="tx1"/>
                </a:solidFill>
                <a:latin typeface="Times New Roman" pitchFamily="18" charset="0"/>
                <a:cs typeface="Times New Roman" pitchFamily="18" charset="0"/>
              </a:rPr>
              <a:t>Th</a:t>
            </a:r>
            <a:r>
              <a:rPr lang="en-US" sz="5500" dirty="0">
                <a:solidFill>
                  <a:schemeClr val="tx1"/>
                </a:solidFill>
                <a:latin typeface="Times New Roman" pitchFamily="18" charset="0"/>
                <a:cs typeface="Times New Roman" pitchFamily="18" charset="0"/>
              </a:rPr>
              <a:t>-6</a:t>
            </a:r>
            <a:r>
              <a:rPr lang="en-US" sz="5500" baseline="30000" dirty="0">
                <a:solidFill>
                  <a:schemeClr val="tx1"/>
                </a:solidFill>
                <a:latin typeface="Times New Roman" pitchFamily="18" charset="0"/>
                <a:cs typeface="Times New Roman" pitchFamily="18" charset="0"/>
              </a:rPr>
              <a:t>Th</a:t>
            </a:r>
            <a:r>
              <a:rPr lang="en-US" sz="5500" dirty="0">
                <a:solidFill>
                  <a:schemeClr val="tx1"/>
                </a:solidFill>
                <a:latin typeface="Times New Roman" pitchFamily="18" charset="0"/>
                <a:cs typeface="Times New Roman" pitchFamily="18" charset="0"/>
              </a:rPr>
              <a:t> century AD. Experts claims that </a:t>
            </a:r>
            <a:r>
              <a:rPr lang="en-US" sz="5500" dirty="0" err="1">
                <a:solidFill>
                  <a:schemeClr val="tx1"/>
                </a:solidFill>
                <a:latin typeface="Times New Roman" pitchFamily="18" charset="0"/>
                <a:cs typeface="Times New Roman" pitchFamily="18" charset="0"/>
              </a:rPr>
              <a:t>Mohasthangar</a:t>
            </a:r>
            <a:r>
              <a:rPr lang="en-US" sz="5500" dirty="0">
                <a:solidFill>
                  <a:schemeClr val="tx1"/>
                </a:solidFill>
                <a:latin typeface="Times New Roman" pitchFamily="18" charset="0"/>
                <a:cs typeface="Times New Roman" pitchFamily="18" charset="0"/>
              </a:rPr>
              <a:t> (7 miles from </a:t>
            </a:r>
            <a:r>
              <a:rPr lang="en-US" sz="5500" dirty="0" err="1">
                <a:solidFill>
                  <a:schemeClr val="tx1"/>
                </a:solidFill>
                <a:latin typeface="Times New Roman" pitchFamily="18" charset="0"/>
                <a:cs typeface="Times New Roman" pitchFamily="18" charset="0"/>
              </a:rPr>
              <a:t>Bogra</a:t>
            </a:r>
            <a:r>
              <a:rPr lang="en-US" sz="5500" dirty="0">
                <a:solidFill>
                  <a:schemeClr val="tx1"/>
                </a:solidFill>
                <a:latin typeface="Times New Roman" pitchFamily="18" charset="0"/>
                <a:cs typeface="Times New Roman" pitchFamily="18" charset="0"/>
              </a:rPr>
              <a:t>) is the ruins of ancient </a:t>
            </a:r>
            <a:r>
              <a:rPr lang="en-US" sz="5500" dirty="0" err="1">
                <a:solidFill>
                  <a:schemeClr val="tx1"/>
                </a:solidFill>
                <a:latin typeface="Times New Roman" pitchFamily="18" charset="0"/>
                <a:cs typeface="Times New Roman" pitchFamily="18" charset="0"/>
              </a:rPr>
              <a:t>Pundrabardhan</a:t>
            </a:r>
            <a:r>
              <a:rPr lang="en-US" sz="5500" dirty="0">
                <a:solidFill>
                  <a:schemeClr val="tx1"/>
                </a:solidFill>
                <a:latin typeface="Times New Roman" pitchFamily="18" charset="0"/>
                <a:cs typeface="Times New Roman" pitchFamily="18" charset="0"/>
              </a:rPr>
              <a:t>. From the historical prospect </a:t>
            </a:r>
            <a:r>
              <a:rPr lang="en-US" sz="5500" dirty="0" err="1">
                <a:solidFill>
                  <a:schemeClr val="tx1"/>
                </a:solidFill>
                <a:latin typeface="Times New Roman" pitchFamily="18" charset="0"/>
                <a:cs typeface="Times New Roman" pitchFamily="18" charset="0"/>
              </a:rPr>
              <a:t>Pundra</a:t>
            </a:r>
            <a:r>
              <a:rPr lang="en-US" sz="5500" dirty="0">
                <a:solidFill>
                  <a:schemeClr val="tx1"/>
                </a:solidFill>
                <a:latin typeface="Times New Roman" pitchFamily="18" charset="0"/>
                <a:cs typeface="Times New Roman" pitchFamily="18" charset="0"/>
              </a:rPr>
              <a:t> was the most enriched </a:t>
            </a:r>
            <a:r>
              <a:rPr lang="en-US" sz="5500" dirty="0" err="1">
                <a:solidFill>
                  <a:schemeClr val="tx1"/>
                </a:solidFill>
                <a:latin typeface="Times New Roman" pitchFamily="18" charset="0"/>
                <a:cs typeface="Times New Roman" pitchFamily="18" charset="0"/>
              </a:rPr>
              <a:t>Janapad</a:t>
            </a:r>
            <a:r>
              <a:rPr lang="en-US" sz="5500" dirty="0">
                <a:solidFill>
                  <a:schemeClr val="tx1"/>
                </a:solidFill>
                <a:latin typeface="Times New Roman" pitchFamily="18" charset="0"/>
                <a:cs typeface="Times New Roman" pitchFamily="18" charset="0"/>
              </a:rPr>
              <a:t>.</a:t>
            </a:r>
          </a:p>
          <a:p>
            <a:pPr algn="just" fontAlgn="base">
              <a:lnSpc>
                <a:spcPct val="100000"/>
              </a:lnSpc>
              <a:spcBef>
                <a:spcPts val="0"/>
              </a:spcBef>
            </a:pPr>
            <a:endParaRPr lang="en-US" dirty="0">
              <a:solidFill>
                <a:schemeClr val="tx1"/>
              </a:solidFill>
              <a:latin typeface="Times New Roman" pitchFamily="18" charset="0"/>
              <a:cs typeface="Times New Roman" pitchFamily="18" charset="0"/>
            </a:endParaRPr>
          </a:p>
          <a:p>
            <a:pPr marL="14288" indent="-14288" algn="just" fontAlgn="base">
              <a:lnSpc>
                <a:spcPct val="100000"/>
              </a:lnSpc>
              <a:spcBef>
                <a:spcPts val="0"/>
              </a:spcBef>
            </a:pP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715568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743" y="817418"/>
            <a:ext cx="8562109" cy="775854"/>
          </a:xfrm>
        </p:spPr>
        <p:txBody>
          <a:bodyPr>
            <a:noAutofit/>
          </a:bodyPr>
          <a:lstStyle/>
          <a:p>
            <a:pPr algn="ctr"/>
            <a:r>
              <a:rPr lang="en-US" sz="3200" b="1" dirty="0" smtClean="0">
                <a:solidFill>
                  <a:srgbClr val="C00000"/>
                </a:solidFill>
                <a:latin typeface="Times New Roman" pitchFamily="18" charset="0"/>
                <a:cs typeface="Times New Roman" pitchFamily="18" charset="0"/>
              </a:rPr>
              <a:t>CONCEPTS OF HISTORY &amp; HERITAGE</a:t>
            </a:r>
            <a:endParaRPr lang="en-US" sz="3200" dirty="0"/>
          </a:p>
        </p:txBody>
      </p:sp>
      <p:sp>
        <p:nvSpPr>
          <p:cNvPr id="3" name="Content Placeholder 2"/>
          <p:cNvSpPr>
            <a:spLocks noGrp="1"/>
          </p:cNvSpPr>
          <p:nvPr>
            <p:ph idx="1"/>
          </p:nvPr>
        </p:nvSpPr>
        <p:spPr>
          <a:xfrm>
            <a:off x="1357742" y="1593272"/>
            <a:ext cx="8562110" cy="3422073"/>
          </a:xfrm>
        </p:spPr>
        <p:txBody>
          <a:bodyPr>
            <a:normAutofit fontScale="25000" lnSpcReduction="20000"/>
          </a:bodyPr>
          <a:lstStyle/>
          <a:p>
            <a:pPr marL="0" indent="0" algn="just" fontAlgn="base">
              <a:buNone/>
            </a:pPr>
            <a:r>
              <a:rPr lang="en-US" sz="7200" b="1" dirty="0" smtClean="0">
                <a:solidFill>
                  <a:schemeClr val="tx1"/>
                </a:solidFill>
                <a:latin typeface="Times New Roman" pitchFamily="18" charset="0"/>
                <a:cs typeface="Times New Roman" pitchFamily="18" charset="0"/>
              </a:rPr>
              <a:t>What </a:t>
            </a:r>
            <a:r>
              <a:rPr lang="en-US" sz="7200" b="1" dirty="0">
                <a:solidFill>
                  <a:schemeClr val="tx1"/>
                </a:solidFill>
                <a:latin typeface="Times New Roman" pitchFamily="18" charset="0"/>
                <a:cs typeface="Times New Roman" pitchFamily="18" charset="0"/>
              </a:rPr>
              <a:t>is </a:t>
            </a:r>
            <a:r>
              <a:rPr lang="en-US" sz="7200" b="1" dirty="0" smtClean="0">
                <a:solidFill>
                  <a:schemeClr val="tx1"/>
                </a:solidFill>
                <a:latin typeface="Times New Roman" pitchFamily="18" charset="0"/>
                <a:cs typeface="Times New Roman" pitchFamily="18" charset="0"/>
              </a:rPr>
              <a:t>History?</a:t>
            </a:r>
            <a:endParaRPr lang="en-US" sz="7200" b="1" dirty="0">
              <a:solidFill>
                <a:schemeClr val="tx1"/>
              </a:solidFill>
              <a:latin typeface="Times New Roman" pitchFamily="18" charset="0"/>
              <a:cs typeface="Times New Roman" pitchFamily="18" charset="0"/>
            </a:endParaRPr>
          </a:p>
          <a:p>
            <a:pPr algn="just" fontAlgn="base"/>
            <a:r>
              <a:rPr lang="en-US" sz="7200" dirty="0">
                <a:solidFill>
                  <a:schemeClr val="tx1"/>
                </a:solidFill>
                <a:latin typeface="Times New Roman" pitchFamily="18" charset="0"/>
                <a:cs typeface="Times New Roman" pitchFamily="18" charset="0"/>
              </a:rPr>
              <a:t>History is basically the study of the past. It tells us about the events and incidents that took place in the past. </a:t>
            </a:r>
            <a:r>
              <a:rPr lang="en-US" sz="7200" dirty="0" smtClean="0">
                <a:solidFill>
                  <a:schemeClr val="tx1"/>
                </a:solidFill>
                <a:latin typeface="Times New Roman" pitchFamily="18" charset="0"/>
                <a:cs typeface="Times New Roman" pitchFamily="18" charset="0"/>
              </a:rPr>
              <a:t>The </a:t>
            </a:r>
            <a:r>
              <a:rPr lang="en-US" sz="7200" dirty="0">
                <a:solidFill>
                  <a:schemeClr val="tx1"/>
                </a:solidFill>
                <a:latin typeface="Times New Roman" pitchFamily="18" charset="0"/>
                <a:cs typeface="Times New Roman" pitchFamily="18" charset="0"/>
              </a:rPr>
              <a:t>term history can denote the history of the human race, the origin of civilization or even the events related to the conception of a place or an institution.  Every place or rather everything on earth has a history. It is history that helps us to determine how a particular thing came into being, how it evolved over the years, and what made it the object or concept it is today</a:t>
            </a:r>
            <a:r>
              <a:rPr lang="en-US" sz="7200" dirty="0" smtClean="0">
                <a:solidFill>
                  <a:schemeClr val="tx1"/>
                </a:solidFill>
                <a:latin typeface="Times New Roman" pitchFamily="18" charset="0"/>
                <a:cs typeface="Times New Roman" pitchFamily="18" charset="0"/>
              </a:rPr>
              <a:t>.</a:t>
            </a:r>
          </a:p>
          <a:p>
            <a:pPr marL="0" indent="0" algn="just" fontAlgn="base">
              <a:buNone/>
            </a:pPr>
            <a:r>
              <a:rPr lang="en-US" sz="7200" b="1" dirty="0">
                <a:solidFill>
                  <a:schemeClr val="tx1"/>
                </a:solidFill>
                <a:latin typeface="Times New Roman" pitchFamily="18" charset="0"/>
                <a:cs typeface="Times New Roman" pitchFamily="18" charset="0"/>
              </a:rPr>
              <a:t>What is Heritage?</a:t>
            </a:r>
          </a:p>
          <a:p>
            <a:pPr algn="just" fontAlgn="base"/>
            <a:r>
              <a:rPr lang="en-US" sz="7200" dirty="0">
                <a:solidFill>
                  <a:schemeClr val="tx1"/>
                </a:solidFill>
                <a:latin typeface="Times New Roman" pitchFamily="18" charset="0"/>
                <a:cs typeface="Times New Roman" pitchFamily="18" charset="0"/>
              </a:rPr>
              <a:t>Heritage is always linked to history. Heritage refers to a thing that is transmitted by or acquired from a predecessor. We generally use this term to refer to treasured objects and qualities such as historic buildings and traditions that have been passed down from previous generations. So there can be no heritage without a history.</a:t>
            </a:r>
          </a:p>
          <a:p>
            <a:pPr algn="just" fontAlgn="base"/>
            <a:endParaRPr lang="en-US" sz="24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5866520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940E834E-0694-B34E-85CE-3C3F7C197B4A}"/>
              </a:ext>
            </a:extLst>
          </p:cNvPr>
          <p:cNvSpPr>
            <a:spLocks noGrp="1"/>
          </p:cNvSpPr>
          <p:nvPr>
            <p:ph type="title"/>
          </p:nvPr>
        </p:nvSpPr>
        <p:spPr>
          <a:xfrm>
            <a:off x="1510144" y="816863"/>
            <a:ext cx="8091055" cy="1028869"/>
          </a:xfrm>
        </p:spPr>
        <p:txBody>
          <a:bodyPr>
            <a:noAutofit/>
          </a:bodyPr>
          <a:lstStyle/>
          <a:p>
            <a:pPr algn="ctr"/>
            <a:r>
              <a:rPr lang="en-US" sz="3200" b="1" dirty="0" smtClean="0">
                <a:solidFill>
                  <a:srgbClr val="C00000"/>
                </a:solidFill>
                <a:latin typeface="Times New Roman" pitchFamily="18" charset="0"/>
                <a:cs typeface="Times New Roman" pitchFamily="18" charset="0"/>
              </a:rPr>
              <a:t>INTRODUCTION - TERRITORY AND HISTORY </a:t>
            </a:r>
            <a:endParaRPr lang="en-US" sz="32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27637AA9-ACEE-FA4A-A996-5F9FCFDA994B}"/>
              </a:ext>
            </a:extLst>
          </p:cNvPr>
          <p:cNvSpPr>
            <a:spLocks noGrp="1"/>
          </p:cNvSpPr>
          <p:nvPr>
            <p:ph idx="1"/>
          </p:nvPr>
        </p:nvSpPr>
        <p:spPr>
          <a:xfrm>
            <a:off x="1510144" y="1845733"/>
            <a:ext cx="8091055" cy="3987031"/>
          </a:xfrm>
        </p:spPr>
        <p:txBody>
          <a:bodyPr>
            <a:normAutofit/>
          </a:bodyPr>
          <a:lstStyle/>
          <a:p>
            <a:pPr algn="just" fontAlgn="base">
              <a:lnSpc>
                <a:spcPct val="100000"/>
              </a:lnSpc>
              <a:spcBef>
                <a:spcPts val="0"/>
              </a:spcBef>
            </a:pPr>
            <a:r>
              <a:rPr lang="en-US" b="1" dirty="0">
                <a:solidFill>
                  <a:srgbClr val="0070C0"/>
                </a:solidFill>
                <a:latin typeface="Times New Roman" pitchFamily="18" charset="0"/>
                <a:cs typeface="Times New Roman" pitchFamily="18" charset="0"/>
              </a:rPr>
              <a:t>Banga (Bangla</a:t>
            </a:r>
            <a:r>
              <a:rPr lang="en-US" b="1" dirty="0" smtClean="0">
                <a:solidFill>
                  <a:srgbClr val="0070C0"/>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Bangla </a:t>
            </a:r>
            <a:r>
              <a:rPr lang="en-US" dirty="0">
                <a:solidFill>
                  <a:schemeClr val="tx1"/>
                </a:solidFill>
                <a:latin typeface="Times New Roman" pitchFamily="18" charset="0"/>
                <a:cs typeface="Times New Roman" pitchFamily="18" charset="0"/>
              </a:rPr>
              <a:t>is a very old </a:t>
            </a:r>
            <a:r>
              <a:rPr lang="en-US" dirty="0" err="1">
                <a:solidFill>
                  <a:schemeClr val="tx1"/>
                </a:solidFill>
                <a:latin typeface="Times New Roman" pitchFamily="18" charset="0"/>
                <a:cs typeface="Times New Roman" pitchFamily="18" charset="0"/>
              </a:rPr>
              <a:t>janapad</a:t>
            </a:r>
            <a:r>
              <a:rPr lang="en-US" dirty="0">
                <a:solidFill>
                  <a:schemeClr val="tx1"/>
                </a:solidFill>
                <a:latin typeface="Times New Roman" pitchFamily="18" charset="0"/>
                <a:cs typeface="Times New Roman" pitchFamily="18" charset="0"/>
              </a:rPr>
              <a:t>. In very ancient book it has been said that </a:t>
            </a:r>
            <a:r>
              <a:rPr lang="en-US" dirty="0" err="1">
                <a:solidFill>
                  <a:schemeClr val="tx1"/>
                </a:solidFill>
                <a:latin typeface="Times New Roman" pitchFamily="18" charset="0"/>
                <a:cs typeface="Times New Roman" pitchFamily="18" charset="0"/>
              </a:rPr>
              <a:t>Banga</a:t>
            </a:r>
            <a:r>
              <a:rPr lang="en-US" dirty="0">
                <a:solidFill>
                  <a:schemeClr val="tx1"/>
                </a:solidFill>
                <a:latin typeface="Times New Roman" pitchFamily="18" charset="0"/>
                <a:cs typeface="Times New Roman" pitchFamily="18" charset="0"/>
              </a:rPr>
              <a:t> was the neighbor of Magadh and </a:t>
            </a:r>
            <a:r>
              <a:rPr lang="en-US" dirty="0" err="1">
                <a:solidFill>
                  <a:schemeClr val="tx1"/>
                </a:solidFill>
                <a:latin typeface="Times New Roman" pitchFamily="18" charset="0"/>
                <a:cs typeface="Times New Roman" pitchFamily="18" charset="0"/>
              </a:rPr>
              <a:t>Kalink</a:t>
            </a:r>
            <a:r>
              <a:rPr lang="en-US" dirty="0">
                <a:solidFill>
                  <a:schemeClr val="tx1"/>
                </a:solidFill>
                <a:latin typeface="Times New Roman" pitchFamily="18" charset="0"/>
                <a:cs typeface="Times New Roman" pitchFamily="18" charset="0"/>
              </a:rPr>
              <a:t>. The description of this </a:t>
            </a:r>
            <a:r>
              <a:rPr lang="en-US" dirty="0" err="1">
                <a:solidFill>
                  <a:schemeClr val="tx1"/>
                </a:solidFill>
                <a:latin typeface="Times New Roman" pitchFamily="18" charset="0"/>
                <a:cs typeface="Times New Roman" pitchFamily="18" charset="0"/>
              </a:rPr>
              <a:t>janapad</a:t>
            </a:r>
            <a:r>
              <a:rPr lang="en-US" dirty="0">
                <a:solidFill>
                  <a:schemeClr val="tx1"/>
                </a:solidFill>
                <a:latin typeface="Times New Roman" pitchFamily="18" charset="0"/>
                <a:cs typeface="Times New Roman" pitchFamily="18" charset="0"/>
              </a:rPr>
              <a:t> also find in king Chandra Gupta, </a:t>
            </a:r>
            <a:r>
              <a:rPr lang="en-US" dirty="0" err="1">
                <a:solidFill>
                  <a:schemeClr val="tx1"/>
                </a:solidFill>
                <a:latin typeface="Times New Roman" pitchFamily="18" charset="0"/>
                <a:cs typeface="Times New Roman" pitchFamily="18" charset="0"/>
              </a:rPr>
              <a:t>Bikramaditta</a:t>
            </a:r>
            <a:r>
              <a:rPr lang="en-US" dirty="0">
                <a:solidFill>
                  <a:schemeClr val="tx1"/>
                </a:solidFill>
                <a:latin typeface="Times New Roman" pitchFamily="18" charset="0"/>
                <a:cs typeface="Times New Roman" pitchFamily="18" charset="0"/>
              </a:rPr>
              <a:t> and others inscription and  the books of </a:t>
            </a:r>
            <a:r>
              <a:rPr lang="en-US" dirty="0" err="1">
                <a:solidFill>
                  <a:schemeClr val="tx1"/>
                </a:solidFill>
                <a:latin typeface="Times New Roman" pitchFamily="18" charset="0"/>
                <a:cs typeface="Times New Roman" pitchFamily="18" charset="0"/>
              </a:rPr>
              <a:t>Kalidas</a:t>
            </a:r>
            <a:r>
              <a:rPr lang="en-US" dirty="0">
                <a:solidFill>
                  <a:schemeClr val="tx1"/>
                </a:solidFill>
                <a:latin typeface="Times New Roman" pitchFamily="18" charset="0"/>
                <a:cs typeface="Times New Roman" pitchFamily="18" charset="0"/>
              </a:rPr>
              <a:t>. At the south-east side of the present Bangladesh a </a:t>
            </a:r>
            <a:r>
              <a:rPr lang="en-US" dirty="0" err="1">
                <a:solidFill>
                  <a:schemeClr val="tx1"/>
                </a:solidFill>
                <a:latin typeface="Times New Roman" pitchFamily="18" charset="0"/>
                <a:cs typeface="Times New Roman" pitchFamily="18" charset="0"/>
              </a:rPr>
              <a:t>Janapad</a:t>
            </a:r>
            <a:r>
              <a:rPr lang="en-US" dirty="0">
                <a:solidFill>
                  <a:schemeClr val="tx1"/>
                </a:solidFill>
                <a:latin typeface="Times New Roman" pitchFamily="18" charset="0"/>
                <a:cs typeface="Times New Roman" pitchFamily="18" charset="0"/>
              </a:rPr>
              <a:t> named Banga had build up. From different sings and other things it seems  that the place between Ganga and </a:t>
            </a:r>
            <a:r>
              <a:rPr lang="en-US" dirty="0" err="1">
                <a:solidFill>
                  <a:schemeClr val="tx1"/>
                </a:solidFill>
                <a:latin typeface="Times New Roman" pitchFamily="18" charset="0"/>
                <a:cs typeface="Times New Roman" pitchFamily="18" charset="0"/>
              </a:rPr>
              <a:t>Vhagirathi</a:t>
            </a:r>
            <a:r>
              <a:rPr lang="en-US" dirty="0">
                <a:solidFill>
                  <a:schemeClr val="tx1"/>
                </a:solidFill>
                <a:latin typeface="Times New Roman" pitchFamily="18" charset="0"/>
                <a:cs typeface="Times New Roman" pitchFamily="18" charset="0"/>
              </a:rPr>
              <a:t> was called Banga. At the time of Pala and Sen dynasty the area of Banga had been reduced. At the end of the Pala dynasty the </a:t>
            </a:r>
            <a:r>
              <a:rPr lang="en-US" dirty="0" err="1">
                <a:solidFill>
                  <a:schemeClr val="tx1"/>
                </a:solidFill>
                <a:latin typeface="Times New Roman" pitchFamily="18" charset="0"/>
                <a:cs typeface="Times New Roman" pitchFamily="18" charset="0"/>
              </a:rPr>
              <a:t>Banga</a:t>
            </a:r>
            <a:r>
              <a:rPr lang="en-US" dirty="0">
                <a:solidFill>
                  <a:schemeClr val="tx1"/>
                </a:solidFill>
                <a:latin typeface="Times New Roman" pitchFamily="18" charset="0"/>
                <a:cs typeface="Times New Roman" pitchFamily="18" charset="0"/>
              </a:rPr>
              <a:t> divided into north Banga and south </a:t>
            </a:r>
            <a:r>
              <a:rPr lang="en-US" dirty="0" err="1">
                <a:solidFill>
                  <a:schemeClr val="tx1"/>
                </a:solidFill>
                <a:latin typeface="Times New Roman" pitchFamily="18" charset="0"/>
                <a:cs typeface="Times New Roman" pitchFamily="18" charset="0"/>
              </a:rPr>
              <a:t>Banga</a:t>
            </a:r>
            <a:r>
              <a:rPr lang="en-US" dirty="0">
                <a:solidFill>
                  <a:schemeClr val="tx1"/>
                </a:solidFill>
                <a:latin typeface="Times New Roman" pitchFamily="18" charset="0"/>
                <a:cs typeface="Times New Roman" pitchFamily="18" charset="0"/>
              </a:rPr>
              <a:t>. After that at the time of </a:t>
            </a:r>
            <a:r>
              <a:rPr lang="en-US" dirty="0" err="1">
                <a:solidFill>
                  <a:schemeClr val="tx1"/>
                </a:solidFill>
                <a:latin typeface="Times New Roman" pitchFamily="18" charset="0"/>
                <a:cs typeface="Times New Roman" pitchFamily="18" charset="0"/>
              </a:rPr>
              <a:t>Keshob</a:t>
            </a:r>
            <a:r>
              <a:rPr lang="en-US" dirty="0">
                <a:solidFill>
                  <a:schemeClr val="tx1"/>
                </a:solidFill>
                <a:latin typeface="Times New Roman" pitchFamily="18" charset="0"/>
                <a:cs typeface="Times New Roman" pitchFamily="18" charset="0"/>
              </a:rPr>
              <a:t> Sen and </a:t>
            </a:r>
            <a:r>
              <a:rPr lang="en-US" dirty="0" err="1">
                <a:solidFill>
                  <a:schemeClr val="tx1"/>
                </a:solidFill>
                <a:latin typeface="Times New Roman" pitchFamily="18" charset="0"/>
                <a:cs typeface="Times New Roman" pitchFamily="18" charset="0"/>
              </a:rPr>
              <a:t>Biswa</a:t>
            </a:r>
            <a:r>
              <a:rPr lang="en-US" dirty="0">
                <a:solidFill>
                  <a:schemeClr val="tx1"/>
                </a:solidFill>
                <a:latin typeface="Times New Roman" pitchFamily="18" charset="0"/>
                <a:cs typeface="Times New Roman" pitchFamily="18" charset="0"/>
              </a:rPr>
              <a:t> Sen </a:t>
            </a:r>
            <a:r>
              <a:rPr lang="en-US" dirty="0" err="1">
                <a:solidFill>
                  <a:schemeClr val="tx1"/>
                </a:solidFill>
                <a:latin typeface="Times New Roman" pitchFamily="18" charset="0"/>
                <a:cs typeface="Times New Roman" pitchFamily="18" charset="0"/>
              </a:rPr>
              <a:t>Banga</a:t>
            </a:r>
            <a:r>
              <a:rPr lang="en-US" dirty="0">
                <a:solidFill>
                  <a:schemeClr val="tx1"/>
                </a:solidFill>
                <a:latin typeface="Times New Roman" pitchFamily="18" charset="0"/>
                <a:cs typeface="Times New Roman" pitchFamily="18" charset="0"/>
              </a:rPr>
              <a:t> was divided into two parts- “</a:t>
            </a:r>
            <a:r>
              <a:rPr lang="en-US" dirty="0" err="1">
                <a:solidFill>
                  <a:schemeClr val="tx1"/>
                </a:solidFill>
                <a:latin typeface="Times New Roman" pitchFamily="18" charset="0"/>
                <a:cs typeface="Times New Roman" pitchFamily="18" charset="0"/>
              </a:rPr>
              <a:t>Bikrampur</a:t>
            </a:r>
            <a:r>
              <a:rPr lang="en-US" dirty="0">
                <a:solidFill>
                  <a:schemeClr val="tx1"/>
                </a:solidFill>
                <a:latin typeface="Times New Roman" pitchFamily="18" charset="0"/>
                <a:cs typeface="Times New Roman" pitchFamily="18" charset="0"/>
              </a:rPr>
              <a:t>” and “</a:t>
            </a:r>
            <a:r>
              <a:rPr lang="en-US" dirty="0" err="1">
                <a:solidFill>
                  <a:schemeClr val="tx1"/>
                </a:solidFill>
                <a:latin typeface="Times New Roman" pitchFamily="18" charset="0"/>
                <a:cs typeface="Times New Roman" pitchFamily="18" charset="0"/>
              </a:rPr>
              <a:t>Nabbo</a:t>
            </a:r>
            <a:r>
              <a:rPr lang="en-US" dirty="0">
                <a:solidFill>
                  <a:schemeClr val="tx1"/>
                </a:solidFill>
                <a:latin typeface="Times New Roman" pitchFamily="18" charset="0"/>
                <a:cs typeface="Times New Roman" pitchFamily="18" charset="0"/>
              </a:rPr>
              <a:t>”. Ancient Bengal was a strong kingdom, Greater Dhaka, Mymensingh, Comilla, Barisal, Pabna, Faridpur, </a:t>
            </a:r>
            <a:r>
              <a:rPr lang="en-US" dirty="0" err="1">
                <a:solidFill>
                  <a:schemeClr val="tx1"/>
                </a:solidFill>
                <a:latin typeface="Times New Roman" pitchFamily="18" charset="0"/>
                <a:cs typeface="Times New Roman" pitchFamily="18" charset="0"/>
              </a:rPr>
              <a:t>Nayakhali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Bakerganj</a:t>
            </a:r>
            <a:r>
              <a:rPr lang="en-US" dirty="0">
                <a:solidFill>
                  <a:schemeClr val="tx1"/>
                </a:solidFill>
                <a:latin typeface="Times New Roman" pitchFamily="18" charset="0"/>
                <a:cs typeface="Times New Roman" pitchFamily="18" charset="0"/>
              </a:rPr>
              <a:t> and Patuakhali's lower wetlands and the western highlands of </a:t>
            </a:r>
            <a:r>
              <a:rPr lang="en-US" dirty="0" err="1">
                <a:solidFill>
                  <a:schemeClr val="tx1"/>
                </a:solidFill>
                <a:latin typeface="Times New Roman" pitchFamily="18" charset="0"/>
                <a:cs typeface="Times New Roman" pitchFamily="18" charset="0"/>
              </a:rPr>
              <a:t>Kushtia</a:t>
            </a:r>
            <a:r>
              <a:rPr lang="en-US" dirty="0">
                <a:solidFill>
                  <a:schemeClr val="tx1"/>
                </a:solidFill>
                <a:latin typeface="Times New Roman" pitchFamily="18" charset="0"/>
                <a:cs typeface="Times New Roman" pitchFamily="18" charset="0"/>
              </a:rPr>
              <a:t>, Nadia, </a:t>
            </a:r>
            <a:r>
              <a:rPr lang="en-US" dirty="0" err="1">
                <a:solidFill>
                  <a:schemeClr val="tx1"/>
                </a:solidFill>
                <a:latin typeface="Times New Roman" pitchFamily="18" charset="0"/>
                <a:cs typeface="Times New Roman" pitchFamily="18" charset="0"/>
              </a:rPr>
              <a:t>Shantipur</a:t>
            </a:r>
            <a:r>
              <a:rPr lang="en-US" dirty="0">
                <a:solidFill>
                  <a:schemeClr val="tx1"/>
                </a:solidFill>
                <a:latin typeface="Times New Roman" pitchFamily="18" charset="0"/>
                <a:cs typeface="Times New Roman" pitchFamily="18" charset="0"/>
              </a:rPr>
              <a:t> and the adjoining areas of </a:t>
            </a:r>
            <a:r>
              <a:rPr lang="en-US" dirty="0" err="1">
                <a:solidFill>
                  <a:schemeClr val="tx1"/>
                </a:solidFill>
                <a:latin typeface="Times New Roman" pitchFamily="18" charset="0"/>
                <a:cs typeface="Times New Roman" pitchFamily="18" charset="0"/>
              </a:rPr>
              <a:t>Bikrampur</a:t>
            </a:r>
            <a:r>
              <a:rPr lang="en-US" dirty="0">
                <a:solidFill>
                  <a:schemeClr val="tx1"/>
                </a:solidFill>
                <a:latin typeface="Times New Roman" pitchFamily="18" charset="0"/>
                <a:cs typeface="Times New Roman" pitchFamily="18" charset="0"/>
              </a:rPr>
              <a:t> in Dhaka.</a:t>
            </a:r>
          </a:p>
          <a:p>
            <a:endParaRPr lang="en-US" dirty="0"/>
          </a:p>
        </p:txBody>
      </p:sp>
    </p:spTree>
    <p:extLst>
      <p:ext uri="{BB962C8B-B14F-4D97-AF65-F5344CB8AC3E}">
        <p14:creationId xmlns:p14="http://schemas.microsoft.com/office/powerpoint/2010/main" val="30855060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2DE3A22-17EF-5544-8C28-B14420815B38}"/>
              </a:ext>
            </a:extLst>
          </p:cNvPr>
          <p:cNvSpPr>
            <a:spLocks noGrp="1"/>
          </p:cNvSpPr>
          <p:nvPr>
            <p:ph type="title"/>
          </p:nvPr>
        </p:nvSpPr>
        <p:spPr>
          <a:xfrm>
            <a:off x="1177636" y="816864"/>
            <a:ext cx="8354291" cy="835152"/>
          </a:xfrm>
        </p:spPr>
        <p:txBody>
          <a:bodyPr>
            <a:normAutofit fontScale="90000"/>
          </a:bodyPr>
          <a:lstStyle/>
          <a:p>
            <a:pPr algn="ctr"/>
            <a:r>
              <a:rPr lang="en-US" sz="3200" b="1" dirty="0" smtClean="0">
                <a:solidFill>
                  <a:srgbClr val="C00000"/>
                </a:solidFill>
                <a:latin typeface="Times New Roman" pitchFamily="18" charset="0"/>
                <a:cs typeface="Times New Roman" pitchFamily="18" charset="0"/>
              </a:rPr>
              <a:t>INTRODUCTION-TERRITORY AND HISTORY </a:t>
            </a:r>
            <a:endParaRPr lang="en-US" sz="32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8D780BF-CFD3-DA4F-926D-8054AF6688EE}"/>
              </a:ext>
            </a:extLst>
          </p:cNvPr>
          <p:cNvSpPr>
            <a:spLocks noGrp="1"/>
          </p:cNvSpPr>
          <p:nvPr>
            <p:ph idx="1"/>
          </p:nvPr>
        </p:nvSpPr>
        <p:spPr>
          <a:xfrm>
            <a:off x="990598" y="1652016"/>
            <a:ext cx="8728365" cy="4347002"/>
          </a:xfrm>
        </p:spPr>
        <p:txBody>
          <a:bodyPr>
            <a:normAutofit lnSpcReduction="10000"/>
          </a:bodyPr>
          <a:lstStyle/>
          <a:p>
            <a:pPr algn="just" fontAlgn="base">
              <a:lnSpc>
                <a:spcPct val="100000"/>
              </a:lnSpc>
              <a:spcBef>
                <a:spcPts val="0"/>
              </a:spcBef>
            </a:pPr>
            <a:r>
              <a:rPr lang="en-US" b="1" dirty="0" err="1" smtClean="0">
                <a:solidFill>
                  <a:srgbClr val="0070C0"/>
                </a:solidFill>
                <a:latin typeface="Times New Roman" pitchFamily="18" charset="0"/>
                <a:cs typeface="Times New Roman" pitchFamily="18" charset="0"/>
              </a:rPr>
              <a:t>Harikel</a:t>
            </a:r>
            <a:r>
              <a:rPr lang="en-US" b="1" dirty="0" smtClean="0">
                <a:solidFill>
                  <a:srgbClr val="0070C0"/>
                </a:solidFill>
                <a:latin typeface="Times New Roman" pitchFamily="18" charset="0"/>
                <a:cs typeface="Times New Roman" pitchFamily="18" charset="0"/>
              </a:rPr>
              <a:t>: </a:t>
            </a:r>
            <a:r>
              <a:rPr lang="en-US" dirty="0" smtClean="0">
                <a:latin typeface="Times New Roman" pitchFamily="18" charset="0"/>
                <a:cs typeface="Times New Roman" pitchFamily="18" charset="0"/>
              </a:rPr>
              <a:t>Seventh-century writers describe a town called </a:t>
            </a:r>
            <a:r>
              <a:rPr lang="en-US" dirty="0" err="1" smtClean="0">
                <a:latin typeface="Times New Roman" pitchFamily="18" charset="0"/>
                <a:cs typeface="Times New Roman" pitchFamily="18" charset="0"/>
              </a:rPr>
              <a:t>Harikela</a:t>
            </a:r>
            <a:r>
              <a:rPr lang="en-US" dirty="0" smtClean="0">
                <a:latin typeface="Times New Roman" pitchFamily="18" charset="0"/>
                <a:cs typeface="Times New Roman" pitchFamily="18" charset="0"/>
              </a:rPr>
              <a:t>. It is Singh, a Chinese traveler, said </a:t>
            </a:r>
            <a:r>
              <a:rPr lang="en-US" dirty="0" err="1" smtClean="0">
                <a:latin typeface="Times New Roman" pitchFamily="18" charset="0"/>
                <a:cs typeface="Times New Roman" pitchFamily="18" charset="0"/>
              </a:rPr>
              <a:t>Harikela</a:t>
            </a:r>
            <a:r>
              <a:rPr lang="en-US" dirty="0" smtClean="0">
                <a:latin typeface="Times New Roman" pitchFamily="18" charset="0"/>
                <a:cs typeface="Times New Roman" pitchFamily="18" charset="0"/>
              </a:rPr>
              <a:t> was the last frontier in eastern India. </a:t>
            </a:r>
            <a:r>
              <a:rPr lang="en-US" dirty="0" err="1" smtClean="0">
                <a:latin typeface="Times New Roman" pitchFamily="18" charset="0"/>
                <a:cs typeface="Times New Roman" pitchFamily="18" charset="0"/>
              </a:rPr>
              <a:t>Harikela</a:t>
            </a:r>
            <a:r>
              <a:rPr lang="en-US" dirty="0" smtClean="0">
                <a:latin typeface="Times New Roman" pitchFamily="18" charset="0"/>
                <a:cs typeface="Times New Roman" pitchFamily="18" charset="0"/>
              </a:rPr>
              <a:t> stretches from </a:t>
            </a:r>
            <a:r>
              <a:rPr lang="en-US" dirty="0" err="1" smtClean="0">
                <a:latin typeface="Times New Roman" pitchFamily="18" charset="0"/>
                <a:cs typeface="Times New Roman" pitchFamily="18" charset="0"/>
              </a:rPr>
              <a:t>Sylhet</a:t>
            </a:r>
            <a:r>
              <a:rPr lang="en-US" dirty="0" smtClean="0">
                <a:latin typeface="Times New Roman" pitchFamily="18" charset="0"/>
                <a:cs typeface="Times New Roman" pitchFamily="18" charset="0"/>
              </a:rPr>
              <a:t> to Chittagong, a parallel region of the Tripura range. </a:t>
            </a:r>
          </a:p>
          <a:p>
            <a:pPr algn="just" fontAlgn="base">
              <a:lnSpc>
                <a:spcPct val="100000"/>
              </a:lnSpc>
              <a:spcBef>
                <a:spcPts val="0"/>
              </a:spcBef>
            </a:pPr>
            <a:r>
              <a:rPr lang="en-US" b="1" dirty="0" err="1" smtClean="0">
                <a:solidFill>
                  <a:srgbClr val="0070C0"/>
                </a:solidFill>
                <a:latin typeface="Times New Roman" pitchFamily="18" charset="0"/>
                <a:cs typeface="Times New Roman" pitchFamily="18" charset="0"/>
              </a:rPr>
              <a:t>Somototh</a:t>
            </a:r>
            <a:r>
              <a:rPr lang="en-US" b="1" dirty="0" smtClean="0">
                <a:solidFill>
                  <a:srgbClr val="0070C0"/>
                </a:solidFill>
                <a:latin typeface="Times New Roman" pitchFamily="18" charset="0"/>
                <a:cs typeface="Times New Roman" pitchFamily="18" charset="0"/>
              </a:rPr>
              <a:t>: </a:t>
            </a:r>
            <a:r>
              <a:rPr lang="en-US" dirty="0" smtClean="0">
                <a:latin typeface="Times New Roman" pitchFamily="18" charset="0"/>
                <a:cs typeface="Times New Roman" pitchFamily="18" charset="0"/>
              </a:rPr>
              <a:t>According </a:t>
            </a:r>
            <a:r>
              <a:rPr lang="en-US" dirty="0">
                <a:latin typeface="Times New Roman" pitchFamily="18" charset="0"/>
                <a:cs typeface="Times New Roman" pitchFamily="18" charset="0"/>
              </a:rPr>
              <a:t>to the Chinese traveler </a:t>
            </a:r>
            <a:r>
              <a:rPr lang="en-US" dirty="0" err="1">
                <a:latin typeface="Times New Roman" pitchFamily="18" charset="0"/>
                <a:cs typeface="Times New Roman" pitchFamily="18" charset="0"/>
              </a:rPr>
              <a:t>Hiuen</a:t>
            </a:r>
            <a:r>
              <a:rPr lang="en-US" dirty="0">
                <a:latin typeface="Times New Roman" pitchFamily="18" charset="0"/>
                <a:cs typeface="Times New Roman" pitchFamily="18" charset="0"/>
              </a:rPr>
              <a:t> Tsang, </a:t>
            </a:r>
            <a:r>
              <a:rPr lang="en-US" dirty="0" err="1">
                <a:latin typeface="Times New Roman" pitchFamily="18" charset="0"/>
                <a:cs typeface="Times New Roman" pitchFamily="18" charset="0"/>
              </a:rPr>
              <a:t>Samatata</a:t>
            </a:r>
            <a:r>
              <a:rPr lang="en-US" dirty="0">
                <a:latin typeface="Times New Roman" pitchFamily="18" charset="0"/>
                <a:cs typeface="Times New Roman" pitchFamily="18" charset="0"/>
              </a:rPr>
              <a:t> was a new kingdom in the southeastern part of Bengal. Some experts believe that </a:t>
            </a:r>
            <a:r>
              <a:rPr lang="en-US" dirty="0" err="1">
                <a:latin typeface="Times New Roman" pitchFamily="18" charset="0"/>
                <a:cs typeface="Times New Roman" pitchFamily="18" charset="0"/>
              </a:rPr>
              <a:t>Somotata</a:t>
            </a:r>
            <a:r>
              <a:rPr lang="en-US" dirty="0">
                <a:latin typeface="Times New Roman" pitchFamily="18" charset="0"/>
                <a:cs typeface="Times New Roman" pitchFamily="18" charset="0"/>
              </a:rPr>
              <a:t> was the ancient name of Comilla. The present Comilla and </a:t>
            </a:r>
            <a:r>
              <a:rPr lang="en-US" dirty="0" err="1">
                <a:latin typeface="Times New Roman" pitchFamily="18" charset="0"/>
                <a:cs typeface="Times New Roman" pitchFamily="18" charset="0"/>
              </a:rPr>
              <a:t>Nayakhali</a:t>
            </a:r>
            <a:r>
              <a:rPr lang="en-US" dirty="0">
                <a:latin typeface="Times New Roman" pitchFamily="18" charset="0"/>
                <a:cs typeface="Times New Roman" pitchFamily="18" charset="0"/>
              </a:rPr>
              <a:t> areas, including the Meghna are included in the </a:t>
            </a:r>
            <a:r>
              <a:rPr lang="en-US" dirty="0" err="1">
                <a:latin typeface="Times New Roman" pitchFamily="18" charset="0"/>
                <a:cs typeface="Times New Roman" pitchFamily="18" charset="0"/>
              </a:rPr>
              <a:t>Samatat</a:t>
            </a:r>
            <a:r>
              <a:rPr lang="en-US" dirty="0">
                <a:latin typeface="Times New Roman" pitchFamily="18" charset="0"/>
                <a:cs typeface="Times New Roman" pitchFamily="18" charset="0"/>
              </a:rPr>
              <a:t>. 12 mile west from Comilla, Bara </a:t>
            </a:r>
            <a:r>
              <a:rPr lang="en-US" dirty="0" err="1">
                <a:latin typeface="Times New Roman" pitchFamily="18" charset="0"/>
                <a:cs typeface="Times New Roman" pitchFamily="18" charset="0"/>
              </a:rPr>
              <a:t>Kamta</a:t>
            </a:r>
            <a:r>
              <a:rPr lang="en-US" dirty="0">
                <a:latin typeface="Times New Roman" pitchFamily="18" charset="0"/>
                <a:cs typeface="Times New Roman" pitchFamily="18" charset="0"/>
              </a:rPr>
              <a:t> was the capital of </a:t>
            </a:r>
            <a:r>
              <a:rPr lang="en-US" dirty="0" err="1">
                <a:latin typeface="Times New Roman" pitchFamily="18" charset="0"/>
                <a:cs typeface="Times New Roman" pitchFamily="18" charset="0"/>
              </a:rPr>
              <a:t>Samatata</a:t>
            </a:r>
            <a:r>
              <a:rPr lang="en-US" dirty="0">
                <a:latin typeface="Times New Roman" pitchFamily="18" charset="0"/>
                <a:cs typeface="Times New Roman" pitchFamily="18" charset="0"/>
              </a:rPr>
              <a:t>. One of the ancient monuments found in Comilla </a:t>
            </a:r>
            <a:r>
              <a:rPr lang="en-US" dirty="0" err="1">
                <a:latin typeface="Times New Roman" pitchFamily="18" charset="0"/>
                <a:cs typeface="Times New Roman" pitchFamily="18" charset="0"/>
              </a:rPr>
              <a:t>Mainamati</a:t>
            </a:r>
            <a:r>
              <a:rPr lang="en-US" dirty="0">
                <a:latin typeface="Times New Roman" pitchFamily="18" charset="0"/>
                <a:cs typeface="Times New Roman" pitchFamily="18" charset="0"/>
              </a:rPr>
              <a:t> is '</a:t>
            </a:r>
            <a:r>
              <a:rPr lang="en-US" dirty="0" err="1">
                <a:latin typeface="Times New Roman" pitchFamily="18" charset="0"/>
                <a:cs typeface="Times New Roman" pitchFamily="18" charset="0"/>
              </a:rPr>
              <a:t>Shalban</a:t>
            </a:r>
            <a:r>
              <a:rPr lang="en-US" dirty="0">
                <a:latin typeface="Times New Roman" pitchFamily="18" charset="0"/>
                <a:cs typeface="Times New Roman" pitchFamily="18" charset="0"/>
              </a:rPr>
              <a:t> Bihar</a:t>
            </a:r>
            <a:r>
              <a:rPr lang="en-US" dirty="0" smtClean="0">
                <a:latin typeface="Times New Roman" pitchFamily="18" charset="0"/>
                <a:cs typeface="Times New Roman" pitchFamily="18" charset="0"/>
              </a:rPr>
              <a:t>'.</a:t>
            </a:r>
          </a:p>
          <a:p>
            <a:pPr algn="just" fontAlgn="base">
              <a:lnSpc>
                <a:spcPct val="100000"/>
              </a:lnSpc>
              <a:spcBef>
                <a:spcPts val="0"/>
              </a:spcBef>
            </a:pPr>
            <a:r>
              <a:rPr lang="en-US" b="1" dirty="0" err="1" smtClean="0">
                <a:solidFill>
                  <a:srgbClr val="0070C0"/>
                </a:solidFill>
                <a:latin typeface="Times New Roman" pitchFamily="18" charset="0"/>
                <a:cs typeface="Times New Roman" pitchFamily="18" charset="0"/>
              </a:rPr>
              <a:t>Barendra</a:t>
            </a:r>
            <a:r>
              <a:rPr lang="en-US" b="1" dirty="0" smtClean="0">
                <a:solidFill>
                  <a:srgbClr val="0070C0"/>
                </a:solidFill>
                <a:latin typeface="Times New Roman" pitchFamily="18" charset="0"/>
                <a:cs typeface="Times New Roman" pitchFamily="18" charset="0"/>
              </a:rPr>
              <a:t>: </a:t>
            </a:r>
            <a:r>
              <a:rPr lang="en-US" dirty="0" err="1" smtClean="0">
                <a:latin typeface="Times New Roman" pitchFamily="18" charset="0"/>
                <a:cs typeface="Times New Roman" pitchFamily="18" charset="0"/>
              </a:rPr>
              <a:t>Barenda</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or </a:t>
            </a:r>
            <a:r>
              <a:rPr lang="en-US" dirty="0" err="1">
                <a:latin typeface="Times New Roman" pitchFamily="18" charset="0"/>
                <a:cs typeface="Times New Roman" pitchFamily="18" charset="0"/>
              </a:rPr>
              <a:t>Barenda</a:t>
            </a:r>
            <a:r>
              <a:rPr lang="en-US" dirty="0">
                <a:latin typeface="Times New Roman" pitchFamily="18" charset="0"/>
                <a:cs typeface="Times New Roman" pitchFamily="18" charset="0"/>
              </a:rPr>
              <a:t> land was a part of North Bengal. </a:t>
            </a:r>
            <a:r>
              <a:rPr lang="en-US" dirty="0" err="1">
                <a:latin typeface="Times New Roman" pitchFamily="18" charset="0"/>
                <a:cs typeface="Times New Roman" pitchFamily="18" charset="0"/>
              </a:rPr>
              <a:t>Barendra</a:t>
            </a:r>
            <a:r>
              <a:rPr lang="en-US" dirty="0">
                <a:latin typeface="Times New Roman" pitchFamily="18" charset="0"/>
                <a:cs typeface="Times New Roman" pitchFamily="18" charset="0"/>
              </a:rPr>
              <a:t> was the most popular area of </a:t>
            </a:r>
            <a:r>
              <a:rPr lang="en-US" dirty="0" err="1">
                <a:latin typeface="Times New Roman" pitchFamily="18" charset="0"/>
                <a:cs typeface="Times New Roman" pitchFamily="18" charset="0"/>
              </a:rPr>
              <a:t>Pundrabardhan</a:t>
            </a:r>
            <a:r>
              <a:rPr lang="en-US" dirty="0">
                <a:latin typeface="Times New Roman" pitchFamily="18" charset="0"/>
                <a:cs typeface="Times New Roman" pitchFamily="18" charset="0"/>
              </a:rPr>
              <a:t>. After that this area introduced as </a:t>
            </a:r>
            <a:r>
              <a:rPr lang="en-US" dirty="0" err="1">
                <a:latin typeface="Times New Roman" pitchFamily="18" charset="0"/>
                <a:cs typeface="Times New Roman" pitchFamily="18" charset="0"/>
              </a:rPr>
              <a:t>Barendra</a:t>
            </a:r>
            <a:r>
              <a:rPr lang="en-US" dirty="0">
                <a:latin typeface="Times New Roman" pitchFamily="18" charset="0"/>
                <a:cs typeface="Times New Roman" pitchFamily="18" charset="0"/>
              </a:rPr>
              <a:t>. This famous </a:t>
            </a:r>
            <a:r>
              <a:rPr lang="en-US" dirty="0" err="1">
                <a:latin typeface="Times New Roman" pitchFamily="18" charset="0"/>
                <a:cs typeface="Times New Roman" pitchFamily="18" charset="0"/>
              </a:rPr>
              <a:t>janapad</a:t>
            </a:r>
            <a:r>
              <a:rPr lang="en-US" dirty="0">
                <a:latin typeface="Times New Roman" pitchFamily="18" charset="0"/>
                <a:cs typeface="Times New Roman" pitchFamily="18" charset="0"/>
              </a:rPr>
              <a:t> was situated in between Ganga and </a:t>
            </a:r>
            <a:r>
              <a:rPr lang="en-US" dirty="0" err="1">
                <a:latin typeface="Times New Roman" pitchFamily="18" charset="0"/>
                <a:cs typeface="Times New Roman" pitchFamily="18" charset="0"/>
              </a:rPr>
              <a:t>Korotoya</a:t>
            </a:r>
            <a:r>
              <a:rPr lang="en-US" dirty="0">
                <a:latin typeface="Times New Roman" pitchFamily="18" charset="0"/>
                <a:cs typeface="Times New Roman" pitchFamily="18" charset="0"/>
              </a:rPr>
              <a:t> river. </a:t>
            </a:r>
            <a:r>
              <a:rPr lang="en-US" dirty="0" err="1">
                <a:latin typeface="Times New Roman" pitchFamily="18" charset="0"/>
                <a:cs typeface="Times New Roman" pitchFamily="18" charset="0"/>
              </a:rPr>
              <a:t>Bogura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Dinajpur</a:t>
            </a:r>
            <a:r>
              <a:rPr lang="en-US" dirty="0">
                <a:latin typeface="Times New Roman" pitchFamily="18" charset="0"/>
                <a:cs typeface="Times New Roman" pitchFamily="18" charset="0"/>
              </a:rPr>
              <a:t> and a large area of </a:t>
            </a:r>
            <a:r>
              <a:rPr lang="en-US" dirty="0" err="1">
                <a:latin typeface="Times New Roman" pitchFamily="18" charset="0"/>
                <a:cs typeface="Times New Roman" pitchFamily="18" charset="0"/>
              </a:rPr>
              <a:t>Rajshahi</a:t>
            </a:r>
            <a:r>
              <a:rPr lang="en-US" dirty="0">
                <a:latin typeface="Times New Roman" pitchFamily="18" charset="0"/>
                <a:cs typeface="Times New Roman" pitchFamily="18" charset="0"/>
              </a:rPr>
              <a:t> and </a:t>
            </a:r>
            <a:r>
              <a:rPr lang="en-US" dirty="0" err="1" smtClean="0">
                <a:latin typeface="Times New Roman" pitchFamily="18" charset="0"/>
                <a:cs typeface="Times New Roman" pitchFamily="18" charset="0"/>
              </a:rPr>
              <a:t>Pabna</a:t>
            </a:r>
            <a:r>
              <a:rPr lang="en-US" dirty="0" smtClean="0">
                <a:latin typeface="Times New Roman" pitchFamily="18" charset="0"/>
                <a:cs typeface="Times New Roman" pitchFamily="18" charset="0"/>
              </a:rPr>
              <a:t> belonged </a:t>
            </a:r>
            <a:r>
              <a:rPr lang="en-US" dirty="0">
                <a:latin typeface="Times New Roman" pitchFamily="18" charset="0"/>
                <a:cs typeface="Times New Roman" pitchFamily="18" charset="0"/>
              </a:rPr>
              <a:t>to </a:t>
            </a:r>
            <a:r>
              <a:rPr lang="en-US" dirty="0" err="1" smtClean="0">
                <a:latin typeface="Times New Roman" pitchFamily="18" charset="0"/>
                <a:cs typeface="Times New Roman" pitchFamily="18" charset="0"/>
              </a:rPr>
              <a:t>Barendra</a:t>
            </a:r>
            <a:r>
              <a:rPr lang="en-US" dirty="0" smtClean="0">
                <a:latin typeface="Times New Roman" pitchFamily="18" charset="0"/>
                <a:cs typeface="Times New Roman" pitchFamily="18" charset="0"/>
              </a:rPr>
              <a:t>.</a:t>
            </a:r>
          </a:p>
          <a:p>
            <a:pPr algn="just" fontAlgn="base">
              <a:lnSpc>
                <a:spcPct val="100000"/>
              </a:lnSpc>
              <a:spcBef>
                <a:spcPts val="0"/>
              </a:spcBef>
            </a:pPr>
            <a:r>
              <a:rPr lang="en-US" b="1" dirty="0" err="1" smtClean="0">
                <a:solidFill>
                  <a:srgbClr val="0070C0"/>
                </a:solidFill>
                <a:latin typeface="Times New Roman" pitchFamily="18" charset="0"/>
                <a:cs typeface="Times New Roman" pitchFamily="18" charset="0"/>
              </a:rPr>
              <a:t>Tamralipta</a:t>
            </a:r>
            <a:r>
              <a:rPr lang="en-US" b="1" dirty="0" smtClean="0">
                <a:solidFill>
                  <a:srgbClr val="0070C0"/>
                </a:solidFill>
                <a:latin typeface="Times New Roman" pitchFamily="18" charset="0"/>
                <a:cs typeface="Times New Roman" pitchFamily="18" charset="0"/>
              </a:rPr>
              <a:t>: </a:t>
            </a:r>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the south of </a:t>
            </a:r>
            <a:r>
              <a:rPr lang="en-US" dirty="0" err="1">
                <a:latin typeface="Times New Roman" pitchFamily="18" charset="0"/>
                <a:cs typeface="Times New Roman" pitchFamily="18" charset="0"/>
              </a:rPr>
              <a:t>Harikela</a:t>
            </a:r>
            <a:r>
              <a:rPr lang="en-US" dirty="0">
                <a:latin typeface="Times New Roman" pitchFamily="18" charset="0"/>
                <a:cs typeface="Times New Roman" pitchFamily="18" charset="0"/>
              </a:rPr>
              <a:t>, to the south of </a:t>
            </a:r>
            <a:r>
              <a:rPr lang="en-US" dirty="0" err="1">
                <a:latin typeface="Times New Roman" pitchFamily="18" charset="0"/>
                <a:cs typeface="Times New Roman" pitchFamily="18" charset="0"/>
              </a:rPr>
              <a:t>Radha</a:t>
            </a:r>
            <a:r>
              <a:rPr lang="en-US" dirty="0">
                <a:latin typeface="Times New Roman" pitchFamily="18" charset="0"/>
                <a:cs typeface="Times New Roman" pitchFamily="18" charset="0"/>
              </a:rPr>
              <a:t> was the town of </a:t>
            </a:r>
            <a:r>
              <a:rPr lang="en-US" dirty="0" err="1">
                <a:latin typeface="Times New Roman" pitchFamily="18" charset="0"/>
                <a:cs typeface="Times New Roman" pitchFamily="18" charset="0"/>
              </a:rPr>
              <a:t>Tamralipta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Tamralipta</a:t>
            </a:r>
            <a:r>
              <a:rPr lang="en-US" dirty="0">
                <a:latin typeface="Times New Roman" pitchFamily="18" charset="0"/>
                <a:cs typeface="Times New Roman" pitchFamily="18" charset="0"/>
              </a:rPr>
              <a:t> was a famous port of ancient Bengal. The </a:t>
            </a:r>
            <a:r>
              <a:rPr lang="en-US" dirty="0" err="1">
                <a:latin typeface="Times New Roman" pitchFamily="18" charset="0"/>
                <a:cs typeface="Times New Roman" pitchFamily="18" charset="0"/>
              </a:rPr>
              <a:t>Tamluk</a:t>
            </a:r>
            <a:r>
              <a:rPr lang="en-US" dirty="0">
                <a:latin typeface="Times New Roman" pitchFamily="18" charset="0"/>
                <a:cs typeface="Times New Roman" pitchFamily="18" charset="0"/>
              </a:rPr>
              <a:t> area of ​​the present </a:t>
            </a:r>
            <a:r>
              <a:rPr lang="en-US" dirty="0" err="1">
                <a:latin typeface="Times New Roman" pitchFamily="18" charset="0"/>
                <a:cs typeface="Times New Roman" pitchFamily="18" charset="0"/>
              </a:rPr>
              <a:t>Midnapore</a:t>
            </a:r>
            <a:r>
              <a:rPr lang="en-US" dirty="0">
                <a:latin typeface="Times New Roman" pitchFamily="18" charset="0"/>
                <a:cs typeface="Times New Roman" pitchFamily="18" charset="0"/>
              </a:rPr>
              <a:t> district was the center of the </a:t>
            </a:r>
            <a:r>
              <a:rPr lang="en-US" dirty="0" err="1">
                <a:latin typeface="Times New Roman" pitchFamily="18" charset="0"/>
                <a:cs typeface="Times New Roman" pitchFamily="18" charset="0"/>
              </a:rPr>
              <a:t>Tamralipta</a:t>
            </a:r>
            <a:r>
              <a:rPr lang="en-US" dirty="0">
                <a:latin typeface="Times New Roman" pitchFamily="18" charset="0"/>
                <a:cs typeface="Times New Roman" pitchFamily="18" charset="0"/>
              </a:rPr>
              <a:t> town. For maritime trade it was  a famous place. </a:t>
            </a:r>
          </a:p>
          <a:p>
            <a:pPr marL="0" indent="0" algn="just" fontAlgn="base">
              <a:lnSpc>
                <a:spcPct val="100000"/>
              </a:lnSpc>
              <a:spcBef>
                <a:spcPts val="0"/>
              </a:spcBef>
              <a:buNone/>
            </a:pPr>
            <a:endParaRPr lang="en-US" dirty="0">
              <a:latin typeface="Times New Roman" pitchFamily="18" charset="0"/>
              <a:cs typeface="Times New Roman" pitchFamily="18" charset="0"/>
            </a:endParaRPr>
          </a:p>
          <a:p>
            <a:pPr algn="just" fontAlgn="base">
              <a:lnSpc>
                <a:spcPct val="100000"/>
              </a:lnSpc>
              <a:spcBef>
                <a:spcPts val="0"/>
              </a:spcBef>
            </a:pPr>
            <a:endParaRPr lang="en-US" dirty="0">
              <a:latin typeface="Times New Roman" pitchFamily="18" charset="0"/>
              <a:cs typeface="Times New Roman" pitchFamily="18" charset="0"/>
            </a:endParaRPr>
          </a:p>
          <a:p>
            <a:pPr marL="0" indent="0" algn="just" fontAlgn="base">
              <a:lnSpc>
                <a:spcPct val="100000"/>
              </a:lnSpc>
              <a:spcBef>
                <a:spcPts val="0"/>
              </a:spcBef>
              <a:buNone/>
            </a:pPr>
            <a:endParaRPr lang="en-US" dirty="0"/>
          </a:p>
          <a:p>
            <a:endParaRPr lang="en-US" dirty="0"/>
          </a:p>
        </p:txBody>
      </p:sp>
    </p:spTree>
    <p:extLst>
      <p:ext uri="{BB962C8B-B14F-4D97-AF65-F5344CB8AC3E}">
        <p14:creationId xmlns:p14="http://schemas.microsoft.com/office/powerpoint/2010/main" val="23810966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2E034C1A-162F-D44D-A77A-D95E81D3612B}"/>
              </a:ext>
            </a:extLst>
          </p:cNvPr>
          <p:cNvSpPr>
            <a:spLocks noGrp="1"/>
          </p:cNvSpPr>
          <p:nvPr>
            <p:ph type="title"/>
          </p:nvPr>
        </p:nvSpPr>
        <p:spPr>
          <a:xfrm>
            <a:off x="1205345" y="816863"/>
            <a:ext cx="8700655" cy="1095063"/>
          </a:xfrm>
        </p:spPr>
        <p:txBody>
          <a:bodyPr>
            <a:normAutofit/>
          </a:bodyPr>
          <a:lstStyle/>
          <a:p>
            <a:pPr algn="ctr"/>
            <a:r>
              <a:rPr lang="en-US" sz="3200" b="1" dirty="0" smtClean="0">
                <a:solidFill>
                  <a:srgbClr val="C00000"/>
                </a:solidFill>
                <a:latin typeface="Times New Roman" pitchFamily="18" charset="0"/>
                <a:cs typeface="Times New Roman" pitchFamily="18" charset="0"/>
              </a:rPr>
              <a:t>INTRODUCTION-TERRITORY AND HISTORY </a:t>
            </a:r>
            <a:endParaRPr lang="en-US" sz="32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6DC7894-BA8C-3247-BA61-63D7147C581A}"/>
              </a:ext>
            </a:extLst>
          </p:cNvPr>
          <p:cNvSpPr>
            <a:spLocks noGrp="1"/>
          </p:cNvSpPr>
          <p:nvPr>
            <p:ph idx="1"/>
          </p:nvPr>
        </p:nvSpPr>
        <p:spPr>
          <a:xfrm>
            <a:off x="1207008" y="2108970"/>
            <a:ext cx="8698992" cy="3515975"/>
          </a:xfrm>
        </p:spPr>
        <p:txBody>
          <a:bodyPr>
            <a:normAutofit/>
          </a:bodyPr>
          <a:lstStyle/>
          <a:p>
            <a:pPr algn="just" fontAlgn="base">
              <a:lnSpc>
                <a:spcPct val="100000"/>
              </a:lnSpc>
              <a:spcBef>
                <a:spcPts val="0"/>
              </a:spcBef>
            </a:pPr>
            <a:r>
              <a:rPr lang="en-US" b="1" dirty="0" err="1" smtClean="0">
                <a:solidFill>
                  <a:srgbClr val="0070C0"/>
                </a:solidFill>
                <a:latin typeface="Times New Roman" pitchFamily="18" charset="0"/>
                <a:cs typeface="Times New Roman" pitchFamily="18" charset="0"/>
              </a:rPr>
              <a:t>Rarh</a:t>
            </a:r>
            <a:r>
              <a:rPr lang="en-US" b="1" dirty="0" smtClean="0">
                <a:solidFill>
                  <a:srgbClr val="0070C0"/>
                </a:solidFill>
                <a:latin typeface="Times New Roman" pitchFamily="18" charset="0"/>
                <a:cs typeface="Times New Roman" pitchFamily="18" charset="0"/>
              </a:rPr>
              <a:t>: </a:t>
            </a:r>
            <a:r>
              <a:rPr lang="en-US" dirty="0" err="1" smtClean="0">
                <a:latin typeface="Times New Roman" pitchFamily="18" charset="0"/>
                <a:cs typeface="Times New Roman" pitchFamily="18" charset="0"/>
              </a:rPr>
              <a:t>Rarh</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an ancient town in Bengal. From the west bank of the river Bhagirathi, the southern part of the river Ganges belongs to the </a:t>
            </a:r>
            <a:r>
              <a:rPr lang="en-US" dirty="0" err="1">
                <a:latin typeface="Times New Roman" pitchFamily="18" charset="0"/>
                <a:cs typeface="Times New Roman" pitchFamily="18" charset="0"/>
              </a:rPr>
              <a:t>Rarha</a:t>
            </a:r>
            <a:r>
              <a:rPr lang="en-US" dirty="0">
                <a:latin typeface="Times New Roman" pitchFamily="18" charset="0"/>
                <a:cs typeface="Times New Roman" pitchFamily="18" charset="0"/>
              </a:rPr>
              <a:t> region. The river Ajay divides the </a:t>
            </a:r>
            <a:r>
              <a:rPr lang="en-US" dirty="0" err="1">
                <a:latin typeface="Times New Roman" pitchFamily="18" charset="0"/>
                <a:cs typeface="Times New Roman" pitchFamily="18" charset="0"/>
              </a:rPr>
              <a:t>Rarha</a:t>
            </a:r>
            <a:r>
              <a:rPr lang="en-US" dirty="0">
                <a:latin typeface="Times New Roman" pitchFamily="18" charset="0"/>
                <a:cs typeface="Times New Roman" pitchFamily="18" charset="0"/>
              </a:rPr>
              <a:t> region into two parts. North </a:t>
            </a:r>
            <a:r>
              <a:rPr lang="en-US" dirty="0" err="1">
                <a:latin typeface="Times New Roman" pitchFamily="18" charset="0"/>
                <a:cs typeface="Times New Roman" pitchFamily="18" charset="0"/>
              </a:rPr>
              <a:t>Rarh</a:t>
            </a:r>
            <a:r>
              <a:rPr lang="en-US" dirty="0">
                <a:latin typeface="Times New Roman" pitchFamily="18" charset="0"/>
                <a:cs typeface="Times New Roman" pitchFamily="18" charset="0"/>
              </a:rPr>
              <a:t> the whole of </a:t>
            </a:r>
            <a:r>
              <a:rPr lang="en-US" dirty="0" err="1">
                <a:latin typeface="Times New Roman" pitchFamily="18" charset="0"/>
                <a:cs typeface="Times New Roman" pitchFamily="18" charset="0"/>
              </a:rPr>
              <a:t>Birbhum</a:t>
            </a:r>
            <a:r>
              <a:rPr lang="en-US" dirty="0">
                <a:latin typeface="Times New Roman" pitchFamily="18" charset="0"/>
                <a:cs typeface="Times New Roman" pitchFamily="18" charset="0"/>
              </a:rPr>
              <a:t> district in the western part of the present </a:t>
            </a:r>
            <a:r>
              <a:rPr lang="en-US" dirty="0" err="1">
                <a:latin typeface="Times New Roman" pitchFamily="18" charset="0"/>
                <a:cs typeface="Times New Roman" pitchFamily="18" charset="0"/>
              </a:rPr>
              <a:t>Murshidabad</a:t>
            </a:r>
            <a:r>
              <a:rPr lang="en-US" dirty="0">
                <a:latin typeface="Times New Roman" pitchFamily="18" charset="0"/>
                <a:cs typeface="Times New Roman" pitchFamily="18" charset="0"/>
              </a:rPr>
              <a:t> district.</a:t>
            </a:r>
          </a:p>
          <a:p>
            <a:pPr algn="just" fontAlgn="base">
              <a:spcBef>
                <a:spcPts val="0"/>
              </a:spcBef>
            </a:pPr>
            <a:r>
              <a:rPr lang="en-US" b="1" dirty="0" err="1" smtClean="0">
                <a:solidFill>
                  <a:srgbClr val="0070C0"/>
                </a:solidFill>
                <a:latin typeface="Times New Roman" pitchFamily="18" charset="0"/>
                <a:cs typeface="Times New Roman" pitchFamily="18" charset="0"/>
              </a:rPr>
              <a:t>Chandradip</a:t>
            </a:r>
            <a:r>
              <a:rPr lang="en-US" b="1" dirty="0" smtClean="0">
                <a:solidFill>
                  <a:srgbClr val="0070C0"/>
                </a:solidFill>
                <a:latin typeface="Times New Roman" pitchFamily="18" charset="0"/>
                <a:cs typeface="Times New Roman" pitchFamily="18" charset="0"/>
              </a:rPr>
              <a:t>: </a:t>
            </a:r>
            <a:r>
              <a:rPr lang="en-US" dirty="0" err="1" smtClean="0">
                <a:latin typeface="Times New Roman" pitchFamily="18" charset="0"/>
                <a:cs typeface="Times New Roman" pitchFamily="18" charset="0"/>
              </a:rPr>
              <a:t>Bakla</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Pargana</a:t>
            </a:r>
            <a:r>
              <a:rPr lang="en-US" dirty="0">
                <a:latin typeface="Times New Roman" pitchFamily="18" charset="0"/>
                <a:cs typeface="Times New Roman" pitchFamily="18" charset="0"/>
              </a:rPr>
              <a:t> mentioned in 'Ain-e-Akbari' belongs to the present Barisal district. In the Middle age, present day Barisal district was the mainland and heart of </a:t>
            </a:r>
            <a:r>
              <a:rPr lang="en-US" dirty="0" err="1">
                <a:latin typeface="Times New Roman" pitchFamily="18" charset="0"/>
                <a:cs typeface="Times New Roman" pitchFamily="18" charset="0"/>
              </a:rPr>
              <a:t>Chandradwip</a:t>
            </a:r>
            <a:r>
              <a:rPr lang="en-US" dirty="0">
                <a:latin typeface="Times New Roman" pitchFamily="18" charset="0"/>
                <a:cs typeface="Times New Roman" pitchFamily="18" charset="0"/>
              </a:rPr>
              <a:t>. This ancient town was situated between Baleshwar and </a:t>
            </a:r>
            <a:r>
              <a:rPr lang="en-US" dirty="0" err="1">
                <a:latin typeface="Times New Roman" pitchFamily="18" charset="0"/>
                <a:cs typeface="Times New Roman" pitchFamily="18" charset="0"/>
              </a:rPr>
              <a:t>Meghna</a:t>
            </a:r>
            <a:r>
              <a:rPr lang="en-US" dirty="0">
                <a:latin typeface="Times New Roman" pitchFamily="18" charset="0"/>
                <a:cs typeface="Times New Roman" pitchFamily="18" charset="0"/>
              </a:rPr>
              <a:t>. In the Pala period, it was ruled as a territory under the rule of the </a:t>
            </a:r>
            <a:r>
              <a:rPr lang="en-US" dirty="0" err="1">
                <a:latin typeface="Times New Roman" pitchFamily="18" charset="0"/>
                <a:cs typeface="Times New Roman" pitchFamily="18" charset="0"/>
              </a:rPr>
              <a:t>Trilakeya</a:t>
            </a:r>
            <a:r>
              <a:rPr lang="en-US" dirty="0">
                <a:latin typeface="Times New Roman" pitchFamily="18" charset="0"/>
                <a:cs typeface="Times New Roman" pitchFamily="18" charset="0"/>
              </a:rPr>
              <a:t> Chandra</a:t>
            </a:r>
            <a:r>
              <a:rPr lang="en-US" dirty="0" smtClean="0">
                <a:latin typeface="Times New Roman" pitchFamily="18" charset="0"/>
                <a:cs typeface="Times New Roman" pitchFamily="18" charset="0"/>
              </a:rPr>
              <a:t>.</a:t>
            </a:r>
          </a:p>
          <a:p>
            <a:pPr algn="just" fontAlgn="base">
              <a:lnSpc>
                <a:spcPct val="100000"/>
              </a:lnSpc>
              <a:spcBef>
                <a:spcPts val="0"/>
              </a:spcBef>
            </a:pPr>
            <a:r>
              <a:rPr lang="en-US" b="1" dirty="0" err="1" smtClean="0">
                <a:solidFill>
                  <a:srgbClr val="0070C0"/>
                </a:solidFill>
                <a:latin typeface="Times New Roman" pitchFamily="18" charset="0"/>
                <a:cs typeface="Times New Roman" pitchFamily="18" charset="0"/>
              </a:rPr>
              <a:t>Kamrupa</a:t>
            </a:r>
            <a:r>
              <a:rPr lang="en-US" b="1" dirty="0" smtClean="0">
                <a:solidFill>
                  <a:srgbClr val="0070C0"/>
                </a:solidFill>
                <a:latin typeface="Times New Roman" pitchFamily="18" charset="0"/>
                <a:cs typeface="Times New Roman" pitchFamily="18" charset="0"/>
              </a:rPr>
              <a:t>: </a:t>
            </a:r>
            <a:r>
              <a:rPr lang="en-US" dirty="0" err="1" smtClean="0">
                <a:latin typeface="Times New Roman" pitchFamily="18" charset="0"/>
                <a:cs typeface="Times New Roman" pitchFamily="18" charset="0"/>
              </a:rPr>
              <a:t>Jalpaiguri</a:t>
            </a:r>
            <a:r>
              <a:rPr lang="en-US" dirty="0">
                <a:latin typeface="Times New Roman" pitchFamily="18" charset="0"/>
                <a:cs typeface="Times New Roman" pitchFamily="18" charset="0"/>
              </a:rPr>
              <a:t>, Greater </a:t>
            </a:r>
            <a:r>
              <a:rPr lang="en-US" dirty="0" err="1">
                <a:latin typeface="Times New Roman" pitchFamily="18" charset="0"/>
                <a:cs typeface="Times New Roman" pitchFamily="18" charset="0"/>
              </a:rPr>
              <a:t>Goalpara</a:t>
            </a:r>
            <a:r>
              <a:rPr lang="en-US" dirty="0">
                <a:latin typeface="Times New Roman" pitchFamily="18" charset="0"/>
                <a:cs typeface="Times New Roman" pitchFamily="18" charset="0"/>
              </a:rPr>
              <a:t> District of Assam, Greater </a:t>
            </a:r>
            <a:r>
              <a:rPr lang="en-US" dirty="0" err="1">
                <a:latin typeface="Times New Roman" pitchFamily="18" charset="0"/>
                <a:cs typeface="Times New Roman" pitchFamily="18" charset="0"/>
              </a:rPr>
              <a:t>Kamrup</a:t>
            </a:r>
            <a:r>
              <a:rPr lang="en-US" dirty="0">
                <a:latin typeface="Times New Roman" pitchFamily="18" charset="0"/>
                <a:cs typeface="Times New Roman" pitchFamily="18" charset="0"/>
              </a:rPr>
              <a:t> District, these areas were belong to </a:t>
            </a:r>
            <a:r>
              <a:rPr lang="en-US" dirty="0" err="1">
                <a:latin typeface="Times New Roman" pitchFamily="18" charset="0"/>
                <a:cs typeface="Times New Roman" pitchFamily="18" charset="0"/>
              </a:rPr>
              <a:t>Kamrupa</a:t>
            </a:r>
            <a:r>
              <a:rPr lang="en-US" dirty="0">
                <a:latin typeface="Times New Roman" pitchFamily="18" charset="0"/>
                <a:cs typeface="Times New Roman" pitchFamily="18" charset="0"/>
              </a:rPr>
              <a:t>. </a:t>
            </a:r>
          </a:p>
          <a:p>
            <a:pPr algn="just" fontAlgn="base">
              <a:lnSpc>
                <a:spcPct val="100000"/>
              </a:lnSpc>
              <a:spcBef>
                <a:spcPts val="0"/>
              </a:spcBef>
            </a:pPr>
            <a:r>
              <a:rPr lang="en-US" b="1" dirty="0" err="1" smtClean="0">
                <a:solidFill>
                  <a:srgbClr val="0070C0"/>
                </a:solidFill>
                <a:latin typeface="Times New Roman" pitchFamily="18" charset="0"/>
                <a:cs typeface="Times New Roman" pitchFamily="18" charset="0"/>
              </a:rPr>
              <a:t>Arakan</a:t>
            </a:r>
            <a:r>
              <a:rPr lang="en-US" b="1" dirty="0" smtClean="0">
                <a:solidFill>
                  <a:srgbClr val="0070C0"/>
                </a:solidFill>
                <a:latin typeface="Times New Roman" pitchFamily="18" charset="0"/>
                <a:cs typeface="Times New Roman" pitchFamily="18" charset="0"/>
              </a:rPr>
              <a:t>: </a:t>
            </a:r>
            <a:r>
              <a:rPr lang="en-US" dirty="0" smtClean="0">
                <a:latin typeface="Times New Roman" pitchFamily="18" charset="0"/>
                <a:cs typeface="Times New Roman" pitchFamily="18" charset="0"/>
              </a:rPr>
              <a:t>Cox's </a:t>
            </a:r>
            <a:r>
              <a:rPr lang="en-US" dirty="0">
                <a:latin typeface="Times New Roman" pitchFamily="18" charset="0"/>
                <a:cs typeface="Times New Roman" pitchFamily="18" charset="0"/>
              </a:rPr>
              <a:t>Bazar, parts of Myanmar, south of the </a:t>
            </a:r>
            <a:r>
              <a:rPr lang="en-US" dirty="0" err="1">
                <a:latin typeface="Times New Roman" pitchFamily="18" charset="0"/>
                <a:cs typeface="Times New Roman" pitchFamily="18" charset="0"/>
              </a:rPr>
              <a:t>Karnafuli</a:t>
            </a:r>
            <a:r>
              <a:rPr lang="en-US" dirty="0">
                <a:latin typeface="Times New Roman" pitchFamily="18" charset="0"/>
                <a:cs typeface="Times New Roman" pitchFamily="18" charset="0"/>
              </a:rPr>
              <a:t> River were belong to </a:t>
            </a:r>
            <a:r>
              <a:rPr lang="en-US" dirty="0" err="1">
                <a:latin typeface="Times New Roman" pitchFamily="18" charset="0"/>
                <a:cs typeface="Times New Roman" pitchFamily="18" charset="0"/>
              </a:rPr>
              <a:t>Arakan</a:t>
            </a:r>
            <a:r>
              <a:rPr lang="en-US" dirty="0">
                <a:latin typeface="Times New Roman" pitchFamily="18" charset="0"/>
                <a:cs typeface="Times New Roman" pitchFamily="18" charset="0"/>
              </a:rPr>
              <a:t>.</a:t>
            </a:r>
          </a:p>
          <a:p>
            <a:pPr algn="just" fontAlgn="base">
              <a:spcBef>
                <a:spcPts val="0"/>
              </a:spcBef>
            </a:pPr>
            <a:endParaRPr lang="en-US" dirty="0">
              <a:latin typeface="Times New Roman" pitchFamily="18" charset="0"/>
              <a:cs typeface="Times New Roman" pitchFamily="18" charset="0"/>
            </a:endParaRPr>
          </a:p>
          <a:p>
            <a:pPr marL="0" indent="0" algn="just" fontAlgn="base">
              <a:spcBef>
                <a:spcPts val="0"/>
              </a:spcBef>
              <a:buNone/>
            </a:pPr>
            <a:endParaRPr lang="en-US" dirty="0">
              <a:latin typeface="Times New Roman" pitchFamily="18" charset="0"/>
              <a:cs typeface="Times New Roman" pitchFamily="18" charset="0"/>
            </a:endParaRPr>
          </a:p>
          <a:p>
            <a:pPr marL="0" indent="0" algn="just" fontAlgn="base">
              <a:lnSpc>
                <a:spcPct val="100000"/>
              </a:lnSpc>
              <a:spcBef>
                <a:spcPts val="0"/>
              </a:spcBef>
              <a:buNone/>
            </a:pPr>
            <a:endParaRPr lang="en-US" dirty="0"/>
          </a:p>
          <a:p>
            <a:endParaRPr lang="en-US" dirty="0"/>
          </a:p>
        </p:txBody>
      </p:sp>
    </p:spTree>
    <p:extLst>
      <p:ext uri="{BB962C8B-B14F-4D97-AF65-F5344CB8AC3E}">
        <p14:creationId xmlns:p14="http://schemas.microsoft.com/office/powerpoint/2010/main" val="38186819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26327" y="1288474"/>
            <a:ext cx="5046086" cy="45027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8343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944" y="524934"/>
            <a:ext cx="8641003" cy="1040630"/>
          </a:xfrm>
          <a:ln>
            <a:solidFill>
              <a:schemeClr val="accent1"/>
            </a:solidFill>
          </a:ln>
        </p:spPr>
        <p:txBody>
          <a:bodyPr>
            <a:normAutofit fontScale="90000"/>
          </a:bodyPr>
          <a:lstStyle/>
          <a:p>
            <a:pPr algn="ctr" fontAlgn="base"/>
            <a:r>
              <a:rPr lang="en-US" b="1" dirty="0" smtClean="0">
                <a:solidFill>
                  <a:srgbClr val="C00000"/>
                </a:solidFill>
                <a:latin typeface="Times New Roman" pitchFamily="18" charset="0"/>
                <a:cs typeface="Times New Roman" pitchFamily="18" charset="0"/>
              </a:rPr>
              <a:t>DIFFERENCE BETWEEN HISTORY &amp; HERITAGE</a:t>
            </a:r>
            <a:r>
              <a:rPr lang="en-US" sz="4000" b="1" dirty="0" smtClean="0">
                <a:latin typeface="Times New Roman" pitchFamily="18" charset="0"/>
                <a:cs typeface="Times New Roman" pitchFamily="18" charset="0"/>
              </a:rPr>
              <a:t/>
            </a:r>
            <a:br>
              <a:rPr lang="en-US" sz="4000" b="1" dirty="0" smtClean="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052945" y="1845735"/>
            <a:ext cx="8839200" cy="3225030"/>
          </a:xfrm>
        </p:spPr>
        <p:txBody>
          <a:bodyPr>
            <a:normAutofit/>
          </a:bodyPr>
          <a:lstStyle/>
          <a:p>
            <a:pPr fontAlgn="base">
              <a:spcBef>
                <a:spcPts val="0"/>
              </a:spcBef>
            </a:pPr>
            <a:r>
              <a:rPr lang="en-US" b="1" dirty="0" smtClean="0">
                <a:solidFill>
                  <a:schemeClr val="tx1"/>
                </a:solidFill>
                <a:latin typeface="Times New Roman" pitchFamily="18" charset="0"/>
                <a:cs typeface="Times New Roman" pitchFamily="18" charset="0"/>
              </a:rPr>
              <a:t>Main Difference Between History Vs Heritage</a:t>
            </a:r>
            <a:endParaRPr lang="en-US" dirty="0" smtClean="0">
              <a:solidFill>
                <a:schemeClr val="tx1"/>
              </a:solidFill>
              <a:latin typeface="Times New Roman" pitchFamily="18" charset="0"/>
              <a:cs typeface="Times New Roman" pitchFamily="18" charset="0"/>
            </a:endParaRPr>
          </a:p>
          <a:p>
            <a:pPr marL="0" indent="0" algn="just" fontAlgn="base">
              <a:spcBef>
                <a:spcPts val="0"/>
              </a:spcBef>
              <a:buNone/>
            </a:pPr>
            <a:r>
              <a:rPr lang="en-US" dirty="0" smtClean="0">
                <a:solidFill>
                  <a:schemeClr val="tx1"/>
                </a:solidFill>
                <a:latin typeface="Times New Roman" pitchFamily="18" charset="0"/>
                <a:cs typeface="Times New Roman" pitchFamily="18" charset="0"/>
              </a:rPr>
              <a:t>History and heritage are two words that always go together. History is the study of the past and heritage refers to valued objects and qualities such as historic buildings and traditions that have been passed down from previous generations. This the main difference between history and heritage.</a:t>
            </a:r>
          </a:p>
          <a:p>
            <a:pPr algn="just" fontAlgn="base">
              <a:spcBef>
                <a:spcPts val="0"/>
              </a:spcBef>
            </a:pPr>
            <a:r>
              <a:rPr lang="en-US" dirty="0" smtClean="0">
                <a:solidFill>
                  <a:schemeClr val="tx1"/>
                </a:solidFill>
                <a:latin typeface="Times New Roman" pitchFamily="18" charset="0"/>
                <a:cs typeface="Times New Roman" pitchFamily="18" charset="0"/>
              </a:rPr>
              <a:t>Definition: </a:t>
            </a:r>
            <a:r>
              <a:rPr lang="en-US" b="1" dirty="0" smtClean="0">
                <a:solidFill>
                  <a:schemeClr val="tx1"/>
                </a:solidFill>
                <a:latin typeface="Times New Roman" pitchFamily="18" charset="0"/>
                <a:cs typeface="Times New Roman" pitchFamily="18" charset="0"/>
              </a:rPr>
              <a:t>History</a:t>
            </a:r>
            <a:r>
              <a:rPr lang="en-US" dirty="0">
                <a:solidFill>
                  <a:schemeClr val="tx1"/>
                </a:solidFill>
                <a:latin typeface="Times New Roman" pitchFamily="18" charset="0"/>
                <a:cs typeface="Times New Roman" pitchFamily="18" charset="0"/>
              </a:rPr>
              <a:t> is the study of past events, particularly in human </a:t>
            </a:r>
            <a:r>
              <a:rPr lang="en-US" dirty="0" smtClean="0">
                <a:solidFill>
                  <a:schemeClr val="tx1"/>
                </a:solidFill>
                <a:latin typeface="Times New Roman" pitchFamily="18" charset="0"/>
                <a:cs typeface="Times New Roman" pitchFamily="18" charset="0"/>
              </a:rPr>
              <a:t>affairs. </a:t>
            </a:r>
            <a:r>
              <a:rPr lang="en-US" b="1" dirty="0" smtClean="0">
                <a:solidFill>
                  <a:schemeClr val="tx1"/>
                </a:solidFill>
                <a:latin typeface="Times New Roman" pitchFamily="18" charset="0"/>
                <a:cs typeface="Times New Roman" pitchFamily="18" charset="0"/>
              </a:rPr>
              <a:t>Heritage</a:t>
            </a:r>
            <a:r>
              <a:rPr lang="en-US" dirty="0">
                <a:solidFill>
                  <a:schemeClr val="tx1"/>
                </a:solidFill>
                <a:latin typeface="Times New Roman" pitchFamily="18" charset="0"/>
                <a:cs typeface="Times New Roman" pitchFamily="18" charset="0"/>
              </a:rPr>
              <a:t> refers to treasured objects and qualities that have been passed down from previous generations</a:t>
            </a:r>
            <a:r>
              <a:rPr lang="en-US" dirty="0" smtClean="0">
                <a:solidFill>
                  <a:schemeClr val="tx1"/>
                </a:solidFill>
                <a:latin typeface="Times New Roman" pitchFamily="18" charset="0"/>
                <a:cs typeface="Times New Roman" pitchFamily="18" charset="0"/>
              </a:rPr>
              <a:t>.</a:t>
            </a:r>
          </a:p>
          <a:p>
            <a:pPr algn="just" fontAlgn="base">
              <a:spcBef>
                <a:spcPts val="0"/>
              </a:spcBef>
            </a:pPr>
            <a:r>
              <a:rPr lang="en-US" dirty="0" smtClean="0">
                <a:solidFill>
                  <a:schemeClr val="tx1"/>
                </a:solidFill>
                <a:latin typeface="Times New Roman" pitchFamily="18" charset="0"/>
                <a:cs typeface="Times New Roman" pitchFamily="18" charset="0"/>
              </a:rPr>
              <a:t>Past: </a:t>
            </a:r>
            <a:r>
              <a:rPr lang="en-US" b="1" dirty="0" smtClean="0">
                <a:solidFill>
                  <a:schemeClr val="tx1"/>
                </a:solidFill>
                <a:latin typeface="Times New Roman" pitchFamily="18" charset="0"/>
                <a:cs typeface="Times New Roman" pitchFamily="18" charset="0"/>
              </a:rPr>
              <a:t>History</a:t>
            </a:r>
            <a:r>
              <a:rPr lang="en-US" dirty="0">
                <a:solidFill>
                  <a:schemeClr val="tx1"/>
                </a:solidFill>
                <a:latin typeface="Times New Roman" pitchFamily="18" charset="0"/>
                <a:cs typeface="Times New Roman" pitchFamily="18" charset="0"/>
              </a:rPr>
              <a:t> is the past as a </a:t>
            </a:r>
            <a:r>
              <a:rPr lang="en-US" dirty="0" smtClean="0">
                <a:solidFill>
                  <a:schemeClr val="tx1"/>
                </a:solidFill>
                <a:latin typeface="Times New Roman" pitchFamily="18" charset="0"/>
                <a:cs typeface="Times New Roman" pitchFamily="18" charset="0"/>
              </a:rPr>
              <a:t>whole. </a:t>
            </a:r>
            <a:r>
              <a:rPr lang="en-US" b="1" dirty="0" smtClean="0">
                <a:solidFill>
                  <a:schemeClr val="tx1"/>
                </a:solidFill>
                <a:latin typeface="Times New Roman" pitchFamily="18" charset="0"/>
                <a:cs typeface="Times New Roman" pitchFamily="18" charset="0"/>
              </a:rPr>
              <a:t>Heritage</a:t>
            </a:r>
            <a:r>
              <a:rPr lang="en-US" dirty="0">
                <a:solidFill>
                  <a:schemeClr val="tx1"/>
                </a:solidFill>
                <a:latin typeface="Times New Roman" pitchFamily="18" charset="0"/>
                <a:cs typeface="Times New Roman" pitchFamily="18" charset="0"/>
              </a:rPr>
              <a:t> is a reminder of the past</a:t>
            </a:r>
            <a:r>
              <a:rPr lang="en-US" dirty="0" smtClean="0">
                <a:solidFill>
                  <a:schemeClr val="tx1"/>
                </a:solidFill>
                <a:latin typeface="Times New Roman" pitchFamily="18" charset="0"/>
                <a:cs typeface="Times New Roman" pitchFamily="18" charset="0"/>
              </a:rPr>
              <a:t>.</a:t>
            </a:r>
          </a:p>
          <a:p>
            <a:pPr algn="just" fontAlgn="base">
              <a:spcBef>
                <a:spcPts val="0"/>
              </a:spcBef>
            </a:pPr>
            <a:r>
              <a:rPr lang="en-US" dirty="0" smtClean="0">
                <a:solidFill>
                  <a:schemeClr val="tx1"/>
                </a:solidFill>
                <a:latin typeface="Times New Roman" pitchFamily="18" charset="0"/>
                <a:cs typeface="Times New Roman" pitchFamily="18" charset="0"/>
              </a:rPr>
              <a:t>Areas: </a:t>
            </a:r>
            <a:r>
              <a:rPr lang="en-US" b="1" dirty="0" smtClean="0">
                <a:solidFill>
                  <a:schemeClr val="tx1"/>
                </a:solidFill>
                <a:latin typeface="Times New Roman" pitchFamily="18" charset="0"/>
                <a:cs typeface="Times New Roman" pitchFamily="18" charset="0"/>
              </a:rPr>
              <a:t>History</a:t>
            </a:r>
            <a:r>
              <a:rPr lang="en-US" dirty="0">
                <a:solidFill>
                  <a:schemeClr val="tx1"/>
                </a:solidFill>
                <a:latin typeface="Times New Roman" pitchFamily="18" charset="0"/>
                <a:cs typeface="Times New Roman" pitchFamily="18" charset="0"/>
              </a:rPr>
              <a:t> looks at the origins of civilizations, their evolution, </a:t>
            </a:r>
            <a:r>
              <a:rPr lang="en-US" dirty="0" smtClean="0">
                <a:solidFill>
                  <a:schemeClr val="tx1"/>
                </a:solidFill>
                <a:latin typeface="Times New Roman" pitchFamily="18" charset="0"/>
                <a:cs typeface="Times New Roman" pitchFamily="18" charset="0"/>
              </a:rPr>
              <a:t>etc. </a:t>
            </a:r>
            <a:r>
              <a:rPr lang="en-US" b="1" dirty="0" smtClean="0">
                <a:solidFill>
                  <a:schemeClr val="tx1"/>
                </a:solidFill>
                <a:latin typeface="Times New Roman" pitchFamily="18" charset="0"/>
                <a:cs typeface="Times New Roman" pitchFamily="18" charset="0"/>
              </a:rPr>
              <a:t>Heritage</a:t>
            </a:r>
            <a:r>
              <a:rPr lang="en-US" dirty="0">
                <a:solidFill>
                  <a:schemeClr val="tx1"/>
                </a:solidFill>
                <a:latin typeface="Times New Roman" pitchFamily="18" charset="0"/>
                <a:cs typeface="Times New Roman" pitchFamily="18" charset="0"/>
              </a:rPr>
              <a:t> is connected with artifacts, sites, buildings, traditions, literature, etc</a:t>
            </a:r>
            <a:r>
              <a:rPr lang="en-US" dirty="0" smtClean="0">
                <a:solidFill>
                  <a:schemeClr val="tx1"/>
                </a:solidFill>
                <a:latin typeface="Times New Roman" pitchFamily="18" charset="0"/>
                <a:cs typeface="Times New Roman" pitchFamily="18" charset="0"/>
              </a:rPr>
              <a:t>.</a:t>
            </a:r>
          </a:p>
          <a:p>
            <a:pPr algn="just" fontAlgn="base"/>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060407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492797" cy="720436"/>
          </a:xfrm>
        </p:spPr>
        <p:txBody>
          <a:bodyPr>
            <a:normAutofit fontScale="90000"/>
          </a:bodyPr>
          <a:lstStyle/>
          <a:p>
            <a:pPr algn="ctr"/>
            <a:r>
              <a:rPr lang="en-US" b="1" dirty="0" smtClean="0">
                <a:solidFill>
                  <a:srgbClr val="C00000"/>
                </a:solidFill>
                <a:latin typeface="Times New Roman" panose="02020603050405020304" pitchFamily="18" charset="0"/>
                <a:cs typeface="Times New Roman" panose="02020603050405020304" pitchFamily="18" charset="0"/>
              </a:rPr>
              <a:t>IMAGES FOR HISTORICAL HERITAGE</a:t>
            </a:r>
            <a:endParaRPr lang="en-US" b="1" dirty="0">
              <a:solidFill>
                <a:srgbClr val="C00000"/>
              </a:solidFill>
              <a:latin typeface="Times New Roman" panose="02020603050405020304" pitchFamily="18" charset="0"/>
              <a:cs typeface="Times New Roman" panose="02020603050405020304" pitchFamily="18" charset="0"/>
            </a:endParaRPr>
          </a:p>
        </p:txBody>
      </p:sp>
      <p:pic>
        <p:nvPicPr>
          <p:cNvPr id="1026" name="Picture 2" descr="https://tds-images.thedailystar.net/sites/default/files/styles/very_big_1/public/feature/images/heritage-sites-somapura-mahavihara.jpg?itok=rbEQ9ya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80654" y="1753682"/>
            <a:ext cx="4059382" cy="3251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1080654" y="5282973"/>
            <a:ext cx="4129213" cy="369332"/>
          </a:xfrm>
          <a:prstGeom prst="rect">
            <a:avLst/>
          </a:prstGeom>
        </p:spPr>
        <p:txBody>
          <a:bodyPr wrap="square">
            <a:spAutoFit/>
          </a:bodyPr>
          <a:lstStyle/>
          <a:p>
            <a:pPr algn="ctr"/>
            <a:r>
              <a:rPr lang="en-US" dirty="0" err="1" smtClean="0">
                <a:latin typeface="Times New Roman" panose="02020603050405020304" pitchFamily="18" charset="0"/>
                <a:cs typeface="Times New Roman" panose="02020603050405020304" pitchFamily="18" charset="0"/>
              </a:rPr>
              <a:t>Somapura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Mahavihara</a:t>
            </a:r>
            <a:r>
              <a:rPr lang="en-US" dirty="0" smtClean="0">
                <a:latin typeface="Times New Roman" panose="02020603050405020304" pitchFamily="18" charset="0"/>
                <a:cs typeface="Times New Roman" panose="02020603050405020304" pitchFamily="18" charset="0"/>
              </a:rPr>
              <a:t>, Bangladesh</a:t>
            </a:r>
            <a:endParaRPr lang="en-US" dirty="0">
              <a:latin typeface="Times New Roman" panose="02020603050405020304" pitchFamily="18" charset="0"/>
              <a:cs typeface="Times New Roman" panose="02020603050405020304" pitchFamily="18" charset="0"/>
            </a:endParaRPr>
          </a:p>
        </p:txBody>
      </p:sp>
      <p:pic>
        <p:nvPicPr>
          <p:cNvPr id="1028" name="Picture 4" descr="Taj Mahal, In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2545" y="1753682"/>
            <a:ext cx="3849005" cy="3251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6316094" y="5291921"/>
            <a:ext cx="2854037" cy="369332"/>
          </a:xfrm>
          <a:prstGeom prst="rect">
            <a:avLst/>
          </a:prstGeom>
        </p:spPr>
        <p:txBody>
          <a:bodyPr wrap="square">
            <a:spAutoFit/>
          </a:bodyPr>
          <a:lstStyle/>
          <a:p>
            <a:pPr algn="ctr"/>
            <a:r>
              <a:rPr lang="en-US" dirty="0">
                <a:latin typeface="Times New Roman" panose="02020603050405020304" pitchFamily="18" charset="0"/>
                <a:cs typeface="Times New Roman" panose="02020603050405020304" pitchFamily="18" charset="0"/>
              </a:rPr>
              <a:t>Taj </a:t>
            </a:r>
            <a:r>
              <a:rPr lang="en-US" dirty="0" smtClean="0">
                <a:latin typeface="Times New Roman" panose="02020603050405020304" pitchFamily="18" charset="0"/>
                <a:cs typeface="Times New Roman" panose="02020603050405020304" pitchFamily="18" charset="0"/>
              </a:rPr>
              <a:t>Mahal, India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797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C1DA70-52D6-1F4F-9046-49EB364E4174}"/>
              </a:ext>
            </a:extLst>
          </p:cNvPr>
          <p:cNvSpPr>
            <a:spLocks noGrp="1"/>
          </p:cNvSpPr>
          <p:nvPr>
            <p:ph type="title"/>
          </p:nvPr>
        </p:nvSpPr>
        <p:spPr>
          <a:xfrm>
            <a:off x="1233054" y="539173"/>
            <a:ext cx="8575963" cy="1192644"/>
          </a:xfrm>
        </p:spPr>
        <p:txBody>
          <a:bodyPr>
            <a:noAutofit/>
          </a:bodyPr>
          <a:lstStyle/>
          <a:p>
            <a:pPr algn="ctr"/>
            <a:r>
              <a:rPr lang="en-US" sz="3200" b="1" dirty="0" smtClean="0">
                <a:solidFill>
                  <a:srgbClr val="C00000"/>
                </a:solidFill>
                <a:latin typeface="Times New Roman" pitchFamily="18" charset="0"/>
                <a:cs typeface="Times New Roman" pitchFamily="18" charset="0"/>
              </a:rPr>
              <a:t>DEFINITION OF  HISTORY &amp; HERITAGE BY DIFFERENT HISTORIANS</a:t>
            </a:r>
            <a:endParaRPr lang="en-US" sz="32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F59F734-4850-A54A-9762-8AD5764C7038}"/>
              </a:ext>
            </a:extLst>
          </p:cNvPr>
          <p:cNvSpPr>
            <a:spLocks noGrp="1"/>
          </p:cNvSpPr>
          <p:nvPr>
            <p:ph idx="1"/>
          </p:nvPr>
        </p:nvSpPr>
        <p:spPr>
          <a:xfrm>
            <a:off x="1233054" y="1731817"/>
            <a:ext cx="8575964" cy="3893127"/>
          </a:xfrm>
        </p:spPr>
        <p:txBody>
          <a:bodyPr>
            <a:normAutofit fontScale="92500" lnSpcReduction="20000"/>
          </a:bodyPr>
          <a:lstStyle/>
          <a:p>
            <a:pPr marL="622300" indent="-317500" algn="just">
              <a:lnSpc>
                <a:spcPct val="100000"/>
              </a:lnSpc>
              <a:spcBef>
                <a:spcPts val="0"/>
              </a:spcBef>
              <a:spcAft>
                <a:spcPts val="0"/>
              </a:spcAft>
              <a:buFont typeface="Wingdings" panose="05000000000000000000" pitchFamily="2" charset="2"/>
              <a:buChar char="Ø"/>
            </a:pPr>
            <a:r>
              <a:rPr lang="en-US" sz="1900" dirty="0" smtClean="0">
                <a:solidFill>
                  <a:schemeClr val="tx1"/>
                </a:solidFill>
                <a:latin typeface="Times New Roman" pitchFamily="18" charset="0"/>
                <a:cs typeface="Times New Roman" pitchFamily="18" charset="0"/>
              </a:rPr>
              <a:t>The </a:t>
            </a:r>
            <a:r>
              <a:rPr lang="en-US" sz="1900" dirty="0">
                <a:solidFill>
                  <a:schemeClr val="tx1"/>
                </a:solidFill>
                <a:latin typeface="Times New Roman" pitchFamily="18" charset="0"/>
                <a:cs typeface="Times New Roman" pitchFamily="18" charset="0"/>
              </a:rPr>
              <a:t>word </a:t>
            </a:r>
            <a:r>
              <a:rPr lang="en-US" sz="1900" i="1" dirty="0">
                <a:solidFill>
                  <a:schemeClr val="tx1"/>
                </a:solidFill>
                <a:latin typeface="Times New Roman" pitchFamily="18" charset="0"/>
                <a:cs typeface="Times New Roman" pitchFamily="18" charset="0"/>
              </a:rPr>
              <a:t>History</a:t>
            </a:r>
            <a:r>
              <a:rPr lang="en-US" sz="1900" dirty="0">
                <a:solidFill>
                  <a:schemeClr val="tx1"/>
                </a:solidFill>
                <a:latin typeface="Times New Roman" pitchFamily="18" charset="0"/>
                <a:cs typeface="Times New Roman" pitchFamily="18" charset="0"/>
              </a:rPr>
              <a:t> (in Bengali Itihas) comes from the Bengali word '</a:t>
            </a:r>
            <a:r>
              <a:rPr lang="en-US" sz="1900" dirty="0" err="1">
                <a:solidFill>
                  <a:schemeClr val="tx1"/>
                </a:solidFill>
                <a:latin typeface="Times New Roman" pitchFamily="18" charset="0"/>
                <a:cs typeface="Times New Roman" pitchFamily="18" charset="0"/>
              </a:rPr>
              <a:t>Itiho</a:t>
            </a:r>
            <a:r>
              <a:rPr lang="en-US" sz="1900" dirty="0">
                <a:solidFill>
                  <a:schemeClr val="tx1"/>
                </a:solidFill>
                <a:latin typeface="Times New Roman" pitchFamily="18" charset="0"/>
                <a:cs typeface="Times New Roman" pitchFamily="18" charset="0"/>
              </a:rPr>
              <a:t>' which means heritage. Heritage refers to past habits, education, language, art, literature and culture which are preserved for the future. </a:t>
            </a:r>
            <a:endParaRPr lang="en-US" sz="1900" dirty="0" smtClean="0">
              <a:solidFill>
                <a:schemeClr val="tx1"/>
              </a:solidFill>
              <a:latin typeface="Times New Roman" pitchFamily="18" charset="0"/>
              <a:cs typeface="Times New Roman" pitchFamily="18" charset="0"/>
            </a:endParaRPr>
          </a:p>
          <a:p>
            <a:pPr marL="622300" indent="-317500" algn="just">
              <a:lnSpc>
                <a:spcPct val="110000"/>
              </a:lnSpc>
              <a:spcBef>
                <a:spcPts val="0"/>
              </a:spcBef>
              <a:spcAft>
                <a:spcPts val="0"/>
              </a:spcAft>
              <a:buFont typeface="Wingdings" panose="05000000000000000000" pitchFamily="2" charset="2"/>
              <a:buChar char="Ø"/>
            </a:pPr>
            <a:r>
              <a:rPr lang="en-US" sz="1900" dirty="0" smtClean="0">
                <a:solidFill>
                  <a:schemeClr val="tx1"/>
                </a:solidFill>
                <a:latin typeface="Times New Roman" pitchFamily="18" charset="0"/>
                <a:cs typeface="Times New Roman" pitchFamily="18" charset="0"/>
              </a:rPr>
              <a:t>The </a:t>
            </a:r>
            <a:r>
              <a:rPr lang="en-US" sz="1900" dirty="0">
                <a:solidFill>
                  <a:schemeClr val="tx1"/>
                </a:solidFill>
                <a:latin typeface="Times New Roman" pitchFamily="18" charset="0"/>
                <a:cs typeface="Times New Roman" pitchFamily="18" charset="0"/>
              </a:rPr>
              <a:t>English word History has come from the Greek word </a:t>
            </a:r>
            <a:r>
              <a:rPr lang="en-US" sz="1900" dirty="0" err="1">
                <a:solidFill>
                  <a:schemeClr val="tx1"/>
                </a:solidFill>
                <a:latin typeface="Times New Roman" pitchFamily="18" charset="0"/>
                <a:cs typeface="Times New Roman" pitchFamily="18" charset="0"/>
              </a:rPr>
              <a:t>Historia</a:t>
            </a:r>
            <a:r>
              <a:rPr lang="en-US" sz="1900" dirty="0">
                <a:solidFill>
                  <a:schemeClr val="tx1"/>
                </a:solidFill>
                <a:latin typeface="Times New Roman" pitchFamily="18" charset="0"/>
                <a:cs typeface="Times New Roman" pitchFamily="18" charset="0"/>
              </a:rPr>
              <a:t> whose Bengali synonym is </a:t>
            </a:r>
            <a:r>
              <a:rPr lang="en-US" sz="1900" dirty="0" err="1">
                <a:solidFill>
                  <a:schemeClr val="tx1"/>
                </a:solidFill>
                <a:latin typeface="Times New Roman" pitchFamily="18" charset="0"/>
                <a:cs typeface="Times New Roman" pitchFamily="18" charset="0"/>
              </a:rPr>
              <a:t>Itihaas</a:t>
            </a:r>
            <a:r>
              <a:rPr lang="en-US" sz="1900" dirty="0">
                <a:solidFill>
                  <a:schemeClr val="tx1"/>
                </a:solidFill>
                <a:latin typeface="Times New Roman" pitchFamily="18" charset="0"/>
                <a:cs typeface="Times New Roman" pitchFamily="18" charset="0"/>
              </a:rPr>
              <a:t>. The word </a:t>
            </a:r>
            <a:r>
              <a:rPr lang="en-US" sz="1900" dirty="0" err="1">
                <a:solidFill>
                  <a:schemeClr val="tx1"/>
                </a:solidFill>
                <a:latin typeface="Times New Roman" pitchFamily="18" charset="0"/>
                <a:cs typeface="Times New Roman" pitchFamily="18" charset="0"/>
              </a:rPr>
              <a:t>Historia</a:t>
            </a:r>
            <a:r>
              <a:rPr lang="en-US" sz="1900" dirty="0">
                <a:solidFill>
                  <a:schemeClr val="tx1"/>
                </a:solidFill>
                <a:latin typeface="Times New Roman" pitchFamily="18" charset="0"/>
                <a:cs typeface="Times New Roman" pitchFamily="18" charset="0"/>
              </a:rPr>
              <a:t> was first used by Greek historian Herodotus (fifth century B.C.). He is famous as the father of History. He believed that history is to investigate or write what in true sense existed or took place. </a:t>
            </a:r>
            <a:endParaRPr lang="en-US" sz="1900" dirty="0" smtClean="0">
              <a:solidFill>
                <a:schemeClr val="tx1"/>
              </a:solidFill>
              <a:latin typeface="Times New Roman" pitchFamily="18" charset="0"/>
              <a:cs typeface="Times New Roman" pitchFamily="18" charset="0"/>
            </a:endParaRPr>
          </a:p>
          <a:p>
            <a:pPr marL="622300" indent="-317500" algn="just">
              <a:lnSpc>
                <a:spcPct val="110000"/>
              </a:lnSpc>
              <a:spcBef>
                <a:spcPts val="0"/>
              </a:spcBef>
              <a:spcAft>
                <a:spcPts val="0"/>
              </a:spcAft>
              <a:buFont typeface="Wingdings" panose="05000000000000000000" pitchFamily="2" charset="2"/>
              <a:buChar char="Ø"/>
            </a:pPr>
            <a:r>
              <a:rPr lang="en-US" sz="1900" dirty="0" smtClean="0">
                <a:solidFill>
                  <a:schemeClr val="tx1"/>
                </a:solidFill>
                <a:latin typeface="Times New Roman" pitchFamily="18" charset="0"/>
                <a:cs typeface="Times New Roman" pitchFamily="18" charset="0"/>
              </a:rPr>
              <a:t>He </a:t>
            </a:r>
            <a:r>
              <a:rPr lang="en-US" sz="1900" dirty="0">
                <a:solidFill>
                  <a:schemeClr val="tx1"/>
                </a:solidFill>
                <a:latin typeface="Times New Roman" pitchFamily="18" charset="0"/>
                <a:cs typeface="Times New Roman" pitchFamily="18" charset="0"/>
              </a:rPr>
              <a:t>investigated into different issues of the war that had taken place between Greece and Persia through his research. In this research he gave description of the obtained information, important events and the stories of victory of the Greek so that next generations do not forget these events and these events inspire them with </a:t>
            </a:r>
            <a:r>
              <a:rPr lang="en-US" sz="1900" dirty="0" smtClean="0">
                <a:solidFill>
                  <a:schemeClr val="tx1"/>
                </a:solidFill>
                <a:latin typeface="Times New Roman" pitchFamily="18" charset="0"/>
                <a:cs typeface="Times New Roman" pitchFamily="18" charset="0"/>
              </a:rPr>
              <a:t>patriotism.</a:t>
            </a:r>
          </a:p>
          <a:p>
            <a:pPr marL="622300" indent="-317500" algn="just">
              <a:lnSpc>
                <a:spcPct val="110000"/>
              </a:lnSpc>
              <a:spcBef>
                <a:spcPts val="0"/>
              </a:spcBef>
              <a:spcAft>
                <a:spcPts val="0"/>
              </a:spcAft>
              <a:buFont typeface="Wingdings" panose="05000000000000000000" pitchFamily="2" charset="2"/>
              <a:buChar char="Ø"/>
            </a:pPr>
            <a:r>
              <a:rPr lang="en-US" sz="1900" dirty="0" smtClean="0">
                <a:solidFill>
                  <a:schemeClr val="tx1"/>
                </a:solidFill>
                <a:latin typeface="Times New Roman" pitchFamily="18" charset="0"/>
                <a:cs typeface="Times New Roman" pitchFamily="18" charset="0"/>
              </a:rPr>
              <a:t>Herodotus </a:t>
            </a:r>
            <a:r>
              <a:rPr lang="en-US" sz="1900" dirty="0">
                <a:solidFill>
                  <a:schemeClr val="tx1"/>
                </a:solidFill>
                <a:latin typeface="Times New Roman" pitchFamily="18" charset="0"/>
                <a:cs typeface="Times New Roman" pitchFamily="18" charset="0"/>
              </a:rPr>
              <a:t>who first combined the two concepts. History and Investigation. As a result, History turned into science, became completely information-based and became a subject of research. Actually, never-ending flow of events in human society is called History. </a:t>
            </a:r>
          </a:p>
          <a:p>
            <a:pPr marL="304800" indent="0" algn="just">
              <a:lnSpc>
                <a:spcPct val="110000"/>
              </a:lnSpc>
              <a:spcBef>
                <a:spcPts val="0"/>
              </a:spcBef>
              <a:spcAft>
                <a:spcPts val="0"/>
              </a:spcAft>
              <a:buNone/>
            </a:pPr>
            <a:endParaRPr lang="en-US" dirty="0">
              <a:solidFill>
                <a:schemeClr val="tx1"/>
              </a:solidFill>
              <a:latin typeface="Times New Roman" pitchFamily="18" charset="0"/>
              <a:cs typeface="Times New Roman" pitchFamily="18" charset="0"/>
            </a:endParaRPr>
          </a:p>
          <a:p>
            <a:pPr marL="304800" indent="0" algn="just">
              <a:lnSpc>
                <a:spcPct val="100000"/>
              </a:lnSpc>
              <a:spcBef>
                <a:spcPts val="0"/>
              </a:spcBef>
              <a:spcAft>
                <a:spcPts val="0"/>
              </a:spcAft>
              <a:buNone/>
            </a:pPr>
            <a:endParaRPr lang="en-US" sz="2100" dirty="0">
              <a:latin typeface="Times New Roman" pitchFamily="18" charset="0"/>
              <a:cs typeface="Times New Roman" pitchFamily="18" charset="0"/>
            </a:endParaRPr>
          </a:p>
          <a:p>
            <a:pPr marL="622300" indent="-317500" algn="just">
              <a:lnSpc>
                <a:spcPct val="100000"/>
              </a:lnSpc>
              <a:spcBef>
                <a:spcPts val="0"/>
              </a:spcBef>
              <a:spcAft>
                <a:spcPts val="0"/>
              </a:spcAft>
              <a:buFont typeface="Wingdings" pitchFamily="2" charset="2"/>
              <a:buChar char="§"/>
            </a:pPr>
            <a:endParaRPr lang="en-US" dirty="0"/>
          </a:p>
          <a:p>
            <a:endParaRPr lang="en-US" dirty="0"/>
          </a:p>
        </p:txBody>
      </p:sp>
    </p:spTree>
    <p:extLst>
      <p:ext uri="{BB962C8B-B14F-4D97-AF65-F5344CB8AC3E}">
        <p14:creationId xmlns:p14="http://schemas.microsoft.com/office/powerpoint/2010/main" val="3818162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90B174B-0A8C-2F4B-91FC-728764E0FD82}"/>
              </a:ext>
            </a:extLst>
          </p:cNvPr>
          <p:cNvSpPr>
            <a:spLocks noGrp="1"/>
          </p:cNvSpPr>
          <p:nvPr>
            <p:ph type="title"/>
          </p:nvPr>
        </p:nvSpPr>
        <p:spPr>
          <a:xfrm>
            <a:off x="1302327" y="663864"/>
            <a:ext cx="8257309" cy="693881"/>
          </a:xfrm>
        </p:spPr>
        <p:txBody>
          <a:bodyPr>
            <a:no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THE FATHER OF HISTORY</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76B3D61-6A18-EA4F-8E6E-A13A0C50AC63}"/>
              </a:ext>
            </a:extLst>
          </p:cNvPr>
          <p:cNvSpPr>
            <a:spLocks noGrp="1"/>
          </p:cNvSpPr>
          <p:nvPr>
            <p:ph idx="1"/>
          </p:nvPr>
        </p:nvSpPr>
        <p:spPr>
          <a:xfrm>
            <a:off x="1302326" y="1357745"/>
            <a:ext cx="8257309" cy="4918364"/>
          </a:xfrm>
        </p:spPr>
        <p:txBody>
          <a:bodyPr>
            <a:normAutofit fontScale="92500" lnSpcReduction="10000"/>
          </a:bodyPr>
          <a:lstStyle/>
          <a:p>
            <a:endParaRPr lang="en-US" dirty="0" smtClean="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pPr marL="0" indent="0" algn="ctr">
              <a:buNone/>
            </a:pPr>
            <a:endParaRPr lang="en-US" sz="1400" dirty="0" smtClean="0">
              <a:solidFill>
                <a:schemeClr val="tx1"/>
              </a:solidFill>
              <a:latin typeface="Times New Roman" panose="02020603050405020304" pitchFamily="18" charset="0"/>
              <a:cs typeface="Times New Roman" panose="02020603050405020304" pitchFamily="18" charset="0"/>
            </a:endParaRPr>
          </a:p>
          <a:p>
            <a:pPr marL="0" indent="0" algn="ctr">
              <a:buNone/>
            </a:pPr>
            <a:r>
              <a:rPr lang="en-US" sz="1400" dirty="0" smtClean="0">
                <a:solidFill>
                  <a:schemeClr val="tx1"/>
                </a:solidFill>
                <a:latin typeface="Times New Roman" panose="02020603050405020304" pitchFamily="18" charset="0"/>
                <a:cs typeface="Times New Roman" panose="02020603050405020304" pitchFamily="18" charset="0"/>
              </a:rPr>
              <a:t>    </a:t>
            </a:r>
          </a:p>
          <a:p>
            <a:pPr marL="0" indent="0" algn="ctr">
              <a:buNone/>
            </a:pPr>
            <a:r>
              <a:rPr lang="en-US" sz="1400" dirty="0" smtClean="0">
                <a:solidFill>
                  <a:schemeClr val="tx1"/>
                </a:solidFill>
                <a:latin typeface="Times New Roman" panose="02020603050405020304" pitchFamily="18" charset="0"/>
                <a:cs typeface="Times New Roman" panose="02020603050405020304" pitchFamily="18" charset="0"/>
              </a:rPr>
              <a:t>  </a:t>
            </a:r>
          </a:p>
          <a:p>
            <a:pPr marL="0" indent="0" algn="ctr">
              <a:buNone/>
            </a:pPr>
            <a:r>
              <a:rPr lang="en-US" sz="1400" dirty="0" smtClean="0">
                <a:solidFill>
                  <a:schemeClr val="tx1"/>
                </a:solidFill>
                <a:latin typeface="Times New Roman" panose="02020603050405020304" pitchFamily="18" charset="0"/>
                <a:cs typeface="Times New Roman" panose="02020603050405020304" pitchFamily="18" charset="0"/>
              </a:rPr>
              <a:t> Herodotus </a:t>
            </a:r>
            <a:r>
              <a:rPr lang="en-US" sz="1400" dirty="0">
                <a:solidFill>
                  <a:schemeClr val="tx1"/>
                </a:solidFill>
                <a:latin typeface="Times New Roman" panose="02020603050405020304" pitchFamily="18" charset="0"/>
                <a:cs typeface="Times New Roman" panose="02020603050405020304" pitchFamily="18" charset="0"/>
              </a:rPr>
              <a:t>of Halicarnassus, the Father of History. </a:t>
            </a:r>
            <a:endParaRPr lang="en-US" sz="1400" dirty="0" smtClean="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Herodotus (or </a:t>
            </a:r>
            <a:r>
              <a:rPr lang="el-GR" dirty="0">
                <a:solidFill>
                  <a:schemeClr val="tx1"/>
                </a:solidFill>
                <a:latin typeface="Times New Roman" panose="02020603050405020304" pitchFamily="18" charset="0"/>
                <a:cs typeface="Times New Roman" panose="02020603050405020304" pitchFamily="18" charset="0"/>
              </a:rPr>
              <a:t>Ἡρόδοτος</a:t>
            </a:r>
            <a:r>
              <a:rPr lang="el-GR" dirty="0" smtClean="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 born </a:t>
            </a:r>
            <a:r>
              <a:rPr lang="en-US" dirty="0">
                <a:solidFill>
                  <a:schemeClr val="tx1"/>
                </a:solidFill>
                <a:latin typeface="Times New Roman" panose="02020603050405020304" pitchFamily="18" charset="0"/>
                <a:cs typeface="Times New Roman" panose="02020603050405020304" pitchFamily="18" charset="0"/>
              </a:rPr>
              <a:t>in Halicarnassus in 484 BC, was one of the most brilliant Greek thinkers of all time and is known worldwide as </a:t>
            </a:r>
            <a:r>
              <a:rPr lang="en-US" b="1" dirty="0">
                <a:solidFill>
                  <a:schemeClr val="tx1"/>
                </a:solidFill>
                <a:latin typeface="Times New Roman" panose="02020603050405020304" pitchFamily="18" charset="0"/>
                <a:cs typeface="Times New Roman" panose="02020603050405020304" pitchFamily="18" charset="0"/>
              </a:rPr>
              <a:t>“The Father of History</a:t>
            </a:r>
            <a:r>
              <a:rPr lang="en-US" b="1" dirty="0" smtClean="0">
                <a:solidFill>
                  <a:schemeClr val="tx1"/>
                </a:solidFill>
                <a:latin typeface="Times New Roman" panose="02020603050405020304" pitchFamily="18" charset="0"/>
                <a:cs typeface="Times New Roman" panose="02020603050405020304" pitchFamily="18" charset="0"/>
              </a:rPr>
              <a:t>.”</a:t>
            </a:r>
          </a:p>
          <a:p>
            <a:pPr marL="0" indent="0">
              <a:buNone/>
            </a:pPr>
            <a:endParaRPr lang="en-US" dirty="0"/>
          </a:p>
        </p:txBody>
      </p:sp>
      <p:pic>
        <p:nvPicPr>
          <p:cNvPr id="2050" name="Picture 2" descr="Herodotus, the Father of His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982" y="1345044"/>
            <a:ext cx="4627418" cy="367145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996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4F2B92-5DEB-6D42-AC49-A772E652F3DD}"/>
              </a:ext>
            </a:extLst>
          </p:cNvPr>
          <p:cNvSpPr>
            <a:spLocks noGrp="1"/>
          </p:cNvSpPr>
          <p:nvPr>
            <p:ph type="title"/>
          </p:nvPr>
        </p:nvSpPr>
        <p:spPr>
          <a:xfrm>
            <a:off x="1097280" y="927100"/>
            <a:ext cx="8628610" cy="810260"/>
          </a:xfrm>
        </p:spPr>
        <p:txBody>
          <a:bodyPr>
            <a:normAutofit/>
          </a:bodyPr>
          <a:lstStyle/>
          <a:p>
            <a:pPr algn="ctr"/>
            <a:r>
              <a:rPr lang="en-US" sz="3200" b="1" dirty="0" smtClean="0">
                <a:solidFill>
                  <a:srgbClr val="C00000"/>
                </a:solidFill>
                <a:latin typeface="Times New Roman" pitchFamily="18" charset="0"/>
                <a:cs typeface="Times New Roman" pitchFamily="18" charset="0"/>
              </a:rPr>
              <a:t>SOURCES OF HISTORY </a:t>
            </a:r>
            <a:endParaRPr lang="en-US" sz="32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65CE9F5-CE8E-844D-AA05-47728765012B}"/>
              </a:ext>
            </a:extLst>
          </p:cNvPr>
          <p:cNvSpPr>
            <a:spLocks noGrp="1"/>
          </p:cNvSpPr>
          <p:nvPr>
            <p:ph idx="1"/>
          </p:nvPr>
        </p:nvSpPr>
        <p:spPr>
          <a:xfrm>
            <a:off x="1357745" y="1737360"/>
            <a:ext cx="8368145" cy="4206240"/>
          </a:xfrm>
        </p:spPr>
        <p:txBody>
          <a:bodyPr>
            <a:normAutofit fontScale="70000" lnSpcReduction="20000"/>
          </a:bodyPr>
          <a:lstStyle/>
          <a:p>
            <a:pPr algn="just">
              <a:spcBef>
                <a:spcPts val="0"/>
              </a:spcBef>
              <a:spcAft>
                <a:spcPts val="0"/>
              </a:spcAft>
            </a:pPr>
            <a:r>
              <a:rPr lang="en-US" sz="2600" dirty="0">
                <a:latin typeface="Times New Roman" pitchFamily="18" charset="0"/>
                <a:cs typeface="Times New Roman" pitchFamily="18" charset="0"/>
              </a:rPr>
              <a:t>The sources of history refer to the information and evidence based on which it is possible to establish the historical truth. The importance of historical sources knows no bounds in writing the actual history. The sources of history can be divided into two groups, such as </a:t>
            </a:r>
          </a:p>
          <a:p>
            <a:pPr marL="482600" indent="0">
              <a:spcBef>
                <a:spcPts val="0"/>
              </a:spcBef>
              <a:spcAft>
                <a:spcPts val="0"/>
              </a:spcAft>
              <a:buNone/>
            </a:pPr>
            <a:r>
              <a:rPr lang="en-US" sz="2600" dirty="0" smtClean="0">
                <a:latin typeface="Times New Roman" pitchFamily="18" charset="0"/>
                <a:cs typeface="Times New Roman" pitchFamily="18" charset="0"/>
              </a:rPr>
              <a:t>1. Written </a:t>
            </a:r>
            <a:r>
              <a:rPr lang="en-US" sz="2600" dirty="0">
                <a:latin typeface="Times New Roman" pitchFamily="18" charset="0"/>
                <a:cs typeface="Times New Roman" pitchFamily="18" charset="0"/>
              </a:rPr>
              <a:t>sources; and </a:t>
            </a:r>
          </a:p>
          <a:p>
            <a:pPr marL="482600" indent="0">
              <a:spcBef>
                <a:spcPts val="0"/>
              </a:spcBef>
              <a:spcAft>
                <a:spcPts val="0"/>
              </a:spcAft>
              <a:buNone/>
            </a:pPr>
            <a:r>
              <a:rPr lang="en-US" sz="2600" dirty="0" smtClean="0">
                <a:latin typeface="Times New Roman" pitchFamily="18" charset="0"/>
                <a:cs typeface="Times New Roman" pitchFamily="18" charset="0"/>
              </a:rPr>
              <a:t>2. Unwritten </a:t>
            </a:r>
            <a:r>
              <a:rPr lang="en-US" sz="2600" dirty="0">
                <a:latin typeface="Times New Roman" pitchFamily="18" charset="0"/>
                <a:cs typeface="Times New Roman" pitchFamily="18" charset="0"/>
              </a:rPr>
              <a:t>sources. </a:t>
            </a:r>
            <a:endParaRPr lang="en-US" sz="2600" dirty="0" smtClean="0">
              <a:latin typeface="Times New Roman" pitchFamily="18" charset="0"/>
              <a:cs typeface="Times New Roman" pitchFamily="18" charset="0"/>
            </a:endParaRPr>
          </a:p>
          <a:p>
            <a:pPr marL="482600" indent="0">
              <a:spcBef>
                <a:spcPts val="0"/>
              </a:spcBef>
              <a:spcAft>
                <a:spcPts val="0"/>
              </a:spcAft>
              <a:buNone/>
            </a:pPr>
            <a:endParaRPr lang="en-US" sz="2600" dirty="0">
              <a:latin typeface="Times New Roman" pitchFamily="18" charset="0"/>
              <a:cs typeface="Times New Roman" pitchFamily="18" charset="0"/>
            </a:endParaRPr>
          </a:p>
          <a:p>
            <a:pPr>
              <a:spcBef>
                <a:spcPts val="0"/>
              </a:spcBef>
              <a:spcAft>
                <a:spcPts val="0"/>
              </a:spcAft>
            </a:pPr>
            <a:r>
              <a:rPr lang="en-US" sz="2600" b="1" i="1" u="sng" dirty="0">
                <a:solidFill>
                  <a:srgbClr val="002060"/>
                </a:solidFill>
                <a:latin typeface="Times New Roman" pitchFamily="18" charset="0"/>
                <a:cs typeface="Times New Roman" pitchFamily="18" charset="0"/>
              </a:rPr>
              <a:t>Written Sources </a:t>
            </a:r>
          </a:p>
          <a:p>
            <a:pPr marL="533400" indent="-317500" algn="just">
              <a:spcBef>
                <a:spcPts val="0"/>
              </a:spcBef>
              <a:spcAft>
                <a:spcPts val="600"/>
              </a:spcAft>
              <a:buFont typeface="Wingdings" pitchFamily="2" charset="2"/>
              <a:buChar char="§"/>
            </a:pPr>
            <a:r>
              <a:rPr lang="en-US" sz="2600" dirty="0">
                <a:latin typeface="Times New Roman" pitchFamily="18" charset="0"/>
                <a:cs typeface="Times New Roman" pitchFamily="18" charset="0"/>
              </a:rPr>
              <a:t>The written sources of writing history include literature, overseas account, documents etc. There is some information available in different works. For example: The Vedas, </a:t>
            </a:r>
            <a:r>
              <a:rPr lang="en-US" sz="2600" dirty="0" err="1">
                <a:latin typeface="Times New Roman" pitchFamily="18" charset="0"/>
                <a:cs typeface="Times New Roman" pitchFamily="18" charset="0"/>
              </a:rPr>
              <a:t>Kautilya's</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Arthasastro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Kalahan's</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Rajatarangini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Minhaj</a:t>
            </a:r>
            <a:r>
              <a:rPr lang="en-US" sz="2600" dirty="0">
                <a:latin typeface="Times New Roman" pitchFamily="18" charset="0"/>
                <a:cs typeface="Times New Roman" pitchFamily="18" charset="0"/>
              </a:rPr>
              <a:t>-us-</a:t>
            </a:r>
            <a:r>
              <a:rPr lang="en-US" sz="2600" dirty="0" err="1">
                <a:latin typeface="Times New Roman" pitchFamily="18" charset="0"/>
                <a:cs typeface="Times New Roman" pitchFamily="18" charset="0"/>
              </a:rPr>
              <a:t>Siraj's</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Tabkat</a:t>
            </a:r>
            <a:r>
              <a:rPr lang="en-US" sz="2600" dirty="0">
                <a:latin typeface="Times New Roman" pitchFamily="18" charset="0"/>
                <a:cs typeface="Times New Roman" pitchFamily="18" charset="0"/>
              </a:rPr>
              <a:t>-E-</a:t>
            </a:r>
            <a:r>
              <a:rPr lang="en-US" sz="2600" dirty="0" err="1">
                <a:latin typeface="Times New Roman" pitchFamily="18" charset="0"/>
                <a:cs typeface="Times New Roman" pitchFamily="18" charset="0"/>
              </a:rPr>
              <a:t>Nasiri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Abul</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Fazal's</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Ain</a:t>
            </a:r>
            <a:r>
              <a:rPr lang="en-US" sz="2600" dirty="0">
                <a:latin typeface="Times New Roman" pitchFamily="18" charset="0"/>
                <a:cs typeface="Times New Roman" pitchFamily="18" charset="0"/>
              </a:rPr>
              <a:t>-E- </a:t>
            </a:r>
            <a:r>
              <a:rPr lang="en-US" sz="2600" dirty="0" err="1">
                <a:latin typeface="Times New Roman" pitchFamily="18" charset="0"/>
                <a:cs typeface="Times New Roman" pitchFamily="18" charset="0"/>
              </a:rPr>
              <a:t>Akbari</a:t>
            </a:r>
            <a:r>
              <a:rPr lang="en-US" sz="2600" dirty="0">
                <a:latin typeface="Times New Roman" pitchFamily="18" charset="0"/>
                <a:cs typeface="Times New Roman" pitchFamily="18" charset="0"/>
              </a:rPr>
              <a:t> etc. </a:t>
            </a:r>
          </a:p>
          <a:p>
            <a:pPr marL="533400" indent="-317500" algn="just">
              <a:spcBef>
                <a:spcPts val="0"/>
              </a:spcBef>
              <a:spcAft>
                <a:spcPts val="600"/>
              </a:spcAft>
              <a:buFont typeface="Wingdings" pitchFamily="2" charset="2"/>
              <a:buChar char="§"/>
            </a:pPr>
            <a:r>
              <a:rPr lang="en-US" sz="2600" dirty="0">
                <a:latin typeface="Times New Roman" pitchFamily="18" charset="0"/>
                <a:cs typeface="Times New Roman" pitchFamily="18" charset="0"/>
              </a:rPr>
              <a:t>Descriptions of the overseas travelers are always considered the most important sources. For example: The descriptions of the Chinese travelers </a:t>
            </a:r>
            <a:r>
              <a:rPr lang="en-US" sz="2600" dirty="0" err="1">
                <a:latin typeface="Times New Roman" pitchFamily="18" charset="0"/>
                <a:cs typeface="Times New Roman" pitchFamily="18" charset="0"/>
              </a:rPr>
              <a:t>Fa-hien</a:t>
            </a:r>
            <a:r>
              <a:rPr lang="en-US" sz="2600" dirty="0">
                <a:latin typeface="Times New Roman" pitchFamily="18" charset="0"/>
                <a:cs typeface="Times New Roman" pitchFamily="18" charset="0"/>
              </a:rPr>
              <a:t> and </a:t>
            </a:r>
            <a:r>
              <a:rPr lang="en-US" sz="2600" dirty="0" err="1">
                <a:latin typeface="Times New Roman" pitchFamily="18" charset="0"/>
                <a:cs typeface="Times New Roman" pitchFamily="18" charset="0"/>
              </a:rPr>
              <a:t>Hiuen</a:t>
            </a:r>
            <a:r>
              <a:rPr lang="en-US" sz="2600" dirty="0">
                <a:latin typeface="Times New Roman" pitchFamily="18" charset="0"/>
                <a:cs typeface="Times New Roman" pitchFamily="18" charset="0"/>
              </a:rPr>
              <a:t>-Tsang respectively who came to Bengal fifth to seventh century. In the subsequent times, there was description about this area/ zone in the writings of others including </a:t>
            </a:r>
            <a:r>
              <a:rPr lang="en-US" sz="2600" dirty="0" err="1">
                <a:latin typeface="Times New Roman" pitchFamily="18" charset="0"/>
                <a:cs typeface="Times New Roman" pitchFamily="18" charset="0"/>
              </a:rPr>
              <a:t>Ibn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Batuta</a:t>
            </a:r>
            <a:r>
              <a:rPr lang="en-US" sz="2600" dirty="0">
                <a:latin typeface="Times New Roman" pitchFamily="18" charset="0"/>
                <a:cs typeface="Times New Roman" pitchFamily="18" charset="0"/>
              </a:rPr>
              <a:t>. </a:t>
            </a:r>
          </a:p>
          <a:p>
            <a:endParaRPr lang="en-US" dirty="0"/>
          </a:p>
        </p:txBody>
      </p:sp>
    </p:spTree>
    <p:extLst>
      <p:ext uri="{BB962C8B-B14F-4D97-AF65-F5344CB8AC3E}">
        <p14:creationId xmlns:p14="http://schemas.microsoft.com/office/powerpoint/2010/main" val="3251145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95DB936-1064-D34D-962D-6E7F6360CDFA}"/>
              </a:ext>
            </a:extLst>
          </p:cNvPr>
          <p:cNvSpPr>
            <a:spLocks noGrp="1"/>
          </p:cNvSpPr>
          <p:nvPr>
            <p:ph type="title"/>
          </p:nvPr>
        </p:nvSpPr>
        <p:spPr>
          <a:xfrm>
            <a:off x="1235826" y="927100"/>
            <a:ext cx="8337666" cy="810260"/>
          </a:xfrm>
        </p:spPr>
        <p:txBody>
          <a:bodyPr>
            <a:normAutofit/>
          </a:bodyPr>
          <a:lstStyle/>
          <a:p>
            <a:pPr algn="ctr"/>
            <a:r>
              <a:rPr lang="en-US" sz="3200" b="1" dirty="0" smtClean="0">
                <a:solidFill>
                  <a:srgbClr val="C00000"/>
                </a:solidFill>
                <a:latin typeface="Times New Roman" pitchFamily="18" charset="0"/>
                <a:cs typeface="Times New Roman" pitchFamily="18" charset="0"/>
              </a:rPr>
              <a:t>SOURCES OF HISTORY </a:t>
            </a:r>
            <a:endParaRPr lang="en-US" sz="32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F10AFBF-4773-D244-9C59-DDFC52C897A0}"/>
              </a:ext>
            </a:extLst>
          </p:cNvPr>
          <p:cNvSpPr>
            <a:spLocks noGrp="1"/>
          </p:cNvSpPr>
          <p:nvPr>
            <p:ph idx="1"/>
          </p:nvPr>
        </p:nvSpPr>
        <p:spPr>
          <a:xfrm>
            <a:off x="1235825" y="1737360"/>
            <a:ext cx="8337666" cy="4224866"/>
          </a:xfrm>
        </p:spPr>
        <p:txBody>
          <a:bodyPr>
            <a:noAutofit/>
          </a:bodyPr>
          <a:lstStyle/>
          <a:p>
            <a:r>
              <a:rPr lang="en-US" sz="2200" b="1" i="1" u="sng" dirty="0" smtClean="0">
                <a:solidFill>
                  <a:schemeClr val="tx1"/>
                </a:solidFill>
                <a:latin typeface="Times New Roman" pitchFamily="18" charset="0"/>
                <a:cs typeface="Times New Roman" pitchFamily="18" charset="0"/>
              </a:rPr>
              <a:t>Unwritten Or Archeological Sources</a:t>
            </a:r>
          </a:p>
          <a:p>
            <a:pPr marL="622300" indent="-317500" algn="just">
              <a:buFont typeface="Wingdings" pitchFamily="2" charset="2"/>
              <a:buChar char="§"/>
            </a:pPr>
            <a:r>
              <a:rPr lang="en-US" dirty="0" smtClean="0">
                <a:solidFill>
                  <a:schemeClr val="tx1"/>
                </a:solidFill>
                <a:latin typeface="Times New Roman" pitchFamily="18" charset="0"/>
                <a:cs typeface="Times New Roman" pitchFamily="18" charset="0"/>
              </a:rPr>
              <a:t>Unwritten </a:t>
            </a:r>
            <a:r>
              <a:rPr lang="en-US" dirty="0">
                <a:solidFill>
                  <a:schemeClr val="tx1"/>
                </a:solidFill>
                <a:latin typeface="Times New Roman" pitchFamily="18" charset="0"/>
                <a:cs typeface="Times New Roman" pitchFamily="18" charset="0"/>
              </a:rPr>
              <a:t>or archeological evidences refer to those things or sources from which we can get a variety of historical information about a particular time, place or person. Archeological evidence are included in unwritten elements. For example: coins, stone inscriptions, column inscriptions, copper inscriptions, etc</a:t>
            </a:r>
            <a:r>
              <a:rPr lang="en-US" dirty="0" smtClean="0">
                <a:solidFill>
                  <a:schemeClr val="tx1"/>
                </a:solidFill>
                <a:latin typeface="Times New Roman" pitchFamily="18" charset="0"/>
                <a:cs typeface="Times New Roman" pitchFamily="18" charset="0"/>
              </a:rPr>
              <a:t>.</a:t>
            </a:r>
          </a:p>
          <a:p>
            <a:pPr marL="622300" indent="-317500" algn="just">
              <a:buFont typeface="Wingdings" pitchFamily="2" charset="2"/>
              <a:buChar char="§"/>
            </a:pPr>
            <a:r>
              <a:rPr lang="en-US" dirty="0">
                <a:solidFill>
                  <a:schemeClr val="tx1"/>
                </a:solidFill>
                <a:latin typeface="Times New Roman" pitchFamily="18" charset="0"/>
                <a:cs typeface="Times New Roman" pitchFamily="18" charset="0"/>
              </a:rPr>
              <a:t>New archeological discoveries can change the history of a nation. For instance: the recent archeological discovery of </a:t>
            </a:r>
            <a:r>
              <a:rPr lang="en-US" dirty="0" err="1">
                <a:solidFill>
                  <a:schemeClr val="tx1"/>
                </a:solidFill>
                <a:latin typeface="Times New Roman" pitchFamily="18" charset="0"/>
                <a:cs typeface="Times New Roman" pitchFamily="18" charset="0"/>
              </a:rPr>
              <a:t>Wari-Bateshwar</a:t>
            </a:r>
            <a:r>
              <a:rPr lang="en-US" dirty="0">
                <a:solidFill>
                  <a:schemeClr val="tx1"/>
                </a:solidFill>
                <a:latin typeface="Times New Roman" pitchFamily="18" charset="0"/>
                <a:cs typeface="Times New Roman" pitchFamily="18" charset="0"/>
              </a:rPr>
              <a:t> in </a:t>
            </a:r>
            <a:r>
              <a:rPr lang="en-US" dirty="0" err="1">
                <a:solidFill>
                  <a:schemeClr val="tx1"/>
                </a:solidFill>
                <a:latin typeface="Times New Roman" pitchFamily="18" charset="0"/>
                <a:cs typeface="Times New Roman" pitchFamily="18" charset="0"/>
              </a:rPr>
              <a:t>Narsingdi</a:t>
            </a:r>
            <a:r>
              <a:rPr lang="en-US" dirty="0">
                <a:solidFill>
                  <a:schemeClr val="tx1"/>
                </a:solidFill>
                <a:latin typeface="Times New Roman" pitchFamily="18" charset="0"/>
                <a:cs typeface="Times New Roman" pitchFamily="18" charset="0"/>
              </a:rPr>
              <a:t>. It has been proved in the archeological evidence of that place that even before two thousand five hundred years back there was the existence of urban civilization in Bangladesh. As a result of this discovery, a new horizon of the civilization of ancient Bengal is going to be exposed and people's conceptions about the ancient civilization of Bengal are getting changed day by day. The time is not too far when the ancient history of Bengal will have to be written afresh.</a:t>
            </a:r>
          </a:p>
          <a:p>
            <a:pPr marL="622300" indent="-317500" algn="just">
              <a:buFont typeface="Wingdings" pitchFamily="2" charset="2"/>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82851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10061</TotalTime>
  <Words>1696</Words>
  <Application>Microsoft Office PowerPoint</Application>
  <PresentationFormat>Widescreen</PresentationFormat>
  <Paragraphs>235</Paragraphs>
  <Slides>33</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Bangla MN</vt:lpstr>
      <vt:lpstr>Britannic Bold</vt:lpstr>
      <vt:lpstr>Calibri</vt:lpstr>
      <vt:lpstr>Franklin Gothic Book</vt:lpstr>
      <vt:lpstr>Times New Roman</vt:lpstr>
      <vt:lpstr>Trebuchet MS</vt:lpstr>
      <vt:lpstr>Wingdings</vt:lpstr>
      <vt:lpstr>Wingdings 3</vt:lpstr>
      <vt:lpstr>Facet</vt:lpstr>
      <vt:lpstr>PowerPoint Presentation</vt:lpstr>
      <vt:lpstr>DISCUSSION CONTENTS</vt:lpstr>
      <vt:lpstr>CONCEPTS OF HISTORY &amp; HERITAGE</vt:lpstr>
      <vt:lpstr>DIFFERENCE BETWEEN HISTORY &amp; HERITAGE </vt:lpstr>
      <vt:lpstr>IMAGES FOR HISTORICAL HERITAGE</vt:lpstr>
      <vt:lpstr>DEFINITION OF  HISTORY &amp; HERITAGE BY DIFFERENT HISTORIANS</vt:lpstr>
      <vt:lpstr>THE FATHER OF HISTORY</vt:lpstr>
      <vt:lpstr>SOURCES OF HISTORY </vt:lpstr>
      <vt:lpstr>SOURCES OF HISTORY </vt:lpstr>
      <vt:lpstr>IMAGES FOR WRITTEN &amp; UNWRITTEN SOURCES </vt:lpstr>
      <vt:lpstr>THE ORIGIN OF THE NAME BANGA OR BANGLA</vt:lpstr>
      <vt:lpstr>THE ORIGIN OF THE NAME BANGA OR BANGLA</vt:lpstr>
      <vt:lpstr>THE ORIGIN OF THE NAME BANGA OR BANGLA</vt:lpstr>
      <vt:lpstr>THE ORIGIN OF THE NAME BANGA OR BANGLA</vt:lpstr>
      <vt:lpstr>IMAGE FOR MARCO POLO OF ANCIENT BENGALI OR BANGLA</vt:lpstr>
      <vt:lpstr>INTRODUCTION – BANGLADESH </vt:lpstr>
      <vt:lpstr>INTRODUCTION</vt:lpstr>
      <vt:lpstr>INTRODUCTION</vt:lpstr>
      <vt:lpstr>INTRODUCTION</vt:lpstr>
      <vt:lpstr>Introduction</vt:lpstr>
      <vt:lpstr>INTRODUCTION</vt:lpstr>
      <vt:lpstr>ADMINISTRATIVE UNIT MAP BANGLADESH</vt:lpstr>
      <vt:lpstr>INTRODUCTION</vt:lpstr>
      <vt:lpstr>INTRODUCTION - TERRITORY AND HISTORY </vt:lpstr>
      <vt:lpstr>INTRODUCTION - TERRITORY AND HISTORY </vt:lpstr>
      <vt:lpstr>INTRODUCTION - TERRITORY &amp; HISTORY </vt:lpstr>
      <vt:lpstr>INTRODUCTION - JANAPADS</vt:lpstr>
      <vt:lpstr>INTRODUCTION - JANAPADS</vt:lpstr>
      <vt:lpstr>INTRODUCTION - TERRITORY AND HISTORY </vt:lpstr>
      <vt:lpstr>INTRODUCTION - TERRITORY AND HISTORY </vt:lpstr>
      <vt:lpstr>INTRODUCTION-TERRITORY AND HISTORY </vt:lpstr>
      <vt:lpstr>INTRODUCTION-TERRITORY AND HISTORY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Prison Radicalization in Bangladesh  Present Scenario and Threats</dc:title>
  <dc:creator>Mohammad Abdul Quddus</dc:creator>
  <cp:lastModifiedBy>Dr. Mostafiz</cp:lastModifiedBy>
  <cp:revision>804</cp:revision>
  <cp:lastPrinted>2018-01-25T09:47:32Z</cp:lastPrinted>
  <dcterms:created xsi:type="dcterms:W3CDTF">2017-10-14T17:55:41Z</dcterms:created>
  <dcterms:modified xsi:type="dcterms:W3CDTF">2023-09-25T13:32:24Z</dcterms:modified>
</cp:coreProperties>
</file>