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92" r:id="rId6"/>
    <p:sldId id="294" r:id="rId7"/>
    <p:sldId id="312" r:id="rId8"/>
    <p:sldId id="314" r:id="rId9"/>
    <p:sldId id="313" r:id="rId10"/>
    <p:sldId id="316" r:id="rId11"/>
    <p:sldId id="323" r:id="rId12"/>
    <p:sldId id="320" r:id="rId13"/>
    <p:sldId id="321" r:id="rId14"/>
    <p:sldId id="324" r:id="rId15"/>
    <p:sldId id="325" r:id="rId16"/>
    <p:sldId id="322" r:id="rId17"/>
  </p:sldIdLst>
  <p:sldSz cx="9144000" cy="5143500" type="screen16x9"/>
  <p:notesSz cx="6858000" cy="9144000"/>
  <p:custDataLst>
    <p:tags r:id="rId19"/>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roz Shariq" initials="IS" lastIdx="0" clrIdx="0">
    <p:extLst>
      <p:ext uri="{19B8F6BF-5375-455C-9EA6-DF929625EA0E}">
        <p15:presenceInfo xmlns:p15="http://schemas.microsoft.com/office/powerpoint/2012/main" userId="S-1-5-21-1756069562-2755429619-3398506132-22125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A3B9"/>
    <a:srgbClr val="309DB5"/>
    <a:srgbClr val="E1CD00"/>
    <a:srgbClr val="C3D600"/>
    <a:srgbClr val="253746"/>
    <a:srgbClr val="7D7EAB"/>
    <a:srgbClr val="B42573"/>
    <a:srgbClr val="242A75"/>
    <a:srgbClr val="5E5E5E"/>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6586" autoAdjust="0"/>
  </p:normalViewPr>
  <p:slideViewPr>
    <p:cSldViewPr snapToGrid="0" snapToObjects="1" showGuides="1">
      <p:cViewPr varScale="1">
        <p:scale>
          <a:sx n="118" d="100"/>
          <a:sy n="118" d="100"/>
        </p:scale>
        <p:origin x="677"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42F24-9704-4CBB-A117-F480FBB9089F}" type="datetimeFigureOut">
              <a:rPr lang="fr-FR" smtClean="0"/>
              <a:t>01/08/2022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31273-BE5D-4C23-A4AE-337E15AEA008}" type="slidenum">
              <a:rPr lang="fr-FR" smtClean="0"/>
              <a:t>‹#›</a:t>
            </a:fld>
            <a:endParaRPr lang="fr-FR"/>
          </a:p>
        </p:txBody>
      </p:sp>
    </p:spTree>
    <p:extLst>
      <p:ext uri="{BB962C8B-B14F-4D97-AF65-F5344CB8AC3E}">
        <p14:creationId xmlns:p14="http://schemas.microsoft.com/office/powerpoint/2010/main" val="32257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E31273-BE5D-4C23-A4AE-337E15AEA008}" type="slidenum">
              <a:rPr lang="fr-FR" smtClean="0"/>
              <a:t>2</a:t>
            </a:fld>
            <a:endParaRPr lang="fr-FR"/>
          </a:p>
        </p:txBody>
      </p:sp>
    </p:spTree>
    <p:extLst>
      <p:ext uri="{BB962C8B-B14F-4D97-AF65-F5344CB8AC3E}">
        <p14:creationId xmlns:p14="http://schemas.microsoft.com/office/powerpoint/2010/main" val="223375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E31273-BE5D-4C23-A4AE-337E15AEA008}" type="slidenum">
              <a:rPr lang="fr-FR" smtClean="0"/>
              <a:t>3</a:t>
            </a:fld>
            <a:endParaRPr lang="fr-FR"/>
          </a:p>
        </p:txBody>
      </p:sp>
    </p:spTree>
    <p:extLst>
      <p:ext uri="{BB962C8B-B14F-4D97-AF65-F5344CB8AC3E}">
        <p14:creationId xmlns:p14="http://schemas.microsoft.com/office/powerpoint/2010/main" val="1263579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Slide Title - Group">
    <p:spTree>
      <p:nvGrpSpPr>
        <p:cNvPr id="1" name=""/>
        <p:cNvGrpSpPr/>
        <p:nvPr/>
      </p:nvGrpSpPr>
      <p:grpSpPr>
        <a:xfrm>
          <a:off x="0" y="0"/>
          <a:ext cx="0" cy="0"/>
          <a:chOff x="0" y="0"/>
          <a:chExt cx="0" cy="0"/>
        </a:xfrm>
      </p:grpSpPr>
      <p:pic>
        <p:nvPicPr>
          <p:cNvPr id="10" name="Image 9"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spTree>
    <p:extLst>
      <p:ext uri="{BB962C8B-B14F-4D97-AF65-F5344CB8AC3E}">
        <p14:creationId xmlns:p14="http://schemas.microsoft.com/office/powerpoint/2010/main" val="220179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Title and Content + Picture">
    <p:spTree>
      <p:nvGrpSpPr>
        <p:cNvPr id="1" name=""/>
        <p:cNvGrpSpPr/>
        <p:nvPr/>
      </p:nvGrpSpPr>
      <p:grpSpPr>
        <a:xfrm>
          <a:off x="0" y="0"/>
          <a:ext cx="0" cy="0"/>
          <a:chOff x="0" y="0"/>
          <a:chExt cx="0" cy="0"/>
        </a:xfrm>
      </p:grpSpPr>
      <p:grpSp>
        <p:nvGrpSpPr>
          <p:cNvPr id="50" name="Grouper 49"/>
          <p:cNvGrpSpPr/>
          <p:nvPr userDrawn="1"/>
        </p:nvGrpSpPr>
        <p:grpSpPr>
          <a:xfrm>
            <a:off x="5021581" y="-20538"/>
            <a:ext cx="1875985" cy="5164038"/>
            <a:chOff x="5021580" y="4728"/>
            <a:chExt cx="1875985" cy="6853272"/>
          </a:xfrm>
        </p:grpSpPr>
        <p:sp>
          <p:nvSpPr>
            <p:cNvPr id="51" name="Forme libre 50"/>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52" name="Forme libre 51"/>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6"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4" name="Picture Placeholder 3"/>
          <p:cNvSpPr>
            <a:spLocks noGrp="1"/>
          </p:cNvSpPr>
          <p:nvPr>
            <p:ph type="pic" sz="quarter" idx="10" hasCustomPrompt="1"/>
          </p:nvPr>
        </p:nvSpPr>
        <p:spPr bwMode="auto">
          <a:xfrm>
            <a:off x="4740166" y="1169559"/>
            <a:ext cx="3993826" cy="2817677"/>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5" name="Espace réservé du texte 2"/>
          <p:cNvSpPr>
            <a:spLocks noGrp="1"/>
          </p:cNvSpPr>
          <p:nvPr>
            <p:ph idx="1" hasCustomPrompt="1"/>
          </p:nvPr>
        </p:nvSpPr>
        <p:spPr>
          <a:xfrm>
            <a:off x="179515" y="696542"/>
            <a:ext cx="4450659"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5" name="Group 25"/>
          <p:cNvGrpSpPr/>
          <p:nvPr userDrawn="1"/>
        </p:nvGrpSpPr>
        <p:grpSpPr>
          <a:xfrm>
            <a:off x="7263121" y="4812382"/>
            <a:ext cx="1632238" cy="197318"/>
            <a:chOff x="2619375" y="-595312"/>
            <a:chExt cx="1785938" cy="215899"/>
          </a:xfrm>
        </p:grpSpPr>
        <p:sp>
          <p:nvSpPr>
            <p:cNvPr id="26"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9"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0"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2"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32395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5898598" y="1229181"/>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5898598" y="3396030"/>
            <a:ext cx="2916868" cy="1234967"/>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97206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_Title and Content + Picture">
    <p:spTree>
      <p:nvGrpSpPr>
        <p:cNvPr id="1" name=""/>
        <p:cNvGrpSpPr/>
        <p:nvPr/>
      </p:nvGrpSpPr>
      <p:grpSpPr>
        <a:xfrm>
          <a:off x="0" y="0"/>
          <a:ext cx="0" cy="0"/>
          <a:chOff x="0" y="0"/>
          <a:chExt cx="0" cy="0"/>
        </a:xfrm>
      </p:grpSpPr>
      <p:sp>
        <p:nvSpPr>
          <p:cNvPr id="3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6227132" y="1439420"/>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6227132" y="3554186"/>
            <a:ext cx="2916868" cy="1076811"/>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8" name="Grouper 27"/>
          <p:cNvGrpSpPr/>
          <p:nvPr userDrawn="1"/>
        </p:nvGrpSpPr>
        <p:grpSpPr>
          <a:xfrm>
            <a:off x="5021581" y="-20538"/>
            <a:ext cx="1875985" cy="5164038"/>
            <a:chOff x="5021580" y="4728"/>
            <a:chExt cx="1875985" cy="6853272"/>
          </a:xfrm>
        </p:grpSpPr>
        <p:sp>
          <p:nvSpPr>
            <p:cNvPr id="29" name="Forme libre 28"/>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0" name="Forme libre 29"/>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48600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4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7" name="Espace réservé du texte 6"/>
          <p:cNvSpPr>
            <a:spLocks noGrp="1"/>
          </p:cNvSpPr>
          <p:nvPr>
            <p:ph type="body" sz="quarter" idx="11" hasCustomPrompt="1"/>
          </p:nvPr>
        </p:nvSpPr>
        <p:spPr>
          <a:xfrm>
            <a:off x="5501950" y="3396030"/>
            <a:ext cx="3313517" cy="1234967"/>
          </a:xfrm>
        </p:spPr>
        <p:txBody>
          <a:bodyPr/>
          <a:lstStyle>
            <a:lvl1pPr marL="0" indent="0" algn="r">
              <a:spcBef>
                <a:spcPts val="0"/>
              </a:spcBef>
              <a:buFontTx/>
              <a:buNone/>
              <a:defRPr sz="1200" b="0">
                <a:solidFill>
                  <a:srgbClr val="FFFFFF"/>
                </a:solidFill>
              </a:defRPr>
            </a:lvl1pPr>
          </a:lstStyle>
          <a:p>
            <a:pPr lvl="0"/>
            <a:r>
              <a:rPr lang="en-GB" noProof="0" dirty="0" smtClean="0"/>
              <a:t>Click to edit Master text styles</a:t>
            </a:r>
            <a:endParaRPr lang="en-GB" noProof="0" dirty="0"/>
          </a:p>
        </p:txBody>
      </p:sp>
      <p:sp>
        <p:nvSpPr>
          <p:cNvPr id="6" name="Picture Placeholder 3"/>
          <p:cNvSpPr>
            <a:spLocks noGrp="1"/>
          </p:cNvSpPr>
          <p:nvPr>
            <p:ph type="pic" sz="quarter" idx="10" hasCustomPrompt="1"/>
          </p:nvPr>
        </p:nvSpPr>
        <p:spPr bwMode="auto">
          <a:xfrm>
            <a:off x="4934169" y="865130"/>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8" name="Picture Placeholder 3"/>
          <p:cNvSpPr>
            <a:spLocks noGrp="1"/>
          </p:cNvSpPr>
          <p:nvPr>
            <p:ph type="pic" sz="quarter" idx="16" hasCustomPrompt="1"/>
          </p:nvPr>
        </p:nvSpPr>
        <p:spPr bwMode="auto">
          <a:xfrm>
            <a:off x="6904737" y="1914673"/>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9" name="Espace réservé du texte 2"/>
          <p:cNvSpPr>
            <a:spLocks noGrp="1"/>
          </p:cNvSpPr>
          <p:nvPr>
            <p:ph idx="1" hasCustomPrompt="1"/>
          </p:nvPr>
        </p:nvSpPr>
        <p:spPr>
          <a:xfrm>
            <a:off x="179515" y="696542"/>
            <a:ext cx="4639968"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1" name="Group 25"/>
          <p:cNvGrpSpPr/>
          <p:nvPr userDrawn="1"/>
        </p:nvGrpSpPr>
        <p:grpSpPr>
          <a:xfrm>
            <a:off x="7263121" y="4812382"/>
            <a:ext cx="1632238" cy="197318"/>
            <a:chOff x="2619375" y="-595312"/>
            <a:chExt cx="1785938" cy="215899"/>
          </a:xfrm>
        </p:grpSpPr>
        <p:sp>
          <p:nvSpPr>
            <p:cNvPr id="22"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585545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5_Title and Content + Picture">
    <p:spTree>
      <p:nvGrpSpPr>
        <p:cNvPr id="1" name=""/>
        <p:cNvGrpSpPr/>
        <p:nvPr/>
      </p:nvGrpSpPr>
      <p:grpSpPr>
        <a:xfrm>
          <a:off x="0" y="0"/>
          <a:ext cx="0" cy="0"/>
          <a:chOff x="0" y="0"/>
          <a:chExt cx="0" cy="0"/>
        </a:xfrm>
      </p:grpSpPr>
      <p:sp>
        <p:nvSpPr>
          <p:cNvPr id="34"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31" name="Grouper 30"/>
          <p:cNvGrpSpPr/>
          <p:nvPr userDrawn="1"/>
        </p:nvGrpSpPr>
        <p:grpSpPr>
          <a:xfrm>
            <a:off x="5021581" y="-20538"/>
            <a:ext cx="1875985" cy="5164038"/>
            <a:chOff x="5021580" y="4728"/>
            <a:chExt cx="1875985" cy="6853272"/>
          </a:xfrm>
        </p:grpSpPr>
        <p:sp>
          <p:nvSpPr>
            <p:cNvPr id="32" name="Forme libre 31"/>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3" name="Forme libre 32"/>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9" name="Picture Placeholder 3"/>
          <p:cNvSpPr>
            <a:spLocks noGrp="1"/>
          </p:cNvSpPr>
          <p:nvPr>
            <p:ph type="pic" sz="quarter" idx="10" hasCustomPrompt="1"/>
          </p:nvPr>
        </p:nvSpPr>
        <p:spPr bwMode="auto">
          <a:xfrm>
            <a:off x="7079796" y="842794"/>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0" name="Picture Placeholder 3"/>
          <p:cNvSpPr>
            <a:spLocks noGrp="1"/>
          </p:cNvSpPr>
          <p:nvPr>
            <p:ph type="pic" sz="quarter" idx="12" hasCustomPrompt="1"/>
          </p:nvPr>
        </p:nvSpPr>
        <p:spPr bwMode="auto">
          <a:xfrm>
            <a:off x="7079796" y="2124658"/>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1" name="Picture Placeholder 3"/>
          <p:cNvSpPr>
            <a:spLocks noGrp="1"/>
          </p:cNvSpPr>
          <p:nvPr>
            <p:ph type="pic" sz="quarter" idx="13" hasCustomPrompt="1"/>
          </p:nvPr>
        </p:nvSpPr>
        <p:spPr bwMode="auto">
          <a:xfrm>
            <a:off x="7079796" y="3406522"/>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2"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22" name="Espace réservé du texte 6"/>
          <p:cNvSpPr>
            <a:spLocks noGrp="1"/>
          </p:cNvSpPr>
          <p:nvPr>
            <p:ph type="body" sz="quarter" idx="11" hasCustomPrompt="1"/>
          </p:nvPr>
        </p:nvSpPr>
        <p:spPr>
          <a:xfrm>
            <a:off x="5509838" y="1964218"/>
            <a:ext cx="1502469" cy="2666779"/>
          </a:xfrm>
        </p:spPr>
        <p:txBody>
          <a:bodyPr anchor="b" anchorCtr="0"/>
          <a:lstStyle>
            <a:lvl1pPr marL="0" indent="0" algn="r">
              <a:spcBef>
                <a:spcPts val="0"/>
              </a:spcBef>
              <a:buFontTx/>
              <a:buNone/>
              <a:defRPr sz="1200" b="0">
                <a:solidFill>
                  <a:srgbClr val="FFFFFF"/>
                </a:solidFill>
              </a:defRPr>
            </a:lvl1pPr>
          </a:lstStyle>
          <a:p>
            <a:pPr lvl="0"/>
            <a:r>
              <a:rPr lang="en-GB" noProof="0" dirty="0" smtClean="0"/>
              <a:t>Click to edit Master text styles</a:t>
            </a:r>
            <a:endParaRPr lang="en-GB" noProof="0" dirty="0"/>
          </a:p>
        </p:txBody>
      </p:sp>
      <p:grpSp>
        <p:nvGrpSpPr>
          <p:cNvPr id="23" name="Group 25"/>
          <p:cNvGrpSpPr/>
          <p:nvPr userDrawn="1"/>
        </p:nvGrpSpPr>
        <p:grpSpPr>
          <a:xfrm>
            <a:off x="7263121" y="4812382"/>
            <a:ext cx="1632238" cy="197318"/>
            <a:chOff x="2619375" y="-595312"/>
            <a:chExt cx="1785938" cy="215899"/>
          </a:xfrm>
        </p:grpSpPr>
        <p:sp>
          <p:nvSpPr>
            <p:cNvPr id="24"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9"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0"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3055995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Title and Content + Picture">
    <p:spTree>
      <p:nvGrpSpPr>
        <p:cNvPr id="1" name=""/>
        <p:cNvGrpSpPr/>
        <p:nvPr/>
      </p:nvGrpSpPr>
      <p:grpSpPr>
        <a:xfrm>
          <a:off x="0" y="0"/>
          <a:ext cx="0" cy="0"/>
          <a:chOff x="0" y="0"/>
          <a:chExt cx="0" cy="0"/>
        </a:xfrm>
      </p:grpSpPr>
      <p:grpSp>
        <p:nvGrpSpPr>
          <p:cNvPr id="20" name="Grouper 19"/>
          <p:cNvGrpSpPr/>
          <p:nvPr userDrawn="1"/>
        </p:nvGrpSpPr>
        <p:grpSpPr>
          <a:xfrm>
            <a:off x="5021581" y="-20538"/>
            <a:ext cx="1875985" cy="5164038"/>
            <a:chOff x="5021580" y="4728"/>
            <a:chExt cx="1875985" cy="6853272"/>
          </a:xfrm>
        </p:grpSpPr>
        <p:sp>
          <p:nvSpPr>
            <p:cNvPr id="21" name="Forme libre 20"/>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22" name="Forme libre 21"/>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grpSp>
        <p:nvGrpSpPr>
          <p:cNvPr id="16" name="Group 25"/>
          <p:cNvGrpSpPr/>
          <p:nvPr userDrawn="1"/>
        </p:nvGrpSpPr>
        <p:grpSpPr>
          <a:xfrm>
            <a:off x="7256329" y="4879328"/>
            <a:ext cx="1692409" cy="153444"/>
            <a:chOff x="2619375" y="-595312"/>
            <a:chExt cx="1785938" cy="215899"/>
          </a:xfrm>
        </p:grpSpPr>
        <p:sp>
          <p:nvSpPr>
            <p:cNvPr id="23"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4"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5"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6"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7"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8"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9"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8" name="Picture Placeholder 2"/>
          <p:cNvSpPr>
            <a:spLocks noGrp="1"/>
          </p:cNvSpPr>
          <p:nvPr>
            <p:ph type="pic" sz="quarter" idx="10" hasCustomPrompt="1"/>
          </p:nvPr>
        </p:nvSpPr>
        <p:spPr bwMode="auto">
          <a:xfrm>
            <a:off x="5501950" y="-9526"/>
            <a:ext cx="3647433" cy="5153026"/>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Tree>
    <p:extLst>
      <p:ext uri="{BB962C8B-B14F-4D97-AF65-F5344CB8AC3E}">
        <p14:creationId xmlns:p14="http://schemas.microsoft.com/office/powerpoint/2010/main" val="4086531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7_Title and Content + Text">
    <p:spTree>
      <p:nvGrpSpPr>
        <p:cNvPr id="1" name=""/>
        <p:cNvGrpSpPr/>
        <p:nvPr/>
      </p:nvGrpSpPr>
      <p:grpSpPr>
        <a:xfrm>
          <a:off x="0" y="0"/>
          <a:ext cx="0" cy="0"/>
          <a:chOff x="0" y="0"/>
          <a:chExt cx="0" cy="0"/>
        </a:xfrm>
      </p:grpSpPr>
      <p:sp>
        <p:nvSpPr>
          <p:cNvPr id="28"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5" name="Grouper 24"/>
          <p:cNvGrpSpPr/>
          <p:nvPr userDrawn="1"/>
        </p:nvGrpSpPr>
        <p:grpSpPr>
          <a:xfrm>
            <a:off x="5021581" y="-20538"/>
            <a:ext cx="1875985" cy="5164038"/>
            <a:chOff x="5021580" y="4728"/>
            <a:chExt cx="1875985" cy="6853272"/>
          </a:xfrm>
        </p:grpSpPr>
        <p:sp>
          <p:nvSpPr>
            <p:cNvPr id="26" name="Forme libre 25"/>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27" name="Forme libre 26"/>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32" name="Espace réservé du texte 6"/>
          <p:cNvSpPr>
            <a:spLocks noGrp="1"/>
          </p:cNvSpPr>
          <p:nvPr>
            <p:ph type="body" sz="quarter" idx="11" hasCustomPrompt="1"/>
          </p:nvPr>
        </p:nvSpPr>
        <p:spPr>
          <a:xfrm>
            <a:off x="5509837" y="696543"/>
            <a:ext cx="3431610" cy="3934454"/>
          </a:xfrm>
        </p:spPr>
        <p:txBody>
          <a:bodyPr anchor="ctr" anchorCtr="0"/>
          <a:lstStyle>
            <a:lvl1pPr marL="0" indent="0" algn="r">
              <a:buFontTx/>
              <a:buNone/>
              <a:defRPr sz="1600" b="1" baseline="0">
                <a:solidFill>
                  <a:srgbClr val="FFFFFF"/>
                </a:solidFill>
              </a:defRPr>
            </a:lvl1pPr>
          </a:lstStyle>
          <a:p>
            <a:pPr lvl="0"/>
            <a:r>
              <a:rPr lang="en-GB" noProof="0" dirty="0" smtClean="0"/>
              <a:t>Click to edit Master text styles</a:t>
            </a:r>
            <a:endParaRPr lang="en-GB" noProof="0" dirty="0"/>
          </a:p>
        </p:txBody>
      </p:sp>
      <p:grpSp>
        <p:nvGrpSpPr>
          <p:cNvPr id="17" name="Group 25"/>
          <p:cNvGrpSpPr/>
          <p:nvPr userDrawn="1"/>
        </p:nvGrpSpPr>
        <p:grpSpPr>
          <a:xfrm>
            <a:off x="7263121" y="4812382"/>
            <a:ext cx="1632238" cy="197318"/>
            <a:chOff x="2619375" y="-595312"/>
            <a:chExt cx="1785938" cy="215899"/>
          </a:xfrm>
        </p:grpSpPr>
        <p:sp>
          <p:nvSpPr>
            <p:cNvPr id="18"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19"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0"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3"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2769782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8_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 name="Espace réservé du contenu 2"/>
          <p:cNvSpPr>
            <a:spLocks noGrp="1"/>
          </p:cNvSpPr>
          <p:nvPr>
            <p:ph sz="half" idx="1" hasCustomPrompt="1"/>
          </p:nvPr>
        </p:nvSpPr>
        <p:spPr>
          <a:xfrm>
            <a:off x="457200" y="720927"/>
            <a:ext cx="4038600" cy="3917467"/>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4" name="Espace réservé du contenu 3"/>
          <p:cNvSpPr>
            <a:spLocks noGrp="1"/>
          </p:cNvSpPr>
          <p:nvPr>
            <p:ph sz="half" idx="2" hasCustomPrompt="1"/>
          </p:nvPr>
        </p:nvSpPr>
        <p:spPr>
          <a:xfrm>
            <a:off x="4648200" y="720927"/>
            <a:ext cx="4038600" cy="3917467"/>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2374916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Slide Title of Sec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344553"/>
            <a:ext cx="4918023" cy="866897"/>
          </a:xfrm>
        </p:spPr>
        <p:txBody>
          <a:bodyPr/>
          <a:lstStyle>
            <a:lvl1pPr algn="l">
              <a:defRPr sz="2400" baseline="0">
                <a:solidFill>
                  <a:schemeClr val="tx1"/>
                </a:solidFill>
              </a:defRPr>
            </a:lvl1pPr>
          </a:lstStyle>
          <a:p>
            <a:r>
              <a:rPr lang="en-GB" noProof="0" dirty="0" smtClean="0"/>
              <a:t>Click to edit Master 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2019650"/>
            <a:ext cx="4918023" cy="307777"/>
          </a:xfrm>
        </p:spPr>
        <p:txBody>
          <a:bodyPr anchor="t" anchorCtr="0">
            <a:spAutoFit/>
          </a:bodyPr>
          <a:lstStyle>
            <a:lvl1pPr marL="0" indent="0" algn="l">
              <a:lnSpc>
                <a:spcPct val="100000"/>
              </a:lnSpc>
              <a:spcBef>
                <a:spcPts val="0"/>
              </a:spcBef>
              <a:spcAft>
                <a:spcPts val="0"/>
              </a:spcAft>
              <a:buNone/>
              <a:defRPr sz="1400" b="0" cap="none"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text style</a:t>
            </a:r>
            <a:endParaRPr lang="en-GB" noProof="0" dirty="0"/>
          </a:p>
        </p:txBody>
      </p:sp>
      <p:sp>
        <p:nvSpPr>
          <p:cNvPr id="6" name="Espace réservé du texte 5"/>
          <p:cNvSpPr>
            <a:spLocks noGrp="1"/>
          </p:cNvSpPr>
          <p:nvPr>
            <p:ph type="body" sz="quarter" idx="10" hasCustomPrompt="1"/>
          </p:nvPr>
        </p:nvSpPr>
        <p:spPr>
          <a:xfrm>
            <a:off x="302050" y="2502958"/>
            <a:ext cx="4918022" cy="1751542"/>
          </a:xfrm>
        </p:spPr>
        <p:txBody>
          <a:bodyPr/>
          <a:lstStyle>
            <a:lvl1pPr marL="0" indent="0" algn="l">
              <a:spcBef>
                <a:spcPts val="0"/>
              </a:spcBef>
              <a:buFontTx/>
              <a:buNone/>
              <a:defRPr sz="1400" b="0">
                <a:solidFill>
                  <a:srgbClr val="505050"/>
                </a:solidFill>
              </a:defRPr>
            </a:lvl1pPr>
            <a:lvl2pPr marL="0" indent="0" algn="l">
              <a:buFontTx/>
              <a:buNone/>
              <a:defRPr/>
            </a:lvl2pPr>
            <a:lvl3pPr marL="0" indent="0" algn="l">
              <a:buFontTx/>
              <a:buNone/>
              <a:defRPr/>
            </a:lvl3pPr>
            <a:lvl4pPr marL="0" indent="0" algn="l">
              <a:buFontTx/>
              <a:buNone/>
              <a:defRPr/>
            </a:lvl4pPr>
            <a:lvl5pPr marL="0" indent="0" algn="l">
              <a:buFontTx/>
              <a:buNone/>
              <a:defRPr/>
            </a:lvl5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6"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sp>
        <p:nvSpPr>
          <p:cNvPr id="17" name="Rectangle 16"/>
          <p:cNvSpPr/>
          <p:nvPr userDrawn="1"/>
        </p:nvSpPr>
        <p:spPr bwMode="auto">
          <a:xfrm>
            <a:off x="200847" y="1636017"/>
            <a:ext cx="96122" cy="307777"/>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pic>
        <p:nvPicPr>
          <p:cNvPr id="13" name="Image 12"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9314358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7396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GB" noProof="0" dirty="0" smtClean="0"/>
              <a:t>Click to edit Master text styles</a:t>
            </a:r>
            <a:endParaRPr lang="en-GB" noProof="0" dirty="0"/>
          </a:p>
        </p:txBody>
      </p:sp>
      <p:sp>
        <p:nvSpPr>
          <p:cNvPr id="3" name="Espace réservé du contenu 2"/>
          <p:cNvSpPr>
            <a:spLocks noGrp="1"/>
          </p:cNvSpPr>
          <p:nvPr>
            <p:ph idx="1" hasCustomPrompt="1"/>
          </p:nvPr>
        </p:nvSpPr>
        <p:spPr/>
        <p:txBody>
          <a:bodyPr/>
          <a:lstStyle>
            <a:lvl1pPr>
              <a:spcBef>
                <a:spcPts val="450"/>
              </a:spcBef>
              <a:spcAft>
                <a:spcPts val="525"/>
              </a:spcAft>
              <a:defRPr/>
            </a:lvl1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3267287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Slide Title - Aerospace (IF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05885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Slide Title - Spac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3_Slide Title - Trans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0"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62243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Slide Title - Defence (Land)">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6" name="Image 15"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65153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Slide Title - Security (Cybersecurity)">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5857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Slide Title - Security (Air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5857433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Slide Title - Blank">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753347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4456" y="1"/>
            <a:ext cx="181856" cy="565200"/>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sp>
        <p:nvSpPr>
          <p:cNvPr id="2" name="Espace réservé du titre 1"/>
          <p:cNvSpPr>
            <a:spLocks noGrp="1"/>
          </p:cNvSpPr>
          <p:nvPr>
            <p:ph type="title"/>
          </p:nvPr>
        </p:nvSpPr>
        <p:spPr>
          <a:xfrm>
            <a:off x="266765" y="1"/>
            <a:ext cx="8674683" cy="561836"/>
          </a:xfrm>
          <a:prstGeom prst="rect">
            <a:avLst/>
          </a:prstGeom>
        </p:spPr>
        <p:txBody>
          <a:bodyPr vert="horz" lIns="91440" tIns="45720" rIns="91440" bIns="45720" rtlCol="0" anchor="ctr">
            <a:noAutofit/>
          </a:bodyPr>
          <a:lstStyle/>
          <a:p>
            <a:r>
              <a:rPr lang="en-GB" noProof="0" dirty="0" smtClean="0"/>
              <a:t>Click to edit Master text styles</a:t>
            </a:r>
            <a:endParaRPr lang="en-GB" noProof="0" dirty="0"/>
          </a:p>
        </p:txBody>
      </p:sp>
      <p:sp>
        <p:nvSpPr>
          <p:cNvPr id="3" name="Espace réservé du texte 2"/>
          <p:cNvSpPr>
            <a:spLocks noGrp="1"/>
          </p:cNvSpPr>
          <p:nvPr>
            <p:ph type="body" idx="1"/>
          </p:nvPr>
        </p:nvSpPr>
        <p:spPr>
          <a:xfrm>
            <a:off x="179515" y="696542"/>
            <a:ext cx="876193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5" name="Rectangle 36"/>
          <p:cNvSpPr>
            <a:spLocks noChangeArrowheads="1"/>
          </p:cNvSpPr>
          <p:nvPr/>
        </p:nvSpPr>
        <p:spPr bwMode="auto">
          <a:xfrm rot="16200000">
            <a:off x="-1919463" y="2508993"/>
            <a:ext cx="4059346"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kern="1200" noProof="0" dirty="0" smtClean="0">
                <a:solidFill>
                  <a:srgbClr val="969696"/>
                </a:solidFill>
                <a:latin typeface="+mn-lt"/>
                <a:ea typeface="+mn-ea"/>
                <a:cs typeface="+mn-cs"/>
              </a:rPr>
              <a:t>This document may not be reproduced, modified, adapted, published, translated, in any way, in whole or in part or disclosed to a third party</a:t>
            </a:r>
            <a:r>
              <a:rPr lang="en-GB" sz="600" kern="1200" baseline="0" noProof="0" dirty="0" smtClean="0">
                <a:solidFill>
                  <a:srgbClr val="969696"/>
                </a:solidFill>
                <a:latin typeface="+mn-lt"/>
                <a:ea typeface="+mn-ea"/>
                <a:cs typeface="+mn-cs"/>
              </a:rPr>
              <a:t> </a:t>
            </a:r>
            <a:r>
              <a:rPr lang="en-GB" sz="600" kern="1200" noProof="0" dirty="0" smtClean="0">
                <a:solidFill>
                  <a:srgbClr val="969696"/>
                </a:solidFill>
                <a:latin typeface="+mn-lt"/>
                <a:ea typeface="+mn-ea"/>
                <a:cs typeface="+mn-cs"/>
              </a:rPr>
              <a:t>without the prior written consent of Thales  -  © Thales  2018 All rights reserved</a:t>
            </a:r>
            <a:r>
              <a:rPr lang="en-GB" sz="600" noProof="0" dirty="0" smtClean="0">
                <a:solidFill>
                  <a:srgbClr val="969696"/>
                </a:solidFill>
              </a:rPr>
              <a:t>.</a:t>
            </a:r>
            <a:endParaRPr lang="en-GB" sz="700" noProof="0" dirty="0">
              <a:solidFill>
                <a:srgbClr val="606060"/>
              </a:solidFill>
            </a:endParaRPr>
          </a:p>
        </p:txBody>
      </p:sp>
      <p:sp>
        <p:nvSpPr>
          <p:cNvPr id="21" name="Espace réservé du numéro de diapositive 5"/>
          <p:cNvSpPr txBox="1">
            <a:spLocks/>
          </p:cNvSpPr>
          <p:nvPr/>
        </p:nvSpPr>
        <p:spPr>
          <a:xfrm>
            <a:off x="133237" y="4802828"/>
            <a:ext cx="786206" cy="273844"/>
          </a:xfrm>
          <a:prstGeom prst="rect">
            <a:avLst/>
          </a:prstGeom>
        </p:spPr>
        <p:txBody>
          <a:bodyPr vert="horz" lIns="68580" tIns="34290" rIns="68580" bIns="34290" rtlCol="0" anchor="ctr"/>
          <a:lstStyle>
            <a:defPPr>
              <a:defRPr lang="fr-FR"/>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44350D62-B6BB-E847-B7AB-6B0C5C66D2F8}" type="slidenum">
              <a:rPr lang="en-GB" sz="900" noProof="0" smtClean="0">
                <a:solidFill>
                  <a:srgbClr val="333366"/>
                </a:solidFill>
              </a:rPr>
              <a:pPr algn="l"/>
              <a:t>‹#›</a:t>
            </a:fld>
            <a:endParaRPr lang="en-GB" sz="900" noProof="0" dirty="0">
              <a:solidFill>
                <a:srgbClr val="333366"/>
              </a:solidFill>
            </a:endParaRPr>
          </a:p>
        </p:txBody>
      </p:sp>
      <p:cxnSp>
        <p:nvCxnSpPr>
          <p:cNvPr id="13" name="Straight Connector 3"/>
          <p:cNvCxnSpPr/>
          <p:nvPr/>
        </p:nvCxnSpPr>
        <p:spPr bwMode="auto">
          <a:xfrm>
            <a:off x="-4456" y="563413"/>
            <a:ext cx="9148456"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7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36"/>
          <p:cNvSpPr>
            <a:spLocks noChangeArrowheads="1"/>
          </p:cNvSpPr>
          <p:nvPr userDrawn="1"/>
        </p:nvSpPr>
        <p:spPr bwMode="auto">
          <a:xfrm>
            <a:off x="598580" y="4863364"/>
            <a:ext cx="5475047"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noProof="0" dirty="0" smtClean="0">
                <a:solidFill>
                  <a:srgbClr val="969696"/>
                </a:solidFill>
              </a:rPr>
              <a:t>REF</a:t>
            </a:r>
            <a:r>
              <a:rPr lang="en-GB" sz="600" baseline="0" noProof="0" dirty="0" smtClean="0">
                <a:solidFill>
                  <a:srgbClr val="969696"/>
                </a:solidFill>
              </a:rPr>
              <a:t> </a:t>
            </a:r>
            <a:r>
              <a:rPr lang="en-GB" sz="600" baseline="0" noProof="0" dirty="0" err="1" smtClean="0">
                <a:solidFill>
                  <a:srgbClr val="969696"/>
                </a:solidFill>
              </a:rPr>
              <a:t>xxxxxxxxxxxx</a:t>
            </a:r>
            <a:r>
              <a:rPr lang="en-GB" sz="600" baseline="0" noProof="0" dirty="0" smtClean="0">
                <a:solidFill>
                  <a:srgbClr val="969696"/>
                </a:solidFill>
              </a:rPr>
              <a:t> rev xxx - date</a:t>
            </a:r>
            <a:br>
              <a:rPr lang="en-GB" sz="600" baseline="0" noProof="0" dirty="0" smtClean="0">
                <a:solidFill>
                  <a:srgbClr val="969696"/>
                </a:solidFill>
              </a:rPr>
            </a:br>
            <a:r>
              <a:rPr lang="en-GB" sz="600" noProof="0" dirty="0" smtClean="0">
                <a:solidFill>
                  <a:srgbClr val="969696"/>
                </a:solidFill>
              </a:rPr>
              <a:t>Name of</a:t>
            </a:r>
            <a:r>
              <a:rPr lang="en-GB" sz="600" baseline="0" noProof="0" dirty="0" smtClean="0">
                <a:solidFill>
                  <a:srgbClr val="969696"/>
                </a:solidFill>
              </a:rPr>
              <a:t> the company </a:t>
            </a:r>
            <a:r>
              <a:rPr lang="en-GB" sz="600" noProof="0" dirty="0" smtClean="0">
                <a:solidFill>
                  <a:srgbClr val="969696"/>
                </a:solidFill>
              </a:rPr>
              <a:t>/ template : 87211168-GRP-EN-004</a:t>
            </a:r>
            <a:endParaRPr lang="en-GB" sz="700" noProof="0" dirty="0">
              <a:solidFill>
                <a:srgbClr val="606060"/>
              </a:solidFill>
            </a:endParaRPr>
          </a:p>
        </p:txBody>
      </p:sp>
      <p:sp>
        <p:nvSpPr>
          <p:cNvPr id="20" name="Freeform 22"/>
          <p:cNvSpPr>
            <a:spLocks/>
          </p:cNvSpPr>
          <p:nvPr userDrawn="1"/>
        </p:nvSpPr>
        <p:spPr bwMode="auto">
          <a:xfrm rot="10800000" flipH="1">
            <a:off x="159697" y="4842573"/>
            <a:ext cx="208368" cy="218336"/>
          </a:xfrm>
          <a:custGeom>
            <a:avLst/>
            <a:gdLst>
              <a:gd name="T0" fmla="*/ 39 w 412"/>
              <a:gd name="T1" fmla="*/ 411 h 411"/>
              <a:gd name="T2" fmla="*/ 0 w 412"/>
              <a:gd name="T3" fmla="*/ 411 h 411"/>
              <a:gd name="T4" fmla="*/ 0 w 412"/>
              <a:gd name="T5" fmla="*/ 0 h 411"/>
              <a:gd name="T6" fmla="*/ 412 w 412"/>
              <a:gd name="T7" fmla="*/ 0 h 411"/>
              <a:gd name="T8" fmla="*/ 412 w 412"/>
              <a:gd name="T9" fmla="*/ 39 h 411"/>
              <a:gd name="T10" fmla="*/ 39 w 412"/>
              <a:gd name="T11" fmla="*/ 39 h 411"/>
              <a:gd name="T12" fmla="*/ 39 w 412"/>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12" h="411">
                <a:moveTo>
                  <a:pt x="39" y="411"/>
                </a:moveTo>
                <a:lnTo>
                  <a:pt x="0" y="411"/>
                </a:lnTo>
                <a:lnTo>
                  <a:pt x="0" y="0"/>
                </a:lnTo>
                <a:lnTo>
                  <a:pt x="412" y="0"/>
                </a:lnTo>
                <a:lnTo>
                  <a:pt x="412" y="39"/>
                </a:lnTo>
                <a:lnTo>
                  <a:pt x="39" y="39"/>
                </a:lnTo>
                <a:lnTo>
                  <a:pt x="39" y="41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lumMod val="75000"/>
                  <a:lumOff val="25000"/>
                </a:srgbClr>
              </a:solidFill>
              <a:effectLst/>
              <a:uLnTx/>
              <a:uFillTx/>
            </a:endParaRPr>
          </a:p>
        </p:txBody>
      </p:sp>
      <p:sp>
        <p:nvSpPr>
          <p:cNvPr id="23"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2" name="Image 11" descr="logo_thales.png"/>
          <p:cNvPicPr>
            <a:picLocks noChangeAspect="1"/>
          </p:cNvPicPr>
          <p:nvPr userDrawn="1"/>
        </p:nvPicPr>
        <p:blipFill rotWithShape="1">
          <a:blip r:embed="rId21" cstate="screen">
            <a:extLst>
              <a:ext uri="{28A0092B-C50C-407E-A947-70E740481C1C}">
                <a14:useLocalDpi xmlns:a14="http://schemas.microsoft.com/office/drawing/2010/main"/>
              </a:ext>
            </a:extLst>
          </a:blip>
          <a:srcRect l="9051" t="36000" r="9051" b="36000"/>
          <a:stretch/>
        </p:blipFill>
        <p:spPr>
          <a:xfrm>
            <a:off x="7213448" y="4743026"/>
            <a:ext cx="1728000" cy="332309"/>
          </a:xfrm>
          <a:prstGeom prst="rect">
            <a:avLst/>
          </a:prstGeom>
        </p:spPr>
      </p:pic>
    </p:spTree>
    <p:extLst>
      <p:ext uri="{BB962C8B-B14F-4D97-AF65-F5344CB8AC3E}">
        <p14:creationId xmlns:p14="http://schemas.microsoft.com/office/powerpoint/2010/main" val="99482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7" r:id="rId3"/>
    <p:sldLayoutId id="2147483744" r:id="rId4"/>
    <p:sldLayoutId id="2147483739" r:id="rId5"/>
    <p:sldLayoutId id="2147483740" r:id="rId6"/>
    <p:sldLayoutId id="2147483745" r:id="rId7"/>
    <p:sldLayoutId id="2147483746" r:id="rId8"/>
    <p:sldLayoutId id="2147483736" r:id="rId9"/>
    <p:sldLayoutId id="2147483661" r:id="rId10"/>
    <p:sldLayoutId id="2147483662" r:id="rId11"/>
    <p:sldLayoutId id="2147483742" r:id="rId12"/>
    <p:sldLayoutId id="2147483663" r:id="rId13"/>
    <p:sldLayoutId id="2147483664" r:id="rId14"/>
    <p:sldLayoutId id="2147483724" r:id="rId15"/>
    <p:sldLayoutId id="2147483666" r:id="rId16"/>
    <p:sldLayoutId id="2147483652" r:id="rId17"/>
    <p:sldLayoutId id="2147483730" r:id="rId18"/>
    <p:sldLayoutId id="2147483667" r:id="rId19"/>
  </p:sldLayoutIdLst>
  <p:txStyles>
    <p:titleStyle>
      <a:lvl1pPr algn="l" defTabSz="342900" rtl="0" eaLnBrk="1" latinLnBrk="0" hangingPunct="1">
        <a:lnSpc>
          <a:spcPct val="90000"/>
        </a:lnSpc>
        <a:spcBef>
          <a:spcPct val="0"/>
        </a:spcBef>
        <a:buNone/>
        <a:defRPr sz="2000" b="1" kern="1200" baseline="0">
          <a:solidFill>
            <a:schemeClr val="tx1"/>
          </a:solidFill>
          <a:latin typeface="+mj-lt"/>
          <a:ea typeface="+mj-ea"/>
          <a:cs typeface="+mj-cs"/>
        </a:defRPr>
      </a:lvl1pPr>
    </p:titleStyle>
    <p:bodyStyle>
      <a:lvl1pPr marL="270000" indent="-135731" algn="l" defTabSz="342900" rtl="0" eaLnBrk="1" latinLnBrk="0" hangingPunct="1">
        <a:lnSpc>
          <a:spcPct val="100000"/>
        </a:lnSpc>
        <a:spcBef>
          <a:spcPts val="450"/>
        </a:spcBef>
        <a:spcAft>
          <a:spcPts val="525"/>
        </a:spcAft>
        <a:buClr>
          <a:schemeClr val="bg2"/>
        </a:buClr>
        <a:buSzPct val="90000"/>
        <a:buFont typeface="Century Gothic" panose="020B0502020202020204" pitchFamily="34" charset="0"/>
        <a:buChar char="▌"/>
        <a:tabLst>
          <a:tab pos="739379" algn="l"/>
        </a:tabLst>
        <a:defRPr lang="fr-FR" sz="1800" b="1" kern="1200" dirty="0" smtClean="0">
          <a:solidFill>
            <a:schemeClr val="bg2"/>
          </a:solidFill>
          <a:latin typeface="+mn-lt"/>
          <a:ea typeface="+mn-ea"/>
          <a:cs typeface="+mn-cs"/>
        </a:defRPr>
      </a:lvl1pPr>
      <a:lvl2pPr marL="452438" indent="-184150" algn="l" defTabSz="342900" rtl="0" eaLnBrk="1" latinLnBrk="0" hangingPunct="1">
        <a:spcBef>
          <a:spcPts val="225"/>
        </a:spcBef>
        <a:spcAft>
          <a:spcPts val="450"/>
        </a:spcAft>
        <a:buSzPct val="100000"/>
        <a:buFontTx/>
        <a:buBlip>
          <a:blip r:embed="rId22"/>
        </a:buBlip>
        <a:tabLst/>
        <a:defRPr sz="1600" kern="1200">
          <a:solidFill>
            <a:schemeClr val="tx1"/>
          </a:solidFill>
          <a:latin typeface="+mn-lt"/>
          <a:ea typeface="+mn-ea"/>
          <a:cs typeface="+mn-cs"/>
        </a:defRPr>
      </a:lvl2pPr>
      <a:lvl3pPr marL="714375" indent="-177800" algn="l" defTabSz="342900" rtl="0" eaLnBrk="1" latinLnBrk="0" hangingPunct="1">
        <a:spcBef>
          <a:spcPts val="0"/>
        </a:spcBef>
        <a:spcAft>
          <a:spcPts val="150"/>
        </a:spcAft>
        <a:buSzPct val="100000"/>
        <a:buFont typeface="Lucida Grande"/>
        <a:buChar char="-"/>
        <a:tabLst/>
        <a:defRPr sz="1500" kern="1200">
          <a:solidFill>
            <a:schemeClr val="accent4"/>
          </a:solidFill>
          <a:latin typeface="+mn-lt"/>
          <a:ea typeface="+mn-ea"/>
          <a:cs typeface="+mn-cs"/>
        </a:defRPr>
      </a:lvl3pPr>
      <a:lvl4pPr marL="1200150" indent="-171450" algn="l" defTabSz="342900" rtl="0" eaLnBrk="1" latinLnBrk="0" hangingPunct="1">
        <a:spcBef>
          <a:spcPct val="20000"/>
        </a:spcBef>
        <a:buFont typeface="Arial"/>
        <a:buChar char="–"/>
        <a:defRPr sz="9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9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asicoservicenowlearning.in/2020/01/what-is-servicenow-tool-used-fo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2049" y="2466906"/>
            <a:ext cx="4918023" cy="1731094"/>
          </a:xfrm>
        </p:spPr>
        <p:txBody>
          <a:bodyPr/>
          <a:lstStyle/>
          <a:p>
            <a:r>
              <a:rPr lang="en-GB" sz="3200" b="0" dirty="0" smtClean="0"/>
              <a:t>Training Presentation on</a:t>
            </a:r>
            <a:br>
              <a:rPr lang="en-GB" sz="3200" b="0" dirty="0" smtClean="0"/>
            </a:br>
            <a:r>
              <a:rPr lang="en-GB" sz="3200" b="0" dirty="0" smtClean="0"/>
              <a:t/>
            </a:r>
            <a:br>
              <a:rPr lang="en-GB" sz="3200" b="0" dirty="0" smtClean="0"/>
            </a:br>
            <a:r>
              <a:rPr lang="en-GB" sz="1800" b="0" dirty="0" smtClean="0"/>
              <a:t>ODC/OSM</a:t>
            </a:r>
            <a:br>
              <a:rPr lang="en-GB" sz="1800" b="0" dirty="0" smtClean="0"/>
            </a:br>
            <a:r>
              <a:rPr lang="en-GB" sz="1800" b="0" dirty="0" smtClean="0"/>
              <a:t>Service Now(SNOW)</a:t>
            </a:r>
            <a:br>
              <a:rPr lang="en-GB" sz="1800" b="0" dirty="0" smtClean="0"/>
            </a:br>
            <a:r>
              <a:rPr lang="en-GB" sz="1800" b="0" dirty="0" smtClean="0"/>
              <a:t>Escalation </a:t>
            </a:r>
            <a:r>
              <a:rPr lang="en-GB" sz="2000" b="0" dirty="0" smtClean="0"/>
              <a:t>process</a:t>
            </a:r>
            <a:r>
              <a:rPr lang="en-GB" sz="1800" b="0" dirty="0" smtClean="0"/>
              <a:t/>
            </a:r>
            <a:br>
              <a:rPr lang="en-GB" sz="1800" b="0" dirty="0" smtClean="0"/>
            </a:br>
            <a:r>
              <a:rPr lang="en-GB" sz="1800" b="0" dirty="0" smtClean="0"/>
              <a:t/>
            </a:r>
            <a:br>
              <a:rPr lang="en-GB" sz="1800" b="0" dirty="0" smtClean="0"/>
            </a:br>
            <a:r>
              <a:rPr lang="en-GB" sz="1800" b="0" dirty="0" smtClean="0"/>
              <a:t/>
            </a:r>
            <a:br>
              <a:rPr lang="en-GB" sz="1800" b="0" dirty="0" smtClean="0"/>
            </a:br>
            <a:r>
              <a:rPr lang="en-GB" sz="3200" b="0" dirty="0" smtClean="0"/>
              <a:t/>
            </a:r>
            <a:br>
              <a:rPr lang="en-GB" sz="3200" b="0" dirty="0" smtClean="0"/>
            </a:br>
            <a:r>
              <a:rPr lang="en-GB" sz="3200" b="0" dirty="0" smtClean="0"/>
              <a:t> </a:t>
            </a:r>
            <a:br>
              <a:rPr lang="en-GB" sz="3200" b="0" dirty="0" smtClean="0"/>
            </a:br>
            <a:r>
              <a:rPr lang="en-GB" dirty="0" smtClean="0"/>
              <a:t/>
            </a:r>
            <a:br>
              <a:rPr lang="en-GB" dirty="0" smtClean="0"/>
            </a:br>
            <a:r>
              <a:rPr lang="en-GB" dirty="0" smtClean="0"/>
              <a:t> </a:t>
            </a:r>
            <a:endParaRPr lang="en-GB" dirty="0"/>
          </a:p>
        </p:txBody>
      </p:sp>
      <p:sp>
        <p:nvSpPr>
          <p:cNvPr id="5" name="Sous-titre 4"/>
          <p:cNvSpPr>
            <a:spLocks noGrp="1"/>
          </p:cNvSpPr>
          <p:nvPr>
            <p:ph type="subTitle" idx="1"/>
          </p:nvPr>
        </p:nvSpPr>
        <p:spPr>
          <a:xfrm>
            <a:off x="302049" y="3134826"/>
            <a:ext cx="4918023" cy="1169551"/>
          </a:xfrm>
        </p:spPr>
        <p:txBody>
          <a:bodyPr/>
          <a:lstStyle/>
          <a:p>
            <a:endParaRPr lang="en-GB" dirty="0" smtClean="0"/>
          </a:p>
          <a:p>
            <a:endParaRPr lang="en-GB" dirty="0" smtClean="0"/>
          </a:p>
          <a:p>
            <a:endParaRPr lang="en-GB" dirty="0" smtClean="0"/>
          </a:p>
          <a:p>
            <a:r>
              <a:rPr lang="en-GB" dirty="0" smtClean="0"/>
              <a:t>By:</a:t>
            </a:r>
          </a:p>
          <a:p>
            <a:r>
              <a:rPr lang="en-GB" dirty="0" smtClean="0"/>
              <a:t>Awadhesh </a:t>
            </a:r>
            <a:r>
              <a:rPr lang="en-GB" dirty="0" err="1" smtClean="0"/>
              <a:t>sharma</a:t>
            </a:r>
            <a:endParaRPr lang="en-GB" dirty="0" smtClean="0"/>
          </a:p>
        </p:txBody>
      </p:sp>
    </p:spTree>
    <p:extLst>
      <p:ext uri="{BB962C8B-B14F-4D97-AF65-F5344CB8AC3E}">
        <p14:creationId xmlns:p14="http://schemas.microsoft.com/office/powerpoint/2010/main" val="139844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Escalation Management For Americas</a:t>
            </a:r>
            <a:endParaRPr lang="en-US" dirty="0"/>
          </a:p>
        </p:txBody>
      </p:sp>
      <p:sp>
        <p:nvSpPr>
          <p:cNvPr id="3" name="Content Placeholder 2"/>
          <p:cNvSpPr>
            <a:spLocks noGrp="1"/>
          </p:cNvSpPr>
          <p:nvPr>
            <p:ph idx="1"/>
          </p:nvPr>
        </p:nvSpPr>
        <p:spPr/>
        <p:txBody>
          <a:bodyPr/>
          <a:lstStyle/>
          <a:p>
            <a:pPr marL="134269" indent="0">
              <a:buNone/>
            </a:pPr>
            <a:endParaRPr lang="en-US" dirty="0" smtClean="0">
              <a:solidFill>
                <a:schemeClr val="bg2">
                  <a:lumMod val="60000"/>
                  <a:lumOff val="40000"/>
                </a:schemeClr>
              </a:solidFill>
            </a:endParaRPr>
          </a:p>
          <a:p>
            <a:pPr marL="134269" indent="0">
              <a:buNone/>
            </a:pPr>
            <a:endParaRPr lang="en-US" dirty="0" smtClean="0">
              <a:solidFill>
                <a:schemeClr val="bg2">
                  <a:lumMod val="60000"/>
                  <a:lumOff val="40000"/>
                </a:schemeClr>
              </a:solidFill>
            </a:endParaRPr>
          </a:p>
          <a:p>
            <a:pPr marL="134269"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06958620"/>
              </p:ext>
            </p:extLst>
          </p:nvPr>
        </p:nvGraphicFramePr>
        <p:xfrm>
          <a:off x="624946" y="701751"/>
          <a:ext cx="7953309" cy="1605135"/>
        </p:xfrm>
        <a:graphic>
          <a:graphicData uri="http://schemas.openxmlformats.org/drawingml/2006/table">
            <a:tbl>
              <a:tblPr firstRow="1" bandRow="1">
                <a:tableStyleId>{21E4AEA4-8DFA-4A89-87EB-49C32662AFE0}</a:tableStyleId>
              </a:tblPr>
              <a:tblGrid>
                <a:gridCol w="1726342">
                  <a:extLst>
                    <a:ext uri="{9D8B030D-6E8A-4147-A177-3AD203B41FA5}">
                      <a16:colId xmlns:a16="http://schemas.microsoft.com/office/drawing/2014/main" val="2481783154"/>
                    </a:ext>
                  </a:extLst>
                </a:gridCol>
                <a:gridCol w="3575864">
                  <a:extLst>
                    <a:ext uri="{9D8B030D-6E8A-4147-A177-3AD203B41FA5}">
                      <a16:colId xmlns:a16="http://schemas.microsoft.com/office/drawing/2014/main" val="4265231850"/>
                    </a:ext>
                  </a:extLst>
                </a:gridCol>
                <a:gridCol w="2651103">
                  <a:extLst>
                    <a:ext uri="{9D8B030D-6E8A-4147-A177-3AD203B41FA5}">
                      <a16:colId xmlns:a16="http://schemas.microsoft.com/office/drawing/2014/main" val="4084035029"/>
                    </a:ext>
                  </a:extLst>
                </a:gridCol>
              </a:tblGrid>
              <a:tr h="535045">
                <a:tc>
                  <a:txBody>
                    <a:bodyPr/>
                    <a:lstStyle/>
                    <a:p>
                      <a:r>
                        <a:rPr lang="en-US" sz="1400" dirty="0" smtClean="0"/>
                        <a:t>Solution</a:t>
                      </a:r>
                      <a:endParaRPr lang="en-US" sz="1400" dirty="0"/>
                    </a:p>
                  </a:txBody>
                  <a:tcPr/>
                </a:tc>
                <a:tc>
                  <a:txBody>
                    <a:bodyPr/>
                    <a:lstStyle/>
                    <a:p>
                      <a:pPr marL="0" marR="0" algn="just">
                        <a:spcBef>
                          <a:spcPts val="0"/>
                        </a:spcBef>
                        <a:spcAft>
                          <a:spcPts val="0"/>
                        </a:spcAft>
                      </a:pPr>
                      <a:r>
                        <a:rPr lang="en-US" sz="1400" dirty="0" smtClean="0">
                          <a:effectLst/>
                        </a:rPr>
                        <a:t>Team DL</a:t>
                      </a:r>
                      <a:endParaRPr lang="en-US" sz="1400" dirty="0" smtClean="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dirty="0" smtClean="0"/>
                        <a:t>SNOW Group</a:t>
                      </a:r>
                      <a:endParaRPr lang="en-US" dirty="0"/>
                    </a:p>
                  </a:txBody>
                  <a:tcPr/>
                </a:tc>
                <a:extLst>
                  <a:ext uri="{0D108BD9-81ED-4DB2-BD59-A6C34878D82A}">
                    <a16:rowId xmlns:a16="http://schemas.microsoft.com/office/drawing/2014/main" val="3728269836"/>
                  </a:ext>
                </a:extLst>
              </a:tr>
              <a:tr h="535045">
                <a:tc>
                  <a:txBody>
                    <a:bodyPr/>
                    <a:lstStyle/>
                    <a:p>
                      <a:r>
                        <a:rPr lang="en-US" dirty="0" smtClean="0"/>
                        <a:t>ODC/OSM</a:t>
                      </a:r>
                      <a:endParaRPr lang="en-US" dirty="0"/>
                    </a:p>
                  </a:txBody>
                  <a:tcPr/>
                </a:tc>
                <a:tc>
                  <a:txBody>
                    <a:bodyPr/>
                    <a:lstStyle/>
                    <a:p>
                      <a:r>
                        <a:rPr lang="en-IN" sz="1000" kern="1200" dirty="0" smtClean="0">
                          <a:effectLst/>
                        </a:rPr>
                        <a:t>DL_DES_RUN_AMERICAS_ODC@Thalesgroup.com</a:t>
                      </a:r>
                      <a:endParaRPr lang="en-US" sz="1000" dirty="0"/>
                    </a:p>
                  </a:txBody>
                  <a:tcPr/>
                </a:tc>
                <a:tc>
                  <a:txBody>
                    <a:bodyPr/>
                    <a:lstStyle/>
                    <a:p>
                      <a:r>
                        <a:rPr lang="en-IN" sz="1000" kern="1200" dirty="0" smtClean="0">
                          <a:effectLst/>
                        </a:rPr>
                        <a:t>DES AMERICAS - RUN - L2 ODC</a:t>
                      </a:r>
                      <a:endParaRPr lang="en-US" sz="1000" dirty="0"/>
                    </a:p>
                  </a:txBody>
                  <a:tcPr/>
                </a:tc>
                <a:extLst>
                  <a:ext uri="{0D108BD9-81ED-4DB2-BD59-A6C34878D82A}">
                    <a16:rowId xmlns:a16="http://schemas.microsoft.com/office/drawing/2014/main" val="680456116"/>
                  </a:ext>
                </a:extLst>
              </a:tr>
              <a:tr h="535045">
                <a:tc>
                  <a:txBody>
                    <a:bodyPr/>
                    <a:lstStyle/>
                    <a:p>
                      <a:r>
                        <a:rPr lang="en-US" dirty="0" smtClean="0"/>
                        <a:t>KYC</a:t>
                      </a:r>
                      <a:endParaRPr lang="en-US" dirty="0"/>
                    </a:p>
                  </a:txBody>
                  <a:tcPr/>
                </a:tc>
                <a:tc>
                  <a:txBody>
                    <a:bodyPr/>
                    <a:lstStyle/>
                    <a:p>
                      <a:pPr marL="0" marR="0" algn="just">
                        <a:spcBef>
                          <a:spcPts val="0"/>
                        </a:spcBef>
                        <a:spcAft>
                          <a:spcPts val="0"/>
                        </a:spcAft>
                      </a:pPr>
                      <a:r>
                        <a:rPr lang="en-IN" sz="1000" dirty="0">
                          <a:effectLst/>
                        </a:rPr>
                        <a:t>DL_DES_RUN_AMERICAS_IDENTITY@Thalesgroup.com</a:t>
                      </a:r>
                      <a:endParaRPr lang="en-US" sz="100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kern="1200" dirty="0" smtClean="0">
                          <a:effectLst/>
                        </a:rPr>
                        <a:t>DES AMERICAS - RUN - L2 IDENTITY</a:t>
                      </a:r>
                      <a:endParaRPr lang="en-US" sz="1000" dirty="0"/>
                    </a:p>
                  </a:txBody>
                  <a:tcPr/>
                </a:tc>
                <a:extLst>
                  <a:ext uri="{0D108BD9-81ED-4DB2-BD59-A6C34878D82A}">
                    <a16:rowId xmlns:a16="http://schemas.microsoft.com/office/drawing/2014/main" val="375449535"/>
                  </a:ext>
                </a:extLst>
              </a:tr>
            </a:tbl>
          </a:graphicData>
        </a:graphic>
      </p:graphicFrame>
    </p:spTree>
    <p:extLst>
      <p:ext uri="{BB962C8B-B14F-4D97-AF65-F5344CB8AC3E}">
        <p14:creationId xmlns:p14="http://schemas.microsoft.com/office/powerpoint/2010/main" val="321421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Escalation For Asia/</a:t>
            </a:r>
            <a:r>
              <a:rPr lang="en-US" dirty="0" err="1" smtClean="0"/>
              <a:t>Emea</a:t>
            </a:r>
            <a:endParaRPr lang="en-US" dirty="0"/>
          </a:p>
        </p:txBody>
      </p:sp>
      <p:sp>
        <p:nvSpPr>
          <p:cNvPr id="3" name="Content Placeholder 2"/>
          <p:cNvSpPr>
            <a:spLocks noGrp="1"/>
          </p:cNvSpPr>
          <p:nvPr>
            <p:ph idx="1"/>
          </p:nvPr>
        </p:nvSpPr>
        <p:spPr/>
        <p:txBody>
          <a:bodyPr/>
          <a:lstStyle/>
          <a:p>
            <a:pPr lvl="0"/>
            <a:r>
              <a:rPr lang="en-US" dirty="0"/>
              <a:t>EMEA/Asia: ODC/OSM, KYC/TDI, TKM, TSM and </a:t>
            </a:r>
            <a:r>
              <a:rPr lang="en-US" dirty="0" smtClean="0"/>
              <a:t>TAM</a:t>
            </a:r>
            <a:endParaRPr lang="en-US" dirty="0"/>
          </a:p>
          <a:p>
            <a:pPr marL="134269" lvl="0" indent="0">
              <a:buNone/>
            </a:pPr>
            <a:r>
              <a:rPr lang="en-US" sz="1400" b="0" dirty="0" smtClean="0"/>
              <a:t>#Use </a:t>
            </a:r>
            <a:r>
              <a:rPr lang="en-US" sz="1400" b="0" dirty="0"/>
              <a:t>case 1: IRT receives alert on Pager Duty in business and Non-business </a:t>
            </a:r>
            <a:r>
              <a:rPr lang="en-US" sz="1400" b="0" dirty="0" smtClean="0"/>
              <a:t>hours.</a:t>
            </a:r>
          </a:p>
          <a:p>
            <a:pPr marL="134269" lvl="0" indent="0">
              <a:buNone/>
            </a:pPr>
            <a:r>
              <a:rPr lang="en-US" sz="1400" b="0" dirty="0"/>
              <a:t>#</a:t>
            </a:r>
            <a:r>
              <a:rPr lang="en-US" sz="1400" b="0" dirty="0" smtClean="0"/>
              <a:t>Use </a:t>
            </a:r>
            <a:r>
              <a:rPr lang="en-US" sz="1400" b="0" dirty="0"/>
              <a:t>case 2: IRT receives P1/P2/P3 ticket on SNOW from customers.</a:t>
            </a:r>
          </a:p>
          <a:p>
            <a:pPr marL="134269"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0998896"/>
              </p:ext>
            </p:extLst>
          </p:nvPr>
        </p:nvGraphicFramePr>
        <p:xfrm>
          <a:off x="616178" y="1934373"/>
          <a:ext cx="8325270" cy="1904993"/>
        </p:xfrm>
        <a:graphic>
          <a:graphicData uri="http://schemas.openxmlformats.org/drawingml/2006/table">
            <a:tbl>
              <a:tblPr firstRow="1" bandRow="1">
                <a:tableStyleId>{21E4AEA4-8DFA-4A89-87EB-49C32662AFE0}</a:tableStyleId>
              </a:tblPr>
              <a:tblGrid>
                <a:gridCol w="2375232">
                  <a:extLst>
                    <a:ext uri="{9D8B030D-6E8A-4147-A177-3AD203B41FA5}">
                      <a16:colId xmlns:a16="http://schemas.microsoft.com/office/drawing/2014/main" val="2620549538"/>
                    </a:ext>
                  </a:extLst>
                </a:gridCol>
                <a:gridCol w="3989276">
                  <a:extLst>
                    <a:ext uri="{9D8B030D-6E8A-4147-A177-3AD203B41FA5}">
                      <a16:colId xmlns:a16="http://schemas.microsoft.com/office/drawing/2014/main" val="3194307205"/>
                    </a:ext>
                  </a:extLst>
                </a:gridCol>
                <a:gridCol w="1960762">
                  <a:extLst>
                    <a:ext uri="{9D8B030D-6E8A-4147-A177-3AD203B41FA5}">
                      <a16:colId xmlns:a16="http://schemas.microsoft.com/office/drawing/2014/main" val="1058244063"/>
                    </a:ext>
                  </a:extLst>
                </a:gridCol>
              </a:tblGrid>
              <a:tr h="486485">
                <a:tc>
                  <a:txBody>
                    <a:bodyPr/>
                    <a:lstStyle/>
                    <a:p>
                      <a:r>
                        <a:rPr lang="en-US" dirty="0" smtClean="0"/>
                        <a:t>Solution</a:t>
                      </a:r>
                      <a:endParaRPr lang="en-US" dirty="0"/>
                    </a:p>
                  </a:txBody>
                  <a:tcPr/>
                </a:tc>
                <a:tc>
                  <a:txBody>
                    <a:bodyPr/>
                    <a:lstStyle/>
                    <a:p>
                      <a:r>
                        <a:rPr lang="en-US" dirty="0" smtClean="0"/>
                        <a:t>Team DL</a:t>
                      </a:r>
                      <a:endParaRPr lang="en-US" dirty="0"/>
                    </a:p>
                  </a:txBody>
                  <a:tcPr/>
                </a:tc>
                <a:tc>
                  <a:txBody>
                    <a:bodyPr/>
                    <a:lstStyle/>
                    <a:p>
                      <a:r>
                        <a:rPr lang="en-US" dirty="0" smtClean="0"/>
                        <a:t>SNOW Group</a:t>
                      </a:r>
                      <a:endParaRPr lang="en-US" dirty="0"/>
                    </a:p>
                  </a:txBody>
                  <a:tcPr/>
                </a:tc>
                <a:extLst>
                  <a:ext uri="{0D108BD9-81ED-4DB2-BD59-A6C34878D82A}">
                    <a16:rowId xmlns:a16="http://schemas.microsoft.com/office/drawing/2014/main" val="4146783344"/>
                  </a:ext>
                </a:extLst>
              </a:tr>
              <a:tr h="457794">
                <a:tc>
                  <a:txBody>
                    <a:bodyPr/>
                    <a:lstStyle/>
                    <a:p>
                      <a:r>
                        <a:rPr lang="en-US" dirty="0" smtClean="0"/>
                        <a:t>ODC/OSM/</a:t>
                      </a:r>
                    </a:p>
                    <a:p>
                      <a:r>
                        <a:rPr lang="en-US" dirty="0" smtClean="0"/>
                        <a:t>M2M</a:t>
                      </a:r>
                      <a:endParaRPr lang="en-US" dirty="0"/>
                    </a:p>
                  </a:txBody>
                  <a:tcPr/>
                </a:tc>
                <a:tc>
                  <a:txBody>
                    <a:bodyPr/>
                    <a:lstStyle/>
                    <a:p>
                      <a:r>
                        <a:rPr lang="en-IN" sz="1200" kern="1200" dirty="0" smtClean="0">
                          <a:solidFill>
                            <a:schemeClr val="dk1"/>
                          </a:solidFill>
                          <a:effectLst/>
                          <a:latin typeface="+mn-lt"/>
                          <a:ea typeface="+mn-ea"/>
                          <a:cs typeface="+mn-cs"/>
                        </a:rPr>
                        <a:t>dl_des_run_ww_odc@thalesgroup.com</a:t>
                      </a:r>
                      <a:endParaRPr lang="en-US" sz="1200" dirty="0"/>
                    </a:p>
                  </a:txBody>
                  <a:tcPr/>
                </a:tc>
                <a:tc>
                  <a:txBody>
                    <a:bodyPr/>
                    <a:lstStyle/>
                    <a:p>
                      <a:r>
                        <a:rPr lang="en-IN" sz="1100" kern="1200" dirty="0" smtClean="0">
                          <a:solidFill>
                            <a:schemeClr val="dk1"/>
                          </a:solidFill>
                          <a:effectLst/>
                          <a:latin typeface="+mn-lt"/>
                          <a:ea typeface="+mn-ea"/>
                          <a:cs typeface="+mn-cs"/>
                        </a:rPr>
                        <a:t>DES WW - RUN - L2 ODC</a:t>
                      </a:r>
                      <a:endParaRPr lang="en-US" sz="1100" dirty="0"/>
                    </a:p>
                  </a:txBody>
                  <a:tcPr/>
                </a:tc>
                <a:extLst>
                  <a:ext uri="{0D108BD9-81ED-4DB2-BD59-A6C34878D82A}">
                    <a16:rowId xmlns:a16="http://schemas.microsoft.com/office/drawing/2014/main" val="3369744912"/>
                  </a:ext>
                </a:extLst>
              </a:tr>
              <a:tr h="457794">
                <a:tc>
                  <a:txBody>
                    <a:bodyPr/>
                    <a:lstStyle/>
                    <a:p>
                      <a:r>
                        <a:rPr lang="en-US" dirty="0" smtClean="0"/>
                        <a:t>KYC/TDI</a:t>
                      </a:r>
                      <a:endParaRPr lang="en-US" dirty="0"/>
                    </a:p>
                  </a:txBody>
                  <a:tcPr/>
                </a:tc>
                <a:tc>
                  <a:txBody>
                    <a:bodyPr/>
                    <a:lstStyle/>
                    <a:p>
                      <a:r>
                        <a:rPr lang="en-IN" sz="1200" kern="1200" dirty="0" smtClean="0">
                          <a:solidFill>
                            <a:schemeClr val="dk1"/>
                          </a:solidFill>
                          <a:effectLst/>
                          <a:latin typeface="+mn-lt"/>
                          <a:ea typeface="+mn-ea"/>
                          <a:cs typeface="+mn-cs"/>
                        </a:rPr>
                        <a:t>dl_des_run_ww_kyc@thalesgroup.com</a:t>
                      </a:r>
                      <a:endParaRPr lang="en-US" sz="1200" dirty="0"/>
                    </a:p>
                  </a:txBody>
                  <a:tcPr/>
                </a:tc>
                <a:tc>
                  <a:txBody>
                    <a:bodyPr/>
                    <a:lstStyle/>
                    <a:p>
                      <a:r>
                        <a:rPr lang="en-IN" sz="1100" kern="1200" dirty="0" smtClean="0">
                          <a:solidFill>
                            <a:schemeClr val="dk1"/>
                          </a:solidFill>
                          <a:effectLst/>
                          <a:latin typeface="+mn-lt"/>
                          <a:ea typeface="+mn-ea"/>
                          <a:cs typeface="+mn-cs"/>
                        </a:rPr>
                        <a:t>DES WW - RUN - L2 TDI</a:t>
                      </a:r>
                      <a:endParaRPr lang="en-US" sz="1100" dirty="0"/>
                    </a:p>
                  </a:txBody>
                  <a:tcPr/>
                </a:tc>
                <a:extLst>
                  <a:ext uri="{0D108BD9-81ED-4DB2-BD59-A6C34878D82A}">
                    <a16:rowId xmlns:a16="http://schemas.microsoft.com/office/drawing/2014/main" val="218506344"/>
                  </a:ext>
                </a:extLst>
              </a:tr>
              <a:tr h="457794">
                <a:tc>
                  <a:txBody>
                    <a:bodyPr/>
                    <a:lstStyle/>
                    <a:p>
                      <a:r>
                        <a:rPr lang="en-US" dirty="0" smtClean="0"/>
                        <a:t>TKM</a:t>
                      </a:r>
                      <a:endParaRPr lang="en-US" dirty="0"/>
                    </a:p>
                  </a:txBody>
                  <a:tcPr/>
                </a:tc>
                <a:tc>
                  <a:txBody>
                    <a:bodyPr/>
                    <a:lstStyle/>
                    <a:p>
                      <a:r>
                        <a:rPr lang="en-IN" sz="1200" kern="1200" dirty="0" smtClean="0">
                          <a:solidFill>
                            <a:schemeClr val="dk1"/>
                          </a:solidFill>
                          <a:effectLst/>
                          <a:latin typeface="+mn-lt"/>
                          <a:ea typeface="+mn-ea"/>
                          <a:cs typeface="+mn-cs"/>
                        </a:rPr>
                        <a:t>dl_des_run_emea_tkm@thalesgroup.com</a:t>
                      </a:r>
                      <a:endParaRPr lang="en-US" sz="1200" dirty="0"/>
                    </a:p>
                  </a:txBody>
                  <a:tcPr/>
                </a:tc>
                <a:tc>
                  <a:txBody>
                    <a:bodyPr/>
                    <a:lstStyle/>
                    <a:p>
                      <a:r>
                        <a:rPr lang="en-IN" sz="1100" kern="1200" dirty="0" smtClean="0">
                          <a:solidFill>
                            <a:schemeClr val="dk1"/>
                          </a:solidFill>
                          <a:effectLst/>
                          <a:latin typeface="+mn-lt"/>
                          <a:ea typeface="+mn-ea"/>
                          <a:cs typeface="+mn-cs"/>
                        </a:rPr>
                        <a:t>DES EMEA - RUN - L2 TKM</a:t>
                      </a:r>
                      <a:endParaRPr lang="en-US" sz="1100" dirty="0"/>
                    </a:p>
                  </a:txBody>
                  <a:tcPr/>
                </a:tc>
                <a:extLst>
                  <a:ext uri="{0D108BD9-81ED-4DB2-BD59-A6C34878D82A}">
                    <a16:rowId xmlns:a16="http://schemas.microsoft.com/office/drawing/2014/main" val="711788278"/>
                  </a:ext>
                </a:extLst>
              </a:tr>
            </a:tbl>
          </a:graphicData>
        </a:graphic>
      </p:graphicFrame>
    </p:spTree>
    <p:extLst>
      <p:ext uri="{BB962C8B-B14F-4D97-AF65-F5344CB8AC3E}">
        <p14:creationId xmlns:p14="http://schemas.microsoft.com/office/powerpoint/2010/main" val="226461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Layers</a:t>
            </a:r>
            <a:endParaRPr lang="en-US" dirty="0"/>
          </a:p>
        </p:txBody>
      </p:sp>
      <p:sp>
        <p:nvSpPr>
          <p:cNvPr id="3" name="Content Placeholder 2"/>
          <p:cNvSpPr>
            <a:spLocks noGrp="1"/>
          </p:cNvSpPr>
          <p:nvPr>
            <p:ph idx="1"/>
          </p:nvPr>
        </p:nvSpPr>
        <p:spPr/>
        <p:txBody>
          <a:bodyPr/>
          <a:lstStyle/>
          <a:p>
            <a:pPr marL="134269" indent="0">
              <a:buNone/>
            </a:pPr>
            <a:r>
              <a:rPr lang="en-US" dirty="0" smtClean="0"/>
              <a:t>SL-1</a:t>
            </a:r>
            <a:r>
              <a:rPr lang="en-US" b="0" dirty="0" smtClean="0"/>
              <a:t> :- This layer receive traffic from Public network.</a:t>
            </a:r>
          </a:p>
          <a:p>
            <a:pPr marL="134269" indent="0">
              <a:buNone/>
            </a:pPr>
            <a:r>
              <a:rPr lang="en-US" dirty="0" smtClean="0"/>
              <a:t>SL1</a:t>
            </a:r>
            <a:r>
              <a:rPr lang="en-US" b="0" dirty="0" smtClean="0"/>
              <a:t> :-This layer manages incoming and outgoing traffic via VPN.</a:t>
            </a:r>
          </a:p>
          <a:p>
            <a:pPr marL="134269" indent="0">
              <a:buNone/>
            </a:pPr>
            <a:r>
              <a:rPr lang="en-US" dirty="0" smtClean="0"/>
              <a:t>SL2</a:t>
            </a:r>
            <a:r>
              <a:rPr lang="en-US" b="0" dirty="0" smtClean="0"/>
              <a:t> :- This Layer is responsible to process the request. Various Application servers are installed on this layer. Such as SMDP.</a:t>
            </a:r>
          </a:p>
          <a:p>
            <a:pPr marL="134269" indent="0">
              <a:buNone/>
            </a:pPr>
            <a:r>
              <a:rPr lang="en-US" dirty="0" smtClean="0"/>
              <a:t>SL3</a:t>
            </a:r>
            <a:r>
              <a:rPr lang="en-US" b="0" dirty="0" smtClean="0"/>
              <a:t> :- It is the most secure layer .KMS (Key Management service) deployed here.</a:t>
            </a:r>
            <a:endParaRPr lang="en-US" b="0" dirty="0"/>
          </a:p>
        </p:txBody>
      </p:sp>
    </p:spTree>
    <p:extLst>
      <p:ext uri="{BB962C8B-B14F-4D97-AF65-F5344CB8AC3E}">
        <p14:creationId xmlns:p14="http://schemas.microsoft.com/office/powerpoint/2010/main" val="358701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pic>
        <p:nvPicPr>
          <p:cNvPr id="6" name="Content Placeholder 5"/>
          <p:cNvPicPr>
            <a:picLocks noGrp="1" noChangeAspect="1"/>
          </p:cNvPicPr>
          <p:nvPr>
            <p:ph idx="1"/>
          </p:nvPr>
        </p:nvPicPr>
        <p:blipFill>
          <a:blip r:embed="rId2"/>
          <a:stretch>
            <a:fillRect/>
          </a:stretch>
        </p:blipFill>
        <p:spPr>
          <a:xfrm>
            <a:off x="2374809" y="1007501"/>
            <a:ext cx="3965112" cy="3005334"/>
          </a:xfrm>
          <a:prstGeom prst="rect">
            <a:avLst/>
          </a:prstGeom>
        </p:spPr>
      </p:pic>
    </p:spTree>
    <p:extLst>
      <p:ext uri="{BB962C8B-B14F-4D97-AF65-F5344CB8AC3E}">
        <p14:creationId xmlns:p14="http://schemas.microsoft.com/office/powerpoint/2010/main" val="423537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65" y="1"/>
            <a:ext cx="8728078" cy="561836"/>
          </a:xfrm>
        </p:spPr>
        <p:txBody>
          <a:bodyPr/>
          <a:lstStyle/>
          <a:p>
            <a:r>
              <a:rPr lang="fr-FR" b="0" dirty="0" err="1" smtClean="0"/>
              <a:t>What</a:t>
            </a:r>
            <a:r>
              <a:rPr lang="fr-FR" b="0" dirty="0" smtClean="0"/>
              <a:t> </a:t>
            </a:r>
            <a:r>
              <a:rPr lang="fr-FR" b="0" dirty="0" err="1" smtClean="0"/>
              <a:t>is</a:t>
            </a:r>
            <a:r>
              <a:rPr lang="fr-FR" b="0" dirty="0" smtClean="0"/>
              <a:t> SNOW ?</a:t>
            </a:r>
            <a:endParaRPr lang="fr-FR" b="0" dirty="0"/>
          </a:p>
        </p:txBody>
      </p:sp>
      <p:sp>
        <p:nvSpPr>
          <p:cNvPr id="24" name="TextBox 23"/>
          <p:cNvSpPr txBox="1"/>
          <p:nvPr/>
        </p:nvSpPr>
        <p:spPr>
          <a:xfrm>
            <a:off x="422987" y="3763221"/>
            <a:ext cx="7931606" cy="692497"/>
          </a:xfrm>
          <a:prstGeom prst="rect">
            <a:avLst/>
          </a:prstGeom>
          <a:noFill/>
        </p:spPr>
        <p:txBody>
          <a:bodyPr wrap="square" rtlCol="0">
            <a:spAutoFit/>
          </a:bodyPr>
          <a:lstStyle/>
          <a:p>
            <a:endParaRPr lang="en-SG" sz="1400" dirty="0">
              <a:solidFill>
                <a:schemeClr val="bg2"/>
              </a:solidFill>
            </a:endParaRPr>
          </a:p>
          <a:p>
            <a:r>
              <a:rPr lang="en-IN" sz="1100" dirty="0" smtClean="0">
                <a:solidFill>
                  <a:schemeClr val="bg2"/>
                </a:solidFill>
              </a:rPr>
              <a:t>.</a:t>
            </a:r>
            <a:endParaRPr lang="en-US" sz="1100" dirty="0">
              <a:solidFill>
                <a:schemeClr val="bg2"/>
              </a:solidFill>
            </a:endParaRPr>
          </a:p>
          <a:p>
            <a:endParaRPr lang="en-US" sz="1400" dirty="0" err="1" smtClean="0"/>
          </a:p>
        </p:txBody>
      </p:sp>
      <p:sp>
        <p:nvSpPr>
          <p:cNvPr id="4" name="Rectangle 3"/>
          <p:cNvSpPr/>
          <p:nvPr/>
        </p:nvSpPr>
        <p:spPr>
          <a:xfrm>
            <a:off x="422987" y="842037"/>
            <a:ext cx="4984472" cy="2847313"/>
          </a:xfrm>
          <a:prstGeom prst="rect">
            <a:avLst/>
          </a:prstGeom>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ServiceNow</a:t>
            </a:r>
            <a:r>
              <a:rPr lang="en-US" dirty="0"/>
              <a:t> incident management</a:t>
            </a:r>
            <a:r>
              <a:rPr lang="en-US" b="0" dirty="0"/>
              <a:t> application is treated as ticketing application. If anyone in an organization have any problem regarding IT business services, then he/she raise incident ticket for the same in </a:t>
            </a:r>
            <a:r>
              <a:rPr lang="en-US" b="0" dirty="0" err="1"/>
              <a:t>ServiceNow</a:t>
            </a:r>
            <a:r>
              <a:rPr lang="en-US" b="0" dirty="0"/>
              <a:t> tool</a:t>
            </a:r>
            <a:r>
              <a:rPr lang="en-US" b="0" dirty="0" smtClean="0"/>
              <a:t>.</a:t>
            </a:r>
          </a:p>
          <a:p>
            <a:pPr>
              <a:buFont typeface="Wingdings" panose="05000000000000000000" pitchFamily="2" charset="2"/>
              <a:buChar char="Ø"/>
            </a:pPr>
            <a:r>
              <a:rPr lang="en-US" dirty="0" err="1"/>
              <a:t>ServiceNow</a:t>
            </a:r>
            <a:r>
              <a:rPr lang="en-US" dirty="0"/>
              <a:t> Incident Management process</a:t>
            </a:r>
            <a:r>
              <a:rPr lang="en-US" b="0" dirty="0"/>
              <a:t> ensures to restore services as quickly as possible and ensuring the best service quality and availability within the agreed service levels.</a:t>
            </a:r>
            <a:r>
              <a:rPr lang="en-US" dirty="0"/>
              <a:t/>
            </a:r>
            <a:br>
              <a:rPr lang="en-US" dirty="0"/>
            </a:br>
            <a:endParaRPr lang="en-US" b="0" dirty="0"/>
          </a:p>
          <a:p>
            <a:pPr marL="134269" indent="0">
              <a:buNone/>
            </a:pPr>
            <a:r>
              <a:rPr lang="fr-FR" b="0" dirty="0" err="1" smtClean="0">
                <a:solidFill>
                  <a:schemeClr val="tx1"/>
                </a:solidFill>
              </a:rPr>
              <a:t>What</a:t>
            </a:r>
            <a:r>
              <a:rPr lang="fr-FR" b="0" dirty="0" smtClean="0">
                <a:solidFill>
                  <a:schemeClr val="tx1"/>
                </a:solidFill>
              </a:rPr>
              <a:t> </a:t>
            </a:r>
            <a:r>
              <a:rPr lang="fr-FR" b="0" dirty="0" err="1" smtClean="0">
                <a:solidFill>
                  <a:schemeClr val="tx1"/>
                </a:solidFill>
              </a:rPr>
              <a:t>is</a:t>
            </a:r>
            <a:r>
              <a:rPr lang="fr-FR" b="0" dirty="0" smtClean="0">
                <a:solidFill>
                  <a:schemeClr val="tx1"/>
                </a:solidFill>
              </a:rPr>
              <a:t> an Incident?</a:t>
            </a:r>
          </a:p>
          <a:p>
            <a:pPr marL="134269" indent="0">
              <a:buNone/>
            </a:pPr>
            <a:r>
              <a:rPr lang="en-US" b="0" dirty="0"/>
              <a:t>An incident is an event of interruption or disruption or degradation in normal service operation. An open incident in </a:t>
            </a:r>
            <a:r>
              <a:rPr lang="en-US" dirty="0" err="1"/>
              <a:t>ServiceNow</a:t>
            </a:r>
            <a:r>
              <a:rPr lang="en-US" b="0" dirty="0"/>
              <a:t> implies that the customer is </a:t>
            </a:r>
            <a:r>
              <a:rPr lang="en-US" b="0" dirty="0" smtClean="0"/>
              <a:t>impacted.</a:t>
            </a:r>
            <a:r>
              <a:rPr lang="en-US" b="0" dirty="0"/>
              <a:t> </a:t>
            </a:r>
            <a:r>
              <a:rPr lang="en-US" dirty="0"/>
              <a:t/>
            </a:r>
            <a:br>
              <a:rPr lang="en-US" dirty="0"/>
            </a:br>
            <a:endParaRPr lang="fr-FR" b="0" dirty="0" smtClean="0"/>
          </a:p>
          <a:p>
            <a:pPr marL="134269" indent="0">
              <a:buNone/>
            </a:pPr>
            <a:endParaRPr lang="en-US" dirty="0"/>
          </a:p>
        </p:txBody>
      </p:sp>
    </p:spTree>
    <p:extLst>
      <p:ext uri="{BB962C8B-B14F-4D97-AF65-F5344CB8AC3E}">
        <p14:creationId xmlns:p14="http://schemas.microsoft.com/office/powerpoint/2010/main" val="3099090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65" y="1"/>
            <a:ext cx="8728078" cy="561836"/>
          </a:xfrm>
        </p:spPr>
        <p:txBody>
          <a:bodyPr/>
          <a:lstStyle/>
          <a:p>
            <a:r>
              <a:rPr lang="fr-FR" b="0" dirty="0" smtClean="0"/>
              <a:t>How to </a:t>
            </a:r>
            <a:r>
              <a:rPr lang="fr-FR" b="0" dirty="0" err="1" smtClean="0"/>
              <a:t>create</a:t>
            </a:r>
            <a:r>
              <a:rPr lang="fr-FR" b="0" dirty="0" smtClean="0"/>
              <a:t> an incident?                                                                                                                                                                    </a:t>
            </a:r>
            <a:endParaRPr lang="fr-FR" b="0" dirty="0"/>
          </a:p>
        </p:txBody>
      </p:sp>
      <p:sp>
        <p:nvSpPr>
          <p:cNvPr id="3" name="Content Placeholder 2"/>
          <p:cNvSpPr>
            <a:spLocks noGrp="1"/>
          </p:cNvSpPr>
          <p:nvPr>
            <p:ph idx="1"/>
          </p:nvPr>
        </p:nvSpPr>
        <p:spPr/>
        <p:txBody>
          <a:bodyPr/>
          <a:lstStyle/>
          <a:p>
            <a:pPr marL="134269" indent="0">
              <a:buNone/>
            </a:pPr>
            <a:r>
              <a:rPr lang="en-US" b="0" dirty="0"/>
              <a:t>There are two Interface available in </a:t>
            </a:r>
            <a:r>
              <a:rPr lang="en-US" b="0" dirty="0" err="1"/>
              <a:t>ServiceNow</a:t>
            </a:r>
            <a:r>
              <a:rPr lang="en-US" b="0" dirty="0"/>
              <a:t> tool to create an incident ticket</a:t>
            </a:r>
            <a:r>
              <a:rPr lang="en-US" b="0" dirty="0" smtClean="0"/>
              <a:t>.</a:t>
            </a:r>
          </a:p>
          <a:p>
            <a:pPr marL="477169" indent="-342900">
              <a:buAutoNum type="arabicParenR"/>
            </a:pPr>
            <a:r>
              <a:rPr lang="en-US" dirty="0" smtClean="0"/>
              <a:t>Create </a:t>
            </a:r>
            <a:r>
              <a:rPr lang="en-US" dirty="0"/>
              <a:t>an incident </a:t>
            </a:r>
            <a:r>
              <a:rPr lang="en-US" dirty="0" smtClean="0"/>
              <a:t>using self-service module</a:t>
            </a:r>
          </a:p>
          <a:p>
            <a:r>
              <a:rPr lang="en-US" b="0" dirty="0"/>
              <a:t>Logged in </a:t>
            </a:r>
            <a:r>
              <a:rPr lang="en-US" b="0" dirty="0" err="1"/>
              <a:t>ServiceNow</a:t>
            </a:r>
            <a:r>
              <a:rPr lang="en-US" b="0" dirty="0"/>
              <a:t> Tool.</a:t>
            </a:r>
          </a:p>
          <a:p>
            <a:r>
              <a:rPr lang="en-US" b="0" dirty="0"/>
              <a:t>Navigate to self service  -- click on incident module</a:t>
            </a:r>
          </a:p>
          <a:p>
            <a:r>
              <a:rPr lang="en-US" b="0" dirty="0"/>
              <a:t>Fill mandatory information such as caller, short description and urgency.</a:t>
            </a:r>
          </a:p>
          <a:p>
            <a:r>
              <a:rPr lang="en-US" b="0" dirty="0"/>
              <a:t>Click on </a:t>
            </a:r>
            <a:r>
              <a:rPr lang="en-US" b="0" dirty="0" smtClean="0"/>
              <a:t>save button</a:t>
            </a:r>
          </a:p>
          <a:p>
            <a:pPr marL="134269" indent="0">
              <a:buNone/>
            </a:pPr>
            <a:endParaRPr lang="en-US" dirty="0"/>
          </a:p>
        </p:txBody>
      </p:sp>
    </p:spTree>
    <p:extLst>
      <p:ext uri="{BB962C8B-B14F-4D97-AF65-F5344CB8AC3E}">
        <p14:creationId xmlns:p14="http://schemas.microsoft.com/office/powerpoint/2010/main" val="133476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68" y="0"/>
            <a:ext cx="9066439" cy="561836"/>
          </a:xfrm>
        </p:spPr>
        <p:txBody>
          <a:bodyPr/>
          <a:lstStyle/>
          <a:p>
            <a:r>
              <a:rPr lang="en-US" dirty="0" smtClean="0"/>
              <a:t>Using Create Module</a:t>
            </a:r>
            <a:endParaRPr lang="en-US" dirty="0"/>
          </a:p>
        </p:txBody>
      </p:sp>
      <p:sp>
        <p:nvSpPr>
          <p:cNvPr id="3" name="Content Placeholder 2"/>
          <p:cNvSpPr>
            <a:spLocks noGrp="1"/>
          </p:cNvSpPr>
          <p:nvPr>
            <p:ph idx="1"/>
          </p:nvPr>
        </p:nvSpPr>
        <p:spPr/>
        <p:txBody>
          <a:bodyPr/>
          <a:lstStyle/>
          <a:p>
            <a:pPr marL="134269" indent="0">
              <a:buNone/>
            </a:pPr>
            <a:r>
              <a:rPr lang="en-US" dirty="0" smtClean="0"/>
              <a:t>Create </a:t>
            </a:r>
            <a:r>
              <a:rPr lang="en-US" dirty="0"/>
              <a:t>an </a:t>
            </a:r>
            <a:r>
              <a:rPr lang="en-US" dirty="0" smtClean="0"/>
              <a:t>incident using create new module:-</a:t>
            </a:r>
          </a:p>
          <a:p>
            <a:r>
              <a:rPr lang="en-US" b="0" dirty="0"/>
              <a:t>Logged in </a:t>
            </a:r>
            <a:r>
              <a:rPr lang="en-US" dirty="0" err="1">
                <a:hlinkClick r:id="rId2"/>
              </a:rPr>
              <a:t>ServiceNow</a:t>
            </a:r>
            <a:r>
              <a:rPr lang="en-US" dirty="0">
                <a:hlinkClick r:id="rId2"/>
              </a:rPr>
              <a:t> Tool</a:t>
            </a:r>
            <a:r>
              <a:rPr lang="en-US" b="0" dirty="0"/>
              <a:t>.</a:t>
            </a:r>
          </a:p>
          <a:p>
            <a:r>
              <a:rPr lang="en-US" b="0" dirty="0"/>
              <a:t>Navigate to incident--Click on create new module</a:t>
            </a:r>
          </a:p>
          <a:p>
            <a:r>
              <a:rPr lang="en-US" b="0" dirty="0"/>
              <a:t>Fill mandatory information such as caller, short description, select impact and urgency.</a:t>
            </a:r>
          </a:p>
          <a:p>
            <a:r>
              <a:rPr lang="en-US" b="0" dirty="0"/>
              <a:t>Click on </a:t>
            </a:r>
            <a:r>
              <a:rPr lang="en-US" b="0" dirty="0" smtClean="0"/>
              <a:t>save button</a:t>
            </a:r>
            <a:endParaRPr lang="en-US" b="0" dirty="0"/>
          </a:p>
        </p:txBody>
      </p:sp>
    </p:spTree>
    <p:extLst>
      <p:ext uri="{BB962C8B-B14F-4D97-AF65-F5344CB8AC3E}">
        <p14:creationId xmlns:p14="http://schemas.microsoft.com/office/powerpoint/2010/main" val="97114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r>
              <a:rPr lang="en-US" dirty="0"/>
              <a:t>, urgency and priority in incident Ticket</a:t>
            </a:r>
          </a:p>
        </p:txBody>
      </p:sp>
      <p:sp>
        <p:nvSpPr>
          <p:cNvPr id="3" name="Content Placeholder 2"/>
          <p:cNvSpPr>
            <a:spLocks noGrp="1"/>
          </p:cNvSpPr>
          <p:nvPr>
            <p:ph idx="1"/>
          </p:nvPr>
        </p:nvSpPr>
        <p:spPr>
          <a:xfrm>
            <a:off x="179515" y="696542"/>
            <a:ext cx="8761933" cy="3980713"/>
          </a:xfrm>
        </p:spPr>
        <p:txBody>
          <a:bodyPr/>
          <a:lstStyle/>
          <a:p>
            <a:pPr>
              <a:buFont typeface="Arial" panose="020B0604020202020204" pitchFamily="34" charset="0"/>
              <a:buChar char="•"/>
            </a:pPr>
            <a:r>
              <a:rPr lang="en-US" dirty="0"/>
              <a:t>Impact:</a:t>
            </a:r>
            <a:r>
              <a:rPr lang="en-US" b="0" dirty="0"/>
              <a:t> How potential damaged has be done is due to disruption of service.</a:t>
            </a:r>
            <a:r>
              <a:rPr lang="en-US" dirty="0"/>
              <a:t/>
            </a:r>
            <a:br>
              <a:rPr lang="en-US" dirty="0"/>
            </a:br>
            <a:r>
              <a:rPr lang="en-US" b="0" dirty="0"/>
              <a:t/>
            </a:r>
            <a:br>
              <a:rPr lang="en-US" b="0" dirty="0"/>
            </a:br>
            <a:r>
              <a:rPr lang="en-US" dirty="0"/>
              <a:t>Urgency:</a:t>
            </a:r>
            <a:r>
              <a:rPr lang="en-US" b="0" dirty="0"/>
              <a:t> How soon incident need to be resolved.</a:t>
            </a:r>
            <a:r>
              <a:rPr lang="en-US" dirty="0"/>
              <a:t/>
            </a:r>
            <a:br>
              <a:rPr lang="en-US" dirty="0"/>
            </a:br>
            <a:r>
              <a:rPr lang="en-US" b="0" dirty="0"/>
              <a:t/>
            </a:r>
            <a:br>
              <a:rPr lang="en-US" b="0" dirty="0"/>
            </a:br>
            <a:r>
              <a:rPr lang="en-US" dirty="0"/>
              <a:t>Priority:</a:t>
            </a:r>
            <a:r>
              <a:rPr lang="en-US" b="0" dirty="0"/>
              <a:t> In </a:t>
            </a:r>
            <a:r>
              <a:rPr lang="en-US" b="0" dirty="0" err="1"/>
              <a:t>ServiceNow</a:t>
            </a:r>
            <a:r>
              <a:rPr lang="en-US" b="0" dirty="0"/>
              <a:t> priority is the combination on impact and urgency. Whatever impact and urgency user select, based on that priority automatically get set.</a:t>
            </a:r>
            <a:endParaRPr lang="fr-FR" b="0" dirty="0" smtClean="0"/>
          </a:p>
        </p:txBody>
      </p:sp>
    </p:spTree>
    <p:extLst>
      <p:ext uri="{BB962C8B-B14F-4D97-AF65-F5344CB8AC3E}">
        <p14:creationId xmlns:p14="http://schemas.microsoft.com/office/powerpoint/2010/main" val="229719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5" y="36980"/>
            <a:ext cx="8674683" cy="561836"/>
          </a:xfrm>
        </p:spPr>
        <p:txBody>
          <a:bodyPr/>
          <a:lstStyle/>
          <a:p>
            <a:pPr marL="134269" indent="0"/>
            <a:r>
              <a:rPr lang="en-US" dirty="0">
                <a:latin typeface="verdana" panose="020B0604030504040204" pitchFamily="34" charset="0"/>
              </a:rPr>
              <a:t>Different Ways of raising an </a:t>
            </a:r>
            <a:r>
              <a:rPr lang="en-US" dirty="0" err="1" smtClean="0">
                <a:latin typeface="verdana" panose="020B0604030504040204" pitchFamily="34" charset="0"/>
              </a:rPr>
              <a:t>incedent</a:t>
            </a:r>
            <a:r>
              <a:rPr lang="en-US" dirty="0" smtClean="0">
                <a:latin typeface="verdana" panose="020B0604030504040204" pitchFamily="34" charset="0"/>
              </a:rPr>
              <a:t>:-</a:t>
            </a:r>
            <a:endParaRPr lang="en-US" dirty="0">
              <a:latin typeface="verdana" panose="020B0604030504040204" pitchFamily="34" charset="0"/>
            </a:endParaRPr>
          </a:p>
        </p:txBody>
      </p:sp>
      <p:sp>
        <p:nvSpPr>
          <p:cNvPr id="3" name="Content Placeholder 2"/>
          <p:cNvSpPr>
            <a:spLocks noGrp="1"/>
          </p:cNvSpPr>
          <p:nvPr>
            <p:ph idx="1"/>
          </p:nvPr>
        </p:nvSpPr>
        <p:spPr/>
        <p:txBody>
          <a:bodyPr/>
          <a:lstStyle/>
          <a:p>
            <a:pPr marL="134269" indent="0">
              <a:buNone/>
            </a:pPr>
            <a:r>
              <a:rPr lang="en-US" sz="1600" b="0" dirty="0" smtClean="0">
                <a:latin typeface="verdana" panose="020B0604030504040204" pitchFamily="34" charset="0"/>
              </a:rPr>
              <a:t>These are the ways through which an incident ticket can be raised.</a:t>
            </a:r>
            <a:endParaRPr lang="en-US" sz="1600" b="0" dirty="0">
              <a:latin typeface="verdana" panose="020B0604030504040204" pitchFamily="34" charset="0"/>
            </a:endParaRPr>
          </a:p>
          <a:p>
            <a:pPr>
              <a:buFont typeface="Arial" panose="020B0604020202020204" pitchFamily="34" charset="0"/>
              <a:buChar char="•"/>
            </a:pPr>
            <a:endParaRPr lang="en-US" sz="1600" b="0" dirty="0" smtClean="0">
              <a:latin typeface="verdana" panose="020B0604030504040204" pitchFamily="34" charset="0"/>
            </a:endParaRPr>
          </a:p>
          <a:p>
            <a:pPr>
              <a:buFont typeface="Arial" panose="020B0604020202020204" pitchFamily="34" charset="0"/>
              <a:buChar char="•"/>
            </a:pPr>
            <a:r>
              <a:rPr lang="en-US" sz="1600" b="0" dirty="0" smtClean="0"/>
              <a:t> </a:t>
            </a:r>
            <a:r>
              <a:rPr lang="en-US" sz="1600" b="0" dirty="0"/>
              <a:t>Incident in </a:t>
            </a:r>
            <a:r>
              <a:rPr lang="en-US" sz="1600" b="0" dirty="0" err="1"/>
              <a:t>ServiceNow</a:t>
            </a:r>
            <a:r>
              <a:rPr lang="en-US" sz="1600" b="0" dirty="0"/>
              <a:t> can be created in multiple ways as mentioned below:</a:t>
            </a:r>
            <a:br>
              <a:rPr lang="en-US" sz="1600" b="0" dirty="0"/>
            </a:br>
            <a:r>
              <a:rPr lang="en-US" sz="1600" b="0" dirty="0"/>
              <a:t>User can open incident tickets via the user interface Self Service module available in </a:t>
            </a:r>
            <a:r>
              <a:rPr lang="en-US" sz="1600" b="0" dirty="0" err="1"/>
              <a:t>ServiceNow</a:t>
            </a:r>
            <a:r>
              <a:rPr lang="en-US" sz="1600" b="0" dirty="0"/>
              <a:t>.</a:t>
            </a:r>
          </a:p>
          <a:p>
            <a:pPr>
              <a:buFont typeface="Arial" panose="020B0604020202020204" pitchFamily="34" charset="0"/>
              <a:buChar char="•"/>
            </a:pPr>
            <a:r>
              <a:rPr lang="en-US" sz="1600" b="0" dirty="0"/>
              <a:t>Incident ticket can be automatically opened by a monitoring tool.</a:t>
            </a:r>
          </a:p>
          <a:p>
            <a:pPr>
              <a:buFont typeface="Arial" panose="020B0604020202020204" pitchFamily="34" charset="0"/>
              <a:buChar char="•"/>
            </a:pPr>
            <a:r>
              <a:rPr lang="en-US" sz="1600" b="0" dirty="0" smtClean="0"/>
              <a:t>IT. </a:t>
            </a:r>
            <a:r>
              <a:rPr lang="en-US" sz="1600" b="0" dirty="0"/>
              <a:t>service desk team can open an incident ticket on behalf of user reported by user via e-mail, phone and walk-ins</a:t>
            </a:r>
          </a:p>
          <a:p>
            <a:pPr>
              <a:buFont typeface="Arial" panose="020B0604020202020204" pitchFamily="34" charset="0"/>
              <a:buChar char="•"/>
            </a:pPr>
            <a:r>
              <a:rPr lang="en-US" sz="1600" b="0" dirty="0"/>
              <a:t>The monitoring Team can open the incident Ticket for qualified </a:t>
            </a:r>
            <a:r>
              <a:rPr lang="en-US" sz="1600" b="0" dirty="0" smtClean="0"/>
              <a:t>alerts</a:t>
            </a:r>
            <a:r>
              <a:rPr lang="en-US" sz="1600" dirty="0" smtClean="0"/>
              <a:t>.</a:t>
            </a:r>
            <a:endParaRPr lang="en-US" sz="1600" b="0" dirty="0">
              <a:solidFill>
                <a:srgbClr val="5E5E5E"/>
              </a:solidFill>
              <a:latin typeface="Montserrat"/>
            </a:endParaRPr>
          </a:p>
        </p:txBody>
      </p:sp>
    </p:spTree>
    <p:extLst>
      <p:ext uri="{BB962C8B-B14F-4D97-AF65-F5344CB8AC3E}">
        <p14:creationId xmlns:p14="http://schemas.microsoft.com/office/powerpoint/2010/main" val="424921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Escalation?</a:t>
            </a:r>
            <a:endParaRPr lang="en-US" dirty="0"/>
          </a:p>
        </p:txBody>
      </p:sp>
      <p:sp>
        <p:nvSpPr>
          <p:cNvPr id="3" name="Content Placeholder 2"/>
          <p:cNvSpPr>
            <a:spLocks noGrp="1"/>
          </p:cNvSpPr>
          <p:nvPr>
            <p:ph idx="1"/>
          </p:nvPr>
        </p:nvSpPr>
        <p:spPr/>
        <p:txBody>
          <a:bodyPr/>
          <a:lstStyle/>
          <a:p>
            <a:pPr marL="134269" indent="0">
              <a:buNone/>
            </a:pPr>
            <a:r>
              <a:rPr lang="en-US" b="0" dirty="0" smtClean="0"/>
              <a:t>Sometimes we are not able to resolve an issue at out end or we don’t have permission to solve that issue in that situation we need to assign it to some other team. This process of reassigning is called “Escalation”.</a:t>
            </a:r>
          </a:p>
          <a:p>
            <a:pPr marL="134269" indent="0">
              <a:buNone/>
            </a:pPr>
            <a:r>
              <a:rPr lang="en-US" b="0" dirty="0" smtClean="0"/>
              <a:t>The issue is needed to be escalated to Higher levels such as L2, L3 etc.</a:t>
            </a:r>
          </a:p>
          <a:p>
            <a:pPr marL="134269" indent="0">
              <a:buNone/>
            </a:pPr>
            <a:endParaRPr lang="en-US" sz="2000" dirty="0" smtClean="0">
              <a:solidFill>
                <a:schemeClr val="tx1"/>
              </a:solidFill>
            </a:endParaRPr>
          </a:p>
          <a:p>
            <a:pPr marL="134269" indent="0">
              <a:buNone/>
            </a:pPr>
            <a:r>
              <a:rPr lang="en-US" sz="2000" dirty="0" smtClean="0">
                <a:solidFill>
                  <a:schemeClr val="tx1"/>
                </a:solidFill>
              </a:rPr>
              <a:t>How an alert is escalated through pager Duty?</a:t>
            </a:r>
          </a:p>
          <a:p>
            <a:pPr marL="134269" indent="0">
              <a:buNone/>
            </a:pPr>
            <a:r>
              <a:rPr lang="fr-FR" b="0" dirty="0" smtClean="0"/>
              <a:t> 1)If </a:t>
            </a:r>
            <a:r>
              <a:rPr lang="fr-FR" b="0" dirty="0" err="1" smtClean="0"/>
              <a:t>any</a:t>
            </a:r>
            <a:r>
              <a:rPr lang="fr-FR" b="0" dirty="0" smtClean="0"/>
              <a:t> </a:t>
            </a:r>
            <a:r>
              <a:rPr lang="fr-FR" b="0" dirty="0" err="1" smtClean="0"/>
              <a:t>alert</a:t>
            </a:r>
            <a:r>
              <a:rPr lang="fr-FR" b="0" dirty="0" smtClean="0"/>
              <a:t> </a:t>
            </a:r>
            <a:r>
              <a:rPr lang="fr-FR" b="0" dirty="0" err="1" smtClean="0"/>
              <a:t>is</a:t>
            </a:r>
            <a:r>
              <a:rPr lang="fr-FR" b="0" dirty="0" smtClean="0"/>
              <a:t> </a:t>
            </a:r>
            <a:r>
              <a:rPr lang="fr-FR" b="0" dirty="0" err="1" smtClean="0"/>
              <a:t>received</a:t>
            </a:r>
            <a:r>
              <a:rPr lang="fr-FR" b="0" dirty="0" smtClean="0"/>
              <a:t> on Pager </a:t>
            </a:r>
            <a:r>
              <a:rPr lang="fr-FR" b="0" dirty="0" err="1" smtClean="0"/>
              <a:t>duty</a:t>
            </a:r>
            <a:r>
              <a:rPr lang="fr-FR" b="0" dirty="0" smtClean="0"/>
              <a:t>.</a:t>
            </a:r>
            <a:endParaRPr lang="fr-FR" b="0" dirty="0"/>
          </a:p>
          <a:p>
            <a:pPr marL="134269" indent="0">
              <a:buNone/>
            </a:pPr>
            <a:r>
              <a:rPr lang="fr-FR" b="0" dirty="0" smtClean="0"/>
              <a:t> 2)</a:t>
            </a:r>
            <a:r>
              <a:rPr lang="fr-FR" b="0" dirty="0" err="1" smtClean="0"/>
              <a:t>Create</a:t>
            </a:r>
            <a:r>
              <a:rPr lang="fr-FR" b="0" dirty="0" smtClean="0"/>
              <a:t> </a:t>
            </a:r>
            <a:r>
              <a:rPr lang="fr-FR" b="0" dirty="0"/>
              <a:t>ticket on Snow for the </a:t>
            </a:r>
            <a:r>
              <a:rPr lang="fr-FR" b="0" dirty="0" err="1"/>
              <a:t>alert</a:t>
            </a:r>
            <a:r>
              <a:rPr lang="fr-FR" b="0" dirty="0"/>
              <a:t> and </a:t>
            </a:r>
            <a:r>
              <a:rPr lang="fr-FR" b="0" dirty="0" err="1"/>
              <a:t>assign</a:t>
            </a:r>
            <a:r>
              <a:rPr lang="fr-FR" b="0" dirty="0"/>
              <a:t> </a:t>
            </a:r>
            <a:r>
              <a:rPr lang="fr-FR" b="0" dirty="0" err="1" smtClean="0"/>
              <a:t>it</a:t>
            </a:r>
            <a:r>
              <a:rPr lang="fr-FR" b="0" dirty="0" smtClean="0"/>
              <a:t> to L2 Team.</a:t>
            </a:r>
            <a:endParaRPr lang="fr-FR" b="0" dirty="0"/>
          </a:p>
          <a:p>
            <a:pPr marL="134269" indent="0">
              <a:buNone/>
            </a:pPr>
            <a:r>
              <a:rPr lang="fr-FR" b="0" dirty="0" smtClean="0"/>
              <a:t> 3)</a:t>
            </a:r>
            <a:r>
              <a:rPr lang="fr-FR" b="0" dirty="0" err="1" smtClean="0"/>
              <a:t>Create</a:t>
            </a:r>
            <a:r>
              <a:rPr lang="fr-FR" b="0" dirty="0" smtClean="0"/>
              <a:t> </a:t>
            </a:r>
            <a:r>
              <a:rPr lang="fr-FR" b="0" dirty="0"/>
              <a:t>an incident for the </a:t>
            </a:r>
            <a:r>
              <a:rPr lang="fr-FR" b="0" dirty="0" err="1"/>
              <a:t>same</a:t>
            </a:r>
            <a:r>
              <a:rPr lang="fr-FR" b="0" dirty="0"/>
              <a:t> </a:t>
            </a:r>
            <a:r>
              <a:rPr lang="fr-FR" b="0" dirty="0" err="1"/>
              <a:t>alert</a:t>
            </a:r>
            <a:r>
              <a:rPr lang="fr-FR" b="0" dirty="0"/>
              <a:t> and </a:t>
            </a:r>
            <a:r>
              <a:rPr lang="fr-FR" b="0" dirty="0" err="1" smtClean="0"/>
              <a:t>escalate</a:t>
            </a:r>
            <a:r>
              <a:rPr lang="fr-FR" b="0" dirty="0" smtClean="0"/>
              <a:t> </a:t>
            </a:r>
            <a:r>
              <a:rPr lang="fr-FR" b="0" dirty="0" err="1" smtClean="0"/>
              <a:t>it</a:t>
            </a:r>
            <a:r>
              <a:rPr lang="fr-FR" b="0" dirty="0" smtClean="0"/>
              <a:t> </a:t>
            </a:r>
            <a:r>
              <a:rPr lang="fr-FR" b="0" dirty="0" err="1" smtClean="0"/>
              <a:t>through</a:t>
            </a:r>
            <a:r>
              <a:rPr lang="fr-FR" b="0" dirty="0" smtClean="0"/>
              <a:t> </a:t>
            </a:r>
            <a:r>
              <a:rPr lang="fr-FR" b="0" dirty="0"/>
              <a:t>pager </a:t>
            </a:r>
            <a:r>
              <a:rPr lang="fr-FR" b="0" dirty="0" err="1"/>
              <a:t>duty</a:t>
            </a:r>
            <a:r>
              <a:rPr lang="fr-FR" b="0" dirty="0"/>
              <a:t>.</a:t>
            </a:r>
          </a:p>
          <a:p>
            <a:pPr marL="134269" indent="0">
              <a:buNone/>
            </a:pPr>
            <a:r>
              <a:rPr lang="fr-FR" b="0" dirty="0" smtClean="0"/>
              <a:t> </a:t>
            </a:r>
            <a:endParaRPr lang="en-US" sz="2000" dirty="0" smtClean="0">
              <a:solidFill>
                <a:schemeClr val="tx1"/>
              </a:solidFill>
            </a:endParaRPr>
          </a:p>
          <a:p>
            <a:pPr marL="134269" indent="0">
              <a:buNone/>
            </a:pPr>
            <a:endParaRPr lang="en-US" sz="2000" b="0" dirty="0"/>
          </a:p>
        </p:txBody>
      </p:sp>
    </p:spTree>
    <p:extLst>
      <p:ext uri="{BB962C8B-B14F-4D97-AF65-F5344CB8AC3E}">
        <p14:creationId xmlns:p14="http://schemas.microsoft.com/office/powerpoint/2010/main" val="134901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10" y="2"/>
            <a:ext cx="8674683" cy="561836"/>
          </a:xfrm>
        </p:spPr>
        <p:txBody>
          <a:bodyPr/>
          <a:lstStyle/>
          <a:p>
            <a:r>
              <a:rPr lang="en-US" dirty="0" smtClean="0"/>
              <a:t>How an issue is escalated through SNOW?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fr-FR" b="0" dirty="0" smtClean="0"/>
          </a:p>
          <a:p>
            <a:r>
              <a:rPr lang="fr-FR" b="0" dirty="0" smtClean="0"/>
              <a:t>If </a:t>
            </a:r>
            <a:r>
              <a:rPr lang="fr-FR" b="0" dirty="0" err="1"/>
              <a:t>we</a:t>
            </a:r>
            <a:r>
              <a:rPr lang="fr-FR" b="0" dirty="0"/>
              <a:t> </a:t>
            </a:r>
            <a:r>
              <a:rPr lang="fr-FR" b="0" dirty="0" err="1"/>
              <a:t>receives</a:t>
            </a:r>
            <a:r>
              <a:rPr lang="fr-FR" b="0" dirty="0"/>
              <a:t> Snow ticket </a:t>
            </a:r>
            <a:r>
              <a:rPr lang="fr-FR" b="0" dirty="0" err="1"/>
              <a:t>from</a:t>
            </a:r>
            <a:r>
              <a:rPr lang="fr-FR" b="0" dirty="0"/>
              <a:t> </a:t>
            </a:r>
            <a:r>
              <a:rPr lang="fr-FR" b="0" dirty="0" err="1" smtClean="0"/>
              <a:t>any</a:t>
            </a:r>
            <a:r>
              <a:rPr lang="fr-FR" b="0" dirty="0" smtClean="0"/>
              <a:t> Customer and </a:t>
            </a:r>
            <a:r>
              <a:rPr lang="fr-FR" b="0" dirty="0" err="1" smtClean="0"/>
              <a:t>that</a:t>
            </a:r>
            <a:r>
              <a:rPr lang="fr-FR" b="0" dirty="0" smtClean="0"/>
              <a:t> issue </a:t>
            </a:r>
            <a:r>
              <a:rPr lang="fr-FR" b="0" dirty="0" err="1" smtClean="0"/>
              <a:t>can’t</a:t>
            </a:r>
            <a:r>
              <a:rPr lang="fr-FR" b="0" dirty="0" smtClean="0"/>
              <a:t> </a:t>
            </a:r>
            <a:r>
              <a:rPr lang="fr-FR" b="0" dirty="0" err="1" smtClean="0"/>
              <a:t>be</a:t>
            </a:r>
            <a:r>
              <a:rPr lang="fr-FR" b="0" dirty="0" smtClean="0"/>
              <a:t> </a:t>
            </a:r>
            <a:r>
              <a:rPr lang="fr-FR" b="0" dirty="0" err="1" smtClean="0"/>
              <a:t>solved</a:t>
            </a:r>
            <a:r>
              <a:rPr lang="fr-FR" b="0" dirty="0" smtClean="0"/>
              <a:t> by us.</a:t>
            </a:r>
            <a:endParaRPr lang="fr-FR" b="0" dirty="0"/>
          </a:p>
          <a:p>
            <a:r>
              <a:rPr lang="en-US" b="0" dirty="0" smtClean="0"/>
              <a:t>In the next step we have to assign </a:t>
            </a:r>
            <a:r>
              <a:rPr lang="en-US" b="0" dirty="0"/>
              <a:t>the ticket </a:t>
            </a:r>
            <a:r>
              <a:rPr lang="en-US" b="0" dirty="0" smtClean="0"/>
              <a:t>to </a:t>
            </a:r>
            <a:r>
              <a:rPr lang="en-US" b="0" dirty="0"/>
              <a:t>L2 </a:t>
            </a:r>
            <a:r>
              <a:rPr lang="en-US" b="0" dirty="0" smtClean="0"/>
              <a:t>team’s </a:t>
            </a:r>
            <a:r>
              <a:rPr lang="en-US" b="0" dirty="0"/>
              <a:t>SNOW group.</a:t>
            </a:r>
          </a:p>
          <a:p>
            <a:r>
              <a:rPr lang="en-US" b="0" dirty="0" smtClean="0"/>
              <a:t>Create </a:t>
            </a:r>
            <a:r>
              <a:rPr lang="en-US" b="0" dirty="0"/>
              <a:t>the incident copying the all the fields from the customer's ticket.</a:t>
            </a:r>
          </a:p>
          <a:p>
            <a:r>
              <a:rPr lang="en-US" b="0" dirty="0"/>
              <a:t>Escalate the incident from Pager Duty with the priority mentioned in the ticket.</a:t>
            </a:r>
            <a:endParaRPr lang="en-US" dirty="0"/>
          </a:p>
        </p:txBody>
      </p:sp>
    </p:spTree>
    <p:extLst>
      <p:ext uri="{BB962C8B-B14F-4D97-AF65-F5344CB8AC3E}">
        <p14:creationId xmlns:p14="http://schemas.microsoft.com/office/powerpoint/2010/main" val="85033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39" y="0"/>
            <a:ext cx="8674683" cy="561836"/>
          </a:xfrm>
        </p:spPr>
        <p:txBody>
          <a:bodyPr/>
          <a:lstStyle/>
          <a:p>
            <a:r>
              <a:rPr lang="en-US" dirty="0" smtClean="0"/>
              <a:t>Escalation management For Americas</a:t>
            </a:r>
            <a:endParaRPr lang="en-US" dirty="0"/>
          </a:p>
        </p:txBody>
      </p:sp>
      <p:sp>
        <p:nvSpPr>
          <p:cNvPr id="3" name="Content Placeholder 2"/>
          <p:cNvSpPr>
            <a:spLocks noGrp="1"/>
          </p:cNvSpPr>
          <p:nvPr>
            <p:ph idx="1"/>
          </p:nvPr>
        </p:nvSpPr>
        <p:spPr/>
        <p:txBody>
          <a:bodyPr/>
          <a:lstStyle/>
          <a:p>
            <a:pPr lvl="0"/>
            <a:r>
              <a:rPr lang="en-US" b="0" dirty="0"/>
              <a:t>Use case 1: Alert received on Pager Duty </a:t>
            </a:r>
            <a:r>
              <a:rPr lang="en-US" b="0" dirty="0" smtClean="0"/>
              <a:t>.</a:t>
            </a:r>
          </a:p>
          <a:p>
            <a:pPr marL="134269" lvl="0" indent="0">
              <a:buNone/>
            </a:pPr>
            <a:r>
              <a:rPr lang="en-US" b="0" dirty="0"/>
              <a:t> </a:t>
            </a:r>
            <a:r>
              <a:rPr lang="en-US" sz="1600" b="0" dirty="0" smtClean="0"/>
              <a:t>1) </a:t>
            </a:r>
            <a:r>
              <a:rPr lang="en-US" sz="1600" b="0" dirty="0"/>
              <a:t>Create ticket on SNOW for the alert and assign to their SNOW </a:t>
            </a:r>
            <a:r>
              <a:rPr lang="en-US" sz="1600" b="0" dirty="0" smtClean="0"/>
              <a:t>group.</a:t>
            </a:r>
          </a:p>
          <a:p>
            <a:pPr marL="134269" lvl="0" indent="0">
              <a:buNone/>
            </a:pPr>
            <a:r>
              <a:rPr lang="en-US" sz="1600" b="0" dirty="0"/>
              <a:t> </a:t>
            </a:r>
            <a:r>
              <a:rPr lang="en-US" sz="1600" b="0" dirty="0" smtClean="0"/>
              <a:t>2)Create </a:t>
            </a:r>
            <a:r>
              <a:rPr lang="en-US" sz="1600" b="0" dirty="0"/>
              <a:t>an incident for the same alert and escalate from Pager duty.</a:t>
            </a:r>
          </a:p>
          <a:p>
            <a:pPr marL="134269" lvl="0" indent="0">
              <a:buNone/>
            </a:pPr>
            <a:r>
              <a:rPr lang="en-US" sz="1600" b="0" dirty="0" smtClean="0"/>
              <a:t> 3)Drop </a:t>
            </a:r>
            <a:r>
              <a:rPr lang="en-US" sz="1600" b="0" dirty="0"/>
              <a:t>an email to Americas L2 team as well if the issue seems serious/severe.</a:t>
            </a:r>
          </a:p>
          <a:p>
            <a:pPr marL="134269" lvl="0" indent="0">
              <a:buNone/>
            </a:pPr>
            <a:endParaRPr lang="en-US" b="0" dirty="0" smtClean="0"/>
          </a:p>
          <a:p>
            <a:pPr lvl="0"/>
            <a:r>
              <a:rPr lang="en-US" b="0" dirty="0"/>
              <a:t>Use case 2: IRT receives SNOW ticket from customer</a:t>
            </a:r>
            <a:r>
              <a:rPr lang="en-US" b="0" dirty="0" smtClean="0"/>
              <a:t>.</a:t>
            </a:r>
          </a:p>
          <a:p>
            <a:pPr marL="134269" lvl="0" indent="0">
              <a:buNone/>
            </a:pPr>
            <a:r>
              <a:rPr lang="en-US" b="0" dirty="0" smtClean="0"/>
              <a:t> </a:t>
            </a:r>
            <a:r>
              <a:rPr lang="en-US" sz="1600" b="0" dirty="0" smtClean="0"/>
              <a:t>1) </a:t>
            </a:r>
            <a:r>
              <a:rPr lang="en-US" sz="1600" b="0" dirty="0"/>
              <a:t>Assign the ticket to Americas L2 team SNOW group.</a:t>
            </a:r>
          </a:p>
          <a:p>
            <a:pPr marL="134269" lvl="0" indent="0">
              <a:buNone/>
            </a:pPr>
            <a:r>
              <a:rPr lang="en-US" sz="1600" b="0" dirty="0" smtClean="0"/>
              <a:t> 2)Create </a:t>
            </a:r>
            <a:r>
              <a:rPr lang="en-US" sz="1600" b="0" dirty="0"/>
              <a:t>the incident copying the all the fields from the customer's ticket.</a:t>
            </a:r>
          </a:p>
          <a:p>
            <a:pPr marL="134269" lvl="0" indent="0">
              <a:buNone/>
            </a:pPr>
            <a:r>
              <a:rPr lang="en-US" sz="1600" b="0" dirty="0" smtClean="0"/>
              <a:t> 3)Escalate </a:t>
            </a:r>
            <a:r>
              <a:rPr lang="en-US" sz="1600" b="0" dirty="0"/>
              <a:t>the incident from Pager Duty with the priority mentioned in the ticket.</a:t>
            </a:r>
          </a:p>
          <a:p>
            <a:pPr marL="134269" lvl="0" indent="0">
              <a:buNone/>
            </a:pPr>
            <a:endParaRPr lang="en-US" b="0" dirty="0" smtClean="0"/>
          </a:p>
          <a:p>
            <a:pPr marL="134269" lvl="0" indent="0">
              <a:buNone/>
            </a:pPr>
            <a:endParaRPr lang="en-US" dirty="0"/>
          </a:p>
        </p:txBody>
      </p:sp>
    </p:spTree>
    <p:extLst>
      <p:ext uri="{BB962C8B-B14F-4D97-AF65-F5344CB8AC3E}">
        <p14:creationId xmlns:p14="http://schemas.microsoft.com/office/powerpoint/2010/main" val="15765891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57fcc416eb8d4fb1b22fa3cc8c045595dbc87"/>
  <p:tag name="ISPRING_RESOURCE_PATHS_HASH_PRESENTER" val="43c9451427ba15b6cf8b1b95558292c7785ae1"/>
</p:tagLst>
</file>

<file path=ppt/theme/theme1.xml><?xml version="1.0" encoding="utf-8"?>
<a:theme xmlns:a="http://schemas.openxmlformats.org/drawingml/2006/main" name="Thales_global_4.3_VF">
  <a:themeElements>
    <a:clrScheme name="Thales NEW">
      <a:dk1>
        <a:srgbClr val="242A75"/>
      </a:dk1>
      <a:lt1>
        <a:srgbClr val="FFFFFF"/>
      </a:lt1>
      <a:dk2>
        <a:srgbClr val="242A75"/>
      </a:dk2>
      <a:lt2>
        <a:srgbClr val="309DB5"/>
      </a:lt2>
      <a:accent1>
        <a:srgbClr val="B42573"/>
      </a:accent1>
      <a:accent2>
        <a:srgbClr val="7D7EAB"/>
      </a:accent2>
      <a:accent3>
        <a:srgbClr val="69A3B9"/>
      </a:accent3>
      <a:accent4>
        <a:srgbClr val="253746"/>
      </a:accent4>
      <a:accent5>
        <a:srgbClr val="C3D600"/>
      </a:accent5>
      <a:accent6>
        <a:srgbClr val="E1CD00"/>
      </a:accent6>
      <a:hlink>
        <a:srgbClr val="242A75"/>
      </a:hlink>
      <a:folHlink>
        <a:srgbClr val="242A75"/>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ésentation23" id="{72344226-B95F-3A49-8C7D-0EEDA1B0D97F}" vid="{491DDD7D-C24C-E84A-A743-68B6F37741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TO_Document" ma:contentTypeID="0x010100D7F8A06F9445A0418776AB191A42565700C1C554B6689CD441B20324F1014D5783" ma:contentTypeVersion="2" ma:contentTypeDescription="Create a new document." ma:contentTypeScope="" ma:versionID="387a28430670374794c88daccc1e0c37">
  <xsd:schema xmlns:xsd="http://www.w3.org/2001/XMLSchema" xmlns:xs="http://www.w3.org/2001/XMLSchema" xmlns:p="http://schemas.microsoft.com/office/2006/metadata/properties" xmlns:ns2="8282a9b7-e4e4-4f6d-8f4e-c78518658f0e" targetNamespace="http://schemas.microsoft.com/office/2006/metadata/properties" ma:root="true" ma:fieldsID="a996441e457dcfe129be60e4ee063467" ns2:_="">
    <xsd:import namespace="8282a9b7-e4e4-4f6d-8f4e-c78518658f0e"/>
    <xsd:element name="properties">
      <xsd:complexType>
        <xsd:sequence>
          <xsd:element name="documentManagement">
            <xsd:complexType>
              <xsd:all>
                <xsd:element ref="ns2:dae6d26d2ff846569d48b36bc2cc0daf"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2a9b7-e4e4-4f6d-8f4e-c78518658f0e" elementFormDefault="qualified">
    <xsd:import namespace="http://schemas.microsoft.com/office/2006/documentManagement/types"/>
    <xsd:import namespace="http://schemas.microsoft.com/office/infopath/2007/PartnerControls"/>
    <xsd:element name="dae6d26d2ff846569d48b36bc2cc0daf" ma:index="8" nillable="true" ma:taxonomy="true" ma:internalName="dae6d26d2ff846569d48b36bc2cc0daf" ma:taxonomyFieldName="GTO_Tags" ma:displayName="Tags" ma:fieldId="{dae6d26d-2ff8-4656-9d48-b36bc2cc0daf}" ma:taxonomyMulti="true" ma:sspId="429d0c7b-79ae-470e-ab21-669179cab1a1" ma:termSetId="882c18f8-1962-42d5-a77b-998c1aa9f6d7" ma:anchorId="e953cdad-ede9-40a4-aa3c-2a0e40ef796f" ma:open="false" ma:isKeyword="false">
      <xsd:complexType>
        <xsd:sequence>
          <xsd:element ref="pc:Terms" minOccurs="0" maxOccurs="1"/>
        </xsd:sequence>
      </xsd:complexType>
    </xsd:element>
    <xsd:element name="TaxCatchAll" ma:index="9" nillable="true" ma:displayName="Taxonomy Catch All Column" ma:hidden="true" ma:list="{1d9e3fdf-a2ea-4af4-a5fa-c4865001b6be}" ma:internalName="TaxCatchAll" ma:showField="CatchAllData" ma:web="8282a9b7-e4e4-4f6d-8f4e-c78518658f0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d9e3fdf-a2ea-4af4-a5fa-c4865001b6be}" ma:internalName="TaxCatchAllLabel" ma:readOnly="true" ma:showField="CatchAllDataLabel" ma:web="8282a9b7-e4e4-4f6d-8f4e-c78518658f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e6d26d2ff846569d48b36bc2cc0daf xmlns="8282a9b7-e4e4-4f6d-8f4e-c78518658f0e">
      <Terms xmlns="http://schemas.microsoft.com/office/infopath/2007/PartnerControls"/>
    </dae6d26d2ff846569d48b36bc2cc0daf>
    <TaxCatchAll xmlns="8282a9b7-e4e4-4f6d-8f4e-c78518658f0e"/>
  </documentManagement>
</p:properties>
</file>

<file path=customXml/itemProps1.xml><?xml version="1.0" encoding="utf-8"?>
<ds:datastoreItem xmlns:ds="http://schemas.openxmlformats.org/officeDocument/2006/customXml" ds:itemID="{5BFE0213-C729-4462-BE20-8E9D066CF9EE}">
  <ds:schemaRefs>
    <ds:schemaRef ds:uri="http://schemas.microsoft.com/sharepoint/v3/contenttype/forms"/>
  </ds:schemaRefs>
</ds:datastoreItem>
</file>

<file path=customXml/itemProps2.xml><?xml version="1.0" encoding="utf-8"?>
<ds:datastoreItem xmlns:ds="http://schemas.openxmlformats.org/officeDocument/2006/customXml" ds:itemID="{07361FDA-79D6-4844-8DE7-14B8A840B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82a9b7-e4e4-4f6d-8f4e-c78518658f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963333-730B-4E9D-98C5-BEE291D3C2C6}">
  <ds:schemaRef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8282a9b7-e4e4-4f6d-8f4e-c78518658f0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873</Words>
  <Application>Microsoft Office PowerPoint</Application>
  <PresentationFormat>On-screen Show (16:9)</PresentationFormat>
  <Paragraphs>96</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Century Gothic</vt:lpstr>
      <vt:lpstr>Lucida Grande</vt:lpstr>
      <vt:lpstr>Montserrat</vt:lpstr>
      <vt:lpstr>Tahoma</vt:lpstr>
      <vt:lpstr>Times New Roman</vt:lpstr>
      <vt:lpstr>verdana</vt:lpstr>
      <vt:lpstr>Wingdings</vt:lpstr>
      <vt:lpstr>Thales_global_4.3_VF</vt:lpstr>
      <vt:lpstr>Training Presentation on  ODC/OSM Service Now(SNOW) Escalation process        </vt:lpstr>
      <vt:lpstr>What is SNOW ?</vt:lpstr>
      <vt:lpstr>How to create an incident?                                                                                                                                                                    </vt:lpstr>
      <vt:lpstr>Using Create Module</vt:lpstr>
      <vt:lpstr>Impact, urgency and priority in incident Ticket</vt:lpstr>
      <vt:lpstr>Different Ways of raising an incedent:-</vt:lpstr>
      <vt:lpstr>What is Escalation?</vt:lpstr>
      <vt:lpstr>How an issue is escalated through SNOW?</vt:lpstr>
      <vt:lpstr>Escalation management For Americas</vt:lpstr>
      <vt:lpstr>Escalation Management For Americas</vt:lpstr>
      <vt:lpstr>Escalation For Asia/Emea</vt:lpstr>
      <vt:lpstr>Security Layers</vt:lpstr>
      <vt:lpstr>Thankyou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Sharma Awadhesh</cp:lastModifiedBy>
  <cp:revision>849</cp:revision>
  <dcterms:created xsi:type="dcterms:W3CDTF">2017-01-11T15:45:22Z</dcterms:created>
  <dcterms:modified xsi:type="dcterms:W3CDTF">2022-08-01T09:20:55Z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0x010100D7F8A06F9445A0418776AB191A42565700C1C554B6689CD441B20324F1014D5783</vt:lpwstr>
  </property>
  <property fmtid="{D5CDD505-2E9C-101B-9397-08002B2CF9AE}" pid="3" name="GTO_Tags">
    <vt:lpwstr/>
  </property>
</Properties>
</file>