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1" r:id="rId5"/>
    <p:sldId id="285" r:id="rId6"/>
    <p:sldId id="263" r:id="rId7"/>
    <p:sldId id="265" r:id="rId8"/>
    <p:sldId id="266" r:id="rId9"/>
    <p:sldId id="267" r:id="rId10"/>
    <p:sldId id="268" r:id="rId11"/>
    <p:sldId id="269" r:id="rId12"/>
    <p:sldId id="270" r:id="rId13"/>
    <p:sldId id="272" r:id="rId14"/>
    <p:sldId id="273" r:id="rId15"/>
    <p:sldId id="274" r:id="rId16"/>
    <p:sldId id="277" r:id="rId17"/>
    <p:sldId id="276" r:id="rId18"/>
    <p:sldId id="275" r:id="rId19"/>
    <p:sldId id="278" r:id="rId20"/>
    <p:sldId id="279" r:id="rId21"/>
    <p:sldId id="280" r:id="rId22"/>
    <p:sldId id="282" r:id="rId23"/>
    <p:sldId id="283" r:id="rId24"/>
    <p:sldId id="284" r:id="rId25"/>
    <p:sldId id="286" r:id="rId26"/>
    <p:sldId id="287" r:id="rId27"/>
    <p:sldId id="288" r:id="rId28"/>
  </p:sldIdLst>
  <p:sldSz cx="9144000" cy="5143500" type="screen16x9"/>
  <p:notesSz cx="6858000" cy="9144000"/>
  <p:custDataLst>
    <p:tags r:id="rId29"/>
  </p:custDataLst>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746"/>
    <a:srgbClr val="E1CD00"/>
    <a:srgbClr val="C3D600"/>
    <a:srgbClr val="69A3B9"/>
    <a:srgbClr val="7D7EAB"/>
    <a:srgbClr val="B42573"/>
    <a:srgbClr val="309DB5"/>
    <a:srgbClr val="242A75"/>
    <a:srgbClr val="5E5E5E"/>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9737" autoAdjust="0"/>
  </p:normalViewPr>
  <p:slideViewPr>
    <p:cSldViewPr snapToGrid="0" snapToObjects="1" showGuides="1">
      <p:cViewPr varScale="1">
        <p:scale>
          <a:sx n="118" d="100"/>
          <a:sy n="118" d="100"/>
        </p:scale>
        <p:origin x="744"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Slide Title - Group">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2"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216" y="25623"/>
            <a:ext cx="2556481" cy="960811"/>
          </a:xfrm>
          <a:prstGeom prst="rect">
            <a:avLst/>
          </a:prstGeom>
        </p:spPr>
      </p:pic>
    </p:spTree>
    <p:extLst>
      <p:ext uri="{BB962C8B-B14F-4D97-AF65-F5344CB8AC3E}">
        <p14:creationId xmlns:p14="http://schemas.microsoft.com/office/powerpoint/2010/main" val="22017987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_Title and Content + Picture">
    <p:spTree>
      <p:nvGrpSpPr>
        <p:cNvPr id="1" name=""/>
        <p:cNvGrpSpPr/>
        <p:nvPr/>
      </p:nvGrpSpPr>
      <p:grpSpPr>
        <a:xfrm>
          <a:off x="0" y="0"/>
          <a:ext cx="0" cy="0"/>
          <a:chOff x="0" y="0"/>
          <a:chExt cx="0" cy="0"/>
        </a:xfrm>
      </p:grpSpPr>
      <p:grpSp>
        <p:nvGrpSpPr>
          <p:cNvPr id="50" name="Grouper 49"/>
          <p:cNvGrpSpPr/>
          <p:nvPr userDrawn="1"/>
        </p:nvGrpSpPr>
        <p:grpSpPr>
          <a:xfrm>
            <a:off x="5021581" y="-20538"/>
            <a:ext cx="1875985" cy="5164038"/>
            <a:chOff x="5021580" y="4728"/>
            <a:chExt cx="1875985" cy="6853272"/>
          </a:xfrm>
        </p:grpSpPr>
        <p:sp>
          <p:nvSpPr>
            <p:cNvPr id="51" name="Forme libre 50"/>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52" name="Forme libre 51"/>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6"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4" name="Picture Placeholder 3"/>
          <p:cNvSpPr>
            <a:spLocks noGrp="1"/>
          </p:cNvSpPr>
          <p:nvPr>
            <p:ph type="pic" sz="quarter" idx="10" hasCustomPrompt="1"/>
          </p:nvPr>
        </p:nvSpPr>
        <p:spPr bwMode="auto">
          <a:xfrm>
            <a:off x="4740166" y="1169559"/>
            <a:ext cx="3993826" cy="2817677"/>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5" name="Espace réservé du texte 2"/>
          <p:cNvSpPr>
            <a:spLocks noGrp="1"/>
          </p:cNvSpPr>
          <p:nvPr>
            <p:ph idx="1" hasCustomPrompt="1"/>
          </p:nvPr>
        </p:nvSpPr>
        <p:spPr>
          <a:xfrm>
            <a:off x="179515" y="696542"/>
            <a:ext cx="4450659" cy="3934455"/>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pic>
        <p:nvPicPr>
          <p:cNvPr id="17" name="Imag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9244" y="4664230"/>
            <a:ext cx="1643185" cy="365905"/>
          </a:xfrm>
          <a:prstGeom prst="rect">
            <a:avLst/>
          </a:prstGeom>
        </p:spPr>
      </p:pic>
    </p:spTree>
    <p:extLst>
      <p:ext uri="{BB962C8B-B14F-4D97-AF65-F5344CB8AC3E}">
        <p14:creationId xmlns:p14="http://schemas.microsoft.com/office/powerpoint/2010/main" val="13239547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_Title and Content + Picture">
    <p:spTree>
      <p:nvGrpSpPr>
        <p:cNvPr id="1" name=""/>
        <p:cNvGrpSpPr/>
        <p:nvPr/>
      </p:nvGrpSpPr>
      <p:grpSpPr>
        <a:xfrm>
          <a:off x="0" y="0"/>
          <a:ext cx="0" cy="0"/>
          <a:chOff x="0" y="0"/>
          <a:chExt cx="0" cy="0"/>
        </a:xfrm>
      </p:grpSpPr>
      <p:sp>
        <p:nvSpPr>
          <p:cNvPr id="32"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29" name="Grouper 28"/>
          <p:cNvGrpSpPr/>
          <p:nvPr userDrawn="1"/>
        </p:nvGrpSpPr>
        <p:grpSpPr>
          <a:xfrm>
            <a:off x="5021581" y="-20538"/>
            <a:ext cx="1875985" cy="5164038"/>
            <a:chOff x="5021580" y="4728"/>
            <a:chExt cx="1875985" cy="6853272"/>
          </a:xfrm>
        </p:grpSpPr>
        <p:sp>
          <p:nvSpPr>
            <p:cNvPr id="30" name="Forme libre 29"/>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1" name="Forme libre 30"/>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5" name="Picture Placeholder 3"/>
          <p:cNvSpPr>
            <a:spLocks noGrp="1"/>
          </p:cNvSpPr>
          <p:nvPr>
            <p:ph type="pic" sz="quarter" idx="10" hasCustomPrompt="1"/>
          </p:nvPr>
        </p:nvSpPr>
        <p:spPr bwMode="auto">
          <a:xfrm>
            <a:off x="5898598" y="1229181"/>
            <a:ext cx="2916868" cy="2057875"/>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7" name="Espace réservé du texte 6"/>
          <p:cNvSpPr>
            <a:spLocks noGrp="1"/>
          </p:cNvSpPr>
          <p:nvPr>
            <p:ph type="body" sz="quarter" idx="11" hasCustomPrompt="1"/>
          </p:nvPr>
        </p:nvSpPr>
        <p:spPr>
          <a:xfrm>
            <a:off x="5898598" y="3396030"/>
            <a:ext cx="2916868" cy="1148485"/>
          </a:xfrm>
        </p:spPr>
        <p:txBody>
          <a:bodyPr/>
          <a:lstStyle>
            <a:lvl1pPr marL="0" indent="0">
              <a:spcBef>
                <a:spcPts val="0"/>
              </a:spcBef>
              <a:buFontTx/>
              <a:buNone/>
              <a:defRPr sz="1200" b="0">
                <a:solidFill>
                  <a:schemeClr val="bg1"/>
                </a:solidFill>
              </a:defRPr>
            </a:lvl1pPr>
          </a:lstStyle>
          <a:p>
            <a:pPr lvl="0"/>
            <a:r>
              <a:rPr lang="en-GB" noProof="0" dirty="0" smtClean="0"/>
              <a:t>Click to edit Master text styles</a:t>
            </a:r>
            <a:endParaRPr lang="en-GB" noProof="0" dirty="0"/>
          </a:p>
        </p:txBody>
      </p:sp>
      <p:sp>
        <p:nvSpPr>
          <p:cNvPr id="8" name="Espace réservé du texte 2"/>
          <p:cNvSpPr>
            <a:spLocks noGrp="1"/>
          </p:cNvSpPr>
          <p:nvPr>
            <p:ph idx="1" hasCustomPrompt="1"/>
          </p:nvPr>
        </p:nvSpPr>
        <p:spPr>
          <a:xfrm>
            <a:off x="179515" y="696542"/>
            <a:ext cx="5578623" cy="3847973"/>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pic>
        <p:nvPicPr>
          <p:cNvPr id="18" name="Imag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9244" y="4664230"/>
            <a:ext cx="1643185" cy="365905"/>
          </a:xfrm>
          <a:prstGeom prst="rect">
            <a:avLst/>
          </a:prstGeom>
        </p:spPr>
      </p:pic>
    </p:spTree>
    <p:extLst>
      <p:ext uri="{BB962C8B-B14F-4D97-AF65-F5344CB8AC3E}">
        <p14:creationId xmlns:p14="http://schemas.microsoft.com/office/powerpoint/2010/main" val="197206790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3_Title and Content + Picture">
    <p:spTree>
      <p:nvGrpSpPr>
        <p:cNvPr id="1" name=""/>
        <p:cNvGrpSpPr/>
        <p:nvPr/>
      </p:nvGrpSpPr>
      <p:grpSpPr>
        <a:xfrm>
          <a:off x="0" y="0"/>
          <a:ext cx="0" cy="0"/>
          <a:chOff x="0" y="0"/>
          <a:chExt cx="0" cy="0"/>
        </a:xfrm>
      </p:grpSpPr>
      <p:sp>
        <p:nvSpPr>
          <p:cNvPr id="3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5" name="Picture Placeholder 3"/>
          <p:cNvSpPr>
            <a:spLocks noGrp="1"/>
          </p:cNvSpPr>
          <p:nvPr>
            <p:ph type="pic" sz="quarter" idx="10" hasCustomPrompt="1"/>
          </p:nvPr>
        </p:nvSpPr>
        <p:spPr bwMode="auto">
          <a:xfrm>
            <a:off x="6227132" y="1439420"/>
            <a:ext cx="2916868" cy="2057875"/>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7" name="Espace réservé du texte 6"/>
          <p:cNvSpPr>
            <a:spLocks noGrp="1"/>
          </p:cNvSpPr>
          <p:nvPr>
            <p:ph type="body" sz="quarter" idx="11" hasCustomPrompt="1"/>
          </p:nvPr>
        </p:nvSpPr>
        <p:spPr>
          <a:xfrm>
            <a:off x="6227132" y="3554186"/>
            <a:ext cx="2916868" cy="990329"/>
          </a:xfrm>
        </p:spPr>
        <p:txBody>
          <a:bodyPr/>
          <a:lstStyle>
            <a:lvl1pPr marL="0" indent="0">
              <a:spcBef>
                <a:spcPts val="0"/>
              </a:spcBef>
              <a:buFontTx/>
              <a:buNone/>
              <a:defRPr sz="1200" b="0">
                <a:solidFill>
                  <a:schemeClr val="bg1"/>
                </a:solidFill>
              </a:defRPr>
            </a:lvl1pPr>
          </a:lstStyle>
          <a:p>
            <a:pPr lvl="0"/>
            <a:r>
              <a:rPr lang="en-GB" noProof="0" dirty="0" smtClean="0"/>
              <a:t>Click to edit Master text styles</a:t>
            </a:r>
            <a:endParaRPr lang="en-GB" noProof="0" dirty="0"/>
          </a:p>
        </p:txBody>
      </p:sp>
      <p:sp>
        <p:nvSpPr>
          <p:cNvPr id="8" name="Espace réservé du texte 2"/>
          <p:cNvSpPr>
            <a:spLocks noGrp="1"/>
          </p:cNvSpPr>
          <p:nvPr>
            <p:ph idx="1" hasCustomPrompt="1"/>
          </p:nvPr>
        </p:nvSpPr>
        <p:spPr>
          <a:xfrm>
            <a:off x="179515" y="634422"/>
            <a:ext cx="5578623" cy="3910094"/>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grpSp>
        <p:nvGrpSpPr>
          <p:cNvPr id="28" name="Grouper 27"/>
          <p:cNvGrpSpPr/>
          <p:nvPr userDrawn="1"/>
        </p:nvGrpSpPr>
        <p:grpSpPr>
          <a:xfrm>
            <a:off x="5021581" y="-20538"/>
            <a:ext cx="1875985" cy="5164038"/>
            <a:chOff x="5021580" y="4728"/>
            <a:chExt cx="1875985" cy="6853272"/>
          </a:xfrm>
        </p:grpSpPr>
        <p:sp>
          <p:nvSpPr>
            <p:cNvPr id="29" name="Forme libre 28"/>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0" name="Forme libre 29"/>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pic>
        <p:nvPicPr>
          <p:cNvPr id="18" name="Imag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9244" y="4664230"/>
            <a:ext cx="1643185" cy="365905"/>
          </a:xfrm>
          <a:prstGeom prst="rect">
            <a:avLst/>
          </a:prstGeom>
        </p:spPr>
      </p:pic>
    </p:spTree>
    <p:extLst>
      <p:ext uri="{BB962C8B-B14F-4D97-AF65-F5344CB8AC3E}">
        <p14:creationId xmlns:p14="http://schemas.microsoft.com/office/powerpoint/2010/main" val="14860041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4_Title and Content + Picture">
    <p:spTree>
      <p:nvGrpSpPr>
        <p:cNvPr id="1" name=""/>
        <p:cNvGrpSpPr/>
        <p:nvPr/>
      </p:nvGrpSpPr>
      <p:grpSpPr>
        <a:xfrm>
          <a:off x="0" y="0"/>
          <a:ext cx="0" cy="0"/>
          <a:chOff x="0" y="0"/>
          <a:chExt cx="0" cy="0"/>
        </a:xfrm>
      </p:grpSpPr>
      <p:sp>
        <p:nvSpPr>
          <p:cNvPr id="32"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29" name="Grouper 28"/>
          <p:cNvGrpSpPr/>
          <p:nvPr userDrawn="1"/>
        </p:nvGrpSpPr>
        <p:grpSpPr>
          <a:xfrm>
            <a:off x="5021581" y="-20538"/>
            <a:ext cx="1875985" cy="5164038"/>
            <a:chOff x="5021580" y="4728"/>
            <a:chExt cx="1875985" cy="6853272"/>
          </a:xfrm>
        </p:grpSpPr>
        <p:sp>
          <p:nvSpPr>
            <p:cNvPr id="30" name="Forme libre 29"/>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31" name="Forme libre 30"/>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7" name="Espace réservé du texte 6"/>
          <p:cNvSpPr>
            <a:spLocks noGrp="1"/>
          </p:cNvSpPr>
          <p:nvPr>
            <p:ph type="body" sz="quarter" idx="11" hasCustomPrompt="1"/>
          </p:nvPr>
        </p:nvSpPr>
        <p:spPr>
          <a:xfrm>
            <a:off x="5501950" y="3396030"/>
            <a:ext cx="3313517" cy="1148485"/>
          </a:xfrm>
        </p:spPr>
        <p:txBody>
          <a:bodyPr/>
          <a:lstStyle>
            <a:lvl1pPr marL="0" indent="0" algn="r">
              <a:spcBef>
                <a:spcPts val="0"/>
              </a:spcBef>
              <a:buFontTx/>
              <a:buNone/>
              <a:defRPr sz="1200" b="0">
                <a:solidFill>
                  <a:srgbClr val="FFFFFF"/>
                </a:solidFill>
              </a:defRPr>
            </a:lvl1pPr>
          </a:lstStyle>
          <a:p>
            <a:pPr lvl="0"/>
            <a:r>
              <a:rPr lang="en-GB" noProof="0" dirty="0" smtClean="0"/>
              <a:t>Click to edit Master text styles</a:t>
            </a:r>
            <a:endParaRPr lang="en-GB" noProof="0" dirty="0"/>
          </a:p>
        </p:txBody>
      </p:sp>
      <p:sp>
        <p:nvSpPr>
          <p:cNvPr id="6" name="Picture Placeholder 3"/>
          <p:cNvSpPr>
            <a:spLocks noGrp="1"/>
          </p:cNvSpPr>
          <p:nvPr>
            <p:ph type="pic" sz="quarter" idx="10" hasCustomPrompt="1"/>
          </p:nvPr>
        </p:nvSpPr>
        <p:spPr bwMode="auto">
          <a:xfrm>
            <a:off x="4934169" y="865130"/>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 to placeholder</a:t>
            </a:r>
            <a:endParaRPr lang="en-GB" noProof="0" dirty="0"/>
          </a:p>
        </p:txBody>
      </p:sp>
      <p:sp>
        <p:nvSpPr>
          <p:cNvPr id="8" name="Picture Placeholder 3"/>
          <p:cNvSpPr>
            <a:spLocks noGrp="1"/>
          </p:cNvSpPr>
          <p:nvPr>
            <p:ph type="pic" sz="quarter" idx="16" hasCustomPrompt="1"/>
          </p:nvPr>
        </p:nvSpPr>
        <p:spPr bwMode="auto">
          <a:xfrm>
            <a:off x="6904737" y="1914673"/>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en-GB" noProof="0" dirty="0" smtClean="0"/>
              <a:t>Click icon to add image to placeholder</a:t>
            </a:r>
            <a:endParaRPr lang="en-GB" noProof="0" dirty="0"/>
          </a:p>
        </p:txBody>
      </p:sp>
      <p:sp>
        <p:nvSpPr>
          <p:cNvPr id="9" name="Espace réservé du texte 2"/>
          <p:cNvSpPr>
            <a:spLocks noGrp="1"/>
          </p:cNvSpPr>
          <p:nvPr>
            <p:ph idx="1" hasCustomPrompt="1"/>
          </p:nvPr>
        </p:nvSpPr>
        <p:spPr>
          <a:xfrm>
            <a:off x="179515" y="696542"/>
            <a:ext cx="4639968" cy="3847973"/>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pic>
        <p:nvPicPr>
          <p:cNvPr id="19" name="Imag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9244" y="4664230"/>
            <a:ext cx="1643185" cy="365905"/>
          </a:xfrm>
          <a:prstGeom prst="rect">
            <a:avLst/>
          </a:prstGeom>
        </p:spPr>
      </p:pic>
    </p:spTree>
    <p:extLst>
      <p:ext uri="{BB962C8B-B14F-4D97-AF65-F5344CB8AC3E}">
        <p14:creationId xmlns:p14="http://schemas.microsoft.com/office/powerpoint/2010/main" val="15855456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7_Title and Content + Text">
    <p:spTree>
      <p:nvGrpSpPr>
        <p:cNvPr id="1" name=""/>
        <p:cNvGrpSpPr/>
        <p:nvPr/>
      </p:nvGrpSpPr>
      <p:grpSpPr>
        <a:xfrm>
          <a:off x="0" y="0"/>
          <a:ext cx="0" cy="0"/>
          <a:chOff x="0" y="0"/>
          <a:chExt cx="0" cy="0"/>
        </a:xfrm>
      </p:grpSpPr>
      <p:sp>
        <p:nvSpPr>
          <p:cNvPr id="28"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solidFill>
            <a:schemeClr val="bg2"/>
          </a:solid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grpSp>
        <p:nvGrpSpPr>
          <p:cNvPr id="25" name="Grouper 24"/>
          <p:cNvGrpSpPr/>
          <p:nvPr userDrawn="1"/>
        </p:nvGrpSpPr>
        <p:grpSpPr>
          <a:xfrm>
            <a:off x="5021581" y="-20538"/>
            <a:ext cx="1875985" cy="5164038"/>
            <a:chOff x="5021580" y="4728"/>
            <a:chExt cx="1875985" cy="6853272"/>
          </a:xfrm>
        </p:grpSpPr>
        <p:sp>
          <p:nvSpPr>
            <p:cNvPr id="26" name="Forme libre 25"/>
            <p:cNvSpPr/>
            <p:nvPr userDrawn="1"/>
          </p:nvSpPr>
          <p:spPr>
            <a:xfrm>
              <a:off x="5021580" y="4728"/>
              <a:ext cx="747600"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Lst>
              <a:ahLst/>
              <a:cxnLst>
                <a:cxn ang="0">
                  <a:pos x="connsiteX0" y="connsiteY0"/>
                </a:cxn>
                <a:cxn ang="0">
                  <a:pos x="connsiteX1" y="connsiteY1"/>
                </a:cxn>
                <a:cxn ang="0">
                  <a:pos x="connsiteX2" y="connsiteY2"/>
                </a:cxn>
              </a:cxnLst>
              <a:rect l="l" t="t" r="r" b="b"/>
              <a:pathLst>
                <a:path w="1730041" h="6842688">
                  <a:moveTo>
                    <a:pt x="1061726" y="6842688"/>
                  </a:moveTo>
                  <a:cubicBezTo>
                    <a:pt x="348702" y="5778927"/>
                    <a:pt x="-94305" y="4695719"/>
                    <a:pt x="17083" y="3416535"/>
                  </a:cubicBezTo>
                  <a:cubicBezTo>
                    <a:pt x="128471" y="2137351"/>
                    <a:pt x="944138" y="717949"/>
                    <a:pt x="1730041" y="0"/>
                  </a:cubicBezTo>
                </a:path>
              </a:pathLst>
            </a:cu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sp>
          <p:nvSpPr>
            <p:cNvPr id="27" name="Forme libre 26"/>
            <p:cNvSpPr/>
            <p:nvPr userDrawn="1"/>
          </p:nvSpPr>
          <p:spPr>
            <a:xfrm>
              <a:off x="5422699" y="4728"/>
              <a:ext cx="1474866" cy="6853272"/>
            </a:xfrm>
            <a:custGeom>
              <a:avLst/>
              <a:gdLst>
                <a:gd name="connsiteX0" fmla="*/ 751243 w 1897137"/>
                <a:gd name="connsiteY0" fmla="*/ 6852213 h 6852213"/>
                <a:gd name="connsiteX1" fmla="*/ 45187 w 1897137"/>
                <a:gd name="connsiteY1" fmla="*/ 3252486 h 6852213"/>
                <a:gd name="connsiteX2" fmla="*/ 1897137 w 1897137"/>
                <a:gd name="connsiteY2" fmla="*/ 0 h 6852213"/>
                <a:gd name="connsiteX0" fmla="*/ 1271740 w 1859234"/>
                <a:gd name="connsiteY0" fmla="*/ 6833163 h 6833163"/>
                <a:gd name="connsiteX1" fmla="*/ 7284 w 1859234"/>
                <a:gd name="connsiteY1" fmla="*/ 3252486 h 6833163"/>
                <a:gd name="connsiteX2" fmla="*/ 1859234 w 1859234"/>
                <a:gd name="connsiteY2" fmla="*/ 0 h 6833163"/>
                <a:gd name="connsiteX0" fmla="*/ 1273830 w 1861324"/>
                <a:gd name="connsiteY0" fmla="*/ 6833163 h 6833163"/>
                <a:gd name="connsiteX1" fmla="*/ 9374 w 1861324"/>
                <a:gd name="connsiteY1" fmla="*/ 3252486 h 6833163"/>
                <a:gd name="connsiteX2" fmla="*/ 1861324 w 1861324"/>
                <a:gd name="connsiteY2" fmla="*/ 0 h 6833163"/>
                <a:gd name="connsiteX0" fmla="*/ 1143473 w 1730967"/>
                <a:gd name="connsiteY0" fmla="*/ 6833163 h 6833163"/>
                <a:gd name="connsiteX1" fmla="*/ 11270 w 1730967"/>
                <a:gd name="connsiteY1" fmla="*/ 3255661 h 6833163"/>
                <a:gd name="connsiteX2" fmla="*/ 1730967 w 1730967"/>
                <a:gd name="connsiteY2" fmla="*/ 0 h 6833163"/>
                <a:gd name="connsiteX0" fmla="*/ 1146245 w 1814560"/>
                <a:gd name="connsiteY0" fmla="*/ 6842688 h 6842688"/>
                <a:gd name="connsiteX1" fmla="*/ 14042 w 1814560"/>
                <a:gd name="connsiteY1" fmla="*/ 3265186 h 6842688"/>
                <a:gd name="connsiteX2" fmla="*/ 1814560 w 1814560"/>
                <a:gd name="connsiteY2" fmla="*/ 0 h 6842688"/>
                <a:gd name="connsiteX0" fmla="*/ 1146245 w 1814560"/>
                <a:gd name="connsiteY0" fmla="*/ 6842688 h 6842688"/>
                <a:gd name="connsiteX1" fmla="*/ 14042 w 1814560"/>
                <a:gd name="connsiteY1" fmla="*/ 3265186 h 6842688"/>
                <a:gd name="connsiteX2" fmla="*/ 1814560 w 1814560"/>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54300 w 1722615"/>
                <a:gd name="connsiteY0" fmla="*/ 6842688 h 6842688"/>
                <a:gd name="connsiteX1" fmla="*/ 9657 w 1722615"/>
                <a:gd name="connsiteY1" fmla="*/ 3416535 h 6842688"/>
                <a:gd name="connsiteX2" fmla="*/ 1722615 w 1722615"/>
                <a:gd name="connsiteY2" fmla="*/ 0 h 6842688"/>
                <a:gd name="connsiteX0" fmla="*/ 1060731 w 1729046"/>
                <a:gd name="connsiteY0" fmla="*/ 6842688 h 6842688"/>
                <a:gd name="connsiteX1" fmla="*/ 16088 w 1729046"/>
                <a:gd name="connsiteY1" fmla="*/ 3416535 h 6842688"/>
                <a:gd name="connsiteX2" fmla="*/ 1729046 w 1729046"/>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061726 w 1730041"/>
                <a:gd name="connsiteY0" fmla="*/ 6842688 h 6842688"/>
                <a:gd name="connsiteX1" fmla="*/ 17083 w 1730041"/>
                <a:gd name="connsiteY1" fmla="*/ 3416535 h 6842688"/>
                <a:gd name="connsiteX2" fmla="*/ 1730041 w 1730041"/>
                <a:gd name="connsiteY2" fmla="*/ 0 h 6842688"/>
                <a:gd name="connsiteX0" fmla="*/ 1201583 w 4272315"/>
                <a:gd name="connsiteY0" fmla="*/ 6842688 h 6842688"/>
                <a:gd name="connsiteX1" fmla="*/ 156940 w 4272315"/>
                <a:gd name="connsiteY1" fmla="*/ 3416535 h 6842688"/>
                <a:gd name="connsiteX2" fmla="*/ 4272315 w 4272315"/>
                <a:gd name="connsiteY2" fmla="*/ 0 h 6842688"/>
                <a:gd name="connsiteX0" fmla="*/ 420880 w 3491612"/>
                <a:gd name="connsiteY0" fmla="*/ 6842688 h 6842688"/>
                <a:gd name="connsiteX1" fmla="*/ 521761 w 3491612"/>
                <a:gd name="connsiteY1" fmla="*/ 3196869 h 6842688"/>
                <a:gd name="connsiteX2" fmla="*/ 3491612 w 3491612"/>
                <a:gd name="connsiteY2" fmla="*/ 0 h 6842688"/>
                <a:gd name="connsiteX0" fmla="*/ 383391 w 3454123"/>
                <a:gd name="connsiteY0" fmla="*/ 6842688 h 6842688"/>
                <a:gd name="connsiteX1" fmla="*/ 484272 w 3454123"/>
                <a:gd name="connsiteY1" fmla="*/ 3196869 h 6842688"/>
                <a:gd name="connsiteX2" fmla="*/ 3454123 w 3454123"/>
                <a:gd name="connsiteY2" fmla="*/ 0 h 6842688"/>
                <a:gd name="connsiteX0" fmla="*/ 294195 w 3364927"/>
                <a:gd name="connsiteY0" fmla="*/ 6842688 h 6842688"/>
                <a:gd name="connsiteX1" fmla="*/ 395076 w 3364927"/>
                <a:gd name="connsiteY1" fmla="*/ 3196869 h 6842688"/>
                <a:gd name="connsiteX2" fmla="*/ 3364927 w 3364927"/>
                <a:gd name="connsiteY2" fmla="*/ 0 h 6842688"/>
                <a:gd name="connsiteX0" fmla="*/ 313955 w 3384687"/>
                <a:gd name="connsiteY0" fmla="*/ 6842688 h 6842688"/>
                <a:gd name="connsiteX1" fmla="*/ 414836 w 3384687"/>
                <a:gd name="connsiteY1" fmla="*/ 3196869 h 6842688"/>
                <a:gd name="connsiteX2" fmla="*/ 3384687 w 3384687"/>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19074 w 3389806"/>
                <a:gd name="connsiteY0" fmla="*/ 6842688 h 6842688"/>
                <a:gd name="connsiteX1" fmla="*/ 419955 w 3389806"/>
                <a:gd name="connsiteY1" fmla="*/ 3196869 h 6842688"/>
                <a:gd name="connsiteX2" fmla="*/ 3389806 w 3389806"/>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34826 w 3405558"/>
                <a:gd name="connsiteY0" fmla="*/ 6842688 h 6842688"/>
                <a:gd name="connsiteX1" fmla="*/ 435707 w 3405558"/>
                <a:gd name="connsiteY1" fmla="*/ 3196869 h 6842688"/>
                <a:gd name="connsiteX2" fmla="*/ 3405558 w 3405558"/>
                <a:gd name="connsiteY2" fmla="*/ 0 h 6842688"/>
                <a:gd name="connsiteX0" fmla="*/ 342294 w 3413026"/>
                <a:gd name="connsiteY0" fmla="*/ 6842688 h 6842688"/>
                <a:gd name="connsiteX1" fmla="*/ 443175 w 3413026"/>
                <a:gd name="connsiteY1" fmla="*/ 3196869 h 6842688"/>
                <a:gd name="connsiteX2" fmla="*/ 3413026 w 3413026"/>
                <a:gd name="connsiteY2" fmla="*/ 0 h 6842688"/>
              </a:gdLst>
              <a:ahLst/>
              <a:cxnLst>
                <a:cxn ang="0">
                  <a:pos x="connsiteX0" y="connsiteY0"/>
                </a:cxn>
                <a:cxn ang="0">
                  <a:pos x="connsiteX1" y="connsiteY1"/>
                </a:cxn>
                <a:cxn ang="0">
                  <a:pos x="connsiteX2" y="connsiteY2"/>
                </a:cxn>
              </a:cxnLst>
              <a:rect l="l" t="t" r="r" b="b"/>
              <a:pathLst>
                <a:path w="3413026" h="6842688">
                  <a:moveTo>
                    <a:pt x="342294" y="6842688"/>
                  </a:moveTo>
                  <a:cubicBezTo>
                    <a:pt x="-163901" y="5710282"/>
                    <a:pt x="-90656" y="4481474"/>
                    <a:pt x="443175" y="3196869"/>
                  </a:cubicBezTo>
                  <a:cubicBezTo>
                    <a:pt x="977006" y="1912264"/>
                    <a:pt x="2180317" y="803543"/>
                    <a:pt x="3413026" y="0"/>
                  </a:cubicBezTo>
                </a:path>
              </a:pathLst>
            </a:custGeom>
            <a:no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noProof="0" dirty="0"/>
            </a:p>
          </p:txBody>
        </p:sp>
      </p:grpSp>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30" name="Espace réservé du texte 2"/>
          <p:cNvSpPr>
            <a:spLocks noGrp="1"/>
          </p:cNvSpPr>
          <p:nvPr>
            <p:ph idx="1" hasCustomPrompt="1"/>
          </p:nvPr>
        </p:nvSpPr>
        <p:spPr>
          <a:xfrm>
            <a:off x="179515" y="696542"/>
            <a:ext cx="5322434" cy="3847973"/>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32" name="Espace réservé du texte 6"/>
          <p:cNvSpPr>
            <a:spLocks noGrp="1"/>
          </p:cNvSpPr>
          <p:nvPr>
            <p:ph type="body" sz="quarter" idx="11" hasCustomPrompt="1"/>
          </p:nvPr>
        </p:nvSpPr>
        <p:spPr>
          <a:xfrm>
            <a:off x="5509837" y="696543"/>
            <a:ext cx="3431610" cy="3847972"/>
          </a:xfrm>
        </p:spPr>
        <p:txBody>
          <a:bodyPr anchor="ctr" anchorCtr="0"/>
          <a:lstStyle>
            <a:lvl1pPr marL="0" indent="0" algn="r">
              <a:buFontTx/>
              <a:buNone/>
              <a:defRPr sz="1600" b="1" baseline="0">
                <a:solidFill>
                  <a:srgbClr val="FFFFFF"/>
                </a:solidFill>
              </a:defRPr>
            </a:lvl1pPr>
          </a:lstStyle>
          <a:p>
            <a:pPr lvl="0"/>
            <a:r>
              <a:rPr lang="en-GB" noProof="0" dirty="0" smtClean="0"/>
              <a:t>Click to edit Master text styles</a:t>
            </a:r>
            <a:endParaRPr lang="en-GB" noProof="0" dirty="0"/>
          </a:p>
        </p:txBody>
      </p:sp>
      <p:pic>
        <p:nvPicPr>
          <p:cNvPr id="23" name="Imag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9244" y="4664230"/>
            <a:ext cx="1643185" cy="365905"/>
          </a:xfrm>
          <a:prstGeom prst="rect">
            <a:avLst/>
          </a:prstGeom>
        </p:spPr>
      </p:pic>
    </p:spTree>
    <p:extLst>
      <p:ext uri="{BB962C8B-B14F-4D97-AF65-F5344CB8AC3E}">
        <p14:creationId xmlns:p14="http://schemas.microsoft.com/office/powerpoint/2010/main" val="27697821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8_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 </a:t>
            </a:r>
            <a:endParaRPr lang="en-GB" noProof="0" dirty="0"/>
          </a:p>
        </p:txBody>
      </p:sp>
      <p:sp>
        <p:nvSpPr>
          <p:cNvPr id="3" name="Espace réservé du contenu 2"/>
          <p:cNvSpPr>
            <a:spLocks noGrp="1"/>
          </p:cNvSpPr>
          <p:nvPr>
            <p:ph sz="half" idx="1" hasCustomPrompt="1"/>
          </p:nvPr>
        </p:nvSpPr>
        <p:spPr>
          <a:xfrm>
            <a:off x="457200" y="720927"/>
            <a:ext cx="4038600" cy="3858001"/>
          </a:xfrm>
        </p:spPr>
        <p:txBody>
          <a:bodyPr/>
          <a:lstStyle>
            <a:lvl1pPr>
              <a:defRPr sz="1600"/>
            </a:lvl1pPr>
            <a:lvl2pPr>
              <a:defRPr sz="1400"/>
            </a:lvl2pPr>
            <a:lvl3pPr>
              <a:defRPr sz="1200"/>
            </a:lvl3pPr>
            <a:lvl4pPr>
              <a:defRPr sz="900"/>
            </a:lvl4pPr>
            <a:lvl5pPr>
              <a:defRPr sz="900"/>
            </a:lvl5pPr>
            <a:lvl6pPr>
              <a:defRPr sz="1350"/>
            </a:lvl6pPr>
            <a:lvl7pPr>
              <a:defRPr sz="1350"/>
            </a:lvl7pPr>
            <a:lvl8pPr>
              <a:defRPr sz="1350"/>
            </a:lvl8pPr>
            <a:lvl9pPr>
              <a:defRPr sz="1350"/>
            </a:lvl9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4" name="Espace réservé du contenu 3"/>
          <p:cNvSpPr>
            <a:spLocks noGrp="1"/>
          </p:cNvSpPr>
          <p:nvPr>
            <p:ph sz="half" idx="2" hasCustomPrompt="1"/>
          </p:nvPr>
        </p:nvSpPr>
        <p:spPr>
          <a:xfrm>
            <a:off x="4648200" y="720928"/>
            <a:ext cx="4038600" cy="3858000"/>
          </a:xfrm>
        </p:spPr>
        <p:txBody>
          <a:bodyPr/>
          <a:lstStyle>
            <a:lvl1pPr>
              <a:defRPr sz="1600"/>
            </a:lvl1pPr>
            <a:lvl2pPr>
              <a:defRPr sz="1400"/>
            </a:lvl2pPr>
            <a:lvl3pPr>
              <a:defRPr sz="1200"/>
            </a:lvl3pPr>
            <a:lvl4pPr>
              <a:defRPr sz="900"/>
            </a:lvl4pPr>
            <a:lvl5pPr>
              <a:defRPr sz="900"/>
            </a:lvl5pPr>
            <a:lvl6pPr>
              <a:defRPr sz="1350"/>
            </a:lvl6pPr>
            <a:lvl7pPr>
              <a:defRPr sz="1350"/>
            </a:lvl7pPr>
            <a:lvl8pPr>
              <a:defRPr sz="1350"/>
            </a:lvl8pPr>
            <a:lvl9pPr>
              <a:defRPr sz="1350"/>
            </a:lvl9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Tree>
    <p:extLst>
      <p:ext uri="{BB962C8B-B14F-4D97-AF65-F5344CB8AC3E}">
        <p14:creationId xmlns:p14="http://schemas.microsoft.com/office/powerpoint/2010/main" val="23749160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Slide Title of Sec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344553"/>
            <a:ext cx="4918023" cy="866897"/>
          </a:xfrm>
        </p:spPr>
        <p:txBody>
          <a:bodyPr/>
          <a:lstStyle>
            <a:lvl1pPr algn="l">
              <a:defRPr sz="2400" baseline="0">
                <a:solidFill>
                  <a:schemeClr val="tx1"/>
                </a:solidFill>
              </a:defRPr>
            </a:lvl1pPr>
          </a:lstStyle>
          <a:p>
            <a:r>
              <a:rPr lang="en-GB" noProof="0" dirty="0" smtClean="0"/>
              <a:t>Click to edit Master title style</a:t>
            </a:r>
            <a:endParaRPr lang="en-GB" noProof="0" dirty="0"/>
          </a:p>
        </p:txBody>
      </p:sp>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32" name="Sous-titre 2"/>
          <p:cNvSpPr>
            <a:spLocks noGrp="1"/>
          </p:cNvSpPr>
          <p:nvPr>
            <p:ph type="subTitle" idx="1" hasCustomPrompt="1"/>
          </p:nvPr>
        </p:nvSpPr>
        <p:spPr>
          <a:xfrm>
            <a:off x="302049" y="2019650"/>
            <a:ext cx="4918023" cy="307777"/>
          </a:xfrm>
        </p:spPr>
        <p:txBody>
          <a:bodyPr anchor="t" anchorCtr="0">
            <a:spAutoFit/>
          </a:bodyPr>
          <a:lstStyle>
            <a:lvl1pPr marL="0" indent="0" algn="l">
              <a:lnSpc>
                <a:spcPct val="100000"/>
              </a:lnSpc>
              <a:spcBef>
                <a:spcPts val="0"/>
              </a:spcBef>
              <a:spcAft>
                <a:spcPts val="0"/>
              </a:spcAft>
              <a:buNone/>
              <a:defRPr sz="1400" b="0" cap="none" baseline="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text style</a:t>
            </a:r>
            <a:endParaRPr lang="en-GB" noProof="0" dirty="0"/>
          </a:p>
        </p:txBody>
      </p:sp>
      <p:sp>
        <p:nvSpPr>
          <p:cNvPr id="6" name="Espace réservé du texte 5"/>
          <p:cNvSpPr>
            <a:spLocks noGrp="1"/>
          </p:cNvSpPr>
          <p:nvPr>
            <p:ph type="body" sz="quarter" idx="10" hasCustomPrompt="1"/>
          </p:nvPr>
        </p:nvSpPr>
        <p:spPr>
          <a:xfrm>
            <a:off x="302050" y="2502958"/>
            <a:ext cx="4918022" cy="1751542"/>
          </a:xfrm>
        </p:spPr>
        <p:txBody>
          <a:bodyPr/>
          <a:lstStyle>
            <a:lvl1pPr marL="0" indent="0" algn="l">
              <a:spcBef>
                <a:spcPts val="0"/>
              </a:spcBef>
              <a:buFontTx/>
              <a:buNone/>
              <a:defRPr sz="1400" b="0">
                <a:solidFill>
                  <a:srgbClr val="505050"/>
                </a:solidFill>
              </a:defRPr>
            </a:lvl1pPr>
            <a:lvl2pPr marL="0" indent="0" algn="l">
              <a:buFontTx/>
              <a:buNone/>
              <a:defRPr/>
            </a:lvl2pPr>
            <a:lvl3pPr marL="0" indent="0" algn="l">
              <a:buFontTx/>
              <a:buNone/>
              <a:defRPr/>
            </a:lvl3pPr>
            <a:lvl4pPr marL="0" indent="0" algn="l">
              <a:buFontTx/>
              <a:buNone/>
              <a:defRPr/>
            </a:lvl4pPr>
            <a:lvl5pPr marL="0" indent="0" algn="l">
              <a:buFontTx/>
              <a:buNone/>
              <a:defRPr/>
            </a:lvl5pPr>
          </a:lstStyle>
          <a:p>
            <a:r>
              <a:rPr lang="en-GB" noProof="0" dirty="0" smtClean="0"/>
              <a:t>Click to edit Master subtitle style</a:t>
            </a:r>
            <a:endParaRPr lang="en-GB" noProof="0" dirty="0"/>
          </a:p>
        </p:txBody>
      </p:sp>
      <p:sp>
        <p:nvSpPr>
          <p:cNvPr id="10" name="Picture Placeholder 2"/>
          <p:cNvSpPr>
            <a:spLocks noGrp="1"/>
          </p:cNvSpPr>
          <p:nvPr>
            <p:ph type="pic" sz="quarter" idx="11" hasCustomPrompt="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6"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sp>
        <p:nvSpPr>
          <p:cNvPr id="17" name="Rectangle 16"/>
          <p:cNvSpPr/>
          <p:nvPr userDrawn="1"/>
        </p:nvSpPr>
        <p:spPr bwMode="auto">
          <a:xfrm>
            <a:off x="200847" y="1636017"/>
            <a:ext cx="96122" cy="307777"/>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noProof="0" dirty="0">
              <a:ln>
                <a:noFill/>
              </a:ln>
              <a:solidFill>
                <a:srgbClr val="323265"/>
              </a:solidFill>
              <a:effectLst/>
              <a:latin typeface="Arial" charset="0"/>
              <a:cs typeface="Arial" charset="0"/>
            </a:endParaRP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216" y="25623"/>
            <a:ext cx="2556481" cy="960811"/>
          </a:xfrm>
          <a:prstGeom prst="rect">
            <a:avLst/>
          </a:prstGeom>
        </p:spPr>
      </p:pic>
    </p:spTree>
    <p:extLst>
      <p:ext uri="{BB962C8B-B14F-4D97-AF65-F5344CB8AC3E}">
        <p14:creationId xmlns:p14="http://schemas.microsoft.com/office/powerpoint/2010/main" val="29314358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marL="0" marR="0" indent="0" algn="l" defTabSz="342900" rtl="0" eaLnBrk="1" fontAlgn="auto" latinLnBrk="0" hangingPunct="1">
              <a:lnSpc>
                <a:spcPct val="90000"/>
              </a:lnSpc>
              <a:spcBef>
                <a:spcPct val="0"/>
              </a:spcBef>
              <a:spcAft>
                <a:spcPts val="0"/>
              </a:spcAft>
              <a:buClrTx/>
              <a:buSzTx/>
              <a:buFontTx/>
              <a:buNone/>
              <a:tabLst/>
              <a:defRPr/>
            </a:lvl1pPr>
          </a:lstStyle>
          <a:p>
            <a:r>
              <a:rPr lang="en-GB" noProof="0" dirty="0" smtClean="0"/>
              <a:t>Click to edit Master title style</a:t>
            </a:r>
            <a:endParaRPr lang="en-GB" noProof="0" dirty="0"/>
          </a:p>
        </p:txBody>
      </p:sp>
    </p:spTree>
    <p:extLst>
      <p:ext uri="{BB962C8B-B14F-4D97-AF65-F5344CB8AC3E}">
        <p14:creationId xmlns:p14="http://schemas.microsoft.com/office/powerpoint/2010/main" val="21773967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1"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5739"/>
          <a:stretch/>
        </p:blipFill>
        <p:spPr>
          <a:xfrm>
            <a:off x="-2" y="0"/>
            <a:ext cx="9144002" cy="5143500"/>
          </a:xfrm>
          <a:prstGeom prst="rect">
            <a:avLst/>
          </a:prstGeom>
        </p:spPr>
      </p:pic>
      <p:sp>
        <p:nvSpPr>
          <p:cNvPr id="12" name="Rektangel med rundat hörn 7"/>
          <p:cNvSpPr/>
          <p:nvPr userDrawn="1"/>
        </p:nvSpPr>
        <p:spPr>
          <a:xfrm flipV="1">
            <a:off x="0" y="1258490"/>
            <a:ext cx="8244408" cy="2218134"/>
          </a:xfrm>
          <a:prstGeom prst="round1Rect">
            <a:avLst>
              <a:gd name="adj" fmla="val 13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latin typeface="Arial"/>
            </a:endParaRPr>
          </a:p>
        </p:txBody>
      </p:sp>
      <p:sp>
        <p:nvSpPr>
          <p:cNvPr id="13" name="Rubrik 1"/>
          <p:cNvSpPr>
            <a:spLocks noGrp="1"/>
          </p:cNvSpPr>
          <p:nvPr>
            <p:ph type="ctrTitle" hasCustomPrompt="1"/>
          </p:nvPr>
        </p:nvSpPr>
        <p:spPr>
          <a:xfrm>
            <a:off x="755650" y="1408654"/>
            <a:ext cx="4614018" cy="1779587"/>
          </a:xfrm>
        </p:spPr>
        <p:txBody>
          <a:bodyPr lIns="0" tIns="0" rIns="0" bIns="0" anchor="b" anchorCtr="0">
            <a:normAutofit/>
          </a:bodyPr>
          <a:lstStyle>
            <a:lvl1pPr algn="l">
              <a:defRPr sz="2100">
                <a:solidFill>
                  <a:schemeClr val="tx2"/>
                </a:solidFill>
              </a:defRPr>
            </a:lvl1pPr>
          </a:lstStyle>
          <a:p>
            <a:r>
              <a:rPr lang="en-US" noProof="0" dirty="0" smtClean="0"/>
              <a:t>Click to add text</a:t>
            </a:r>
            <a:endParaRPr lang="en-US" noProof="0" dirty="0"/>
          </a:p>
        </p:txBody>
      </p:sp>
      <p:sp>
        <p:nvSpPr>
          <p:cNvPr id="15" name="Underrubrik 2"/>
          <p:cNvSpPr>
            <a:spLocks noGrp="1"/>
          </p:cNvSpPr>
          <p:nvPr>
            <p:ph type="subTitle" idx="1" hasCustomPrompt="1"/>
          </p:nvPr>
        </p:nvSpPr>
        <p:spPr>
          <a:xfrm>
            <a:off x="914400" y="4405519"/>
            <a:ext cx="5963394" cy="167561"/>
          </a:xfrm>
        </p:spPr>
        <p:txBody>
          <a:bodyPr lIns="0" tIns="0" rIns="0" bIns="0" anchor="t" anchorCtr="0">
            <a:normAutofit/>
          </a:bodyPr>
          <a:lstStyle>
            <a:lvl1pPr marL="0" indent="0" algn="l">
              <a:lnSpc>
                <a:spcPts val="1185"/>
              </a:lnSpc>
              <a:spcBef>
                <a:spcPts val="750"/>
              </a:spcBef>
              <a:spcAft>
                <a:spcPts val="0"/>
              </a:spcAft>
              <a:buNone/>
              <a:defRPr sz="1350" baseline="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dirty="0" smtClean="0"/>
              <a:t>Name, Title</a:t>
            </a:r>
          </a:p>
        </p:txBody>
      </p:sp>
      <p:pic>
        <p:nvPicPr>
          <p:cNvPr id="16" name="Picture 2"/>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1791" t="25252" r="9116" b="30340"/>
          <a:stretch/>
        </p:blipFill>
        <p:spPr bwMode="auto">
          <a:xfrm>
            <a:off x="6064251" y="2739629"/>
            <a:ext cx="1780720" cy="46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Rak 8"/>
          <p:cNvCxnSpPr/>
          <p:nvPr userDrawn="1"/>
        </p:nvCxnSpPr>
        <p:spPr>
          <a:xfrm>
            <a:off x="755650" y="4399170"/>
            <a:ext cx="0" cy="3585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 Placeholder 13"/>
          <p:cNvSpPr>
            <a:spLocks noGrp="1"/>
          </p:cNvSpPr>
          <p:nvPr>
            <p:ph type="body" sz="quarter" idx="10" hasCustomPrompt="1"/>
          </p:nvPr>
        </p:nvSpPr>
        <p:spPr>
          <a:xfrm>
            <a:off x="915395" y="4578462"/>
            <a:ext cx="5970064" cy="169069"/>
          </a:xfrm>
        </p:spPr>
        <p:txBody>
          <a:bodyPr>
            <a:noAutofit/>
          </a:bodyPr>
          <a:lstStyle>
            <a:lvl1pPr marL="0" indent="0">
              <a:buFontTx/>
              <a:buNone/>
              <a:defRPr sz="1350">
                <a:solidFill>
                  <a:schemeClr val="bg1"/>
                </a:solidFill>
              </a:defRPr>
            </a:lvl1pPr>
          </a:lstStyle>
          <a:p>
            <a:pPr lvl="0"/>
            <a:r>
              <a:rPr lang="en-US" noProof="0" dirty="0" smtClean="0"/>
              <a:t>Date</a:t>
            </a:r>
            <a:endParaRPr lang="en-US" noProof="0" dirty="0"/>
          </a:p>
        </p:txBody>
      </p:sp>
    </p:spTree>
    <p:extLst>
      <p:ext uri="{BB962C8B-B14F-4D97-AF65-F5344CB8AC3E}">
        <p14:creationId xmlns:p14="http://schemas.microsoft.com/office/powerpoint/2010/main" val="293975059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Header and content">
    <p:spTree>
      <p:nvGrpSpPr>
        <p:cNvPr id="1" name=""/>
        <p:cNvGrpSpPr/>
        <p:nvPr/>
      </p:nvGrpSpPr>
      <p:grpSpPr>
        <a:xfrm>
          <a:off x="0" y="0"/>
          <a:ext cx="0" cy="0"/>
          <a:chOff x="0" y="0"/>
          <a:chExt cx="0" cy="0"/>
        </a:xfrm>
      </p:grpSpPr>
      <p:sp>
        <p:nvSpPr>
          <p:cNvPr id="2" name="Rubrik 1"/>
          <p:cNvSpPr>
            <a:spLocks noGrp="1"/>
          </p:cNvSpPr>
          <p:nvPr>
            <p:ph type="title" hasCustomPrompt="1"/>
          </p:nvPr>
        </p:nvSpPr>
        <p:spPr/>
        <p:txBody>
          <a:bodyPr/>
          <a:lstStyle/>
          <a:p>
            <a:r>
              <a:rPr lang="en-US" noProof="0" smtClean="0"/>
              <a:t>Click to add text</a:t>
            </a:r>
            <a:endParaRPr lang="en-US" noProof="0"/>
          </a:p>
        </p:txBody>
      </p:sp>
      <p:sp>
        <p:nvSpPr>
          <p:cNvPr id="10" name="Platshållare för sidfot 13"/>
          <p:cNvSpPr>
            <a:spLocks noGrp="1"/>
          </p:cNvSpPr>
          <p:nvPr>
            <p:ph type="ftr" sz="quarter" idx="3"/>
          </p:nvPr>
        </p:nvSpPr>
        <p:spPr>
          <a:xfrm>
            <a:off x="781081" y="4835496"/>
            <a:ext cx="2813769" cy="115416"/>
          </a:xfrm>
          <a:prstGeom prst="rect">
            <a:avLst/>
          </a:prstGeom>
        </p:spPr>
        <p:txBody>
          <a:bodyPr vert="horz" wrap="square" lIns="0" tIns="0" rIns="0" bIns="0" rtlCol="0" anchor="ctr">
            <a:spAutoFit/>
          </a:bodyPr>
          <a:lstStyle>
            <a:lvl1pPr algn="l">
              <a:defRPr sz="750">
                <a:solidFill>
                  <a:schemeClr val="tx1">
                    <a:tint val="75000"/>
                  </a:schemeClr>
                </a:solidFill>
                <a:latin typeface="Arial"/>
                <a:cs typeface="Arial"/>
              </a:defRPr>
            </a:lvl1pPr>
          </a:lstStyle>
          <a:p>
            <a:r>
              <a:rPr lang="en-US" smtClean="0"/>
              <a:t>GTO Confidential - SOM</a:t>
            </a:r>
            <a:endParaRPr lang="en-US" dirty="0"/>
          </a:p>
        </p:txBody>
      </p:sp>
      <p:sp>
        <p:nvSpPr>
          <p:cNvPr id="11" name="Platshållare för bildnummer 5"/>
          <p:cNvSpPr>
            <a:spLocks noGrp="1"/>
          </p:cNvSpPr>
          <p:nvPr>
            <p:ph type="sldNum" sz="quarter" idx="4"/>
          </p:nvPr>
        </p:nvSpPr>
        <p:spPr>
          <a:xfrm>
            <a:off x="386908" y="4836288"/>
            <a:ext cx="266700" cy="118430"/>
          </a:xfrm>
          <a:prstGeom prst="rect">
            <a:avLst/>
          </a:prstGeom>
        </p:spPr>
        <p:txBody>
          <a:bodyPr vert="horz" wrap="square" lIns="0" tIns="0" rIns="0" bIns="0" rtlCol="0" anchor="ctr">
            <a:spAutoFit/>
          </a:bodyPr>
          <a:lstStyle>
            <a:lvl1pPr algn="r">
              <a:defRPr lang="en-GB" sz="750" smtClean="0">
                <a:solidFill>
                  <a:schemeClr val="tx1">
                    <a:tint val="75000"/>
                  </a:schemeClr>
                </a:solidFill>
              </a:defRPr>
            </a:lvl1pPr>
          </a:lstStyle>
          <a:p>
            <a:fld id="{21DD069B-AC54-4A5D-8190-A1CB62E1E50C}" type="slidenum">
              <a:rPr lang="en-GB" smtClean="0"/>
              <a:pPr/>
              <a:t>‹#›</a:t>
            </a:fld>
            <a:endParaRPr lang="en-GB" dirty="0"/>
          </a:p>
        </p:txBody>
      </p:sp>
      <p:sp>
        <p:nvSpPr>
          <p:cNvPr id="8" name="Platshållare för text 2"/>
          <p:cNvSpPr>
            <a:spLocks noGrp="1"/>
          </p:cNvSpPr>
          <p:nvPr>
            <p:ph idx="1"/>
          </p:nvPr>
        </p:nvSpPr>
        <p:spPr>
          <a:xfrm>
            <a:off x="755651" y="906805"/>
            <a:ext cx="7635875" cy="3492888"/>
          </a:xfrm>
          <a:prstGeom prst="rect">
            <a:avLst/>
          </a:prstGeom>
        </p:spPr>
        <p:txBody>
          <a:bodyPr vert="horz" lIns="0" tIns="0" rIns="0" bIns="0" rtlCol="0">
            <a:normAutofit/>
          </a:bodyPr>
          <a:lstStyle>
            <a:lvl1pPr marL="148500" indent="-148500">
              <a:buSzPct val="100000"/>
              <a:buFontTx/>
              <a:buBlip>
                <a:blip r:embed="rId2"/>
              </a:buBlip>
              <a:defRPr/>
            </a:lvl1pPr>
            <a:lvl2pPr marL="307181" indent="-150019">
              <a:buSzPct val="100000"/>
              <a:buFontTx/>
              <a:buBlip>
                <a:blip r:embed="rId2"/>
              </a:buBlip>
              <a:defRPr/>
            </a:lvl2pPr>
            <a:lvl3pPr marL="457200" indent="-142875">
              <a:buSzPct val="100000"/>
              <a:buFontTx/>
              <a:buBlip>
                <a:blip r:embed="rId2"/>
              </a:buBlip>
              <a:defRPr/>
            </a:lvl3pPr>
            <a:lvl4pPr marL="600075" indent="-148829">
              <a:buSzPct val="100000"/>
              <a:buFontTx/>
              <a:buBlip>
                <a:blip r:embed="rId2"/>
              </a:buBlip>
              <a:defRPr/>
            </a:lvl4pPr>
            <a:lvl5pPr marL="757238" indent="-150019">
              <a:buSzPct val="100000"/>
              <a:buFontTx/>
              <a:buBlip>
                <a:blip r:embed="rId2"/>
              </a:buBlip>
              <a:defRPr/>
            </a:lvl5pPr>
            <a:lvl6pPr marL="900113" indent="-142875">
              <a:buSzPct val="100000"/>
              <a:buFontTx/>
              <a:buBlip>
                <a:blip r:embed="rId2"/>
              </a:buBlip>
              <a:defRPr/>
            </a:lvl6pPr>
            <a:lvl7pPr marL="1053704" indent="-146447">
              <a:buSzPct val="100000"/>
              <a:buFontTx/>
              <a:buBlip>
                <a:blip r:embed="rId2"/>
              </a:buBlip>
              <a:defRPr/>
            </a:lvl7pPr>
            <a:lvl8pPr marL="1214438" indent="-157163">
              <a:buSzPct val="100000"/>
              <a:buFontTx/>
              <a:buBlip>
                <a:blip r:embed="rId2"/>
              </a:buBlip>
              <a:defRPr/>
            </a:lvl8pPr>
          </a:lstStyle>
          <a:p>
            <a:pPr lvl="0"/>
            <a:r>
              <a:rPr lang="en-US" noProof="0" smtClean="0"/>
              <a:t>First level</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a:p>
            <a:pPr lvl="5"/>
            <a:r>
              <a:rPr lang="en-US" noProof="0" smtClean="0"/>
              <a:t>Sixth level</a:t>
            </a:r>
          </a:p>
          <a:p>
            <a:pPr lvl="6"/>
            <a:r>
              <a:rPr lang="en-US" noProof="0" smtClean="0"/>
              <a:t>Seventh level</a:t>
            </a:r>
          </a:p>
          <a:p>
            <a:pPr lvl="7"/>
            <a:r>
              <a:rPr lang="en-US" noProof="0" smtClean="0"/>
              <a:t>Eigth level</a:t>
            </a:r>
          </a:p>
        </p:txBody>
      </p:sp>
    </p:spTree>
    <p:extLst>
      <p:ext uri="{BB962C8B-B14F-4D97-AF65-F5344CB8AC3E}">
        <p14:creationId xmlns:p14="http://schemas.microsoft.com/office/powerpoint/2010/main" val="20239700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GB" noProof="0" dirty="0" smtClean="0"/>
              <a:t>Click to edit Master text styles</a:t>
            </a:r>
            <a:endParaRPr lang="en-GB" noProof="0" dirty="0"/>
          </a:p>
        </p:txBody>
      </p:sp>
      <p:sp>
        <p:nvSpPr>
          <p:cNvPr id="3" name="Espace réservé du contenu 2"/>
          <p:cNvSpPr>
            <a:spLocks noGrp="1"/>
          </p:cNvSpPr>
          <p:nvPr>
            <p:ph idx="1" hasCustomPrompt="1"/>
          </p:nvPr>
        </p:nvSpPr>
        <p:spPr/>
        <p:txBody>
          <a:bodyPr/>
          <a:lstStyle>
            <a:lvl1pPr>
              <a:spcBef>
                <a:spcPts val="450"/>
              </a:spcBef>
              <a:spcAft>
                <a:spcPts val="525"/>
              </a:spcAft>
              <a:defRPr/>
            </a:lvl1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Tree>
    <p:extLst>
      <p:ext uri="{BB962C8B-B14F-4D97-AF65-F5344CB8AC3E}">
        <p14:creationId xmlns:p14="http://schemas.microsoft.com/office/powerpoint/2010/main" val="3267287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Slide Title - Aerospace (IFE)">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216" y="25623"/>
            <a:ext cx="2556481" cy="960811"/>
          </a:xfrm>
          <a:prstGeom prst="rect">
            <a:avLst/>
          </a:prstGeom>
        </p:spPr>
      </p:pic>
    </p:spTree>
    <p:extLst>
      <p:ext uri="{BB962C8B-B14F-4D97-AF65-F5344CB8AC3E}">
        <p14:creationId xmlns:p14="http://schemas.microsoft.com/office/powerpoint/2010/main" val="105885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Slide Title - Space">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216" y="25623"/>
            <a:ext cx="2556481" cy="960811"/>
          </a:xfrm>
          <a:prstGeom prst="rect">
            <a:avLst/>
          </a:prstGeom>
        </p:spPr>
      </p:pic>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3_Slide Title - Transport">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0"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3" name="Imag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216" y="25623"/>
            <a:ext cx="2556481" cy="960811"/>
          </a:xfrm>
          <a:prstGeom prst="rect">
            <a:avLst/>
          </a:prstGeom>
        </p:spPr>
      </p:pic>
    </p:spTree>
    <p:extLst>
      <p:ext uri="{BB962C8B-B14F-4D97-AF65-F5344CB8AC3E}">
        <p14:creationId xmlns:p14="http://schemas.microsoft.com/office/powerpoint/2010/main" val="16224306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Slide Title - Defence (Land)">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3" name="Imag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216" y="25623"/>
            <a:ext cx="2556481" cy="960811"/>
          </a:xfrm>
          <a:prstGeom prst="rect">
            <a:avLst/>
          </a:prstGeom>
        </p:spPr>
      </p:pic>
    </p:spTree>
    <p:extLst>
      <p:ext uri="{BB962C8B-B14F-4D97-AF65-F5344CB8AC3E}">
        <p14:creationId xmlns:p14="http://schemas.microsoft.com/office/powerpoint/2010/main" val="16515313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Slide Title - Security (Cybersecurity)">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3" name="Imag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216" y="25623"/>
            <a:ext cx="2556481" cy="960811"/>
          </a:xfrm>
          <a:prstGeom prst="rect">
            <a:avLst/>
          </a:prstGeom>
        </p:spPr>
      </p:pic>
    </p:spTree>
    <p:extLst>
      <p:ext uri="{BB962C8B-B14F-4D97-AF65-F5344CB8AC3E}">
        <p14:creationId xmlns:p14="http://schemas.microsoft.com/office/powerpoint/2010/main" val="25857433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Slide Title - Security (Airport)">
    <p:spTree>
      <p:nvGrpSpPr>
        <p:cNvPr id="1" name=""/>
        <p:cNvGrpSpPr/>
        <p:nvPr/>
      </p:nvGrpSpPr>
      <p:grpSpPr>
        <a:xfrm>
          <a:off x="0" y="0"/>
          <a:ext cx="0" cy="0"/>
          <a:chOff x="0" y="0"/>
          <a:chExt cx="0" cy="0"/>
        </a:xfrm>
      </p:grpSpPr>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
          <p:cNvSpPr/>
          <p:nvPr userDrawn="1"/>
        </p:nvSpPr>
        <p:spPr bwMode="auto">
          <a:xfrm>
            <a:off x="5501412" y="-9405"/>
            <a:ext cx="3643416" cy="515925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 name="connsiteX0" fmla="*/ 1703561 w 3642587"/>
              <a:gd name="connsiteY0" fmla="*/ 0 h 5159255"/>
              <a:gd name="connsiteX1" fmla="*/ 3642587 w 3642587"/>
              <a:gd name="connsiteY1" fmla="*/ 9405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2587"/>
              <a:gd name="connsiteY0" fmla="*/ 0 h 5159255"/>
              <a:gd name="connsiteX1" fmla="*/ 3633961 w 3642587"/>
              <a:gd name="connsiteY1" fmla="*/ 2936 h 5159255"/>
              <a:gd name="connsiteX2" fmla="*/ 3642587 w 3642587"/>
              <a:gd name="connsiteY2" fmla="*/ 5152905 h 5159255"/>
              <a:gd name="connsiteX3" fmla="*/ 105637 w 3642587"/>
              <a:gd name="connsiteY3" fmla="*/ 5159255 h 5159255"/>
              <a:gd name="connsiteX4" fmla="*/ 1703561 w 3642587"/>
              <a:gd name="connsiteY4" fmla="*/ 0 h 5159255"/>
              <a:gd name="connsiteX0" fmla="*/ 1703561 w 3643416"/>
              <a:gd name="connsiteY0" fmla="*/ 0 h 5159255"/>
              <a:gd name="connsiteX1" fmla="*/ 3642587 w 3643416"/>
              <a:gd name="connsiteY1" fmla="*/ 2936 h 5159255"/>
              <a:gd name="connsiteX2" fmla="*/ 3642587 w 3643416"/>
              <a:gd name="connsiteY2" fmla="*/ 5152905 h 5159255"/>
              <a:gd name="connsiteX3" fmla="*/ 105637 w 3643416"/>
              <a:gd name="connsiteY3" fmla="*/ 5159255 h 5159255"/>
              <a:gd name="connsiteX4" fmla="*/ 1703561 w 3643416"/>
              <a:gd name="connsiteY4" fmla="*/ 0 h 515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416" h="5159255">
                <a:moveTo>
                  <a:pt x="1703561" y="0"/>
                </a:moveTo>
                <a:lnTo>
                  <a:pt x="3642587" y="2936"/>
                </a:lnTo>
                <a:cubicBezTo>
                  <a:pt x="3645462" y="1719592"/>
                  <a:pt x="3639712" y="3436249"/>
                  <a:pt x="3642587" y="5152905"/>
                </a:cubicBezTo>
                <a:lnTo>
                  <a:pt x="105637" y="5159255"/>
                </a:lnTo>
                <a:cubicBezTo>
                  <a:pt x="-373788" y="2698630"/>
                  <a:pt x="887586" y="796925"/>
                  <a:pt x="1703561"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68580" tIns="34290" rIns="68580" bIns="34290" numCol="1" rtlCol="0" anchor="t" anchorCtr="0" compatLnSpc="1">
            <a:prstTxWarp prst="textNoShape">
              <a:avLst/>
            </a:prstTxWarp>
          </a:bodyPr>
          <a:lstStyle/>
          <a:p>
            <a:pPr algn="ctr"/>
            <a:endParaRPr lang="en-GB" sz="1350" noProof="0" dirty="0"/>
          </a:p>
        </p:txBody>
      </p:sp>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2" name="Demi-cadre 11"/>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3" name="Imag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216" y="25623"/>
            <a:ext cx="2556481" cy="960811"/>
          </a:xfrm>
          <a:prstGeom prst="rect">
            <a:avLst/>
          </a:prstGeom>
        </p:spPr>
      </p:pic>
    </p:spTree>
    <p:extLst>
      <p:ext uri="{BB962C8B-B14F-4D97-AF65-F5344CB8AC3E}">
        <p14:creationId xmlns:p14="http://schemas.microsoft.com/office/powerpoint/2010/main" val="25857433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7_Slide Title - Blank">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en-GB" noProof="0" dirty="0" smtClean="0"/>
              <a:t>Click to edit Master</a:t>
            </a:r>
            <a:br>
              <a:rPr lang="en-GB" noProof="0" dirty="0" smtClean="0"/>
            </a:br>
            <a:r>
              <a:rPr lang="en-GB" noProof="0" dirty="0" smtClean="0"/>
              <a:t>title style</a:t>
            </a:r>
            <a:endParaRPr lang="en-GB" noProof="0" dirty="0"/>
          </a:p>
        </p:txBody>
      </p:sp>
      <p:sp>
        <p:nvSpPr>
          <p:cNvPr id="24" name="Freeform 47"/>
          <p:cNvSpPr>
            <a:spLocks/>
          </p:cNvSpPr>
          <p:nvPr userDrawn="1"/>
        </p:nvSpPr>
        <p:spPr bwMode="auto">
          <a:xfrm>
            <a:off x="5210047" y="-17672"/>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GB" sz="1350" noProof="0" dirty="0"/>
          </a:p>
        </p:txBody>
      </p:sp>
      <p:sp>
        <p:nvSpPr>
          <p:cNvPr id="32" name="Sous-titre 2"/>
          <p:cNvSpPr>
            <a:spLocks noGrp="1"/>
          </p:cNvSpPr>
          <p:nvPr>
            <p:ph type="subTitle" idx="1" hasCustomPrompt="1"/>
          </p:nvPr>
        </p:nvSpPr>
        <p:spPr>
          <a:xfrm>
            <a:off x="302049" y="3134826"/>
            <a:ext cx="4918023" cy="307777"/>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10" name="Picture Placeholder 2"/>
          <p:cNvSpPr>
            <a:spLocks noGrp="1"/>
          </p:cNvSpPr>
          <p:nvPr>
            <p:ph type="pic" sz="quarter" idx="11" hasCustomPrompt="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en-GB" noProof="0" dirty="0" smtClean="0"/>
              <a:t>Click icon to add image</a:t>
            </a:r>
            <a:br>
              <a:rPr lang="en-GB" noProof="0" dirty="0" smtClean="0"/>
            </a:br>
            <a:r>
              <a:rPr lang="en-GB" noProof="0" dirty="0" smtClean="0"/>
              <a:t>to placeholder</a:t>
            </a:r>
            <a:endParaRPr lang="en-GB" noProof="0" dirty="0"/>
          </a:p>
        </p:txBody>
      </p:sp>
      <p:sp>
        <p:nvSpPr>
          <p:cNvPr id="1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GB" sz="900" noProof="0" dirty="0" smtClean="0">
                <a:solidFill>
                  <a:schemeClr val="tx1"/>
                </a:solidFill>
                <a:latin typeface="Century Gothic" pitchFamily="34" charset="0"/>
              </a:rPr>
              <a:t>www.thalesgroup.com</a:t>
            </a:r>
            <a:endParaRPr lang="en-GB" sz="900" noProof="0" dirty="0">
              <a:solidFill>
                <a:schemeClr val="tx1"/>
              </a:solidFill>
              <a:latin typeface="Century Gothic" pitchFamily="34" charset="0"/>
            </a:endParaRP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GB" noProof="0" dirty="0"/>
          </a:p>
        </p:txBody>
      </p:sp>
      <p:sp>
        <p:nvSpPr>
          <p:cNvPr id="15"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216" y="25623"/>
            <a:ext cx="2556481" cy="960811"/>
          </a:xfrm>
          <a:prstGeom prst="rect">
            <a:avLst/>
          </a:prstGeom>
        </p:spPr>
      </p:pic>
    </p:spTree>
    <p:extLst>
      <p:ext uri="{BB962C8B-B14F-4D97-AF65-F5344CB8AC3E}">
        <p14:creationId xmlns:p14="http://schemas.microsoft.com/office/powerpoint/2010/main" val="27533474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userDrawn="1"/>
        </p:nvSpPr>
        <p:spPr bwMode="auto">
          <a:xfrm>
            <a:off x="-4456" y="1"/>
            <a:ext cx="181856" cy="565200"/>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noProof="0" dirty="0">
              <a:ln>
                <a:noFill/>
              </a:ln>
              <a:solidFill>
                <a:srgbClr val="323265"/>
              </a:solidFill>
              <a:effectLst/>
              <a:latin typeface="Arial" charset="0"/>
              <a:cs typeface="Arial" charset="0"/>
            </a:endParaRPr>
          </a:p>
        </p:txBody>
      </p:sp>
      <p:sp>
        <p:nvSpPr>
          <p:cNvPr id="2" name="Espace réservé du titre 1"/>
          <p:cNvSpPr>
            <a:spLocks noGrp="1"/>
          </p:cNvSpPr>
          <p:nvPr>
            <p:ph type="title"/>
          </p:nvPr>
        </p:nvSpPr>
        <p:spPr>
          <a:xfrm>
            <a:off x="266765" y="1"/>
            <a:ext cx="8674683" cy="561836"/>
          </a:xfrm>
          <a:prstGeom prst="rect">
            <a:avLst/>
          </a:prstGeom>
        </p:spPr>
        <p:txBody>
          <a:bodyPr vert="horz" lIns="91440" tIns="45720" rIns="91440" bIns="45720" rtlCol="0" anchor="ctr">
            <a:noAutofit/>
          </a:bodyPr>
          <a:lstStyle/>
          <a:p>
            <a:r>
              <a:rPr lang="en-GB" noProof="0" dirty="0" smtClean="0"/>
              <a:t>Click to edit Master text styles</a:t>
            </a:r>
            <a:endParaRPr lang="en-GB" noProof="0" dirty="0"/>
          </a:p>
        </p:txBody>
      </p:sp>
      <p:sp>
        <p:nvSpPr>
          <p:cNvPr id="3" name="Espace réservé du texte 2"/>
          <p:cNvSpPr>
            <a:spLocks noGrp="1"/>
          </p:cNvSpPr>
          <p:nvPr>
            <p:ph type="body" idx="1"/>
          </p:nvPr>
        </p:nvSpPr>
        <p:spPr>
          <a:xfrm>
            <a:off x="179515" y="696543"/>
            <a:ext cx="8761933" cy="3830547"/>
          </a:xfrm>
          <a:prstGeom prst="rect">
            <a:avLst/>
          </a:prstGeom>
        </p:spPr>
        <p:txBody>
          <a:bodyPr vert="horz" lIns="91440" tIns="45720" rIns="91440" bIns="4572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15" name="Rectangle 36"/>
          <p:cNvSpPr>
            <a:spLocks noChangeArrowheads="1"/>
          </p:cNvSpPr>
          <p:nvPr/>
        </p:nvSpPr>
        <p:spPr bwMode="auto">
          <a:xfrm rot="16200000">
            <a:off x="-1919463" y="2508993"/>
            <a:ext cx="4059346"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0" marR="0" indent="0" algn="l" defTabSz="914400" rtl="0" eaLnBrk="0" fontAlgn="base" latinLnBrk="0" hangingPunct="0">
              <a:lnSpc>
                <a:spcPct val="100000"/>
              </a:lnSpc>
              <a:spcBef>
                <a:spcPct val="20000"/>
              </a:spcBef>
              <a:spcAft>
                <a:spcPct val="0"/>
              </a:spcAft>
              <a:buClrTx/>
              <a:buSzTx/>
              <a:buFontTx/>
              <a:buNone/>
              <a:tabLst/>
              <a:defRPr/>
            </a:pPr>
            <a:r>
              <a:rPr lang="en-GB" sz="600" kern="1200" noProof="0" dirty="0" smtClean="0">
                <a:solidFill>
                  <a:srgbClr val="969696"/>
                </a:solidFill>
                <a:latin typeface="+mn-lt"/>
                <a:ea typeface="+mn-ea"/>
                <a:cs typeface="+mn-cs"/>
              </a:rPr>
              <a:t>This document may not be reproduced, modified, adapted, published, translated, in any way, in whole or in part or disclosed to a third party</a:t>
            </a:r>
            <a:r>
              <a:rPr lang="en-GB" sz="600" kern="1200" baseline="0" noProof="0" dirty="0" smtClean="0">
                <a:solidFill>
                  <a:srgbClr val="969696"/>
                </a:solidFill>
                <a:latin typeface="+mn-lt"/>
                <a:ea typeface="+mn-ea"/>
                <a:cs typeface="+mn-cs"/>
              </a:rPr>
              <a:t> </a:t>
            </a:r>
            <a:r>
              <a:rPr lang="en-GB" sz="600" kern="1200" noProof="0" dirty="0" smtClean="0">
                <a:solidFill>
                  <a:srgbClr val="969696"/>
                </a:solidFill>
                <a:latin typeface="+mn-lt"/>
                <a:ea typeface="+mn-ea"/>
                <a:cs typeface="+mn-cs"/>
              </a:rPr>
              <a:t>without the prior written consent of Thales  -  © Thales </a:t>
            </a:r>
            <a:r>
              <a:rPr lang="en-GB" sz="600" kern="1200" noProof="0" smtClean="0">
                <a:solidFill>
                  <a:srgbClr val="969696"/>
                </a:solidFill>
                <a:latin typeface="+mn-lt"/>
                <a:ea typeface="+mn-ea"/>
                <a:cs typeface="+mn-cs"/>
              </a:rPr>
              <a:t> 2020 </a:t>
            </a:r>
            <a:r>
              <a:rPr lang="en-GB" sz="600" kern="1200" noProof="0" dirty="0" smtClean="0">
                <a:solidFill>
                  <a:srgbClr val="969696"/>
                </a:solidFill>
                <a:latin typeface="+mn-lt"/>
                <a:ea typeface="+mn-ea"/>
                <a:cs typeface="+mn-cs"/>
              </a:rPr>
              <a:t>All rights reserved</a:t>
            </a:r>
            <a:r>
              <a:rPr lang="en-GB" sz="600" noProof="0" dirty="0" smtClean="0">
                <a:solidFill>
                  <a:srgbClr val="969696"/>
                </a:solidFill>
              </a:rPr>
              <a:t>.</a:t>
            </a:r>
            <a:endParaRPr lang="en-GB" sz="700" noProof="0" dirty="0">
              <a:solidFill>
                <a:srgbClr val="606060"/>
              </a:solidFill>
            </a:endParaRPr>
          </a:p>
        </p:txBody>
      </p:sp>
      <p:sp>
        <p:nvSpPr>
          <p:cNvPr id="21" name="Espace réservé du numéro de diapositive 5"/>
          <p:cNvSpPr txBox="1">
            <a:spLocks/>
          </p:cNvSpPr>
          <p:nvPr/>
        </p:nvSpPr>
        <p:spPr>
          <a:xfrm>
            <a:off x="133237" y="4802828"/>
            <a:ext cx="786206" cy="273844"/>
          </a:xfrm>
          <a:prstGeom prst="rect">
            <a:avLst/>
          </a:prstGeom>
        </p:spPr>
        <p:txBody>
          <a:bodyPr vert="horz" lIns="68580" tIns="34290" rIns="68580" bIns="34290" rtlCol="0" anchor="ctr"/>
          <a:lstStyle>
            <a:defPPr>
              <a:defRPr lang="fr-FR"/>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44350D62-B6BB-E847-B7AB-6B0C5C66D2F8}" type="slidenum">
              <a:rPr lang="en-GB" sz="900" noProof="0" smtClean="0">
                <a:solidFill>
                  <a:srgbClr val="333366"/>
                </a:solidFill>
              </a:rPr>
              <a:pPr algn="l"/>
              <a:t>‹#›</a:t>
            </a:fld>
            <a:endParaRPr lang="en-GB" sz="900" noProof="0" dirty="0">
              <a:solidFill>
                <a:srgbClr val="333366"/>
              </a:solidFill>
            </a:endParaRPr>
          </a:p>
        </p:txBody>
      </p:sp>
      <p:cxnSp>
        <p:nvCxnSpPr>
          <p:cNvPr id="13" name="Straight Connector 3"/>
          <p:cNvCxnSpPr/>
          <p:nvPr/>
        </p:nvCxnSpPr>
        <p:spPr bwMode="auto">
          <a:xfrm>
            <a:off x="-4456" y="563413"/>
            <a:ext cx="9148456" cy="0"/>
          </a:xfrm>
          <a:prstGeom prst="line">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rgbClr val="FF7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36"/>
          <p:cNvSpPr>
            <a:spLocks noChangeArrowheads="1"/>
          </p:cNvSpPr>
          <p:nvPr userDrawn="1"/>
        </p:nvSpPr>
        <p:spPr bwMode="auto">
          <a:xfrm>
            <a:off x="598580" y="4863364"/>
            <a:ext cx="5475047"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0" marR="0" indent="0" algn="l" defTabSz="914400" rtl="0" eaLnBrk="0" fontAlgn="base" latinLnBrk="0" hangingPunct="0">
              <a:lnSpc>
                <a:spcPct val="100000"/>
              </a:lnSpc>
              <a:spcBef>
                <a:spcPct val="20000"/>
              </a:spcBef>
              <a:spcAft>
                <a:spcPct val="0"/>
              </a:spcAft>
              <a:buClrTx/>
              <a:buSzTx/>
              <a:buFontTx/>
              <a:buNone/>
              <a:tabLst/>
              <a:defRPr/>
            </a:pPr>
            <a:r>
              <a:rPr lang="en-GB" sz="600" noProof="0" dirty="0" smtClean="0">
                <a:solidFill>
                  <a:srgbClr val="969696"/>
                </a:solidFill>
              </a:rPr>
              <a:t>REF</a:t>
            </a:r>
            <a:r>
              <a:rPr lang="en-GB" sz="600" baseline="0" noProof="0" dirty="0" smtClean="0">
                <a:solidFill>
                  <a:srgbClr val="969696"/>
                </a:solidFill>
              </a:rPr>
              <a:t> </a:t>
            </a:r>
            <a:r>
              <a:rPr lang="en-GB" sz="600" baseline="0" noProof="0" dirty="0" err="1" smtClean="0">
                <a:solidFill>
                  <a:srgbClr val="969696"/>
                </a:solidFill>
              </a:rPr>
              <a:t>xxxxxxxxxxxx</a:t>
            </a:r>
            <a:r>
              <a:rPr lang="en-GB" sz="600" baseline="0" noProof="0" dirty="0" smtClean="0">
                <a:solidFill>
                  <a:srgbClr val="969696"/>
                </a:solidFill>
              </a:rPr>
              <a:t> rev xxx - date</a:t>
            </a:r>
            <a:br>
              <a:rPr lang="en-GB" sz="600" baseline="0" noProof="0" dirty="0" smtClean="0">
                <a:solidFill>
                  <a:srgbClr val="969696"/>
                </a:solidFill>
              </a:rPr>
            </a:br>
            <a:r>
              <a:rPr lang="en-GB" sz="600" noProof="0" dirty="0" smtClean="0">
                <a:solidFill>
                  <a:srgbClr val="969696"/>
                </a:solidFill>
              </a:rPr>
              <a:t>Name of</a:t>
            </a:r>
            <a:r>
              <a:rPr lang="en-GB" sz="600" baseline="0" noProof="0" dirty="0" smtClean="0">
                <a:solidFill>
                  <a:srgbClr val="969696"/>
                </a:solidFill>
              </a:rPr>
              <a:t> the company </a:t>
            </a:r>
            <a:r>
              <a:rPr lang="en-GB" sz="600" noProof="0" dirty="0" smtClean="0">
                <a:solidFill>
                  <a:srgbClr val="969696"/>
                </a:solidFill>
              </a:rPr>
              <a:t>/ template : 87211168-DOC-GRP-EN-005</a:t>
            </a:r>
            <a:endParaRPr lang="en-GB" sz="700" noProof="0" dirty="0">
              <a:solidFill>
                <a:srgbClr val="606060"/>
              </a:solidFill>
            </a:endParaRPr>
          </a:p>
        </p:txBody>
      </p:sp>
      <p:sp>
        <p:nvSpPr>
          <p:cNvPr id="20" name="Freeform 22"/>
          <p:cNvSpPr>
            <a:spLocks/>
          </p:cNvSpPr>
          <p:nvPr userDrawn="1"/>
        </p:nvSpPr>
        <p:spPr bwMode="auto">
          <a:xfrm rot="10800000" flipH="1">
            <a:off x="159697" y="4842573"/>
            <a:ext cx="208368" cy="218336"/>
          </a:xfrm>
          <a:custGeom>
            <a:avLst/>
            <a:gdLst>
              <a:gd name="T0" fmla="*/ 39 w 412"/>
              <a:gd name="T1" fmla="*/ 411 h 411"/>
              <a:gd name="T2" fmla="*/ 0 w 412"/>
              <a:gd name="T3" fmla="*/ 411 h 411"/>
              <a:gd name="T4" fmla="*/ 0 w 412"/>
              <a:gd name="T5" fmla="*/ 0 h 411"/>
              <a:gd name="T6" fmla="*/ 412 w 412"/>
              <a:gd name="T7" fmla="*/ 0 h 411"/>
              <a:gd name="T8" fmla="*/ 412 w 412"/>
              <a:gd name="T9" fmla="*/ 39 h 411"/>
              <a:gd name="T10" fmla="*/ 39 w 412"/>
              <a:gd name="T11" fmla="*/ 39 h 411"/>
              <a:gd name="T12" fmla="*/ 39 w 412"/>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412" h="411">
                <a:moveTo>
                  <a:pt x="39" y="411"/>
                </a:moveTo>
                <a:lnTo>
                  <a:pt x="0" y="411"/>
                </a:lnTo>
                <a:lnTo>
                  <a:pt x="0" y="0"/>
                </a:lnTo>
                <a:lnTo>
                  <a:pt x="412" y="0"/>
                </a:lnTo>
                <a:lnTo>
                  <a:pt x="412" y="39"/>
                </a:lnTo>
                <a:lnTo>
                  <a:pt x="39" y="39"/>
                </a:lnTo>
                <a:lnTo>
                  <a:pt x="39" y="41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lumMod val="75000"/>
                  <a:lumOff val="25000"/>
                </a:srgbClr>
              </a:solidFill>
              <a:effectLst/>
              <a:uLnTx/>
              <a:uFillTx/>
            </a:endParaRPr>
          </a:p>
        </p:txBody>
      </p:sp>
      <p:sp>
        <p:nvSpPr>
          <p:cNvPr id="23"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OPEN</a:t>
            </a:r>
          </a:p>
          <a:p>
            <a:pPr algn="ctr" eaLnBrk="1" fontAlgn="auto" hangingPunct="1">
              <a:spcBef>
                <a:spcPts val="0"/>
              </a:spcBef>
              <a:spcAft>
                <a:spcPts val="0"/>
              </a:spcAft>
              <a:defRPr/>
            </a:pPr>
            <a:r>
              <a:rPr lang="en-GB" sz="500" b="0" noProof="0" dirty="0" smtClean="0">
                <a:solidFill>
                  <a:schemeClr val="bg1">
                    <a:lumMod val="65000"/>
                  </a:schemeClr>
                </a:solidFill>
                <a:latin typeface="Arial" charset="0"/>
              </a:rPr>
              <a:t>THALES</a:t>
            </a:r>
            <a:r>
              <a:rPr lang="en-GB" sz="500" b="0" baseline="0" noProof="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CONFIDENTIAL</a:t>
            </a:r>
          </a:p>
          <a:p>
            <a:pPr algn="ctr" eaLnBrk="1" fontAlgn="auto" hangingPunct="1">
              <a:spcBef>
                <a:spcPts val="0"/>
              </a:spcBef>
              <a:spcAft>
                <a:spcPts val="0"/>
              </a:spcAft>
              <a:defRPr/>
            </a:pPr>
            <a:r>
              <a:rPr lang="en-GB" sz="500" b="0" baseline="0" noProof="0" dirty="0" smtClean="0">
                <a:solidFill>
                  <a:srgbClr val="FF0000"/>
                </a:solidFill>
                <a:latin typeface="Arial" charset="0"/>
              </a:rPr>
              <a:t>THALES GROUP SECRET</a:t>
            </a:r>
            <a:endParaRPr lang="en-GB" sz="500" b="0" noProof="0" dirty="0">
              <a:solidFill>
                <a:srgbClr val="FF0000"/>
              </a:solidFill>
              <a:latin typeface="Arial" charset="0"/>
            </a:endParaRPr>
          </a:p>
        </p:txBody>
      </p:sp>
      <p:pic>
        <p:nvPicPr>
          <p:cNvPr id="14" name="Image 13"/>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121694" y="4499382"/>
            <a:ext cx="1911507" cy="718408"/>
          </a:xfrm>
          <a:prstGeom prst="rect">
            <a:avLst/>
          </a:prstGeom>
        </p:spPr>
      </p:pic>
    </p:spTree>
    <p:extLst>
      <p:ext uri="{BB962C8B-B14F-4D97-AF65-F5344CB8AC3E}">
        <p14:creationId xmlns:p14="http://schemas.microsoft.com/office/powerpoint/2010/main" val="99482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37" r:id="rId3"/>
    <p:sldLayoutId id="2147483744" r:id="rId4"/>
    <p:sldLayoutId id="2147483739" r:id="rId5"/>
    <p:sldLayoutId id="2147483740" r:id="rId6"/>
    <p:sldLayoutId id="2147483745" r:id="rId7"/>
    <p:sldLayoutId id="2147483746" r:id="rId8"/>
    <p:sldLayoutId id="2147483736" r:id="rId9"/>
    <p:sldLayoutId id="2147483661" r:id="rId10"/>
    <p:sldLayoutId id="2147483662" r:id="rId11"/>
    <p:sldLayoutId id="2147483742" r:id="rId12"/>
    <p:sldLayoutId id="2147483663" r:id="rId13"/>
    <p:sldLayoutId id="2147483666" r:id="rId14"/>
    <p:sldLayoutId id="2147483652" r:id="rId15"/>
    <p:sldLayoutId id="2147483730" r:id="rId16"/>
    <p:sldLayoutId id="2147483667" r:id="rId17"/>
    <p:sldLayoutId id="2147483747" r:id="rId18"/>
    <p:sldLayoutId id="2147483748" r:id="rId19"/>
  </p:sldLayoutIdLst>
  <p:timing>
    <p:tnLst>
      <p:par>
        <p:cTn id="1" dur="indefinite" restart="never" nodeType="tmRoot"/>
      </p:par>
    </p:tnLst>
  </p:timing>
  <p:txStyles>
    <p:titleStyle>
      <a:lvl1pPr algn="l" defTabSz="342900" rtl="0" eaLnBrk="1" latinLnBrk="0" hangingPunct="1">
        <a:lnSpc>
          <a:spcPct val="90000"/>
        </a:lnSpc>
        <a:spcBef>
          <a:spcPct val="0"/>
        </a:spcBef>
        <a:buNone/>
        <a:defRPr sz="2000" b="1" kern="1200" baseline="0">
          <a:solidFill>
            <a:schemeClr val="tx1"/>
          </a:solidFill>
          <a:latin typeface="+mj-lt"/>
          <a:ea typeface="+mj-ea"/>
          <a:cs typeface="+mj-cs"/>
        </a:defRPr>
      </a:lvl1pPr>
    </p:titleStyle>
    <p:bodyStyle>
      <a:lvl1pPr marL="270000" indent="-135731" algn="l" defTabSz="342900" rtl="0" eaLnBrk="1" latinLnBrk="0" hangingPunct="1">
        <a:lnSpc>
          <a:spcPct val="100000"/>
        </a:lnSpc>
        <a:spcBef>
          <a:spcPts val="450"/>
        </a:spcBef>
        <a:spcAft>
          <a:spcPts val="525"/>
        </a:spcAft>
        <a:buClr>
          <a:schemeClr val="bg2"/>
        </a:buClr>
        <a:buSzPct val="90000"/>
        <a:buFont typeface="Century Gothic" panose="020B0502020202020204" pitchFamily="34" charset="0"/>
        <a:buChar char="▌"/>
        <a:tabLst>
          <a:tab pos="739379" algn="l"/>
        </a:tabLst>
        <a:defRPr lang="fr-FR" sz="1800" b="1" kern="1200" dirty="0" smtClean="0">
          <a:solidFill>
            <a:schemeClr val="bg2"/>
          </a:solidFill>
          <a:latin typeface="+mn-lt"/>
          <a:ea typeface="+mn-ea"/>
          <a:cs typeface="+mn-cs"/>
        </a:defRPr>
      </a:lvl1pPr>
      <a:lvl2pPr marL="452438" indent="-184150" algn="l" defTabSz="342900" rtl="0" eaLnBrk="1" latinLnBrk="0" hangingPunct="1">
        <a:spcBef>
          <a:spcPts val="225"/>
        </a:spcBef>
        <a:spcAft>
          <a:spcPts val="450"/>
        </a:spcAft>
        <a:buSzPct val="100000"/>
        <a:buFontTx/>
        <a:buBlip>
          <a:blip r:embed="rId22"/>
        </a:buBlip>
        <a:tabLst/>
        <a:defRPr sz="1600" kern="1200">
          <a:solidFill>
            <a:schemeClr val="tx1"/>
          </a:solidFill>
          <a:latin typeface="+mn-lt"/>
          <a:ea typeface="+mn-ea"/>
          <a:cs typeface="+mn-cs"/>
        </a:defRPr>
      </a:lvl2pPr>
      <a:lvl3pPr marL="714375" indent="-177800" algn="l" defTabSz="342900" rtl="0" eaLnBrk="1" latinLnBrk="0" hangingPunct="1">
        <a:spcBef>
          <a:spcPts val="0"/>
        </a:spcBef>
        <a:spcAft>
          <a:spcPts val="150"/>
        </a:spcAft>
        <a:buSzPct val="100000"/>
        <a:buFont typeface="Lucida Grande"/>
        <a:buChar char="-"/>
        <a:tabLst/>
        <a:defRPr sz="1500" kern="1200">
          <a:solidFill>
            <a:schemeClr val="accent4"/>
          </a:solidFill>
          <a:latin typeface="+mn-lt"/>
          <a:ea typeface="+mn-ea"/>
          <a:cs typeface="+mn-cs"/>
        </a:defRPr>
      </a:lvl3pPr>
      <a:lvl4pPr marL="1200150" indent="-171450" algn="l" defTabSz="342900" rtl="0" eaLnBrk="1" latinLnBrk="0" hangingPunct="1">
        <a:spcBef>
          <a:spcPct val="20000"/>
        </a:spcBef>
        <a:buFont typeface="Arial"/>
        <a:buChar char="–"/>
        <a:defRPr sz="9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9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fr-FR"/>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manage.statuspage.io/login" TargetMode="External"/><Relationship Id="rId1" Type="http://schemas.openxmlformats.org/officeDocument/2006/relationships/slideLayout" Target="../slideLayouts/slideLayout19.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302049" y="1007215"/>
            <a:ext cx="4918023" cy="3571363"/>
          </a:xfrm>
        </p:spPr>
        <p:txBody>
          <a:bodyPr/>
          <a:lstStyle/>
          <a:p>
            <a:r>
              <a:rPr lang="en-GB" dirty="0" smtClean="0"/>
              <a:t>Status page  Session</a:t>
            </a:r>
            <a:br>
              <a:rPr lang="en-GB" dirty="0" smtClean="0"/>
            </a:br>
            <a:endParaRPr lang="en-GB" sz="1600" dirty="0"/>
          </a:p>
        </p:txBody>
      </p:sp>
      <p:sp>
        <p:nvSpPr>
          <p:cNvPr id="5" name="Sous-titre 4"/>
          <p:cNvSpPr>
            <a:spLocks noGrp="1"/>
          </p:cNvSpPr>
          <p:nvPr>
            <p:ph type="subTitle" idx="1"/>
          </p:nvPr>
        </p:nvSpPr>
        <p:spPr>
          <a:xfrm>
            <a:off x="302049" y="3134826"/>
            <a:ext cx="4918023" cy="307777"/>
          </a:xfrm>
        </p:spPr>
        <p:txBody>
          <a:bodyPr/>
          <a:lstStyle/>
          <a:p>
            <a:r>
              <a:rPr lang="en-GB" dirty="0" smtClean="0"/>
              <a:t> Awadhesh </a:t>
            </a:r>
            <a:r>
              <a:rPr lang="en-GB" dirty="0"/>
              <a:t>S</a:t>
            </a:r>
            <a:r>
              <a:rPr lang="en-GB" dirty="0" smtClean="0"/>
              <a:t>harma</a:t>
            </a:r>
            <a:endParaRPr lang="en-GB" dirty="0"/>
          </a:p>
        </p:txBody>
      </p:sp>
    </p:spTree>
    <p:extLst>
      <p:ext uri="{BB962C8B-B14F-4D97-AF65-F5344CB8AC3E}">
        <p14:creationId xmlns:p14="http://schemas.microsoft.com/office/powerpoint/2010/main" val="139844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Creating an incident</a:t>
            </a:r>
            <a:endParaRPr lang="en-GB" dirty="0"/>
          </a:p>
        </p:txBody>
      </p:sp>
      <p:sp>
        <p:nvSpPr>
          <p:cNvPr id="3" name="Espace réservé du contenu 2"/>
          <p:cNvSpPr>
            <a:spLocks noGrp="1"/>
          </p:cNvSpPr>
          <p:nvPr>
            <p:ph idx="1"/>
          </p:nvPr>
        </p:nvSpPr>
        <p:spPr/>
        <p:txBody>
          <a:bodyPr/>
          <a:lstStyle/>
          <a:p>
            <a:pPr marL="134269" indent="0">
              <a:buNone/>
            </a:pPr>
            <a:r>
              <a:rPr lang="en-US" sz="1400" b="0" dirty="0">
                <a:solidFill>
                  <a:schemeClr val="tx1">
                    <a:lumMod val="90000"/>
                    <a:lumOff val="10000"/>
                  </a:schemeClr>
                </a:solidFill>
              </a:rPr>
              <a:t>2</a:t>
            </a:r>
            <a:r>
              <a:rPr lang="en-US" sz="1400" b="0" dirty="0" smtClean="0">
                <a:solidFill>
                  <a:schemeClr val="tx1">
                    <a:lumMod val="90000"/>
                    <a:lumOff val="10000"/>
                  </a:schemeClr>
                </a:solidFill>
              </a:rPr>
              <a:t>. Click </a:t>
            </a:r>
            <a:r>
              <a:rPr lang="en-US" sz="1400" b="0" u="sng" dirty="0" smtClean="0">
                <a:solidFill>
                  <a:schemeClr val="tx1">
                    <a:lumMod val="90000"/>
                    <a:lumOff val="10000"/>
                  </a:schemeClr>
                </a:solidFill>
              </a:rPr>
              <a:t>Apply template </a:t>
            </a:r>
            <a:r>
              <a:rPr lang="en-US" sz="1400" b="0" dirty="0" smtClean="0">
                <a:solidFill>
                  <a:schemeClr val="tx1">
                    <a:lumMod val="90000"/>
                    <a:lumOff val="10000"/>
                  </a:schemeClr>
                </a:solidFill>
              </a:rPr>
              <a:t>and select appropriate template (normally we trigger potential notification first)</a:t>
            </a:r>
            <a:endParaRPr lang="en-US" sz="1400" b="0" dirty="0">
              <a:solidFill>
                <a:schemeClr val="tx1">
                  <a:lumMod val="90000"/>
                  <a:lumOff val="10000"/>
                </a:schemeClr>
              </a:solidFill>
            </a:endParaRPr>
          </a:p>
          <a:p>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5" name="Picture 4"/>
          <p:cNvPicPr>
            <a:picLocks noChangeAspect="1"/>
          </p:cNvPicPr>
          <p:nvPr/>
        </p:nvPicPr>
        <p:blipFill>
          <a:blip r:embed="rId2"/>
          <a:stretch>
            <a:fillRect/>
          </a:stretch>
        </p:blipFill>
        <p:spPr>
          <a:xfrm>
            <a:off x="2177283" y="1108148"/>
            <a:ext cx="4168263" cy="3628224"/>
          </a:xfrm>
          <a:prstGeom prst="rect">
            <a:avLst/>
          </a:prstGeom>
          <a:ln>
            <a:solidFill>
              <a:schemeClr val="bg2"/>
            </a:solidFill>
          </a:ln>
        </p:spPr>
      </p:pic>
    </p:spTree>
    <p:extLst>
      <p:ext uri="{BB962C8B-B14F-4D97-AF65-F5344CB8AC3E}">
        <p14:creationId xmlns:p14="http://schemas.microsoft.com/office/powerpoint/2010/main" val="1552895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Creating an incident</a:t>
            </a:r>
            <a:endParaRPr lang="en-GB"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3. </a:t>
            </a:r>
            <a:r>
              <a:rPr lang="en-US" sz="1400" dirty="0" smtClean="0">
                <a:solidFill>
                  <a:schemeClr val="tx1">
                    <a:lumMod val="90000"/>
                    <a:lumOff val="10000"/>
                  </a:schemeClr>
                </a:solidFill>
              </a:rPr>
              <a:t>Carefully</a:t>
            </a:r>
            <a:r>
              <a:rPr lang="en-US" sz="1400" b="0" dirty="0" smtClean="0">
                <a:solidFill>
                  <a:schemeClr val="tx1">
                    <a:lumMod val="90000"/>
                    <a:lumOff val="10000"/>
                  </a:schemeClr>
                </a:solidFill>
              </a:rPr>
              <a:t> update </a:t>
            </a:r>
            <a:r>
              <a:rPr lang="en-US" sz="1400" b="0" u="sng" dirty="0" smtClean="0">
                <a:solidFill>
                  <a:schemeClr val="tx1">
                    <a:lumMod val="90000"/>
                    <a:lumOff val="10000"/>
                  </a:schemeClr>
                </a:solidFill>
              </a:rPr>
              <a:t>Incident Name</a:t>
            </a:r>
            <a:r>
              <a:rPr lang="en-US" sz="1400" b="0" dirty="0" smtClean="0">
                <a:solidFill>
                  <a:schemeClr val="tx1">
                    <a:lumMod val="90000"/>
                    <a:lumOff val="10000"/>
                  </a:schemeClr>
                </a:solidFill>
              </a:rPr>
              <a:t>, Message box, Components affected and its status and make sure that send notification is </a:t>
            </a:r>
            <a:r>
              <a:rPr lang="en-US" sz="1400" b="0" u="sng" dirty="0" smtClean="0">
                <a:solidFill>
                  <a:schemeClr val="tx1">
                    <a:lumMod val="90000"/>
                    <a:lumOff val="10000"/>
                  </a:schemeClr>
                </a:solidFill>
              </a:rPr>
              <a:t>ticked</a:t>
            </a:r>
            <a:r>
              <a:rPr lang="en-US" sz="1400" b="0" dirty="0" smtClean="0">
                <a:solidFill>
                  <a:schemeClr val="tx1">
                    <a:lumMod val="90000"/>
                    <a:lumOff val="10000"/>
                  </a:schemeClr>
                </a:solidFill>
              </a:rPr>
              <a:t>.</a:t>
            </a:r>
            <a:endParaRPr lang="en-US" sz="1400" b="0" dirty="0">
              <a:solidFill>
                <a:schemeClr val="tx1">
                  <a:lumMod val="90000"/>
                  <a:lumOff val="10000"/>
                </a:schemeClr>
              </a:solidFill>
            </a:endParaRPr>
          </a:p>
          <a:p>
            <a:pPr marL="134269" indent="0">
              <a:buNone/>
            </a:pPr>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smtClean="0"/>
          </a:p>
          <a:p>
            <a:pPr marL="134269" indent="0">
              <a:buNone/>
            </a:pPr>
            <a:r>
              <a:rPr lang="en-US" sz="1400" b="0" dirty="0" smtClean="0">
                <a:solidFill>
                  <a:schemeClr val="tx1">
                    <a:lumMod val="90000"/>
                    <a:lumOff val="10000"/>
                  </a:schemeClr>
                </a:solidFill>
              </a:rPr>
              <a:t>4. Review once again all the details before hitting </a:t>
            </a:r>
            <a:r>
              <a:rPr lang="en-US" sz="1400" dirty="0" smtClean="0">
                <a:solidFill>
                  <a:schemeClr val="tx1">
                    <a:lumMod val="90000"/>
                    <a:lumOff val="10000"/>
                  </a:schemeClr>
                </a:solidFill>
              </a:rPr>
              <a:t>Create</a:t>
            </a:r>
            <a:r>
              <a:rPr lang="en-US" sz="1400" b="0" dirty="0" smtClean="0">
                <a:solidFill>
                  <a:schemeClr val="tx1">
                    <a:lumMod val="90000"/>
                    <a:lumOff val="10000"/>
                  </a:schemeClr>
                </a:solidFill>
              </a:rPr>
              <a:t> button</a:t>
            </a:r>
            <a:endParaRPr lang="en-US" sz="1400" b="0" dirty="0">
              <a:solidFill>
                <a:schemeClr val="tx1">
                  <a:lumMod val="90000"/>
                  <a:lumOff val="10000"/>
                </a:schemeClr>
              </a:solidFill>
            </a:endParaRPr>
          </a:p>
          <a:p>
            <a:pPr marL="134269" indent="0">
              <a:buNone/>
            </a:pPr>
            <a:endParaRPr lang="en-GB" dirty="0"/>
          </a:p>
        </p:txBody>
      </p:sp>
      <p:pic>
        <p:nvPicPr>
          <p:cNvPr id="6" name="Picture 5"/>
          <p:cNvPicPr>
            <a:picLocks noChangeAspect="1"/>
          </p:cNvPicPr>
          <p:nvPr/>
        </p:nvPicPr>
        <p:blipFill>
          <a:blip r:embed="rId2"/>
          <a:stretch>
            <a:fillRect/>
          </a:stretch>
        </p:blipFill>
        <p:spPr>
          <a:xfrm>
            <a:off x="440755" y="1366962"/>
            <a:ext cx="5087583" cy="836990"/>
          </a:xfrm>
          <a:prstGeom prst="rect">
            <a:avLst/>
          </a:prstGeom>
          <a:ln>
            <a:solidFill>
              <a:schemeClr val="bg2"/>
            </a:solidFill>
          </a:ln>
        </p:spPr>
      </p:pic>
    </p:spTree>
    <p:extLst>
      <p:ext uri="{BB962C8B-B14F-4D97-AF65-F5344CB8AC3E}">
        <p14:creationId xmlns:p14="http://schemas.microsoft.com/office/powerpoint/2010/main" val="3050623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To update ongoing incident</a:t>
            </a:r>
            <a:endParaRPr lang="en-GB"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1. Go to </a:t>
            </a:r>
            <a:r>
              <a:rPr lang="en-US" sz="1400" b="0" u="sng" dirty="0" smtClean="0">
                <a:solidFill>
                  <a:schemeClr val="tx1">
                    <a:lumMod val="90000"/>
                    <a:lumOff val="10000"/>
                  </a:schemeClr>
                </a:solidFill>
              </a:rPr>
              <a:t>Incident</a:t>
            </a:r>
            <a:r>
              <a:rPr lang="en-US" sz="1400" b="0" dirty="0" smtClean="0">
                <a:solidFill>
                  <a:schemeClr val="tx1">
                    <a:lumMod val="90000"/>
                    <a:lumOff val="10000"/>
                  </a:schemeClr>
                </a:solidFill>
              </a:rPr>
              <a:t> Menu </a:t>
            </a:r>
            <a:r>
              <a:rPr lang="en-US" sz="1400" b="0" dirty="0" smtClean="0">
                <a:solidFill>
                  <a:schemeClr val="tx1">
                    <a:lumMod val="90000"/>
                    <a:lumOff val="10000"/>
                  </a:schemeClr>
                </a:solidFill>
                <a:sym typeface="Wingdings" panose="05000000000000000000" pitchFamily="2" charset="2"/>
              </a:rPr>
              <a:t> Open and select incident to update.</a:t>
            </a:r>
            <a:endParaRPr lang="en-US" sz="1400" b="0" u="sng" dirty="0">
              <a:solidFill>
                <a:schemeClr val="tx1">
                  <a:lumMod val="90000"/>
                  <a:lumOff val="10000"/>
                </a:schemeClr>
              </a:solidFill>
            </a:endParaRPr>
          </a:p>
          <a:p>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5" name="Picture 4"/>
          <p:cNvPicPr>
            <a:picLocks noChangeAspect="1"/>
          </p:cNvPicPr>
          <p:nvPr/>
        </p:nvPicPr>
        <p:blipFill>
          <a:blip r:embed="rId2"/>
          <a:stretch>
            <a:fillRect/>
          </a:stretch>
        </p:blipFill>
        <p:spPr>
          <a:xfrm>
            <a:off x="1179125" y="1269637"/>
            <a:ext cx="6678489" cy="2070458"/>
          </a:xfrm>
          <a:prstGeom prst="rect">
            <a:avLst/>
          </a:prstGeom>
          <a:ln>
            <a:solidFill>
              <a:schemeClr val="bg2"/>
            </a:solidFill>
          </a:ln>
        </p:spPr>
      </p:pic>
    </p:spTree>
    <p:extLst>
      <p:ext uri="{BB962C8B-B14F-4D97-AF65-F5344CB8AC3E}">
        <p14:creationId xmlns:p14="http://schemas.microsoft.com/office/powerpoint/2010/main" val="1363698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To update ongoing incident</a:t>
            </a:r>
            <a:endParaRPr lang="en-GB"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2. Under Add new update, select appropriate template. Review all the details before hitting </a:t>
            </a:r>
            <a:r>
              <a:rPr lang="en-US" sz="1400" b="0" u="sng" dirty="0" smtClean="0">
                <a:solidFill>
                  <a:schemeClr val="tx1">
                    <a:lumMod val="90000"/>
                    <a:lumOff val="10000"/>
                  </a:schemeClr>
                </a:solidFill>
              </a:rPr>
              <a:t>Update</a:t>
            </a:r>
            <a:r>
              <a:rPr lang="en-US" sz="1400" b="0" dirty="0" smtClean="0">
                <a:solidFill>
                  <a:schemeClr val="tx1">
                    <a:lumMod val="90000"/>
                    <a:lumOff val="10000"/>
                  </a:schemeClr>
                </a:solidFill>
              </a:rPr>
              <a:t> button</a:t>
            </a:r>
            <a:endParaRPr lang="en-US" sz="1400" b="0" u="sng" dirty="0">
              <a:solidFill>
                <a:schemeClr val="tx1">
                  <a:lumMod val="90000"/>
                  <a:lumOff val="10000"/>
                </a:schemeClr>
              </a:solidFill>
            </a:endParaRPr>
          </a:p>
          <a:p>
            <a:pPr marL="134269" indent="0">
              <a:buNone/>
            </a:pPr>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4" name="Picture 3"/>
          <p:cNvPicPr>
            <a:picLocks noChangeAspect="1"/>
          </p:cNvPicPr>
          <p:nvPr/>
        </p:nvPicPr>
        <p:blipFill>
          <a:blip r:embed="rId2"/>
          <a:stretch>
            <a:fillRect/>
          </a:stretch>
        </p:blipFill>
        <p:spPr>
          <a:xfrm>
            <a:off x="2249682" y="1126894"/>
            <a:ext cx="4055240" cy="3400196"/>
          </a:xfrm>
          <a:prstGeom prst="rect">
            <a:avLst/>
          </a:prstGeom>
          <a:ln>
            <a:solidFill>
              <a:schemeClr val="bg2"/>
            </a:solidFill>
          </a:ln>
        </p:spPr>
      </p:pic>
    </p:spTree>
    <p:extLst>
      <p:ext uri="{BB962C8B-B14F-4D97-AF65-F5344CB8AC3E}">
        <p14:creationId xmlns:p14="http://schemas.microsoft.com/office/powerpoint/2010/main" val="738318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Statuspage</a:t>
            </a:r>
            <a:r>
              <a:rPr lang="en-GB" dirty="0" smtClean="0"/>
              <a:t> Incident Status</a:t>
            </a:r>
            <a:endParaRPr lang="en-GB" dirty="0"/>
          </a:p>
        </p:txBody>
      </p:sp>
      <p:sp>
        <p:nvSpPr>
          <p:cNvPr id="3" name="Espace réservé du contenu 2"/>
          <p:cNvSpPr>
            <a:spLocks noGrp="1"/>
          </p:cNvSpPr>
          <p:nvPr>
            <p:ph idx="1"/>
          </p:nvPr>
        </p:nvSpPr>
        <p:spPr/>
        <p:txBody>
          <a:bodyPr/>
          <a:lstStyle/>
          <a:p>
            <a:pPr marL="134269" indent="0">
              <a:buNone/>
            </a:pPr>
            <a:r>
              <a:rPr lang="en-US" sz="1400" b="0" dirty="0">
                <a:solidFill>
                  <a:schemeClr val="tx1">
                    <a:lumMod val="90000"/>
                    <a:lumOff val="10000"/>
                  </a:schemeClr>
                </a:solidFill>
              </a:rPr>
              <a:t>Incidents have one of four distinct statuses.</a:t>
            </a:r>
          </a:p>
          <a:p>
            <a:pPr>
              <a:buFont typeface="Wingdings" panose="05000000000000000000" pitchFamily="2" charset="2"/>
              <a:buChar char="§"/>
            </a:pPr>
            <a:r>
              <a:rPr lang="en-US" sz="1400" dirty="0">
                <a:solidFill>
                  <a:schemeClr val="tx1">
                    <a:lumMod val="90000"/>
                    <a:lumOff val="10000"/>
                  </a:schemeClr>
                </a:solidFill>
              </a:rPr>
              <a:t>Investigating</a:t>
            </a:r>
            <a:r>
              <a:rPr lang="en-US" sz="1400" b="0" dirty="0">
                <a:solidFill>
                  <a:schemeClr val="tx1">
                    <a:lumMod val="90000"/>
                    <a:lumOff val="10000"/>
                  </a:schemeClr>
                </a:solidFill>
              </a:rPr>
              <a:t> - Seeing the symptoms of an issue </a:t>
            </a:r>
            <a:r>
              <a:rPr lang="en-US" sz="1400" b="0" u="sng" dirty="0" smtClean="0">
                <a:solidFill>
                  <a:schemeClr val="tx1">
                    <a:lumMod val="90000"/>
                    <a:lumOff val="10000"/>
                  </a:schemeClr>
                </a:solidFill>
              </a:rPr>
              <a:t>but not aware </a:t>
            </a:r>
            <a:r>
              <a:rPr lang="en-US" sz="1400" b="0" dirty="0" smtClean="0">
                <a:solidFill>
                  <a:schemeClr val="tx1">
                    <a:lumMod val="90000"/>
                    <a:lumOff val="10000"/>
                  </a:schemeClr>
                </a:solidFill>
              </a:rPr>
              <a:t>what is the cause.</a:t>
            </a:r>
          </a:p>
          <a:p>
            <a:pPr>
              <a:buFont typeface="Wingdings" panose="05000000000000000000" pitchFamily="2" charset="2"/>
              <a:buChar char="§"/>
            </a:pPr>
            <a:r>
              <a:rPr lang="en-US" sz="1400" dirty="0" smtClean="0">
                <a:solidFill>
                  <a:schemeClr val="tx1">
                    <a:lumMod val="90000"/>
                    <a:lumOff val="10000"/>
                  </a:schemeClr>
                </a:solidFill>
              </a:rPr>
              <a:t>Identified</a:t>
            </a:r>
            <a:r>
              <a:rPr lang="en-US" sz="1400" b="0" dirty="0" smtClean="0">
                <a:solidFill>
                  <a:schemeClr val="tx1">
                    <a:lumMod val="90000"/>
                    <a:lumOff val="10000"/>
                  </a:schemeClr>
                </a:solidFill>
              </a:rPr>
              <a:t> - Cause of the incident has been found and are working on a fix.</a:t>
            </a:r>
          </a:p>
          <a:p>
            <a:pPr>
              <a:buFont typeface="Wingdings" panose="05000000000000000000" pitchFamily="2" charset="2"/>
              <a:buChar char="§"/>
            </a:pPr>
            <a:r>
              <a:rPr lang="en-US" sz="1400" dirty="0" smtClean="0">
                <a:solidFill>
                  <a:schemeClr val="tx1">
                    <a:lumMod val="90000"/>
                    <a:lumOff val="10000"/>
                  </a:schemeClr>
                </a:solidFill>
              </a:rPr>
              <a:t>Monitoring</a:t>
            </a:r>
            <a:r>
              <a:rPr lang="en-US" sz="1400" b="0" dirty="0" smtClean="0">
                <a:solidFill>
                  <a:schemeClr val="tx1">
                    <a:lumMod val="90000"/>
                    <a:lumOff val="10000"/>
                  </a:schemeClr>
                </a:solidFill>
              </a:rPr>
              <a:t> </a:t>
            </a:r>
            <a:r>
              <a:rPr lang="en-US" sz="1400" b="0" dirty="0">
                <a:solidFill>
                  <a:schemeClr val="tx1">
                    <a:lumMod val="90000"/>
                    <a:lumOff val="10000"/>
                  </a:schemeClr>
                </a:solidFill>
              </a:rPr>
              <a:t>- Successfully fixed the issue </a:t>
            </a:r>
            <a:r>
              <a:rPr lang="en-US" sz="1400" b="0" dirty="0" smtClean="0">
                <a:solidFill>
                  <a:schemeClr val="tx1">
                    <a:lumMod val="90000"/>
                    <a:lumOff val="10000"/>
                  </a:schemeClr>
                </a:solidFill>
              </a:rPr>
              <a:t>and  under close monitoring if there is any recurrence</a:t>
            </a:r>
          </a:p>
          <a:p>
            <a:pPr>
              <a:buFont typeface="Wingdings" panose="05000000000000000000" pitchFamily="2" charset="2"/>
              <a:buChar char="§"/>
            </a:pPr>
            <a:r>
              <a:rPr lang="en-US" sz="1400" dirty="0">
                <a:solidFill>
                  <a:schemeClr val="tx1">
                    <a:lumMod val="90000"/>
                    <a:lumOff val="10000"/>
                  </a:schemeClr>
                </a:solidFill>
              </a:rPr>
              <a:t>Resolved</a:t>
            </a:r>
            <a:r>
              <a:rPr lang="en-US" sz="1400" b="0" dirty="0">
                <a:solidFill>
                  <a:schemeClr val="tx1">
                    <a:lumMod val="90000"/>
                    <a:lumOff val="10000"/>
                  </a:schemeClr>
                </a:solidFill>
              </a:rPr>
              <a:t> – the cause of issue has been eliminated and services are </a:t>
            </a:r>
            <a:r>
              <a:rPr lang="en-US" sz="1400" b="0" dirty="0" smtClean="0">
                <a:solidFill>
                  <a:schemeClr val="tx1">
                    <a:lumMod val="90000"/>
                    <a:lumOff val="10000"/>
                  </a:schemeClr>
                </a:solidFill>
              </a:rPr>
              <a:t>back </a:t>
            </a:r>
            <a:r>
              <a:rPr lang="en-US" sz="1400" b="0" dirty="0">
                <a:solidFill>
                  <a:schemeClr val="tx1">
                    <a:lumMod val="90000"/>
                    <a:lumOff val="10000"/>
                  </a:schemeClr>
                </a:solidFill>
              </a:rPr>
              <a:t>to normal </a:t>
            </a:r>
            <a:r>
              <a:rPr lang="en-US" sz="1400" b="0" dirty="0" smtClean="0">
                <a:solidFill>
                  <a:schemeClr val="tx1">
                    <a:lumMod val="90000"/>
                    <a:lumOff val="10000"/>
                  </a:schemeClr>
                </a:solidFill>
              </a:rPr>
              <a:t>performance in the past 30 </a:t>
            </a:r>
            <a:r>
              <a:rPr lang="en-US" sz="1400" b="0" dirty="0" err="1" smtClean="0">
                <a:solidFill>
                  <a:schemeClr val="tx1">
                    <a:lumMod val="90000"/>
                    <a:lumOff val="10000"/>
                  </a:schemeClr>
                </a:solidFill>
              </a:rPr>
              <a:t>mins</a:t>
            </a:r>
            <a:r>
              <a:rPr lang="en-US" sz="1400" b="0" dirty="0">
                <a:solidFill>
                  <a:schemeClr val="tx1">
                    <a:lumMod val="90000"/>
                    <a:lumOff val="10000"/>
                  </a:schemeClr>
                </a:solidFill>
              </a:rPr>
              <a:t>.</a:t>
            </a:r>
          </a:p>
          <a:p>
            <a:pPr>
              <a:buFont typeface="Wingdings" panose="05000000000000000000" pitchFamily="2" charset="2"/>
              <a:buChar char="§"/>
            </a:pPr>
            <a:endParaRPr lang="en-US" sz="1400" b="0" dirty="0">
              <a:solidFill>
                <a:schemeClr val="tx1">
                  <a:lumMod val="90000"/>
                  <a:lumOff val="10000"/>
                </a:schemeClr>
              </a:solidFill>
            </a:endParaRPr>
          </a:p>
          <a:p>
            <a:pPr>
              <a:buFont typeface="Wingdings" panose="05000000000000000000" pitchFamily="2" charset="2"/>
              <a:buChar char="§"/>
            </a:pPr>
            <a:endParaRPr lang="en-US" sz="1400" b="0" dirty="0">
              <a:solidFill>
                <a:schemeClr val="tx1">
                  <a:lumMod val="90000"/>
                  <a:lumOff val="10000"/>
                </a:schemeClr>
              </a:solidFill>
            </a:endParaRPr>
          </a:p>
          <a:p>
            <a:pPr>
              <a:buFont typeface="Wingdings" panose="05000000000000000000" pitchFamily="2" charset="2"/>
              <a:buChar char="§"/>
            </a:pPr>
            <a:endParaRPr lang="en-US" sz="1400" b="0" dirty="0">
              <a:solidFill>
                <a:schemeClr val="tx1">
                  <a:lumMod val="90000"/>
                  <a:lumOff val="10000"/>
                </a:schemeClr>
              </a:solidFill>
            </a:endParaRPr>
          </a:p>
          <a:p>
            <a:pPr>
              <a:buFont typeface="Wingdings" panose="05000000000000000000" pitchFamily="2" charset="2"/>
              <a:buChar char="§"/>
            </a:pPr>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spTree>
    <p:extLst>
      <p:ext uri="{BB962C8B-B14F-4D97-AF65-F5344CB8AC3E}">
        <p14:creationId xmlns:p14="http://schemas.microsoft.com/office/powerpoint/2010/main" val="2483709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Incident templates</a:t>
            </a:r>
            <a:endParaRPr lang="en-GB" dirty="0"/>
          </a:p>
        </p:txBody>
      </p:sp>
      <p:sp>
        <p:nvSpPr>
          <p:cNvPr id="3" name="Espace réservé du contenu 2"/>
          <p:cNvSpPr>
            <a:spLocks noGrp="1"/>
          </p:cNvSpPr>
          <p:nvPr>
            <p:ph idx="1"/>
          </p:nvPr>
        </p:nvSpPr>
        <p:spPr/>
        <p:txBody>
          <a:bodyPr/>
          <a:lstStyle/>
          <a:p>
            <a:pPr marL="134269" indent="0">
              <a:buNone/>
            </a:pPr>
            <a:endParaRPr lang="en-US" sz="1400" b="0" dirty="0">
              <a:solidFill>
                <a:schemeClr val="tx1">
                  <a:lumMod val="90000"/>
                  <a:lumOff val="10000"/>
                </a:schemeClr>
              </a:solidFill>
            </a:endParaRPr>
          </a:p>
          <a:p>
            <a:pPr>
              <a:buFont typeface="Wingdings" panose="05000000000000000000" pitchFamily="2" charset="2"/>
              <a:buChar char="§"/>
            </a:pPr>
            <a:endParaRPr lang="en-US" sz="1400" b="0" dirty="0">
              <a:solidFill>
                <a:schemeClr val="tx1">
                  <a:lumMod val="90000"/>
                  <a:lumOff val="10000"/>
                </a:schemeClr>
              </a:solidFill>
            </a:endParaRPr>
          </a:p>
          <a:p>
            <a:pPr>
              <a:buFont typeface="Wingdings" panose="05000000000000000000" pitchFamily="2" charset="2"/>
              <a:buChar char="§"/>
            </a:pPr>
            <a:endParaRPr lang="en-US" sz="1400" b="0" dirty="0">
              <a:solidFill>
                <a:schemeClr val="tx1">
                  <a:lumMod val="90000"/>
                  <a:lumOff val="10000"/>
                </a:schemeClr>
              </a:solidFill>
            </a:endParaRPr>
          </a:p>
          <a:p>
            <a:pPr>
              <a:buFont typeface="Wingdings" panose="05000000000000000000" pitchFamily="2" charset="2"/>
              <a:buChar char="§"/>
            </a:pPr>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5" name="Picture 4"/>
          <p:cNvPicPr>
            <a:picLocks noChangeAspect="1"/>
          </p:cNvPicPr>
          <p:nvPr/>
        </p:nvPicPr>
        <p:blipFill>
          <a:blip r:embed="rId2"/>
          <a:stretch>
            <a:fillRect/>
          </a:stretch>
        </p:blipFill>
        <p:spPr>
          <a:xfrm>
            <a:off x="4192623" y="743875"/>
            <a:ext cx="4568751" cy="3735881"/>
          </a:xfrm>
          <a:prstGeom prst="rect">
            <a:avLst/>
          </a:prstGeom>
          <a:ln>
            <a:solidFill>
              <a:schemeClr val="bg2"/>
            </a:solidFill>
          </a:ln>
        </p:spPr>
      </p:pic>
      <p:sp>
        <p:nvSpPr>
          <p:cNvPr id="6" name="Espace réservé du contenu 2"/>
          <p:cNvSpPr txBox="1">
            <a:spLocks/>
          </p:cNvSpPr>
          <p:nvPr/>
        </p:nvSpPr>
        <p:spPr>
          <a:xfrm>
            <a:off x="266766" y="649209"/>
            <a:ext cx="3745784" cy="4265691"/>
          </a:xfrm>
          <a:prstGeom prst="rect">
            <a:avLst/>
          </a:prstGeom>
        </p:spPr>
        <p:txBody>
          <a:bodyPr vert="horz" lIns="91440" tIns="45720" rIns="91440" bIns="45720" rtlCol="0">
            <a:noAutofit/>
          </a:bodyPr>
          <a:lstStyle>
            <a:lvl1pPr marL="270000" indent="-135731" algn="l" defTabSz="342900" rtl="0" eaLnBrk="1" latinLnBrk="0" hangingPunct="1">
              <a:lnSpc>
                <a:spcPct val="100000"/>
              </a:lnSpc>
              <a:spcBef>
                <a:spcPts val="450"/>
              </a:spcBef>
              <a:spcAft>
                <a:spcPts val="525"/>
              </a:spcAft>
              <a:buClr>
                <a:schemeClr val="bg2"/>
              </a:buClr>
              <a:buSzPct val="90000"/>
              <a:buFont typeface="Century Gothic" panose="020B0502020202020204" pitchFamily="34" charset="0"/>
              <a:buChar char="▌"/>
              <a:tabLst>
                <a:tab pos="739379" algn="l"/>
              </a:tabLst>
              <a:defRPr lang="fr-FR" sz="1800" b="1" kern="1200">
                <a:solidFill>
                  <a:schemeClr val="bg2"/>
                </a:solidFill>
                <a:latin typeface="+mn-lt"/>
                <a:ea typeface="+mn-ea"/>
                <a:cs typeface="+mn-cs"/>
              </a:defRPr>
            </a:lvl1pPr>
            <a:lvl2pPr marL="452438" indent="-184150" algn="l" defTabSz="342900" rtl="0" eaLnBrk="1" latinLnBrk="0" hangingPunct="1">
              <a:spcBef>
                <a:spcPts val="225"/>
              </a:spcBef>
              <a:spcAft>
                <a:spcPts val="450"/>
              </a:spcAft>
              <a:buSzPct val="100000"/>
              <a:buFontTx/>
              <a:buBlip>
                <a:blip r:embed="rId3"/>
              </a:buBlip>
              <a:tabLst/>
              <a:defRPr sz="1600" kern="1200">
                <a:solidFill>
                  <a:schemeClr val="tx1"/>
                </a:solidFill>
                <a:latin typeface="+mn-lt"/>
                <a:ea typeface="+mn-ea"/>
                <a:cs typeface="+mn-cs"/>
              </a:defRPr>
            </a:lvl2pPr>
            <a:lvl3pPr marL="714375" indent="-177800" algn="l" defTabSz="342900" rtl="0" eaLnBrk="1" latinLnBrk="0" hangingPunct="1">
              <a:spcBef>
                <a:spcPts val="0"/>
              </a:spcBef>
              <a:spcAft>
                <a:spcPts val="150"/>
              </a:spcAft>
              <a:buSzPct val="100000"/>
              <a:buFont typeface="Lucida Grande"/>
              <a:buChar char="-"/>
              <a:tabLst/>
              <a:defRPr sz="1500" kern="1200">
                <a:solidFill>
                  <a:schemeClr val="accent4"/>
                </a:solidFill>
                <a:latin typeface="+mn-lt"/>
                <a:ea typeface="+mn-ea"/>
                <a:cs typeface="+mn-cs"/>
              </a:defRPr>
            </a:lvl3pPr>
            <a:lvl4pPr marL="1200150" indent="-171450" algn="l" defTabSz="342900" rtl="0" eaLnBrk="1" latinLnBrk="0" hangingPunct="1">
              <a:spcBef>
                <a:spcPct val="20000"/>
              </a:spcBef>
              <a:buFont typeface="Arial"/>
              <a:buChar char="–"/>
              <a:defRPr sz="9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9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34269" indent="0">
              <a:buFont typeface="Century Gothic" panose="020B0502020202020204" pitchFamily="34" charset="0"/>
              <a:buNone/>
            </a:pPr>
            <a:r>
              <a:rPr lang="en-US" sz="1400" dirty="0" smtClean="0">
                <a:solidFill>
                  <a:schemeClr val="tx1">
                    <a:lumMod val="90000"/>
                    <a:lumOff val="10000"/>
                  </a:schemeClr>
                </a:solidFill>
              </a:rPr>
              <a:t>Reminders.</a:t>
            </a:r>
          </a:p>
          <a:p>
            <a:pPr>
              <a:buFont typeface="Wingdings" panose="05000000000000000000" pitchFamily="2" charset="2"/>
              <a:buChar char="§"/>
            </a:pPr>
            <a:r>
              <a:rPr lang="en-US" sz="1400" b="0" u="sng" dirty="0" smtClean="0">
                <a:solidFill>
                  <a:schemeClr val="tx1">
                    <a:lumMod val="90000"/>
                    <a:lumOff val="10000"/>
                  </a:schemeClr>
                </a:solidFill>
              </a:rPr>
              <a:t>Strictly adhere </a:t>
            </a:r>
            <a:r>
              <a:rPr lang="en-US" sz="1400" b="0" dirty="0" smtClean="0">
                <a:solidFill>
                  <a:schemeClr val="tx1">
                    <a:lumMod val="90000"/>
                    <a:lumOff val="10000"/>
                  </a:schemeClr>
                </a:solidFill>
              </a:rPr>
              <a:t>to the templates as this has been agreed with customer (especially JP customers). It means even the information is NA, keep it as it is.</a:t>
            </a:r>
          </a:p>
          <a:p>
            <a:pPr>
              <a:buFont typeface="Wingdings" panose="05000000000000000000" pitchFamily="2" charset="2"/>
              <a:buChar char="§"/>
            </a:pPr>
            <a:r>
              <a:rPr lang="en-US" sz="1400" b="0" u="sng" dirty="0" smtClean="0">
                <a:solidFill>
                  <a:schemeClr val="tx1">
                    <a:lumMod val="90000"/>
                    <a:lumOff val="10000"/>
                  </a:schemeClr>
                </a:solidFill>
              </a:rPr>
              <a:t>&lt;&gt; symbol </a:t>
            </a:r>
            <a:r>
              <a:rPr lang="en-US" sz="1400" b="0" dirty="0" smtClean="0">
                <a:solidFill>
                  <a:schemeClr val="tx1">
                    <a:lumMod val="90000"/>
                    <a:lumOff val="10000"/>
                  </a:schemeClr>
                </a:solidFill>
              </a:rPr>
              <a:t>means input is required and you need to remove that symbol once updated.</a:t>
            </a:r>
          </a:p>
          <a:p>
            <a:pPr>
              <a:buFont typeface="Wingdings" panose="05000000000000000000" pitchFamily="2" charset="2"/>
              <a:buChar char="§"/>
            </a:pPr>
            <a:r>
              <a:rPr lang="en-US" sz="1400" b="0" dirty="0" smtClean="0">
                <a:solidFill>
                  <a:schemeClr val="tx1">
                    <a:lumMod val="90000"/>
                    <a:lumOff val="10000"/>
                  </a:schemeClr>
                </a:solidFill>
              </a:rPr>
              <a:t>After sending potential notification and then confirmed that there is no service impact, use NO-IMPACT template.</a:t>
            </a:r>
          </a:p>
          <a:p>
            <a:pPr>
              <a:buFont typeface="Wingdings" panose="05000000000000000000" pitchFamily="2" charset="2"/>
              <a:buChar char="§"/>
            </a:pPr>
            <a:r>
              <a:rPr lang="en-US" sz="1400" b="0" dirty="0" smtClean="0">
                <a:solidFill>
                  <a:schemeClr val="tx1">
                    <a:lumMod val="90000"/>
                    <a:lumOff val="10000"/>
                  </a:schemeClr>
                </a:solidFill>
              </a:rPr>
              <a:t>CET/CEST has to be used as time reference.</a:t>
            </a:r>
          </a:p>
          <a:p>
            <a:pPr>
              <a:buFont typeface="Wingdings" panose="05000000000000000000" pitchFamily="2" charset="2"/>
              <a:buChar char="§"/>
            </a:pPr>
            <a:r>
              <a:rPr lang="en-US" sz="1400" b="0" dirty="0" smtClean="0">
                <a:solidFill>
                  <a:schemeClr val="tx1">
                    <a:lumMod val="90000"/>
                    <a:lumOff val="10000"/>
                  </a:schemeClr>
                </a:solidFill>
              </a:rPr>
              <a:t>Ensure to always include SNOW ticket on the incident name.</a:t>
            </a:r>
          </a:p>
          <a:p>
            <a:pPr>
              <a:buFont typeface="Wingdings" panose="05000000000000000000" pitchFamily="2" charset="2"/>
              <a:buChar char="§"/>
            </a:pPr>
            <a:endParaRPr lang="en-US" sz="1400" dirty="0" smtClean="0">
              <a:solidFill>
                <a:schemeClr val="tx1">
                  <a:lumMod val="90000"/>
                  <a:lumOff val="10000"/>
                </a:schemeClr>
              </a:solidFill>
            </a:endParaRPr>
          </a:p>
          <a:p>
            <a:pPr>
              <a:buFont typeface="Wingdings" panose="05000000000000000000" pitchFamily="2" charset="2"/>
              <a:buChar char="§"/>
            </a:pPr>
            <a:endParaRPr lang="en-US" sz="1400" b="0" dirty="0" smtClean="0">
              <a:solidFill>
                <a:schemeClr val="tx1">
                  <a:lumMod val="90000"/>
                  <a:lumOff val="10000"/>
                </a:schemeClr>
              </a:solidFill>
            </a:endParaRPr>
          </a:p>
          <a:p>
            <a:pPr>
              <a:buFont typeface="Wingdings" panose="05000000000000000000" pitchFamily="2" charset="2"/>
              <a:buChar char="§"/>
            </a:pPr>
            <a:endParaRPr lang="en-US" sz="1400" b="0" dirty="0" smtClean="0">
              <a:solidFill>
                <a:schemeClr val="tx1">
                  <a:lumMod val="90000"/>
                  <a:lumOff val="10000"/>
                </a:schemeClr>
              </a:solidFill>
            </a:endParaRPr>
          </a:p>
          <a:p>
            <a:pPr>
              <a:buFont typeface="Wingdings" panose="05000000000000000000" pitchFamily="2" charset="2"/>
              <a:buChar char="§"/>
            </a:pPr>
            <a:endParaRPr lang="en-US" sz="1400" b="0" dirty="0" smtClean="0">
              <a:solidFill>
                <a:schemeClr val="tx1">
                  <a:lumMod val="90000"/>
                  <a:lumOff val="10000"/>
                </a:schemeClr>
              </a:solidFill>
            </a:endParaRPr>
          </a:p>
          <a:p>
            <a:pPr>
              <a:buFont typeface="Wingdings" panose="05000000000000000000" pitchFamily="2" charset="2"/>
              <a:buChar char="§"/>
            </a:pPr>
            <a:endParaRPr lang="en-US" sz="1400" b="0" dirty="0" smtClean="0">
              <a:solidFill>
                <a:schemeClr val="tx1">
                  <a:lumMod val="90000"/>
                  <a:lumOff val="10000"/>
                </a:schemeClr>
              </a:solidFill>
            </a:endParaRPr>
          </a:p>
          <a:p>
            <a:endParaRPr lang="en-US" sz="1400" b="0" dirty="0" smtClean="0">
              <a:solidFill>
                <a:schemeClr val="tx1">
                  <a:lumMod val="90000"/>
                  <a:lumOff val="10000"/>
                </a:schemeClr>
              </a:solidFill>
            </a:endParaRPr>
          </a:p>
          <a:p>
            <a:pPr marL="134269" indent="0">
              <a:buFont typeface="Century Gothic" panose="020B0502020202020204" pitchFamily="34" charset="0"/>
              <a:buNone/>
            </a:pPr>
            <a:endParaRPr lang="en-GB" dirty="0"/>
          </a:p>
        </p:txBody>
      </p:sp>
    </p:spTree>
    <p:extLst>
      <p:ext uri="{BB962C8B-B14F-4D97-AF65-F5344CB8AC3E}">
        <p14:creationId xmlns:p14="http://schemas.microsoft.com/office/powerpoint/2010/main" val="4279050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Breakdown &amp; timing of communications</a:t>
            </a:r>
            <a:endParaRPr lang="en-GB" dirty="0"/>
          </a:p>
        </p:txBody>
      </p:sp>
      <p:sp>
        <p:nvSpPr>
          <p:cNvPr id="3" name="Espace réservé du contenu 2"/>
          <p:cNvSpPr>
            <a:spLocks noGrp="1"/>
          </p:cNvSpPr>
          <p:nvPr>
            <p:ph idx="1"/>
          </p:nvPr>
        </p:nvSpPr>
        <p:spPr>
          <a:xfrm>
            <a:off x="179515" y="561837"/>
            <a:ext cx="8761933" cy="3965253"/>
          </a:xfrm>
        </p:spPr>
        <p:txBody>
          <a:bodyPr/>
          <a:lstStyle/>
          <a:p>
            <a:pPr marL="134269" indent="0">
              <a:buNone/>
            </a:pPr>
            <a:endParaRPr lang="en-US" sz="1400" b="0" dirty="0">
              <a:solidFill>
                <a:schemeClr val="tx1">
                  <a:lumMod val="90000"/>
                  <a:lumOff val="10000"/>
                </a:schemeClr>
              </a:solidFill>
            </a:endParaRPr>
          </a:p>
          <a:p>
            <a:pPr>
              <a:buFont typeface="Wingdings" panose="05000000000000000000" pitchFamily="2" charset="2"/>
              <a:buChar char="§"/>
            </a:pPr>
            <a:endParaRPr lang="en-US" sz="1400" b="0" dirty="0">
              <a:solidFill>
                <a:schemeClr val="tx1">
                  <a:lumMod val="90000"/>
                  <a:lumOff val="10000"/>
                </a:schemeClr>
              </a:solidFill>
            </a:endParaRPr>
          </a:p>
          <a:p>
            <a:pPr>
              <a:buFont typeface="Wingdings" panose="05000000000000000000" pitchFamily="2" charset="2"/>
              <a:buChar char="§"/>
            </a:pPr>
            <a:endParaRPr lang="en-US" sz="1400" b="0" dirty="0">
              <a:solidFill>
                <a:schemeClr val="tx1">
                  <a:lumMod val="90000"/>
                  <a:lumOff val="10000"/>
                </a:schemeClr>
              </a:solidFill>
            </a:endParaRPr>
          </a:p>
          <a:p>
            <a:pPr>
              <a:buFont typeface="Wingdings" panose="05000000000000000000" pitchFamily="2" charset="2"/>
              <a:buChar char="§"/>
            </a:pPr>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sp>
        <p:nvSpPr>
          <p:cNvPr id="7" name="TextBox 6"/>
          <p:cNvSpPr txBox="1"/>
          <p:nvPr/>
        </p:nvSpPr>
        <p:spPr>
          <a:xfrm>
            <a:off x="225144" y="646143"/>
            <a:ext cx="8854005" cy="5755422"/>
          </a:xfrm>
          <a:prstGeom prst="rect">
            <a:avLst/>
          </a:prstGeom>
          <a:noFill/>
        </p:spPr>
        <p:txBody>
          <a:bodyPr wrap="square" rtlCol="0">
            <a:spAutoFit/>
          </a:bodyPr>
          <a:lstStyle/>
          <a:p>
            <a:pPr marL="369888" indent="-285750" eaLnBrk="0" hangingPunct="0">
              <a:spcBef>
                <a:spcPts val="600"/>
              </a:spcBef>
              <a:spcAft>
                <a:spcPts val="600"/>
              </a:spcAft>
              <a:buClr>
                <a:srgbClr val="EE7F00"/>
              </a:buClr>
              <a:buFont typeface="Arial" panose="020B0604020202020204" pitchFamily="34" charset="0"/>
              <a:buChar char="•"/>
              <a:defRPr/>
            </a:pPr>
            <a:r>
              <a:rPr lang="en-US" sz="1100" b="1" dirty="0">
                <a:solidFill>
                  <a:schemeClr val="tx1">
                    <a:lumMod val="90000"/>
                    <a:lumOff val="10000"/>
                  </a:schemeClr>
                </a:solidFill>
              </a:rPr>
              <a:t>Initial Notification </a:t>
            </a:r>
            <a:r>
              <a:rPr lang="en-US" sz="1100" dirty="0">
                <a:solidFill>
                  <a:schemeClr val="tx1">
                    <a:lumMod val="90000"/>
                    <a:lumOff val="10000"/>
                  </a:schemeClr>
                </a:solidFill>
              </a:rPr>
              <a:t>(</a:t>
            </a:r>
            <a:r>
              <a:rPr lang="en-US" sz="1100" dirty="0" smtClean="0">
                <a:solidFill>
                  <a:schemeClr val="tx1">
                    <a:lumMod val="90000"/>
                    <a:lumOff val="10000"/>
                  </a:schemeClr>
                </a:solidFill>
              </a:rPr>
              <a:t>Potential)</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smtClean="0">
                <a:solidFill>
                  <a:schemeClr val="tx1">
                    <a:lumMod val="90000"/>
                    <a:lumOff val="10000"/>
                  </a:schemeClr>
                </a:solidFill>
              </a:rPr>
              <a:t>Timescale – Within </a:t>
            </a:r>
            <a:r>
              <a:rPr lang="en-US" sz="1100" dirty="0" smtClean="0">
                <a:solidFill>
                  <a:srgbClr val="FF0000"/>
                </a:solidFill>
              </a:rPr>
              <a:t>15 mins </a:t>
            </a:r>
            <a:r>
              <a:rPr lang="en-US" sz="1100" dirty="0" smtClean="0">
                <a:solidFill>
                  <a:schemeClr val="tx1">
                    <a:lumMod val="90000"/>
                    <a:lumOff val="10000"/>
                  </a:schemeClr>
                </a:solidFill>
              </a:rPr>
              <a:t>from detection time</a:t>
            </a:r>
            <a:br>
              <a:rPr lang="en-US" sz="1100" dirty="0" smtClean="0">
                <a:solidFill>
                  <a:schemeClr val="tx1">
                    <a:lumMod val="90000"/>
                    <a:lumOff val="10000"/>
                  </a:schemeClr>
                </a:solidFill>
              </a:rPr>
            </a:br>
            <a:r>
              <a:rPr lang="en-US" sz="1100" dirty="0" smtClean="0">
                <a:solidFill>
                  <a:schemeClr val="tx1">
                    <a:lumMod val="90000"/>
                    <a:lumOff val="10000"/>
                  </a:schemeClr>
                </a:solidFill>
              </a:rPr>
              <a:t>Requirement – Update date and time of the alert.  Component impact remains </a:t>
            </a:r>
            <a:r>
              <a:rPr lang="en-US" sz="1100" u="sng" dirty="0" smtClean="0">
                <a:solidFill>
                  <a:schemeClr val="tx1">
                    <a:lumMod val="90000"/>
                    <a:lumOff val="10000"/>
                  </a:schemeClr>
                </a:solidFill>
              </a:rPr>
              <a:t>Operational</a:t>
            </a:r>
            <a:r>
              <a:rPr lang="en-US" sz="1100" dirty="0" smtClean="0">
                <a:solidFill>
                  <a:schemeClr val="tx1">
                    <a:lumMod val="90000"/>
                    <a:lumOff val="10000"/>
                  </a:schemeClr>
                </a:solidFill>
              </a:rPr>
              <a:t> at this point.</a:t>
            </a:r>
          </a:p>
          <a:p>
            <a:pPr marL="369888" indent="-285750" eaLnBrk="0" hangingPunct="0">
              <a:spcBef>
                <a:spcPts val="600"/>
              </a:spcBef>
              <a:spcAft>
                <a:spcPts val="600"/>
              </a:spcAft>
              <a:buClr>
                <a:srgbClr val="EE7F00"/>
              </a:buClr>
              <a:buFont typeface="Arial" panose="020B0604020202020204" pitchFamily="34" charset="0"/>
              <a:buChar char="•"/>
              <a:defRPr/>
            </a:pPr>
            <a:r>
              <a:rPr lang="en-US" sz="1100" b="1" dirty="0">
                <a:solidFill>
                  <a:schemeClr val="tx1">
                    <a:lumMod val="90000"/>
                    <a:lumOff val="10000"/>
                  </a:schemeClr>
                </a:solidFill>
              </a:rPr>
              <a:t>Initial Notification </a:t>
            </a:r>
            <a:r>
              <a:rPr lang="en-US" sz="1100" dirty="0" smtClean="0">
                <a:solidFill>
                  <a:schemeClr val="tx1">
                    <a:lumMod val="90000"/>
                    <a:lumOff val="10000"/>
                  </a:schemeClr>
                </a:solidFill>
              </a:rPr>
              <a:t>(Reported </a:t>
            </a:r>
            <a:r>
              <a:rPr lang="en-US" sz="1100" dirty="0">
                <a:solidFill>
                  <a:schemeClr val="tx1">
                    <a:lumMod val="90000"/>
                    <a:lumOff val="10000"/>
                  </a:schemeClr>
                </a:solidFill>
              </a:rPr>
              <a:t>by customer)</a:t>
            </a:r>
            <a:br>
              <a:rPr lang="en-US" sz="1100" dirty="0">
                <a:solidFill>
                  <a:schemeClr val="tx1">
                    <a:lumMod val="90000"/>
                    <a:lumOff val="10000"/>
                  </a:schemeClr>
                </a:solidFill>
              </a:rPr>
            </a:br>
            <a:r>
              <a:rPr lang="en-US" sz="1100" dirty="0">
                <a:solidFill>
                  <a:schemeClr val="tx1">
                    <a:lumMod val="90000"/>
                    <a:lumOff val="10000"/>
                  </a:schemeClr>
                </a:solidFill>
              </a:rPr>
              <a:t>Timescale – </a:t>
            </a:r>
            <a:r>
              <a:rPr lang="en-US" sz="1100" dirty="0" smtClean="0">
                <a:solidFill>
                  <a:schemeClr val="tx1">
                    <a:lumMod val="90000"/>
                    <a:lumOff val="10000"/>
                  </a:schemeClr>
                </a:solidFill>
              </a:rPr>
              <a:t>Within </a:t>
            </a:r>
            <a:r>
              <a:rPr lang="en-US" sz="1100" dirty="0" smtClean="0">
                <a:solidFill>
                  <a:srgbClr val="FF0000"/>
                </a:solidFill>
              </a:rPr>
              <a:t>15 </a:t>
            </a:r>
            <a:r>
              <a:rPr lang="en-US" sz="1100" dirty="0">
                <a:solidFill>
                  <a:srgbClr val="FF0000"/>
                </a:solidFill>
              </a:rPr>
              <a:t>mins </a:t>
            </a:r>
            <a:r>
              <a:rPr lang="en-US" sz="1100" dirty="0" smtClean="0">
                <a:solidFill>
                  <a:schemeClr val="tx1">
                    <a:lumMod val="90000"/>
                    <a:lumOff val="10000"/>
                  </a:schemeClr>
                </a:solidFill>
              </a:rPr>
              <a:t>from reported time</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a:solidFill>
                  <a:schemeClr val="tx1">
                    <a:lumMod val="90000"/>
                    <a:lumOff val="10000"/>
                  </a:schemeClr>
                </a:solidFill>
              </a:rPr>
              <a:t>Requirement </a:t>
            </a:r>
            <a:r>
              <a:rPr lang="en-US" sz="1100" dirty="0" smtClean="0">
                <a:solidFill>
                  <a:schemeClr val="tx1">
                    <a:lumMod val="90000"/>
                    <a:lumOff val="10000"/>
                  </a:schemeClr>
                </a:solidFill>
              </a:rPr>
              <a:t>– Update details of the reported issue and impact (</a:t>
            </a:r>
            <a:r>
              <a:rPr lang="en-US" sz="1100" dirty="0" err="1" smtClean="0">
                <a:solidFill>
                  <a:schemeClr val="tx1">
                    <a:lumMod val="90000"/>
                    <a:lumOff val="10000"/>
                  </a:schemeClr>
                </a:solidFill>
              </a:rPr>
              <a:t>Partial,Major</a:t>
            </a:r>
            <a:r>
              <a:rPr lang="en-US" sz="1100" dirty="0" smtClean="0">
                <a:solidFill>
                  <a:schemeClr val="tx1">
                    <a:lumMod val="90000"/>
                    <a:lumOff val="10000"/>
                  </a:schemeClr>
                </a:solidFill>
              </a:rPr>
              <a:t>, Degraded)</a:t>
            </a:r>
            <a:endParaRPr lang="en-US" sz="1100" dirty="0">
              <a:solidFill>
                <a:schemeClr val="tx1">
                  <a:lumMod val="90000"/>
                  <a:lumOff val="10000"/>
                </a:schemeClr>
              </a:solidFill>
            </a:endParaRPr>
          </a:p>
          <a:p>
            <a:pPr marL="369888" indent="-285750" eaLnBrk="0" hangingPunct="0">
              <a:spcBef>
                <a:spcPts val="600"/>
              </a:spcBef>
              <a:spcAft>
                <a:spcPts val="600"/>
              </a:spcAft>
              <a:buClr>
                <a:srgbClr val="EE7F00"/>
              </a:buClr>
              <a:buFont typeface="Arial" panose="020B0604020202020204" pitchFamily="34" charset="0"/>
              <a:buChar char="•"/>
              <a:defRPr/>
            </a:pPr>
            <a:r>
              <a:rPr lang="en-US" sz="1100" b="1" dirty="0" smtClean="0">
                <a:solidFill>
                  <a:schemeClr val="tx1">
                    <a:lumMod val="90000"/>
                    <a:lumOff val="10000"/>
                  </a:schemeClr>
                </a:solidFill>
              </a:rPr>
              <a:t>Updates </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a:solidFill>
                  <a:schemeClr val="tx1">
                    <a:lumMod val="90000"/>
                    <a:lumOff val="10000"/>
                  </a:schemeClr>
                </a:solidFill>
              </a:rPr>
              <a:t>Timescale – </a:t>
            </a:r>
            <a:r>
              <a:rPr lang="en-US" sz="1100" dirty="0" smtClean="0">
                <a:solidFill>
                  <a:srgbClr val="FF0000"/>
                </a:solidFill>
              </a:rPr>
              <a:t>Every 30 </a:t>
            </a:r>
            <a:r>
              <a:rPr lang="en-US" sz="1100" dirty="0" err="1" smtClean="0">
                <a:solidFill>
                  <a:srgbClr val="FF0000"/>
                </a:solidFill>
              </a:rPr>
              <a:t>mins</a:t>
            </a:r>
            <a:r>
              <a:rPr lang="en-US" sz="1100" dirty="0" smtClean="0">
                <a:solidFill>
                  <a:srgbClr val="FF0000"/>
                </a:solidFill>
              </a:rPr>
              <a:t> or as appropriate</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a:solidFill>
                  <a:schemeClr val="tx1">
                    <a:lumMod val="90000"/>
                    <a:lumOff val="10000"/>
                  </a:schemeClr>
                </a:solidFill>
              </a:rPr>
              <a:t>Requirement – </a:t>
            </a:r>
            <a:r>
              <a:rPr lang="en-US" sz="1100" dirty="0" smtClean="0">
                <a:solidFill>
                  <a:schemeClr val="tx1">
                    <a:lumMod val="90000"/>
                    <a:lumOff val="10000"/>
                  </a:schemeClr>
                </a:solidFill>
              </a:rPr>
              <a:t>Summary of the investigation and next action.</a:t>
            </a:r>
          </a:p>
          <a:p>
            <a:pPr marL="369888" indent="-285750" eaLnBrk="0" hangingPunct="0">
              <a:spcBef>
                <a:spcPts val="600"/>
              </a:spcBef>
              <a:spcAft>
                <a:spcPts val="600"/>
              </a:spcAft>
              <a:buClr>
                <a:srgbClr val="EE7F00"/>
              </a:buClr>
              <a:buFont typeface="Arial" panose="020B0604020202020204" pitchFamily="34" charset="0"/>
              <a:buChar char="•"/>
              <a:defRPr/>
            </a:pPr>
            <a:r>
              <a:rPr lang="en-US" sz="1100" b="1" dirty="0" smtClean="0">
                <a:solidFill>
                  <a:schemeClr val="tx1">
                    <a:lumMod val="90000"/>
                    <a:lumOff val="10000"/>
                  </a:schemeClr>
                </a:solidFill>
              </a:rPr>
              <a:t>Identified</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a:solidFill>
                  <a:schemeClr val="tx1">
                    <a:lumMod val="90000"/>
                    <a:lumOff val="10000"/>
                  </a:schemeClr>
                </a:solidFill>
              </a:rPr>
              <a:t>Timescale – </a:t>
            </a:r>
            <a:r>
              <a:rPr lang="en-US" sz="1100" dirty="0" smtClean="0">
                <a:solidFill>
                  <a:srgbClr val="FF0000"/>
                </a:solidFill>
              </a:rPr>
              <a:t>as soon as identified</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a:solidFill>
                  <a:schemeClr val="tx1">
                    <a:lumMod val="90000"/>
                    <a:lumOff val="10000"/>
                  </a:schemeClr>
                </a:solidFill>
              </a:rPr>
              <a:t>Requirement – </a:t>
            </a:r>
            <a:r>
              <a:rPr lang="en-US" sz="1100" dirty="0" smtClean="0">
                <a:solidFill>
                  <a:schemeClr val="tx1">
                    <a:lumMod val="90000"/>
                    <a:lumOff val="10000"/>
                  </a:schemeClr>
                </a:solidFill>
              </a:rPr>
              <a:t>Brief details of the cause and action to perform to fix the issue.</a:t>
            </a:r>
            <a:endParaRPr lang="en-US" sz="1100" dirty="0">
              <a:solidFill>
                <a:schemeClr val="tx1">
                  <a:lumMod val="90000"/>
                  <a:lumOff val="10000"/>
                </a:schemeClr>
              </a:solidFill>
            </a:endParaRPr>
          </a:p>
          <a:p>
            <a:pPr marL="369888" indent="-285750" eaLnBrk="0" hangingPunct="0">
              <a:spcBef>
                <a:spcPts val="600"/>
              </a:spcBef>
              <a:spcAft>
                <a:spcPts val="600"/>
              </a:spcAft>
              <a:buClr>
                <a:srgbClr val="EE7F00"/>
              </a:buClr>
              <a:buFont typeface="Arial" panose="020B0604020202020204" pitchFamily="34" charset="0"/>
              <a:buChar char="•"/>
              <a:defRPr/>
            </a:pPr>
            <a:r>
              <a:rPr lang="en-US" sz="1100" b="1" dirty="0">
                <a:solidFill>
                  <a:schemeClr val="tx1">
                    <a:lumMod val="90000"/>
                    <a:lumOff val="10000"/>
                  </a:schemeClr>
                </a:solidFill>
              </a:rPr>
              <a:t>Monitoring</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a:solidFill>
                  <a:schemeClr val="tx1">
                    <a:lumMod val="90000"/>
                    <a:lumOff val="10000"/>
                  </a:schemeClr>
                </a:solidFill>
              </a:rPr>
              <a:t>Timescale – </a:t>
            </a:r>
            <a:r>
              <a:rPr lang="en-US" sz="1100" dirty="0" smtClean="0">
                <a:solidFill>
                  <a:srgbClr val="FF0000"/>
                </a:solidFill>
              </a:rPr>
              <a:t>as soon as issue is fixed with positive result</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a:solidFill>
                  <a:schemeClr val="tx1">
                    <a:lumMod val="90000"/>
                    <a:lumOff val="10000"/>
                  </a:schemeClr>
                </a:solidFill>
              </a:rPr>
              <a:t>Requirement </a:t>
            </a:r>
            <a:r>
              <a:rPr lang="en-US" sz="1100" dirty="0" smtClean="0">
                <a:solidFill>
                  <a:schemeClr val="tx1">
                    <a:lumMod val="90000"/>
                    <a:lumOff val="10000"/>
                  </a:schemeClr>
                </a:solidFill>
              </a:rPr>
              <a:t>– </a:t>
            </a:r>
            <a:r>
              <a:rPr lang="en-US" sz="1100" dirty="0">
                <a:solidFill>
                  <a:schemeClr val="tx1">
                    <a:lumMod val="90000"/>
                    <a:lumOff val="10000"/>
                  </a:schemeClr>
                </a:solidFill>
              </a:rPr>
              <a:t>R</a:t>
            </a:r>
            <a:r>
              <a:rPr lang="en-US" sz="1100" dirty="0" smtClean="0">
                <a:solidFill>
                  <a:schemeClr val="tx1">
                    <a:lumMod val="90000"/>
                    <a:lumOff val="10000"/>
                  </a:schemeClr>
                </a:solidFill>
              </a:rPr>
              <a:t>estoration time and result of validation.</a:t>
            </a:r>
          </a:p>
          <a:p>
            <a:pPr marL="369888" indent="-285750" eaLnBrk="0" hangingPunct="0">
              <a:spcBef>
                <a:spcPts val="600"/>
              </a:spcBef>
              <a:spcAft>
                <a:spcPts val="600"/>
              </a:spcAft>
              <a:buClr>
                <a:srgbClr val="EE7F00"/>
              </a:buClr>
              <a:buFont typeface="Arial" panose="020B0604020202020204" pitchFamily="34" charset="0"/>
              <a:buChar char="•"/>
              <a:defRPr/>
            </a:pPr>
            <a:r>
              <a:rPr lang="en-US" sz="1100" b="1" dirty="0" smtClean="0">
                <a:solidFill>
                  <a:schemeClr val="tx1">
                    <a:lumMod val="90000"/>
                    <a:lumOff val="10000"/>
                  </a:schemeClr>
                </a:solidFill>
              </a:rPr>
              <a:t>Resolved</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a:solidFill>
                  <a:schemeClr val="tx1">
                    <a:lumMod val="90000"/>
                    <a:lumOff val="10000"/>
                  </a:schemeClr>
                </a:solidFill>
              </a:rPr>
              <a:t>Timescale – </a:t>
            </a:r>
            <a:r>
              <a:rPr lang="en-US" sz="1100" dirty="0" smtClean="0">
                <a:solidFill>
                  <a:srgbClr val="FF0000"/>
                </a:solidFill>
              </a:rPr>
              <a:t>after confirming the stability (</a:t>
            </a:r>
            <a:r>
              <a:rPr lang="en-US" sz="1100" dirty="0" err="1" smtClean="0">
                <a:solidFill>
                  <a:srgbClr val="FF0000"/>
                </a:solidFill>
              </a:rPr>
              <a:t>ie</a:t>
            </a:r>
            <a:r>
              <a:rPr lang="en-US" sz="1100" dirty="0" smtClean="0">
                <a:solidFill>
                  <a:srgbClr val="FF0000"/>
                </a:solidFill>
              </a:rPr>
              <a:t>: within 30 </a:t>
            </a:r>
            <a:r>
              <a:rPr lang="en-US" sz="1100" dirty="0" err="1" smtClean="0">
                <a:solidFill>
                  <a:srgbClr val="FF0000"/>
                </a:solidFill>
              </a:rPr>
              <a:t>mins</a:t>
            </a:r>
            <a:r>
              <a:rPr lang="en-US" sz="1100" dirty="0" smtClean="0">
                <a:solidFill>
                  <a:srgbClr val="FF0000"/>
                </a:solidFill>
              </a:rPr>
              <a:t>)</a:t>
            </a:r>
            <a:r>
              <a:rPr lang="en-US" sz="1100" dirty="0">
                <a:solidFill>
                  <a:schemeClr val="tx1">
                    <a:lumMod val="90000"/>
                    <a:lumOff val="10000"/>
                  </a:schemeClr>
                </a:solidFill>
              </a:rPr>
              <a:t/>
            </a:r>
            <a:br>
              <a:rPr lang="en-US" sz="1100" dirty="0">
                <a:solidFill>
                  <a:schemeClr val="tx1">
                    <a:lumMod val="90000"/>
                    <a:lumOff val="10000"/>
                  </a:schemeClr>
                </a:solidFill>
              </a:rPr>
            </a:br>
            <a:r>
              <a:rPr lang="en-US" sz="1100" dirty="0">
                <a:solidFill>
                  <a:schemeClr val="tx1">
                    <a:lumMod val="90000"/>
                    <a:lumOff val="10000"/>
                  </a:schemeClr>
                </a:solidFill>
              </a:rPr>
              <a:t>Requirement – </a:t>
            </a:r>
            <a:r>
              <a:rPr lang="en-US" sz="1100" dirty="0" smtClean="0">
                <a:solidFill>
                  <a:schemeClr val="tx1">
                    <a:lumMod val="90000"/>
                    <a:lumOff val="10000"/>
                  </a:schemeClr>
                </a:solidFill>
              </a:rPr>
              <a:t>Confirmed no recurrence.</a:t>
            </a:r>
            <a:endParaRPr lang="en-US" sz="1100" dirty="0">
              <a:solidFill>
                <a:schemeClr val="tx1">
                  <a:lumMod val="90000"/>
                  <a:lumOff val="10000"/>
                </a:schemeClr>
              </a:solidFill>
            </a:endParaRPr>
          </a:p>
          <a:p>
            <a:pPr marL="369888" indent="-285750" eaLnBrk="0" hangingPunct="0">
              <a:spcBef>
                <a:spcPts val="600"/>
              </a:spcBef>
              <a:spcAft>
                <a:spcPts val="600"/>
              </a:spcAft>
              <a:buClr>
                <a:srgbClr val="EE7F00"/>
              </a:buClr>
              <a:buFont typeface="Arial" panose="020B0604020202020204" pitchFamily="34" charset="0"/>
              <a:buChar char="•"/>
              <a:defRPr/>
            </a:pPr>
            <a:endParaRPr lang="en-US" sz="1100" dirty="0">
              <a:solidFill>
                <a:schemeClr val="tx1">
                  <a:lumMod val="90000"/>
                  <a:lumOff val="10000"/>
                </a:schemeClr>
              </a:solidFill>
            </a:endParaRPr>
          </a:p>
          <a:p>
            <a:pPr marL="369888" indent="-285750" eaLnBrk="0" hangingPunct="0">
              <a:spcBef>
                <a:spcPts val="600"/>
              </a:spcBef>
              <a:spcAft>
                <a:spcPts val="600"/>
              </a:spcAft>
              <a:buClr>
                <a:srgbClr val="EE7F00"/>
              </a:buClr>
              <a:buFont typeface="Arial" panose="020B0604020202020204" pitchFamily="34" charset="0"/>
              <a:buChar char="•"/>
              <a:defRPr/>
            </a:pPr>
            <a:endParaRPr lang="en-US" sz="1100" dirty="0" smtClean="0">
              <a:solidFill>
                <a:schemeClr val="tx1">
                  <a:lumMod val="90000"/>
                  <a:lumOff val="10000"/>
                </a:schemeClr>
              </a:solidFill>
            </a:endParaRPr>
          </a:p>
          <a:p>
            <a:pPr marL="369888" indent="-285750" eaLnBrk="0" hangingPunct="0">
              <a:spcBef>
                <a:spcPts val="600"/>
              </a:spcBef>
              <a:spcAft>
                <a:spcPts val="600"/>
              </a:spcAft>
              <a:buClr>
                <a:srgbClr val="EE7F00"/>
              </a:buClr>
              <a:buFont typeface="Arial" panose="020B0604020202020204" pitchFamily="34" charset="0"/>
              <a:buChar char="•"/>
              <a:defRPr/>
            </a:pPr>
            <a:endParaRPr lang="en-US" sz="1400" dirty="0" smtClean="0">
              <a:solidFill>
                <a:schemeClr val="tx1">
                  <a:lumMod val="90000"/>
                  <a:lumOff val="10000"/>
                </a:schemeClr>
              </a:solidFill>
            </a:endParaRPr>
          </a:p>
          <a:p>
            <a:pPr marL="369888" indent="-285750" eaLnBrk="0" hangingPunct="0">
              <a:spcBef>
                <a:spcPts val="600"/>
              </a:spcBef>
              <a:spcAft>
                <a:spcPts val="600"/>
              </a:spcAft>
              <a:buClr>
                <a:srgbClr val="EE7F00"/>
              </a:buClr>
              <a:buFont typeface="Arial" panose="020B0604020202020204" pitchFamily="34" charset="0"/>
              <a:buChar char="•"/>
              <a:defRPr/>
            </a:pPr>
            <a:endParaRPr lang="en-US" sz="1400" dirty="0" smtClean="0">
              <a:solidFill>
                <a:schemeClr val="tx1">
                  <a:lumMod val="90000"/>
                  <a:lumOff val="10000"/>
                </a:schemeClr>
              </a:solidFill>
            </a:endParaRPr>
          </a:p>
          <a:p>
            <a:endParaRPr lang="en-US" sz="1400" dirty="0"/>
          </a:p>
        </p:txBody>
      </p:sp>
    </p:spTree>
    <p:extLst>
      <p:ext uri="{BB962C8B-B14F-4D97-AF65-F5344CB8AC3E}">
        <p14:creationId xmlns:p14="http://schemas.microsoft.com/office/powerpoint/2010/main" val="3285460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Common mistakes</a:t>
            </a:r>
            <a:endParaRPr lang="en-GB" dirty="0"/>
          </a:p>
        </p:txBody>
      </p:sp>
      <p:sp>
        <p:nvSpPr>
          <p:cNvPr id="3" name="Espace réservé du contenu 2"/>
          <p:cNvSpPr>
            <a:spLocks noGrp="1"/>
          </p:cNvSpPr>
          <p:nvPr>
            <p:ph idx="1"/>
          </p:nvPr>
        </p:nvSpPr>
        <p:spPr>
          <a:xfrm>
            <a:off x="179515" y="561837"/>
            <a:ext cx="8761933" cy="4262826"/>
          </a:xfrm>
        </p:spPr>
        <p:txBody>
          <a:bodyPr/>
          <a:lstStyle/>
          <a:p>
            <a:r>
              <a:rPr lang="en-US" sz="1400" b="0" u="sng" dirty="0" smtClean="0">
                <a:solidFill>
                  <a:schemeClr val="tx1">
                    <a:lumMod val="90000"/>
                    <a:lumOff val="10000"/>
                  </a:schemeClr>
                </a:solidFill>
              </a:rPr>
              <a:t>Incorrect selection </a:t>
            </a:r>
            <a:r>
              <a:rPr lang="en-US" sz="1400" b="0" dirty="0" smtClean="0">
                <a:solidFill>
                  <a:schemeClr val="tx1">
                    <a:lumMod val="90000"/>
                    <a:lumOff val="10000"/>
                  </a:schemeClr>
                </a:solidFill>
              </a:rPr>
              <a:t>of affected components (</a:t>
            </a:r>
            <a:r>
              <a:rPr lang="en-US" sz="1400" b="0" dirty="0" smtClean="0">
                <a:solidFill>
                  <a:srgbClr val="FF0000"/>
                </a:solidFill>
              </a:rPr>
              <a:t>important</a:t>
            </a:r>
            <a:r>
              <a:rPr lang="en-US" sz="1400" b="0" dirty="0" smtClean="0">
                <a:solidFill>
                  <a:schemeClr val="tx1">
                    <a:lumMod val="90000"/>
                    <a:lumOff val="10000"/>
                  </a:schemeClr>
                </a:solidFill>
              </a:rPr>
              <a:t>)</a:t>
            </a:r>
          </a:p>
          <a:p>
            <a:pPr lvl="1"/>
            <a:r>
              <a:rPr lang="en-US" sz="1200" dirty="0">
                <a:solidFill>
                  <a:schemeClr val="tx1">
                    <a:lumMod val="90000"/>
                    <a:lumOff val="10000"/>
                  </a:schemeClr>
                </a:solidFill>
              </a:rPr>
              <a:t>Do ensure to </a:t>
            </a:r>
            <a:r>
              <a:rPr lang="en-US" sz="1200" dirty="0" smtClean="0">
                <a:solidFill>
                  <a:schemeClr val="tx1">
                    <a:lumMod val="90000"/>
                    <a:lumOff val="10000"/>
                  </a:schemeClr>
                </a:solidFill>
              </a:rPr>
              <a:t>countercheck the list of components and </a:t>
            </a:r>
            <a:r>
              <a:rPr lang="en-US" sz="1200" dirty="0">
                <a:solidFill>
                  <a:schemeClr val="tx1">
                    <a:lumMod val="90000"/>
                    <a:lumOff val="10000"/>
                  </a:schemeClr>
                </a:solidFill>
              </a:rPr>
              <a:t>verify with your colleagues before </a:t>
            </a:r>
            <a:r>
              <a:rPr lang="en-US" sz="1200" dirty="0" smtClean="0">
                <a:solidFill>
                  <a:schemeClr val="tx1">
                    <a:lumMod val="90000"/>
                    <a:lumOff val="10000"/>
                  </a:schemeClr>
                </a:solidFill>
              </a:rPr>
              <a:t>sending.</a:t>
            </a:r>
            <a:endParaRPr lang="en-US" sz="1200" b="0" dirty="0" smtClean="0">
              <a:solidFill>
                <a:schemeClr val="tx1">
                  <a:lumMod val="90000"/>
                  <a:lumOff val="10000"/>
                </a:schemeClr>
              </a:solidFill>
            </a:endParaRPr>
          </a:p>
          <a:p>
            <a:r>
              <a:rPr lang="en-US" sz="1400" b="0" dirty="0" smtClean="0">
                <a:solidFill>
                  <a:schemeClr val="tx1">
                    <a:lumMod val="90000"/>
                    <a:lumOff val="10000"/>
                  </a:schemeClr>
                </a:solidFill>
              </a:rPr>
              <a:t>Not updating incident name</a:t>
            </a:r>
          </a:p>
          <a:p>
            <a:pPr lvl="1"/>
            <a:r>
              <a:rPr lang="en-US" sz="1200" dirty="0">
                <a:solidFill>
                  <a:schemeClr val="tx1">
                    <a:lumMod val="90000"/>
                    <a:lumOff val="10000"/>
                  </a:schemeClr>
                </a:solidFill>
              </a:rPr>
              <a:t>Once impact has been confirmed, we need to </a:t>
            </a:r>
            <a:r>
              <a:rPr lang="en-US" sz="1200" dirty="0" smtClean="0">
                <a:solidFill>
                  <a:schemeClr val="tx1">
                    <a:lumMod val="90000"/>
                    <a:lumOff val="10000"/>
                  </a:schemeClr>
                </a:solidFill>
              </a:rPr>
              <a:t>revise </a:t>
            </a:r>
            <a:r>
              <a:rPr lang="en-US" sz="1200" dirty="0">
                <a:solidFill>
                  <a:schemeClr val="tx1">
                    <a:lumMod val="90000"/>
                    <a:lumOff val="10000"/>
                  </a:schemeClr>
                </a:solidFill>
              </a:rPr>
              <a:t>incident name </a:t>
            </a:r>
            <a:r>
              <a:rPr lang="en-US" sz="1200" dirty="0" smtClean="0">
                <a:solidFill>
                  <a:schemeClr val="tx1">
                    <a:lumMod val="90000"/>
                    <a:lumOff val="10000"/>
                  </a:schemeClr>
                </a:solidFill>
              </a:rPr>
              <a:t>on </a:t>
            </a:r>
            <a:r>
              <a:rPr lang="en-US" sz="1200" dirty="0">
                <a:solidFill>
                  <a:schemeClr val="tx1">
                    <a:lumMod val="90000"/>
                    <a:lumOff val="10000"/>
                  </a:schemeClr>
                </a:solidFill>
              </a:rPr>
              <a:t>the next update after sending potential notification (approx. 30 </a:t>
            </a:r>
            <a:r>
              <a:rPr lang="en-US" sz="1200" dirty="0" err="1">
                <a:solidFill>
                  <a:schemeClr val="tx1">
                    <a:lumMod val="90000"/>
                    <a:lumOff val="10000"/>
                  </a:schemeClr>
                </a:solidFill>
              </a:rPr>
              <a:t>mins</a:t>
            </a:r>
            <a:r>
              <a:rPr lang="en-US" sz="1200" dirty="0">
                <a:solidFill>
                  <a:schemeClr val="tx1">
                    <a:lumMod val="90000"/>
                    <a:lumOff val="10000"/>
                  </a:schemeClr>
                </a:solidFill>
              </a:rPr>
              <a:t> after</a:t>
            </a:r>
            <a:r>
              <a:rPr lang="en-US" sz="1200" dirty="0" smtClean="0">
                <a:solidFill>
                  <a:schemeClr val="tx1">
                    <a:lumMod val="90000"/>
                    <a:lumOff val="10000"/>
                  </a:schemeClr>
                </a:solidFill>
              </a:rPr>
              <a:t>)</a:t>
            </a:r>
            <a:br>
              <a:rPr lang="en-US" sz="1200" dirty="0" smtClean="0">
                <a:solidFill>
                  <a:schemeClr val="tx1">
                    <a:lumMod val="90000"/>
                    <a:lumOff val="10000"/>
                  </a:schemeClr>
                </a:solidFill>
              </a:rPr>
            </a:br>
            <a:r>
              <a:rPr lang="en-US" sz="1200" dirty="0" smtClean="0">
                <a:solidFill>
                  <a:schemeClr val="tx1">
                    <a:lumMod val="90000"/>
                    <a:lumOff val="10000"/>
                  </a:schemeClr>
                </a:solidFill>
              </a:rPr>
              <a:t/>
            </a:r>
            <a:br>
              <a:rPr lang="en-US" sz="1200" dirty="0" smtClean="0">
                <a:solidFill>
                  <a:schemeClr val="tx1">
                    <a:lumMod val="90000"/>
                    <a:lumOff val="10000"/>
                  </a:schemeClr>
                </a:solidFill>
              </a:rPr>
            </a:br>
            <a:r>
              <a:rPr lang="en-US" sz="1200" dirty="0" smtClean="0">
                <a:solidFill>
                  <a:schemeClr val="tx1">
                    <a:lumMod val="90000"/>
                    <a:lumOff val="10000"/>
                  </a:schemeClr>
                </a:solidFill>
              </a:rPr>
              <a:t>- Refer to template for some suggested incident name</a:t>
            </a:r>
            <a:endParaRPr lang="en-US" sz="1200" dirty="0">
              <a:solidFill>
                <a:schemeClr val="tx1">
                  <a:lumMod val="90000"/>
                  <a:lumOff val="10000"/>
                </a:schemeClr>
              </a:solidFill>
            </a:endParaRPr>
          </a:p>
          <a:p>
            <a:pPr lvl="1"/>
            <a:r>
              <a:rPr lang="en-US" sz="1200" dirty="0" smtClean="0">
                <a:solidFill>
                  <a:schemeClr val="tx1">
                    <a:lumMod val="90000"/>
                    <a:lumOff val="10000"/>
                  </a:schemeClr>
                </a:solidFill>
              </a:rPr>
              <a:t>If no impact, no need to update the incident name BUT use NO IMPACT template.</a:t>
            </a:r>
          </a:p>
          <a:p>
            <a:r>
              <a:rPr lang="en-US" sz="1400" b="0" dirty="0" smtClean="0">
                <a:solidFill>
                  <a:schemeClr val="tx1">
                    <a:lumMod val="90000"/>
                    <a:lumOff val="10000"/>
                  </a:schemeClr>
                </a:solidFill>
              </a:rPr>
              <a:t>Incorrect status of component</a:t>
            </a:r>
          </a:p>
          <a:p>
            <a:pPr lvl="1"/>
            <a:r>
              <a:rPr lang="en-US" sz="1200" dirty="0" smtClean="0">
                <a:solidFill>
                  <a:schemeClr val="tx1">
                    <a:lumMod val="90000"/>
                    <a:lumOff val="10000"/>
                  </a:schemeClr>
                </a:solidFill>
              </a:rPr>
              <a:t>Use below table to determine appropriate component status</a:t>
            </a:r>
          </a:p>
          <a:p>
            <a:pPr marL="701675" lvl="2" indent="-171450"/>
            <a:r>
              <a:rPr lang="en-US" sz="1100" b="1" dirty="0" smtClean="0">
                <a:solidFill>
                  <a:schemeClr val="tx1">
                    <a:lumMod val="90000"/>
                    <a:lumOff val="10000"/>
                  </a:schemeClr>
                </a:solidFill>
              </a:rPr>
              <a:t>Operational</a:t>
            </a:r>
            <a:r>
              <a:rPr lang="en-US" sz="1100" b="0" dirty="0" smtClean="0">
                <a:solidFill>
                  <a:schemeClr val="tx1">
                    <a:lumMod val="90000"/>
                    <a:lumOff val="10000"/>
                  </a:schemeClr>
                </a:solidFill>
              </a:rPr>
              <a:t> – All services are working as expected</a:t>
            </a:r>
          </a:p>
          <a:p>
            <a:pPr marL="701675" lvl="2" indent="-171450"/>
            <a:r>
              <a:rPr lang="en-US" sz="1100" b="1" dirty="0" smtClean="0">
                <a:solidFill>
                  <a:schemeClr val="tx1">
                    <a:lumMod val="90000"/>
                    <a:lumOff val="10000"/>
                  </a:schemeClr>
                </a:solidFill>
              </a:rPr>
              <a:t>Degraded Performance </a:t>
            </a:r>
            <a:r>
              <a:rPr lang="en-US" sz="1100" b="0" dirty="0" smtClean="0">
                <a:solidFill>
                  <a:schemeClr val="tx1">
                    <a:lumMod val="90000"/>
                    <a:lumOff val="10000"/>
                  </a:schemeClr>
                </a:solidFill>
              </a:rPr>
              <a:t>– Slowness of the solution, intermittent timeout, unstable connection</a:t>
            </a:r>
          </a:p>
          <a:p>
            <a:pPr marL="701675" lvl="2" indent="-171450"/>
            <a:r>
              <a:rPr lang="en-US" sz="1100" b="1" dirty="0" smtClean="0">
                <a:solidFill>
                  <a:schemeClr val="tx1">
                    <a:lumMod val="90000"/>
                    <a:lumOff val="10000"/>
                  </a:schemeClr>
                </a:solidFill>
              </a:rPr>
              <a:t>Partial Outage </a:t>
            </a:r>
            <a:r>
              <a:rPr lang="en-US" sz="1100" dirty="0" smtClean="0">
                <a:solidFill>
                  <a:schemeClr val="tx1">
                    <a:lumMod val="90000"/>
                    <a:lumOff val="10000"/>
                  </a:schemeClr>
                </a:solidFill>
              </a:rPr>
              <a:t>– Some of the services are not available, some are still available</a:t>
            </a:r>
          </a:p>
          <a:p>
            <a:pPr marL="701675" lvl="2" indent="-171450"/>
            <a:r>
              <a:rPr lang="en-US" sz="1100" b="1" dirty="0" smtClean="0">
                <a:solidFill>
                  <a:schemeClr val="tx1">
                    <a:lumMod val="90000"/>
                    <a:lumOff val="10000"/>
                  </a:schemeClr>
                </a:solidFill>
              </a:rPr>
              <a:t>Major Outage </a:t>
            </a:r>
            <a:r>
              <a:rPr lang="en-US" sz="1100" b="0" dirty="0" smtClean="0">
                <a:solidFill>
                  <a:schemeClr val="tx1">
                    <a:lumMod val="90000"/>
                    <a:lumOff val="10000"/>
                  </a:schemeClr>
                </a:solidFill>
              </a:rPr>
              <a:t>-   ALL services are unavailable.</a:t>
            </a:r>
          </a:p>
          <a:p>
            <a:pPr marL="134269" indent="0">
              <a:buNone/>
            </a:pPr>
            <a:endParaRPr lang="en-US" sz="1400" b="0" dirty="0">
              <a:solidFill>
                <a:schemeClr val="tx1">
                  <a:lumMod val="90000"/>
                  <a:lumOff val="10000"/>
                </a:schemeClr>
              </a:solidFill>
            </a:endParaRPr>
          </a:p>
          <a:p>
            <a:endParaRPr lang="en-US" sz="1400" b="0" dirty="0" smtClean="0">
              <a:solidFill>
                <a:schemeClr val="tx1">
                  <a:lumMod val="90000"/>
                  <a:lumOff val="10000"/>
                </a:schemeClr>
              </a:solidFill>
            </a:endParaRPr>
          </a:p>
          <a:p>
            <a:pPr marL="268288" lvl="1" indent="0">
              <a:buNone/>
            </a:pPr>
            <a:endParaRPr lang="en-US" sz="1200" dirty="0" smtClean="0">
              <a:solidFill>
                <a:schemeClr val="tx1">
                  <a:lumMod val="90000"/>
                  <a:lumOff val="10000"/>
                </a:schemeClr>
              </a:solidFill>
            </a:endParaRPr>
          </a:p>
          <a:p>
            <a:pPr marL="268288" lvl="1" indent="0">
              <a:buNone/>
            </a:pPr>
            <a:endParaRPr lang="en-US" sz="1200" dirty="0" smtClean="0">
              <a:solidFill>
                <a:schemeClr val="tx1">
                  <a:lumMod val="90000"/>
                  <a:lumOff val="10000"/>
                </a:schemeClr>
              </a:solidFill>
            </a:endParaRPr>
          </a:p>
          <a:p>
            <a:pPr lvl="1"/>
            <a:endParaRPr lang="en-US" sz="1200" b="0" dirty="0" smtClean="0">
              <a:solidFill>
                <a:schemeClr val="tx1">
                  <a:lumMod val="90000"/>
                  <a:lumOff val="10000"/>
                </a:schemeClr>
              </a:solidFill>
            </a:endParaRPr>
          </a:p>
          <a:p>
            <a:pPr lvl="1"/>
            <a:endParaRPr lang="en-US" sz="1200" b="0" dirty="0" smtClean="0">
              <a:solidFill>
                <a:schemeClr val="tx1">
                  <a:lumMod val="90000"/>
                  <a:lumOff val="10000"/>
                </a:schemeClr>
              </a:solidFill>
            </a:endParaRPr>
          </a:p>
          <a:p>
            <a:pPr marL="134269" indent="0">
              <a:buNone/>
            </a:pPr>
            <a:r>
              <a:rPr lang="en-US" sz="1400" b="0" dirty="0" smtClean="0">
                <a:solidFill>
                  <a:schemeClr val="tx1">
                    <a:lumMod val="90000"/>
                    <a:lumOff val="10000"/>
                  </a:schemeClr>
                </a:solidFill>
              </a:rPr>
              <a:t> </a:t>
            </a:r>
          </a:p>
          <a:p>
            <a:pPr>
              <a:buFont typeface="Wingdings" panose="05000000000000000000" pitchFamily="2" charset="2"/>
              <a:buChar char="§"/>
            </a:pPr>
            <a:endParaRPr lang="en-US" sz="1400" b="0" dirty="0">
              <a:solidFill>
                <a:schemeClr val="tx1">
                  <a:lumMod val="90000"/>
                  <a:lumOff val="10000"/>
                </a:schemeClr>
              </a:solidFill>
            </a:endParaRPr>
          </a:p>
          <a:p>
            <a:pPr marL="134269" indent="0">
              <a:buNone/>
            </a:pPr>
            <a:endParaRPr lang="en-US" sz="1400" b="0" dirty="0">
              <a:solidFill>
                <a:schemeClr val="tx1">
                  <a:lumMod val="90000"/>
                  <a:lumOff val="10000"/>
                </a:schemeClr>
              </a:solidFill>
            </a:endParaRPr>
          </a:p>
          <a:p>
            <a:pPr marL="134269" indent="0">
              <a:buNone/>
            </a:pPr>
            <a:endParaRPr lang="en-US" sz="1400" b="0" dirty="0" smtClean="0">
              <a:solidFill>
                <a:schemeClr val="tx1">
                  <a:lumMod val="90000"/>
                  <a:lumOff val="10000"/>
                </a:schemeClr>
              </a:solidFill>
            </a:endParaRPr>
          </a:p>
          <a:p>
            <a:pPr marL="134269" indent="0">
              <a:buNone/>
            </a:pPr>
            <a:endParaRPr lang="en-US" sz="1400" b="0" dirty="0">
              <a:solidFill>
                <a:schemeClr val="tx1">
                  <a:lumMod val="90000"/>
                  <a:lumOff val="10000"/>
                </a:schemeClr>
              </a:solidFill>
            </a:endParaRPr>
          </a:p>
          <a:p>
            <a:pPr marL="134269" indent="0">
              <a:buNone/>
            </a:pPr>
            <a:endParaRPr lang="en-GB" dirty="0"/>
          </a:p>
        </p:txBody>
      </p:sp>
    </p:spTree>
    <p:extLst>
      <p:ext uri="{BB962C8B-B14F-4D97-AF65-F5344CB8AC3E}">
        <p14:creationId xmlns:p14="http://schemas.microsoft.com/office/powerpoint/2010/main" val="1537172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Publishing MW </a:t>
            </a:r>
            <a:r>
              <a:rPr lang="en-GB" b="0" dirty="0" smtClean="0"/>
              <a:t>(Task for SDM or HDM)</a:t>
            </a:r>
            <a:endParaRPr lang="en-GB" b="0"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1. Go to </a:t>
            </a:r>
            <a:r>
              <a:rPr lang="en-US" sz="1400" b="0" u="sng" dirty="0" smtClean="0">
                <a:solidFill>
                  <a:schemeClr val="tx1">
                    <a:lumMod val="90000"/>
                    <a:lumOff val="10000"/>
                  </a:schemeClr>
                </a:solidFill>
              </a:rPr>
              <a:t>Incident</a:t>
            </a:r>
            <a:r>
              <a:rPr lang="en-US" sz="1400" b="0" dirty="0" smtClean="0">
                <a:solidFill>
                  <a:schemeClr val="tx1">
                    <a:lumMod val="90000"/>
                    <a:lumOff val="10000"/>
                  </a:schemeClr>
                </a:solidFill>
              </a:rPr>
              <a:t> Menu </a:t>
            </a:r>
            <a:r>
              <a:rPr lang="en-US" sz="1400" b="0" dirty="0" smtClean="0">
                <a:solidFill>
                  <a:schemeClr val="tx1">
                    <a:lumMod val="90000"/>
                    <a:lumOff val="10000"/>
                  </a:schemeClr>
                </a:solidFill>
                <a:sym typeface="Wingdings" panose="05000000000000000000" pitchFamily="2" charset="2"/>
              </a:rPr>
              <a:t> Maintenances and Click </a:t>
            </a:r>
            <a:r>
              <a:rPr lang="en-US" sz="1400" b="0" u="sng" dirty="0" smtClean="0">
                <a:solidFill>
                  <a:schemeClr val="tx1">
                    <a:lumMod val="90000"/>
                    <a:lumOff val="10000"/>
                  </a:schemeClr>
                </a:solidFill>
                <a:sym typeface="Wingdings" panose="05000000000000000000" pitchFamily="2" charset="2"/>
              </a:rPr>
              <a:t>Schedule Maintenance</a:t>
            </a:r>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4" name="Picture 3"/>
          <p:cNvPicPr>
            <a:picLocks noChangeAspect="1"/>
          </p:cNvPicPr>
          <p:nvPr/>
        </p:nvPicPr>
        <p:blipFill>
          <a:blip r:embed="rId2"/>
          <a:stretch>
            <a:fillRect/>
          </a:stretch>
        </p:blipFill>
        <p:spPr>
          <a:xfrm>
            <a:off x="571256" y="1118268"/>
            <a:ext cx="3663463" cy="1100578"/>
          </a:xfrm>
          <a:prstGeom prst="rect">
            <a:avLst/>
          </a:prstGeom>
          <a:ln>
            <a:solidFill>
              <a:schemeClr val="bg2"/>
            </a:solidFill>
          </a:ln>
        </p:spPr>
      </p:pic>
      <p:pic>
        <p:nvPicPr>
          <p:cNvPr id="5" name="Picture 4"/>
          <p:cNvPicPr>
            <a:picLocks noChangeAspect="1"/>
          </p:cNvPicPr>
          <p:nvPr/>
        </p:nvPicPr>
        <p:blipFill>
          <a:blip r:embed="rId3"/>
          <a:stretch>
            <a:fillRect/>
          </a:stretch>
        </p:blipFill>
        <p:spPr>
          <a:xfrm>
            <a:off x="4499460" y="1118268"/>
            <a:ext cx="3602240" cy="2767220"/>
          </a:xfrm>
          <a:prstGeom prst="rect">
            <a:avLst/>
          </a:prstGeom>
          <a:ln>
            <a:solidFill>
              <a:schemeClr val="bg2"/>
            </a:solidFill>
          </a:ln>
        </p:spPr>
      </p:pic>
    </p:spTree>
    <p:extLst>
      <p:ext uri="{BB962C8B-B14F-4D97-AF65-F5344CB8AC3E}">
        <p14:creationId xmlns:p14="http://schemas.microsoft.com/office/powerpoint/2010/main" val="707039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Publishing MW </a:t>
            </a:r>
            <a:r>
              <a:rPr lang="en-GB" b="0" dirty="0" smtClean="0"/>
              <a:t>(Task for SDM or HDM)</a:t>
            </a:r>
            <a:endParaRPr lang="en-GB" b="0"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2. Select appropriate </a:t>
            </a:r>
            <a:r>
              <a:rPr lang="en-US" sz="1400" b="0" u="sng" dirty="0" smtClean="0">
                <a:solidFill>
                  <a:schemeClr val="tx1">
                    <a:lumMod val="90000"/>
                    <a:lumOff val="10000"/>
                  </a:schemeClr>
                </a:solidFill>
              </a:rPr>
              <a:t>MW template </a:t>
            </a:r>
            <a:r>
              <a:rPr lang="en-US" sz="1400" b="0" dirty="0" smtClean="0">
                <a:solidFill>
                  <a:schemeClr val="tx1">
                    <a:lumMod val="90000"/>
                    <a:lumOff val="10000"/>
                  </a:schemeClr>
                </a:solidFill>
              </a:rPr>
              <a:t>and revise </a:t>
            </a:r>
            <a:r>
              <a:rPr lang="en-US" sz="1400" b="0" u="sng" dirty="0" smtClean="0">
                <a:solidFill>
                  <a:schemeClr val="tx1">
                    <a:lumMod val="90000"/>
                    <a:lumOff val="10000"/>
                  </a:schemeClr>
                </a:solidFill>
              </a:rPr>
              <a:t>Maintenance name</a:t>
            </a:r>
            <a:r>
              <a:rPr lang="en-US" sz="1400" b="0" dirty="0" smtClean="0">
                <a:solidFill>
                  <a:schemeClr val="tx1">
                    <a:lumMod val="90000"/>
                    <a:lumOff val="10000"/>
                  </a:schemeClr>
                </a:solidFill>
              </a:rPr>
              <a:t>, select </a:t>
            </a:r>
            <a:r>
              <a:rPr lang="en-US" sz="1400" b="0" u="sng" dirty="0" smtClean="0">
                <a:solidFill>
                  <a:schemeClr val="tx1">
                    <a:lumMod val="90000"/>
                    <a:lumOff val="10000"/>
                  </a:schemeClr>
                </a:solidFill>
              </a:rPr>
              <a:t>scheduled date/duration </a:t>
            </a:r>
            <a:r>
              <a:rPr lang="en-US" sz="1400" b="0" dirty="0" smtClean="0">
                <a:solidFill>
                  <a:schemeClr val="tx1">
                    <a:lumMod val="90000"/>
                    <a:lumOff val="10000"/>
                  </a:schemeClr>
                </a:solidFill>
              </a:rPr>
              <a:t>in CET/CEST, update components affected, ensure that all notifications are enabled.</a:t>
            </a:r>
          </a:p>
          <a:p>
            <a:pPr marL="134269" indent="0">
              <a:buNone/>
            </a:pPr>
            <a:r>
              <a:rPr lang="en-US" sz="1400" b="0" dirty="0" smtClean="0">
                <a:solidFill>
                  <a:schemeClr val="tx1">
                    <a:lumMod val="90000"/>
                    <a:lumOff val="10000"/>
                  </a:schemeClr>
                </a:solidFill>
              </a:rPr>
              <a:t>3. Review once again all the details before hitting </a:t>
            </a:r>
            <a:r>
              <a:rPr lang="en-US" sz="1400" dirty="0" smtClean="0">
                <a:solidFill>
                  <a:schemeClr val="tx1">
                    <a:lumMod val="90000"/>
                    <a:lumOff val="10000"/>
                  </a:schemeClr>
                </a:solidFill>
              </a:rPr>
              <a:t>Schedule Now</a:t>
            </a:r>
            <a:r>
              <a:rPr lang="en-US" sz="1400" b="0" dirty="0" smtClean="0">
                <a:solidFill>
                  <a:schemeClr val="tx1">
                    <a:lumMod val="90000"/>
                    <a:lumOff val="10000"/>
                  </a:schemeClr>
                </a:solidFill>
              </a:rPr>
              <a:t>.</a:t>
            </a:r>
          </a:p>
          <a:p>
            <a:endParaRPr lang="en-US" sz="1400" b="0" dirty="0">
              <a:solidFill>
                <a:schemeClr val="tx1">
                  <a:lumMod val="90000"/>
                  <a:lumOff val="10000"/>
                </a:schemeClr>
              </a:solidFill>
            </a:endParaRPr>
          </a:p>
          <a:p>
            <a:pPr marL="134269" indent="0">
              <a:buNone/>
            </a:pPr>
            <a:endParaRPr lang="en-GB" dirty="0"/>
          </a:p>
        </p:txBody>
      </p:sp>
      <p:pic>
        <p:nvPicPr>
          <p:cNvPr id="6" name="Picture 5"/>
          <p:cNvPicPr>
            <a:picLocks noChangeAspect="1"/>
          </p:cNvPicPr>
          <p:nvPr/>
        </p:nvPicPr>
        <p:blipFill>
          <a:blip r:embed="rId2"/>
          <a:stretch>
            <a:fillRect/>
          </a:stretch>
        </p:blipFill>
        <p:spPr>
          <a:xfrm>
            <a:off x="2553628" y="1790700"/>
            <a:ext cx="3574621" cy="3118286"/>
          </a:xfrm>
          <a:prstGeom prst="rect">
            <a:avLst/>
          </a:prstGeom>
          <a:ln>
            <a:solidFill>
              <a:schemeClr val="bg2"/>
            </a:solidFill>
          </a:ln>
        </p:spPr>
      </p:pic>
    </p:spTree>
    <p:extLst>
      <p:ext uri="{BB962C8B-B14F-4D97-AF65-F5344CB8AC3E}">
        <p14:creationId xmlns:p14="http://schemas.microsoft.com/office/powerpoint/2010/main" val="683773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Introduction</a:t>
            </a:r>
            <a:endParaRPr lang="en-GB" dirty="0"/>
          </a:p>
        </p:txBody>
      </p:sp>
      <p:sp>
        <p:nvSpPr>
          <p:cNvPr id="3" name="Espace réservé du contenu 2"/>
          <p:cNvSpPr>
            <a:spLocks noGrp="1"/>
          </p:cNvSpPr>
          <p:nvPr>
            <p:ph idx="1"/>
          </p:nvPr>
        </p:nvSpPr>
        <p:spPr/>
        <p:txBody>
          <a:bodyPr/>
          <a:lstStyle/>
          <a:p>
            <a:pPr marL="134269" indent="0">
              <a:spcBef>
                <a:spcPts val="0"/>
              </a:spcBef>
              <a:spcAft>
                <a:spcPts val="0"/>
              </a:spcAft>
              <a:buNone/>
            </a:pPr>
            <a:endParaRPr lang="en-IN" sz="1600" b="0" u="sng" dirty="0"/>
          </a:p>
          <a:p>
            <a:pPr marL="134269" indent="0">
              <a:spcBef>
                <a:spcPts val="0"/>
              </a:spcBef>
              <a:spcAft>
                <a:spcPts val="0"/>
              </a:spcAft>
              <a:buNone/>
            </a:pPr>
            <a:r>
              <a:rPr lang="en-US" sz="1400" dirty="0" smtClean="0">
                <a:solidFill>
                  <a:schemeClr val="tx1">
                    <a:lumMod val="90000"/>
                    <a:lumOff val="10000"/>
                  </a:schemeClr>
                </a:solidFill>
              </a:rPr>
              <a:t>Status </a:t>
            </a:r>
            <a:r>
              <a:rPr lang="en-US" sz="1400" dirty="0">
                <a:solidFill>
                  <a:schemeClr val="tx1">
                    <a:lumMod val="90000"/>
                    <a:lumOff val="10000"/>
                  </a:schemeClr>
                </a:solidFill>
              </a:rPr>
              <a:t>page</a:t>
            </a:r>
            <a:r>
              <a:rPr lang="en-US" sz="1400" b="0" dirty="0">
                <a:solidFill>
                  <a:schemeClr val="tx1">
                    <a:lumMod val="90000"/>
                    <a:lumOff val="10000"/>
                  </a:schemeClr>
                </a:solidFill>
              </a:rPr>
              <a:t> is a communication tool that helps us inform customers about outages and scheduled maintenance</a:t>
            </a:r>
            <a:r>
              <a:rPr lang="en-IN" sz="1400" b="0" dirty="0">
                <a:solidFill>
                  <a:schemeClr val="tx1">
                    <a:lumMod val="90000"/>
                    <a:lumOff val="10000"/>
                  </a:schemeClr>
                </a:solidFill>
              </a:rPr>
              <a:t>.</a:t>
            </a:r>
          </a:p>
          <a:p>
            <a:pPr marL="134269" indent="0">
              <a:spcBef>
                <a:spcPts val="0"/>
              </a:spcBef>
              <a:spcAft>
                <a:spcPts val="0"/>
              </a:spcAft>
              <a:buNone/>
            </a:pPr>
            <a:endParaRPr lang="en-IN" sz="1400" b="0" dirty="0">
              <a:solidFill>
                <a:schemeClr val="tx1">
                  <a:lumMod val="90000"/>
                  <a:lumOff val="10000"/>
                </a:schemeClr>
              </a:solidFill>
            </a:endParaRPr>
          </a:p>
          <a:p>
            <a:pPr marL="134269" indent="0">
              <a:spcBef>
                <a:spcPts val="0"/>
              </a:spcBef>
              <a:spcAft>
                <a:spcPts val="0"/>
              </a:spcAft>
              <a:buNone/>
            </a:pPr>
            <a:r>
              <a:rPr lang="en-US" sz="1400" b="0" dirty="0">
                <a:solidFill>
                  <a:schemeClr val="tx1">
                    <a:lumMod val="90000"/>
                    <a:lumOff val="10000"/>
                  </a:schemeClr>
                </a:solidFill>
              </a:rPr>
              <a:t>A </a:t>
            </a:r>
            <a:r>
              <a:rPr lang="en-US" sz="1400" dirty="0">
                <a:solidFill>
                  <a:schemeClr val="tx1">
                    <a:lumMod val="90000"/>
                    <a:lumOff val="10000"/>
                  </a:schemeClr>
                </a:solidFill>
              </a:rPr>
              <a:t>status page </a:t>
            </a:r>
            <a:r>
              <a:rPr lang="en-US" sz="1400" b="0" dirty="0">
                <a:solidFill>
                  <a:schemeClr val="tx1">
                    <a:lumMod val="90000"/>
                    <a:lumOff val="10000"/>
                  </a:schemeClr>
                </a:solidFill>
              </a:rPr>
              <a:t>is a means of quick and easy communication with users, customers.  It allows us to display data about system performance so users can quickly access needed information on their own, without having to contact  IT professionals.</a:t>
            </a:r>
          </a:p>
          <a:p>
            <a:pPr marL="134269" indent="0">
              <a:buNone/>
            </a:pPr>
            <a:r>
              <a:rPr lang="en-US" sz="1400" dirty="0" err="1" smtClean="0">
                <a:solidFill>
                  <a:schemeClr val="tx1">
                    <a:lumMod val="90000"/>
                    <a:lumOff val="10000"/>
                  </a:schemeClr>
                </a:solidFill>
              </a:rPr>
              <a:t>StatusPage</a:t>
            </a:r>
            <a:r>
              <a:rPr lang="en-US" sz="1400" b="0" dirty="0" smtClean="0">
                <a:solidFill>
                  <a:schemeClr val="tx1">
                    <a:lumMod val="90000"/>
                    <a:lumOff val="10000"/>
                  </a:schemeClr>
                </a:solidFill>
              </a:rPr>
              <a:t> </a:t>
            </a:r>
            <a:r>
              <a:rPr lang="en-US" sz="1400" b="0" dirty="0">
                <a:solidFill>
                  <a:schemeClr val="tx1">
                    <a:lumMod val="90000"/>
                    <a:lumOff val="10000"/>
                  </a:schemeClr>
                </a:solidFill>
              </a:rPr>
              <a:t>is </a:t>
            </a:r>
            <a:r>
              <a:rPr lang="en-US" sz="1400" b="0" dirty="0" smtClean="0">
                <a:solidFill>
                  <a:schemeClr val="tx1">
                    <a:lumMod val="90000"/>
                    <a:lumOff val="10000"/>
                  </a:schemeClr>
                </a:solidFill>
              </a:rPr>
              <a:t>currently available for the following solutions:</a:t>
            </a:r>
          </a:p>
          <a:p>
            <a:pPr lvl="1">
              <a:buFont typeface="Wingdings" panose="05000000000000000000" pitchFamily="2" charset="2"/>
              <a:buChar char="§"/>
            </a:pPr>
            <a:r>
              <a:rPr lang="en-US" sz="1200" dirty="0" smtClean="0">
                <a:solidFill>
                  <a:schemeClr val="tx1">
                    <a:lumMod val="90000"/>
                    <a:lumOff val="10000"/>
                  </a:schemeClr>
                </a:solidFill>
              </a:rPr>
              <a:t>DCT hosted ODC (Consumer and M2M platforms) </a:t>
            </a:r>
            <a:r>
              <a:rPr lang="en-US" sz="1200" u="sng" dirty="0" smtClean="0">
                <a:solidFill>
                  <a:schemeClr val="tx1">
                    <a:lumMod val="90000"/>
                    <a:lumOff val="10000"/>
                  </a:schemeClr>
                </a:solidFill>
              </a:rPr>
              <a:t>except</a:t>
            </a:r>
            <a:r>
              <a:rPr lang="en-US" sz="1200" dirty="0" smtClean="0">
                <a:solidFill>
                  <a:schemeClr val="tx1">
                    <a:lumMod val="90000"/>
                    <a:lumOff val="10000"/>
                  </a:schemeClr>
                </a:solidFill>
              </a:rPr>
              <a:t> MTNT2 &amp; </a:t>
            </a:r>
            <a:r>
              <a:rPr lang="en-US" sz="1200" dirty="0" smtClean="0">
                <a:solidFill>
                  <a:schemeClr val="tx1">
                    <a:lumMod val="90000"/>
                    <a:lumOff val="10000"/>
                  </a:schemeClr>
                </a:solidFill>
              </a:rPr>
              <a:t>MTNT4 (we are decision </a:t>
            </a:r>
            <a:r>
              <a:rPr lang="en-US" sz="1200" dirty="0" err="1" smtClean="0">
                <a:solidFill>
                  <a:schemeClr val="tx1">
                    <a:lumMod val="90000"/>
                    <a:lumOff val="10000"/>
                  </a:schemeClr>
                </a:solidFill>
              </a:rPr>
              <a:t>miaking</a:t>
            </a:r>
            <a:r>
              <a:rPr lang="en-US" sz="1200" dirty="0" smtClean="0">
                <a:solidFill>
                  <a:schemeClr val="tx1">
                    <a:lumMod val="90000"/>
                    <a:lumOff val="10000"/>
                  </a:schemeClr>
                </a:solidFill>
              </a:rPr>
              <a:t> in case 2 and 4 even not </a:t>
            </a:r>
            <a:r>
              <a:rPr lang="en-US" sz="1200" smtClean="0">
                <a:solidFill>
                  <a:schemeClr val="tx1">
                    <a:lumMod val="90000"/>
                    <a:lumOff val="10000"/>
                  </a:schemeClr>
                </a:solidFill>
              </a:rPr>
              <a:t>to wait for L2)</a:t>
            </a:r>
            <a:endParaRPr lang="en-US" sz="1200" dirty="0" smtClean="0">
              <a:solidFill>
                <a:schemeClr val="tx1">
                  <a:lumMod val="90000"/>
                  <a:lumOff val="10000"/>
                </a:schemeClr>
              </a:solidFill>
            </a:endParaRPr>
          </a:p>
          <a:p>
            <a:pPr lvl="1">
              <a:buFont typeface="Wingdings" panose="05000000000000000000" pitchFamily="2" charset="2"/>
              <a:buChar char="§"/>
            </a:pPr>
            <a:r>
              <a:rPr lang="en-US" sz="1200" b="0" dirty="0" smtClean="0">
                <a:solidFill>
                  <a:schemeClr val="tx1">
                    <a:lumMod val="90000"/>
                    <a:lumOff val="10000"/>
                  </a:schemeClr>
                </a:solidFill>
              </a:rPr>
              <a:t>GSMA SMDS</a:t>
            </a:r>
          </a:p>
          <a:p>
            <a:pPr lvl="1">
              <a:buFont typeface="Wingdings" panose="05000000000000000000" pitchFamily="2" charset="2"/>
              <a:buChar char="§"/>
            </a:pPr>
            <a:r>
              <a:rPr lang="en-US" sz="1200" b="0" dirty="0" smtClean="0">
                <a:solidFill>
                  <a:schemeClr val="tx1">
                    <a:lumMod val="90000"/>
                    <a:lumOff val="10000"/>
                  </a:schemeClr>
                </a:solidFill>
              </a:rPr>
              <a:t>KYC/TDI (</a:t>
            </a:r>
            <a:r>
              <a:rPr lang="en-US" sz="1200" dirty="0" smtClean="0">
                <a:solidFill>
                  <a:schemeClr val="tx1">
                    <a:lumMod val="90000"/>
                    <a:lumOff val="10000"/>
                  </a:schemeClr>
                </a:solidFill>
              </a:rPr>
              <a:t>IDV EU </a:t>
            </a:r>
            <a:r>
              <a:rPr lang="en-US" sz="1200" dirty="0" err="1" smtClean="0">
                <a:solidFill>
                  <a:schemeClr val="tx1">
                    <a:lumMod val="90000"/>
                    <a:lumOff val="10000"/>
                  </a:schemeClr>
                </a:solidFill>
              </a:rPr>
              <a:t>Saas</a:t>
            </a:r>
            <a:r>
              <a:rPr lang="en-US" sz="1200" dirty="0" smtClean="0">
                <a:solidFill>
                  <a:schemeClr val="tx1">
                    <a:lumMod val="90000"/>
                    <a:lumOff val="10000"/>
                  </a:schemeClr>
                </a:solidFill>
              </a:rPr>
              <a:t>)</a:t>
            </a:r>
          </a:p>
          <a:p>
            <a:pPr lvl="1">
              <a:buFont typeface="Wingdings" panose="05000000000000000000" pitchFamily="2" charset="2"/>
              <a:buChar char="§"/>
            </a:pPr>
            <a:r>
              <a:rPr lang="en-US" sz="1200" b="0" dirty="0" smtClean="0">
                <a:solidFill>
                  <a:schemeClr val="tx1">
                    <a:lumMod val="90000"/>
                    <a:lumOff val="10000"/>
                  </a:schemeClr>
                </a:solidFill>
              </a:rPr>
              <a:t>STC (On-Premise solution</a:t>
            </a:r>
            <a:r>
              <a:rPr lang="en-US" sz="1200" b="0" dirty="0" smtClean="0">
                <a:solidFill>
                  <a:schemeClr val="tx1">
                    <a:lumMod val="90000"/>
                    <a:lumOff val="10000"/>
                  </a:schemeClr>
                </a:solidFill>
              </a:rPr>
              <a:t>)   &gt;&gt; we don’t send </a:t>
            </a:r>
            <a:endParaRPr lang="en-US" sz="1200" b="0" dirty="0" smtClean="0">
              <a:solidFill>
                <a:schemeClr val="tx1">
                  <a:lumMod val="90000"/>
                  <a:lumOff val="10000"/>
                </a:schemeClr>
              </a:solidFill>
            </a:endParaRPr>
          </a:p>
          <a:p>
            <a:pPr lvl="1">
              <a:buFont typeface="Wingdings" panose="05000000000000000000" pitchFamily="2" charset="2"/>
              <a:buChar char="§"/>
            </a:pPr>
            <a:endParaRPr lang="en-US" sz="1200" b="0" dirty="0">
              <a:solidFill>
                <a:schemeClr val="tx1">
                  <a:lumMod val="90000"/>
                  <a:lumOff val="10000"/>
                </a:schemeClr>
              </a:solidFill>
            </a:endParaRPr>
          </a:p>
          <a:p>
            <a:pPr marL="134269" indent="0">
              <a:buNone/>
            </a:pPr>
            <a:endParaRPr lang="en-US" sz="1400" b="0" dirty="0">
              <a:solidFill>
                <a:schemeClr val="tx1">
                  <a:lumMod val="90000"/>
                  <a:lumOff val="10000"/>
                </a:schemeClr>
              </a:solidFill>
            </a:endParaRPr>
          </a:p>
          <a:p>
            <a:pPr marL="134269" indent="0">
              <a:buNone/>
            </a:pPr>
            <a:endParaRPr lang="en-US" sz="1400" b="0" dirty="0" smtClean="0">
              <a:solidFill>
                <a:schemeClr val="tx1">
                  <a:lumMod val="90000"/>
                  <a:lumOff val="10000"/>
                </a:schemeClr>
              </a:solidFill>
            </a:endParaRPr>
          </a:p>
          <a:p>
            <a:pPr marL="134269" indent="0">
              <a:buNone/>
            </a:pPr>
            <a:endParaRPr lang="en-US" sz="1400" b="0" dirty="0">
              <a:solidFill>
                <a:schemeClr val="tx1">
                  <a:lumMod val="90000"/>
                  <a:lumOff val="10000"/>
                </a:schemeClr>
              </a:solidFill>
            </a:endParaRPr>
          </a:p>
          <a:p>
            <a:pPr marL="134269" indent="0">
              <a:buNone/>
            </a:pPr>
            <a:endParaRPr lang="en-GB" dirty="0"/>
          </a:p>
        </p:txBody>
      </p:sp>
    </p:spTree>
    <p:extLst>
      <p:ext uri="{BB962C8B-B14F-4D97-AF65-F5344CB8AC3E}">
        <p14:creationId xmlns:p14="http://schemas.microsoft.com/office/powerpoint/2010/main" val="3676201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Manual update of ongoing MW </a:t>
            </a:r>
            <a:r>
              <a:rPr lang="en-GB" b="0" dirty="0" smtClean="0"/>
              <a:t>(NOC (Network Operator </a:t>
            </a:r>
            <a:r>
              <a:rPr lang="en-GB" b="0" smtClean="0"/>
              <a:t>Centor) </a:t>
            </a:r>
            <a:r>
              <a:rPr lang="en-GB" b="0" dirty="0" smtClean="0"/>
              <a:t>may receive this request)</a:t>
            </a:r>
            <a:endParaRPr lang="en-GB" b="0"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1. Go to </a:t>
            </a:r>
            <a:r>
              <a:rPr lang="en-US" sz="1400" b="0" u="sng" dirty="0" smtClean="0">
                <a:solidFill>
                  <a:schemeClr val="tx1">
                    <a:lumMod val="90000"/>
                    <a:lumOff val="10000"/>
                  </a:schemeClr>
                </a:solidFill>
              </a:rPr>
              <a:t>Incident</a:t>
            </a:r>
            <a:r>
              <a:rPr lang="en-US" sz="1400" b="0" dirty="0" smtClean="0">
                <a:solidFill>
                  <a:schemeClr val="tx1">
                    <a:lumMod val="90000"/>
                    <a:lumOff val="10000"/>
                  </a:schemeClr>
                </a:solidFill>
              </a:rPr>
              <a:t> Menu </a:t>
            </a:r>
            <a:r>
              <a:rPr lang="en-US" sz="1400" b="0" dirty="0" smtClean="0">
                <a:solidFill>
                  <a:schemeClr val="tx1">
                    <a:lumMod val="90000"/>
                    <a:lumOff val="10000"/>
                  </a:schemeClr>
                </a:solidFill>
                <a:sym typeface="Wingdings" panose="05000000000000000000" pitchFamily="2" charset="2"/>
              </a:rPr>
              <a:t> Open and Click </a:t>
            </a:r>
            <a:r>
              <a:rPr lang="en-US" sz="1400" b="0" u="sng" dirty="0">
                <a:solidFill>
                  <a:schemeClr val="tx1">
                    <a:lumMod val="90000"/>
                    <a:lumOff val="10000"/>
                  </a:schemeClr>
                </a:solidFill>
                <a:sym typeface="Wingdings" panose="05000000000000000000" pitchFamily="2" charset="2"/>
              </a:rPr>
              <a:t>Update</a:t>
            </a:r>
            <a:r>
              <a:rPr lang="en-US" sz="1400" b="0" dirty="0">
                <a:solidFill>
                  <a:schemeClr val="tx1">
                    <a:lumMod val="90000"/>
                    <a:lumOff val="10000"/>
                  </a:schemeClr>
                </a:solidFill>
                <a:sym typeface="Wingdings" panose="05000000000000000000" pitchFamily="2" charset="2"/>
              </a:rPr>
              <a:t> on the maintenance you would like to update</a:t>
            </a:r>
            <a:r>
              <a:rPr lang="en-US" sz="1400" b="0" dirty="0" smtClean="0">
                <a:solidFill>
                  <a:schemeClr val="tx1">
                    <a:lumMod val="90000"/>
                    <a:lumOff val="10000"/>
                  </a:schemeClr>
                </a:solidFill>
                <a:sym typeface="Wingdings" panose="05000000000000000000" pitchFamily="2" charset="2"/>
              </a:rPr>
              <a:t>.</a:t>
            </a:r>
          </a:p>
          <a:p>
            <a:pPr marL="134269" indent="0">
              <a:buNone/>
            </a:pPr>
            <a:endParaRPr lang="en-US" sz="1400" b="0" dirty="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6" name="Picture 5"/>
          <p:cNvPicPr>
            <a:picLocks noChangeAspect="1"/>
          </p:cNvPicPr>
          <p:nvPr/>
        </p:nvPicPr>
        <p:blipFill>
          <a:blip r:embed="rId2"/>
          <a:stretch>
            <a:fillRect/>
          </a:stretch>
        </p:blipFill>
        <p:spPr>
          <a:xfrm>
            <a:off x="1625599" y="1274007"/>
            <a:ext cx="5725175" cy="1890830"/>
          </a:xfrm>
          <a:prstGeom prst="rect">
            <a:avLst/>
          </a:prstGeom>
          <a:ln>
            <a:solidFill>
              <a:schemeClr val="bg2"/>
            </a:solidFill>
          </a:ln>
        </p:spPr>
      </p:pic>
    </p:spTree>
    <p:extLst>
      <p:ext uri="{BB962C8B-B14F-4D97-AF65-F5344CB8AC3E}">
        <p14:creationId xmlns:p14="http://schemas.microsoft.com/office/powerpoint/2010/main" val="4173034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Manual update of ongoing MW </a:t>
            </a:r>
            <a:r>
              <a:rPr lang="en-GB" b="0" dirty="0" smtClean="0"/>
              <a:t>(NOC may receive this request)</a:t>
            </a:r>
            <a:endParaRPr lang="en-GB" b="0"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2. </a:t>
            </a:r>
            <a:r>
              <a:rPr lang="en-US" sz="1400" dirty="0" smtClean="0">
                <a:solidFill>
                  <a:schemeClr val="tx1">
                    <a:lumMod val="90000"/>
                    <a:lumOff val="10000"/>
                  </a:schemeClr>
                </a:solidFill>
              </a:rPr>
              <a:t>If the instruction is to complete the MW, </a:t>
            </a:r>
            <a:r>
              <a:rPr lang="en-US" sz="1400" b="0" dirty="0" smtClean="0">
                <a:solidFill>
                  <a:schemeClr val="tx1">
                    <a:lumMod val="90000"/>
                    <a:lumOff val="10000"/>
                  </a:schemeClr>
                </a:solidFill>
              </a:rPr>
              <a:t>choose maintenance status as </a:t>
            </a:r>
            <a:r>
              <a:rPr lang="en-US" sz="1400" b="0" u="sng" dirty="0" smtClean="0">
                <a:solidFill>
                  <a:schemeClr val="tx1">
                    <a:lumMod val="90000"/>
                    <a:lumOff val="10000"/>
                  </a:schemeClr>
                </a:solidFill>
              </a:rPr>
              <a:t>Completed</a:t>
            </a:r>
            <a:r>
              <a:rPr lang="en-US" sz="1400" b="0" dirty="0">
                <a:solidFill>
                  <a:schemeClr val="tx1">
                    <a:lumMod val="90000"/>
                    <a:lumOff val="10000"/>
                  </a:schemeClr>
                </a:solidFill>
              </a:rPr>
              <a:t> </a:t>
            </a:r>
            <a:r>
              <a:rPr lang="en-US" sz="1400" b="0" dirty="0" smtClean="0">
                <a:solidFill>
                  <a:schemeClr val="tx1">
                    <a:lumMod val="90000"/>
                    <a:lumOff val="10000"/>
                  </a:schemeClr>
                </a:solidFill>
              </a:rPr>
              <a:t>and hit Update. MW notification will be triggered and components will automatically reset to Operational state.</a:t>
            </a:r>
            <a:endParaRPr lang="en-US" sz="1400" b="0" dirty="0" smtClean="0">
              <a:solidFill>
                <a:schemeClr val="tx1">
                  <a:lumMod val="90000"/>
                  <a:lumOff val="10000"/>
                </a:schemeClr>
              </a:solidFill>
              <a:sym typeface="Wingdings" panose="05000000000000000000" pitchFamily="2" charset="2"/>
            </a:endParaRPr>
          </a:p>
          <a:p>
            <a:pPr marL="134269" indent="0">
              <a:buNone/>
            </a:pPr>
            <a:endParaRPr lang="en-US" sz="1400" b="0" dirty="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4" name="Picture 3"/>
          <p:cNvPicPr>
            <a:picLocks noChangeAspect="1"/>
          </p:cNvPicPr>
          <p:nvPr/>
        </p:nvPicPr>
        <p:blipFill>
          <a:blip r:embed="rId2"/>
          <a:stretch>
            <a:fillRect/>
          </a:stretch>
        </p:blipFill>
        <p:spPr>
          <a:xfrm>
            <a:off x="2380941" y="1291354"/>
            <a:ext cx="3942571" cy="3235736"/>
          </a:xfrm>
          <a:prstGeom prst="rect">
            <a:avLst/>
          </a:prstGeom>
          <a:ln>
            <a:solidFill>
              <a:schemeClr val="bg2"/>
            </a:solidFill>
          </a:ln>
        </p:spPr>
      </p:pic>
    </p:spTree>
    <p:extLst>
      <p:ext uri="{BB962C8B-B14F-4D97-AF65-F5344CB8AC3E}">
        <p14:creationId xmlns:p14="http://schemas.microsoft.com/office/powerpoint/2010/main" val="3295252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Manual update of ongoing MW </a:t>
            </a:r>
            <a:r>
              <a:rPr lang="en-GB" b="0" dirty="0" smtClean="0"/>
              <a:t>(NOC may receive this request)</a:t>
            </a:r>
            <a:endParaRPr lang="en-GB" b="0"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3. </a:t>
            </a:r>
            <a:r>
              <a:rPr lang="en-US" sz="1400" dirty="0" smtClean="0">
                <a:solidFill>
                  <a:schemeClr val="tx1">
                    <a:lumMod val="90000"/>
                    <a:lumOff val="10000"/>
                  </a:schemeClr>
                </a:solidFill>
              </a:rPr>
              <a:t>If the instruction is to extend the MW for x </a:t>
            </a:r>
            <a:r>
              <a:rPr lang="en-US" sz="1400" dirty="0" err="1" smtClean="0">
                <a:solidFill>
                  <a:schemeClr val="tx1">
                    <a:lumMod val="90000"/>
                    <a:lumOff val="10000"/>
                  </a:schemeClr>
                </a:solidFill>
              </a:rPr>
              <a:t>hrs</a:t>
            </a:r>
            <a:r>
              <a:rPr lang="en-US" sz="1400" dirty="0" smtClean="0">
                <a:solidFill>
                  <a:schemeClr val="tx1">
                    <a:lumMod val="90000"/>
                    <a:lumOff val="10000"/>
                  </a:schemeClr>
                </a:solidFill>
              </a:rPr>
              <a:t> or </a:t>
            </a:r>
            <a:r>
              <a:rPr lang="en-US" sz="1400" dirty="0" err="1" smtClean="0">
                <a:solidFill>
                  <a:schemeClr val="tx1">
                    <a:lumMod val="90000"/>
                    <a:lumOff val="10000"/>
                  </a:schemeClr>
                </a:solidFill>
              </a:rPr>
              <a:t>mins</a:t>
            </a:r>
            <a:r>
              <a:rPr lang="en-US" sz="1400" b="0" dirty="0" smtClean="0">
                <a:solidFill>
                  <a:schemeClr val="tx1">
                    <a:lumMod val="90000"/>
                    <a:lumOff val="10000"/>
                  </a:schemeClr>
                </a:solidFill>
              </a:rPr>
              <a:t>, </a:t>
            </a:r>
          </a:p>
          <a:p>
            <a:pPr marL="134269" indent="0">
              <a:buNone/>
            </a:pPr>
            <a:r>
              <a:rPr lang="en-US" sz="1400" b="0" dirty="0" smtClean="0">
                <a:solidFill>
                  <a:schemeClr val="tx1">
                    <a:lumMod val="90000"/>
                    <a:lumOff val="10000"/>
                  </a:schemeClr>
                </a:solidFill>
              </a:rPr>
              <a:t>Go to </a:t>
            </a:r>
            <a:r>
              <a:rPr lang="en-US" sz="1400" b="0" u="sng" dirty="0" smtClean="0">
                <a:solidFill>
                  <a:schemeClr val="tx1">
                    <a:lumMod val="90000"/>
                    <a:lumOff val="10000"/>
                  </a:schemeClr>
                </a:solidFill>
              </a:rPr>
              <a:t>Schedule and Automation </a:t>
            </a:r>
            <a:r>
              <a:rPr lang="en-US" sz="1400" b="0" dirty="0" smtClean="0">
                <a:solidFill>
                  <a:schemeClr val="tx1">
                    <a:lumMod val="90000"/>
                    <a:lumOff val="10000"/>
                  </a:schemeClr>
                </a:solidFill>
              </a:rPr>
              <a:t>tab, Key in new duration. </a:t>
            </a:r>
            <a:r>
              <a:rPr lang="en-US" sz="1400" b="0" dirty="0" smtClean="0">
                <a:solidFill>
                  <a:srgbClr val="FF0000"/>
                </a:solidFill>
              </a:rPr>
              <a:t>DO NOT click update on this tab.</a:t>
            </a:r>
            <a:r>
              <a:rPr lang="en-US" sz="1400" b="0" u="sng" dirty="0" smtClean="0">
                <a:solidFill>
                  <a:srgbClr val="FF0000"/>
                </a:solidFill>
              </a:rPr>
              <a:t> </a:t>
            </a:r>
          </a:p>
          <a:p>
            <a:pPr marL="134269" indent="0">
              <a:buNone/>
            </a:pPr>
            <a:r>
              <a:rPr lang="en-US" sz="1400" b="0" dirty="0" smtClean="0">
                <a:solidFill>
                  <a:schemeClr val="tx1">
                    <a:lumMod val="90000"/>
                    <a:lumOff val="10000"/>
                  </a:schemeClr>
                </a:solidFill>
              </a:rPr>
              <a:t>Then go to </a:t>
            </a:r>
            <a:r>
              <a:rPr lang="en-US" sz="1400" b="0" u="sng" dirty="0" smtClean="0">
                <a:solidFill>
                  <a:schemeClr val="tx1">
                    <a:lumMod val="90000"/>
                    <a:lumOff val="10000"/>
                  </a:schemeClr>
                </a:solidFill>
              </a:rPr>
              <a:t>Status update tab</a:t>
            </a:r>
            <a:r>
              <a:rPr lang="en-US" sz="1400" b="0" dirty="0" smtClean="0">
                <a:solidFill>
                  <a:schemeClr val="tx1">
                    <a:lumMod val="90000"/>
                    <a:lumOff val="10000"/>
                  </a:schemeClr>
                </a:solidFill>
              </a:rPr>
              <a:t> and update </a:t>
            </a:r>
            <a:r>
              <a:rPr lang="en-US" sz="1400" b="0" u="sng" dirty="0" smtClean="0">
                <a:solidFill>
                  <a:schemeClr val="tx1">
                    <a:lumMod val="90000"/>
                    <a:lumOff val="10000"/>
                  </a:schemeClr>
                </a:solidFill>
              </a:rPr>
              <a:t>message</a:t>
            </a:r>
            <a:r>
              <a:rPr lang="en-US" sz="1400" b="0" dirty="0" smtClean="0">
                <a:solidFill>
                  <a:schemeClr val="tx1">
                    <a:lumMod val="90000"/>
                    <a:lumOff val="10000"/>
                  </a:schemeClr>
                </a:solidFill>
              </a:rPr>
              <a:t> you would like to inform customer </a:t>
            </a:r>
            <a:r>
              <a:rPr lang="en-US" sz="1050" b="0" dirty="0" smtClean="0">
                <a:solidFill>
                  <a:schemeClr val="tx1">
                    <a:lumMod val="90000"/>
                    <a:lumOff val="10000"/>
                  </a:schemeClr>
                </a:solidFill>
              </a:rPr>
              <a:t>(</a:t>
            </a:r>
            <a:r>
              <a:rPr lang="en-US" sz="1050" b="0" dirty="0" err="1" smtClean="0">
                <a:solidFill>
                  <a:schemeClr val="tx1">
                    <a:lumMod val="90000"/>
                    <a:lumOff val="10000"/>
                  </a:schemeClr>
                </a:solidFill>
              </a:rPr>
              <a:t>ie</a:t>
            </a:r>
            <a:r>
              <a:rPr lang="en-US" sz="1050" b="0" dirty="0" smtClean="0">
                <a:solidFill>
                  <a:schemeClr val="tx1">
                    <a:lumMod val="90000"/>
                    <a:lumOff val="10000"/>
                  </a:schemeClr>
                </a:solidFill>
              </a:rPr>
              <a:t>: Please note that maintenance window has been extended for 1 hour). </a:t>
            </a:r>
            <a:r>
              <a:rPr lang="en-US" sz="1400" b="0" dirty="0" smtClean="0">
                <a:solidFill>
                  <a:schemeClr val="tx1">
                    <a:lumMod val="90000"/>
                    <a:lumOff val="10000"/>
                  </a:schemeClr>
                </a:solidFill>
              </a:rPr>
              <a:t>Ensure that Send notification is ticked before hitting </a:t>
            </a:r>
            <a:r>
              <a:rPr lang="en-US" sz="1400" b="0" u="sng" dirty="0" smtClean="0">
                <a:solidFill>
                  <a:schemeClr val="tx1">
                    <a:lumMod val="90000"/>
                    <a:lumOff val="10000"/>
                  </a:schemeClr>
                </a:solidFill>
              </a:rPr>
              <a:t>Update</a:t>
            </a:r>
            <a:r>
              <a:rPr lang="en-US" sz="1400" b="0" dirty="0" smtClean="0">
                <a:solidFill>
                  <a:schemeClr val="tx1">
                    <a:lumMod val="90000"/>
                    <a:lumOff val="10000"/>
                  </a:schemeClr>
                </a:solidFill>
              </a:rPr>
              <a:t> button.</a:t>
            </a:r>
            <a:endParaRPr lang="en-US" sz="1400" b="0" dirty="0">
              <a:solidFill>
                <a:schemeClr val="tx1">
                  <a:lumMod val="90000"/>
                  <a:lumOff val="10000"/>
                </a:schemeClr>
              </a:solidFill>
            </a:endParaRPr>
          </a:p>
          <a:p>
            <a:pPr marL="134269" indent="0">
              <a:buNone/>
            </a:pPr>
            <a:endParaRPr lang="en-US" sz="1400" b="0" u="sng" dirty="0" smtClean="0">
              <a:solidFill>
                <a:schemeClr val="tx1">
                  <a:lumMod val="90000"/>
                  <a:lumOff val="10000"/>
                </a:schemeClr>
              </a:solidFill>
              <a:sym typeface="Wingdings" panose="05000000000000000000" pitchFamily="2" charset="2"/>
            </a:endParaRPr>
          </a:p>
          <a:p>
            <a:pPr marL="134269" indent="0">
              <a:buNone/>
            </a:pPr>
            <a:endParaRPr lang="en-US" sz="1400" b="0" dirty="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smtClean="0"/>
          </a:p>
          <a:p>
            <a:pPr marL="134269" indent="0">
              <a:buNone/>
            </a:pPr>
            <a:endParaRPr lang="en-GB" dirty="0"/>
          </a:p>
          <a:p>
            <a:pPr marL="134269" indent="0">
              <a:buNone/>
            </a:pPr>
            <a:endParaRPr lang="en-GB" dirty="0" smtClean="0"/>
          </a:p>
          <a:p>
            <a:pPr marL="134269" indent="0">
              <a:buNone/>
            </a:pPr>
            <a:endParaRPr lang="en-GB" dirty="0"/>
          </a:p>
          <a:p>
            <a:pPr marL="134269" indent="0">
              <a:buNone/>
            </a:pPr>
            <a:endParaRPr lang="en-GB" dirty="0"/>
          </a:p>
        </p:txBody>
      </p:sp>
      <p:pic>
        <p:nvPicPr>
          <p:cNvPr id="5" name="Picture 4"/>
          <p:cNvPicPr>
            <a:picLocks noChangeAspect="1"/>
          </p:cNvPicPr>
          <p:nvPr/>
        </p:nvPicPr>
        <p:blipFill>
          <a:blip r:embed="rId2"/>
          <a:stretch>
            <a:fillRect/>
          </a:stretch>
        </p:blipFill>
        <p:spPr>
          <a:xfrm>
            <a:off x="781050" y="2388390"/>
            <a:ext cx="3451337" cy="1858772"/>
          </a:xfrm>
          <a:prstGeom prst="rect">
            <a:avLst/>
          </a:prstGeom>
          <a:ln>
            <a:solidFill>
              <a:schemeClr val="bg2"/>
            </a:solidFill>
          </a:ln>
        </p:spPr>
      </p:pic>
      <p:pic>
        <p:nvPicPr>
          <p:cNvPr id="6" name="Picture 5"/>
          <p:cNvPicPr>
            <a:picLocks noChangeAspect="1"/>
          </p:cNvPicPr>
          <p:nvPr/>
        </p:nvPicPr>
        <p:blipFill>
          <a:blip r:embed="rId3"/>
          <a:stretch>
            <a:fillRect/>
          </a:stretch>
        </p:blipFill>
        <p:spPr>
          <a:xfrm>
            <a:off x="4959480" y="1973756"/>
            <a:ext cx="3254875" cy="2688040"/>
          </a:xfrm>
          <a:prstGeom prst="rect">
            <a:avLst/>
          </a:prstGeom>
          <a:ln>
            <a:solidFill>
              <a:schemeClr val="bg2"/>
            </a:solidFill>
          </a:ln>
        </p:spPr>
      </p:pic>
    </p:spTree>
    <p:extLst>
      <p:ext uri="{BB962C8B-B14F-4D97-AF65-F5344CB8AC3E}">
        <p14:creationId xmlns:p14="http://schemas.microsoft.com/office/powerpoint/2010/main" val="2100138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Postponing MW </a:t>
            </a:r>
            <a:r>
              <a:rPr lang="en-GB" b="0" dirty="0" smtClean="0"/>
              <a:t>(NOC may receive this kind of request)</a:t>
            </a:r>
            <a:endParaRPr lang="en-GB" b="0"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1. Go to </a:t>
            </a:r>
            <a:r>
              <a:rPr lang="en-US" sz="1400" b="0" u="sng" dirty="0" smtClean="0">
                <a:solidFill>
                  <a:schemeClr val="tx1">
                    <a:lumMod val="90000"/>
                    <a:lumOff val="10000"/>
                  </a:schemeClr>
                </a:solidFill>
              </a:rPr>
              <a:t>Incident</a:t>
            </a:r>
            <a:r>
              <a:rPr lang="en-US" sz="1400" b="0" dirty="0" smtClean="0">
                <a:solidFill>
                  <a:schemeClr val="tx1">
                    <a:lumMod val="90000"/>
                    <a:lumOff val="10000"/>
                  </a:schemeClr>
                </a:solidFill>
              </a:rPr>
              <a:t> Menu </a:t>
            </a:r>
            <a:r>
              <a:rPr lang="en-US" sz="1400" b="0" dirty="0" smtClean="0">
                <a:solidFill>
                  <a:schemeClr val="tx1">
                    <a:lumMod val="90000"/>
                    <a:lumOff val="10000"/>
                  </a:schemeClr>
                </a:solidFill>
                <a:sym typeface="Wingdings" panose="05000000000000000000" pitchFamily="2" charset="2"/>
              </a:rPr>
              <a:t> Open and Click </a:t>
            </a:r>
            <a:r>
              <a:rPr lang="en-US" sz="1400" b="0" u="sng" dirty="0">
                <a:solidFill>
                  <a:schemeClr val="tx1">
                    <a:lumMod val="90000"/>
                    <a:lumOff val="10000"/>
                  </a:schemeClr>
                </a:solidFill>
                <a:sym typeface="Wingdings" panose="05000000000000000000" pitchFamily="2" charset="2"/>
              </a:rPr>
              <a:t>Update</a:t>
            </a:r>
            <a:r>
              <a:rPr lang="en-US" sz="1400" b="0" dirty="0">
                <a:solidFill>
                  <a:schemeClr val="tx1">
                    <a:lumMod val="90000"/>
                    <a:lumOff val="10000"/>
                  </a:schemeClr>
                </a:solidFill>
                <a:sym typeface="Wingdings" panose="05000000000000000000" pitchFamily="2" charset="2"/>
              </a:rPr>
              <a:t> on the maintenance you would like to </a:t>
            </a:r>
            <a:r>
              <a:rPr lang="en-US" sz="1400" b="0" dirty="0" smtClean="0">
                <a:solidFill>
                  <a:schemeClr val="tx1">
                    <a:lumMod val="90000"/>
                    <a:lumOff val="10000"/>
                  </a:schemeClr>
                </a:solidFill>
                <a:sym typeface="Wingdings" panose="05000000000000000000" pitchFamily="2" charset="2"/>
              </a:rPr>
              <a:t>postpone.</a:t>
            </a:r>
          </a:p>
          <a:p>
            <a:pPr marL="134269" indent="0">
              <a:buNone/>
            </a:pPr>
            <a:endParaRPr lang="en-US" sz="1400" b="0" dirty="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5" name="Picture 4"/>
          <p:cNvPicPr>
            <a:picLocks noChangeAspect="1"/>
          </p:cNvPicPr>
          <p:nvPr/>
        </p:nvPicPr>
        <p:blipFill>
          <a:blip r:embed="rId2"/>
          <a:stretch>
            <a:fillRect/>
          </a:stretch>
        </p:blipFill>
        <p:spPr>
          <a:xfrm>
            <a:off x="1625599" y="1274007"/>
            <a:ext cx="5725175" cy="1890830"/>
          </a:xfrm>
          <a:prstGeom prst="rect">
            <a:avLst/>
          </a:prstGeom>
          <a:ln>
            <a:solidFill>
              <a:schemeClr val="bg2"/>
            </a:solidFill>
          </a:ln>
        </p:spPr>
      </p:pic>
    </p:spTree>
    <p:extLst>
      <p:ext uri="{BB962C8B-B14F-4D97-AF65-F5344CB8AC3E}">
        <p14:creationId xmlns:p14="http://schemas.microsoft.com/office/powerpoint/2010/main" val="21175345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Postponing MW</a:t>
            </a:r>
            <a:r>
              <a:rPr lang="en-GB" b="0" dirty="0" smtClean="0"/>
              <a:t>(NOC may receive this request)</a:t>
            </a:r>
            <a:endParaRPr lang="en-GB" b="0"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2. Prefix the maintenance name with </a:t>
            </a:r>
            <a:r>
              <a:rPr lang="en-US" sz="1400" dirty="0" smtClean="0">
                <a:solidFill>
                  <a:schemeClr val="tx1">
                    <a:lumMod val="90000"/>
                    <a:lumOff val="10000"/>
                  </a:schemeClr>
                </a:solidFill>
              </a:rPr>
              <a:t>[POSTPONED], </a:t>
            </a:r>
            <a:r>
              <a:rPr lang="en-US" sz="1400" b="0" dirty="0" smtClean="0">
                <a:solidFill>
                  <a:schemeClr val="tx1">
                    <a:lumMod val="90000"/>
                    <a:lumOff val="10000"/>
                  </a:schemeClr>
                </a:solidFill>
              </a:rPr>
              <a:t>choose maintenance status as </a:t>
            </a:r>
            <a:r>
              <a:rPr lang="en-US" sz="1400" b="0" u="sng" dirty="0" smtClean="0">
                <a:solidFill>
                  <a:schemeClr val="tx1">
                    <a:lumMod val="90000"/>
                    <a:lumOff val="10000"/>
                  </a:schemeClr>
                </a:solidFill>
              </a:rPr>
              <a:t>Completed</a:t>
            </a:r>
            <a:r>
              <a:rPr lang="en-US" sz="1400" b="0" dirty="0" smtClean="0">
                <a:solidFill>
                  <a:schemeClr val="tx1">
                    <a:lumMod val="90000"/>
                    <a:lumOff val="10000"/>
                  </a:schemeClr>
                </a:solidFill>
              </a:rPr>
              <a:t>, </a:t>
            </a:r>
            <a:r>
              <a:rPr lang="en-US" sz="1400" b="0" u="sng" dirty="0" smtClean="0">
                <a:solidFill>
                  <a:schemeClr val="tx1">
                    <a:lumMod val="90000"/>
                    <a:lumOff val="10000"/>
                  </a:schemeClr>
                </a:solidFill>
              </a:rPr>
              <a:t>Update</a:t>
            </a:r>
            <a:r>
              <a:rPr lang="en-US" sz="1400" b="0" dirty="0" smtClean="0">
                <a:solidFill>
                  <a:schemeClr val="tx1">
                    <a:lumMod val="90000"/>
                    <a:lumOff val="10000"/>
                  </a:schemeClr>
                </a:solidFill>
              </a:rPr>
              <a:t> message box with below SAMPLE message, ensure that </a:t>
            </a:r>
            <a:r>
              <a:rPr lang="en-US" sz="1400" b="0" u="sng" dirty="0" smtClean="0">
                <a:solidFill>
                  <a:schemeClr val="tx1">
                    <a:lumMod val="90000"/>
                    <a:lumOff val="10000"/>
                  </a:schemeClr>
                </a:solidFill>
              </a:rPr>
              <a:t>send notification is ticked </a:t>
            </a:r>
            <a:r>
              <a:rPr lang="en-US" sz="1400" b="0" dirty="0" smtClean="0">
                <a:solidFill>
                  <a:schemeClr val="tx1">
                    <a:lumMod val="90000"/>
                    <a:lumOff val="10000"/>
                  </a:schemeClr>
                </a:solidFill>
              </a:rPr>
              <a:t>before hitting </a:t>
            </a:r>
            <a:r>
              <a:rPr lang="en-US" sz="1400" dirty="0" smtClean="0">
                <a:solidFill>
                  <a:schemeClr val="tx1">
                    <a:lumMod val="90000"/>
                    <a:lumOff val="10000"/>
                  </a:schemeClr>
                </a:solidFill>
              </a:rPr>
              <a:t>Update</a:t>
            </a:r>
            <a:r>
              <a:rPr lang="en-US" sz="1400" b="0" dirty="0" smtClean="0">
                <a:solidFill>
                  <a:schemeClr val="tx1">
                    <a:lumMod val="90000"/>
                    <a:lumOff val="10000"/>
                  </a:schemeClr>
                </a:solidFill>
              </a:rPr>
              <a:t>. </a:t>
            </a:r>
            <a:r>
              <a:rPr lang="en-US" sz="1400" b="0" dirty="0">
                <a:solidFill>
                  <a:schemeClr val="tx1">
                    <a:lumMod val="90000"/>
                    <a:lumOff val="10000"/>
                  </a:schemeClr>
                </a:solidFill>
              </a:rPr>
              <a:t>N</a:t>
            </a:r>
            <a:r>
              <a:rPr lang="en-US" sz="1400" b="0" dirty="0" smtClean="0">
                <a:solidFill>
                  <a:schemeClr val="tx1">
                    <a:lumMod val="90000"/>
                    <a:lumOff val="10000"/>
                  </a:schemeClr>
                </a:solidFill>
              </a:rPr>
              <a:t>otification will be triggered and components will automatically reset to Operational state.</a:t>
            </a:r>
            <a:endParaRPr lang="en-US" sz="1400" b="0" dirty="0" smtClean="0">
              <a:solidFill>
                <a:schemeClr val="tx1">
                  <a:lumMod val="90000"/>
                  <a:lumOff val="10000"/>
                </a:schemeClr>
              </a:solidFill>
              <a:sym typeface="Wingdings" panose="05000000000000000000" pitchFamily="2" charset="2"/>
            </a:endParaRPr>
          </a:p>
          <a:p>
            <a:pPr marL="134269" indent="0">
              <a:buNone/>
            </a:pPr>
            <a:endParaRPr lang="en-US" sz="1400" b="0" dirty="0" smtClean="0">
              <a:solidFill>
                <a:schemeClr val="tx1">
                  <a:lumMod val="90000"/>
                  <a:lumOff val="10000"/>
                </a:schemeClr>
              </a:solidFill>
            </a:endParaRPr>
          </a:p>
          <a:p>
            <a:pPr marL="134269" indent="0">
              <a:buNone/>
            </a:pPr>
            <a:endParaRPr lang="en-US" sz="1400" dirty="0" smtClean="0">
              <a:solidFill>
                <a:schemeClr val="tx1">
                  <a:lumMod val="90000"/>
                  <a:lumOff val="10000"/>
                </a:schemeClr>
              </a:solidFill>
            </a:endParaRPr>
          </a:p>
          <a:p>
            <a:pPr marL="134269" indent="0">
              <a:buNone/>
            </a:pPr>
            <a:endParaRPr lang="en-US" sz="1400" dirty="0">
              <a:solidFill>
                <a:schemeClr val="tx1">
                  <a:lumMod val="90000"/>
                  <a:lumOff val="10000"/>
                </a:schemeClr>
              </a:solidFill>
            </a:endParaRPr>
          </a:p>
          <a:p>
            <a:pPr marL="134269" indent="0">
              <a:buNone/>
            </a:pPr>
            <a:r>
              <a:rPr lang="en-US" sz="1400" dirty="0" smtClean="0">
                <a:solidFill>
                  <a:schemeClr val="tx1">
                    <a:lumMod val="90000"/>
                    <a:lumOff val="10000"/>
                  </a:schemeClr>
                </a:solidFill>
              </a:rPr>
              <a:t>Sample Message:</a:t>
            </a:r>
          </a:p>
          <a:p>
            <a:pPr marL="134269" indent="0">
              <a:buNone/>
            </a:pPr>
            <a:r>
              <a:rPr lang="en-US" sz="700" b="0" dirty="0">
                <a:solidFill>
                  <a:schemeClr val="tx1">
                    <a:lumMod val="90000"/>
                    <a:lumOff val="10000"/>
                  </a:schemeClr>
                </a:solidFill>
              </a:rPr>
              <a:t>This maintenance window has been postponed. </a:t>
            </a:r>
            <a:r>
              <a:rPr lang="en-US" sz="700" b="0" dirty="0" smtClean="0">
                <a:solidFill>
                  <a:schemeClr val="tx1">
                    <a:lumMod val="90000"/>
                    <a:lumOff val="10000"/>
                  </a:schemeClr>
                </a:solidFill>
              </a:rPr>
              <a:t>We </a:t>
            </a:r>
            <a:r>
              <a:rPr lang="en-US" sz="700" b="0" dirty="0">
                <a:solidFill>
                  <a:schemeClr val="tx1">
                    <a:lumMod val="90000"/>
                    <a:lumOff val="10000"/>
                  </a:schemeClr>
                </a:solidFill>
              </a:rPr>
              <a:t>will announce the new schedule at a later date.</a:t>
            </a:r>
          </a:p>
          <a:p>
            <a:pPr marL="134269" indent="0">
              <a:buNone/>
            </a:pPr>
            <a:r>
              <a:rPr lang="en-US" sz="700" b="0" dirty="0" smtClean="0">
                <a:solidFill>
                  <a:schemeClr val="tx1">
                    <a:lumMod val="90000"/>
                    <a:lumOff val="10000"/>
                  </a:schemeClr>
                </a:solidFill>
              </a:rPr>
              <a:t>We </a:t>
            </a:r>
            <a:r>
              <a:rPr lang="en-US" sz="700" b="0" dirty="0">
                <a:solidFill>
                  <a:schemeClr val="tx1">
                    <a:lumMod val="90000"/>
                    <a:lumOff val="10000"/>
                  </a:schemeClr>
                </a:solidFill>
              </a:rPr>
              <a:t>apologize for any inconvenience. </a:t>
            </a:r>
            <a:endParaRPr lang="en-US" sz="700" b="0" dirty="0" smtClean="0">
              <a:solidFill>
                <a:schemeClr val="tx1">
                  <a:lumMod val="90000"/>
                  <a:lumOff val="10000"/>
                </a:schemeClr>
              </a:solidFill>
            </a:endParaRPr>
          </a:p>
          <a:p>
            <a:pPr marL="134269" indent="0">
              <a:buNone/>
            </a:pPr>
            <a:endParaRPr lang="en-US" sz="700" b="0" dirty="0">
              <a:solidFill>
                <a:schemeClr val="tx1">
                  <a:lumMod val="90000"/>
                  <a:lumOff val="10000"/>
                </a:schemeClr>
              </a:solidFill>
            </a:endParaRPr>
          </a:p>
          <a:p>
            <a:pPr marL="134269" indent="0">
              <a:buNone/>
            </a:pPr>
            <a:endParaRPr lang="en-US" sz="1400" dirty="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5" name="Picture 4"/>
          <p:cNvPicPr>
            <a:picLocks noChangeAspect="1"/>
          </p:cNvPicPr>
          <p:nvPr/>
        </p:nvPicPr>
        <p:blipFill>
          <a:blip r:embed="rId2"/>
          <a:stretch>
            <a:fillRect/>
          </a:stretch>
        </p:blipFill>
        <p:spPr>
          <a:xfrm>
            <a:off x="369011" y="1914551"/>
            <a:ext cx="3886670" cy="455641"/>
          </a:xfrm>
          <a:prstGeom prst="rect">
            <a:avLst/>
          </a:prstGeom>
        </p:spPr>
      </p:pic>
      <p:pic>
        <p:nvPicPr>
          <p:cNvPr id="6" name="Picture 5"/>
          <p:cNvPicPr>
            <a:picLocks noChangeAspect="1"/>
          </p:cNvPicPr>
          <p:nvPr/>
        </p:nvPicPr>
        <p:blipFill>
          <a:blip r:embed="rId3"/>
          <a:stretch>
            <a:fillRect/>
          </a:stretch>
        </p:blipFill>
        <p:spPr>
          <a:xfrm>
            <a:off x="4956681" y="1504950"/>
            <a:ext cx="3655997" cy="3072225"/>
          </a:xfrm>
          <a:prstGeom prst="rect">
            <a:avLst/>
          </a:prstGeom>
          <a:ln>
            <a:solidFill>
              <a:schemeClr val="bg2"/>
            </a:solidFill>
          </a:ln>
        </p:spPr>
      </p:pic>
    </p:spTree>
    <p:extLst>
      <p:ext uri="{BB962C8B-B14F-4D97-AF65-F5344CB8AC3E}">
        <p14:creationId xmlns:p14="http://schemas.microsoft.com/office/powerpoint/2010/main" val="3453124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GB" b="1" dirty="0" err="1" smtClean="0">
                <a:solidFill>
                  <a:srgbClr val="FA821E"/>
                </a:solidFill>
                <a:latin typeface="Arial" panose="020B0604020202020204" pitchFamily="34" charset="0"/>
                <a:cs typeface="Arial" panose="020B0604020202020204" pitchFamily="34" charset="0"/>
              </a:rPr>
              <a:t>StatusPage</a:t>
            </a:r>
            <a:r>
              <a:rPr lang="en-GB" b="1" dirty="0" smtClean="0">
                <a:solidFill>
                  <a:srgbClr val="FA821E"/>
                </a:solidFill>
                <a:latin typeface="Arial" panose="020B0604020202020204" pitchFamily="34" charset="0"/>
                <a:cs typeface="Arial" panose="020B0604020202020204" pitchFamily="34" charset="0"/>
              </a:rPr>
              <a:t> Subscription Procedure </a:t>
            </a:r>
            <a:r>
              <a:rPr lang="en-GB" b="1" dirty="0" smtClean="0">
                <a:solidFill>
                  <a:srgbClr val="FA821E"/>
                </a:solidFill>
                <a:cs typeface="Arial"/>
              </a:rPr>
              <a:t/>
            </a:r>
            <a:br>
              <a:rPr lang="en-GB" b="1" dirty="0" smtClean="0">
                <a:solidFill>
                  <a:srgbClr val="FA821E"/>
                </a:solidFill>
                <a:cs typeface="Arial"/>
              </a:rPr>
            </a:br>
            <a:endParaRPr lang="fr-FR" dirty="0"/>
          </a:p>
        </p:txBody>
      </p:sp>
      <p:sp>
        <p:nvSpPr>
          <p:cNvPr id="3" name="Sous-titre 2"/>
          <p:cNvSpPr>
            <a:spLocks noGrp="1"/>
          </p:cNvSpPr>
          <p:nvPr>
            <p:ph type="subTitle" idx="1"/>
          </p:nvPr>
        </p:nvSpPr>
        <p:spPr/>
        <p:txBody>
          <a:bodyPr>
            <a:normAutofit/>
          </a:bodyPr>
          <a:lstStyle/>
          <a:p>
            <a:r>
              <a:rPr lang="fr-FR" sz="1200" dirty="0">
                <a:latin typeface="Arial" panose="020B0604020202020204" pitchFamily="34" charset="0"/>
                <a:cs typeface="Arial" panose="020B0604020202020204" pitchFamily="34" charset="0"/>
              </a:rPr>
              <a:t>Oliver Agillon – ASIA Incident Manager</a:t>
            </a:r>
          </a:p>
        </p:txBody>
      </p:sp>
      <p:sp>
        <p:nvSpPr>
          <p:cNvPr id="4" name="Espace réservé du texte 3"/>
          <p:cNvSpPr>
            <a:spLocks noGrp="1"/>
          </p:cNvSpPr>
          <p:nvPr>
            <p:ph type="body" sz="quarter" idx="10"/>
          </p:nvPr>
        </p:nvSpPr>
        <p:spPr>
          <a:xfrm>
            <a:off x="1770931" y="4573080"/>
            <a:ext cx="4477548" cy="169069"/>
          </a:xfrm>
        </p:spPr>
        <p:txBody>
          <a:bodyPr/>
          <a:lstStyle/>
          <a:p>
            <a:r>
              <a:rPr lang="fr-FR" sz="1200">
                <a:latin typeface="Arial" panose="020B0604020202020204" pitchFamily="34" charset="0"/>
                <a:cs typeface="Arial" panose="020B0604020202020204" pitchFamily="34" charset="0"/>
              </a:rPr>
              <a:t>Jun 2020</a:t>
            </a:r>
            <a:endParaRPr lang="fr-F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63745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smtClean="0"/>
              <a:t>GTO Confidential</a:t>
            </a:r>
            <a:endParaRPr lang="en-US" dirty="0"/>
          </a:p>
        </p:txBody>
      </p:sp>
      <p:sp>
        <p:nvSpPr>
          <p:cNvPr id="4" name="Slide Number Placeholder 3"/>
          <p:cNvSpPr>
            <a:spLocks noGrp="1"/>
          </p:cNvSpPr>
          <p:nvPr>
            <p:ph type="sldNum" sz="quarter" idx="4"/>
          </p:nvPr>
        </p:nvSpPr>
        <p:spPr/>
        <p:txBody>
          <a:bodyPr/>
          <a:lstStyle/>
          <a:p>
            <a:fld id="{21DD069B-AC54-4A5D-8190-A1CB62E1E50C}" type="slidenum">
              <a:rPr lang="en-GB" smtClean="0"/>
              <a:pPr/>
              <a:t>26</a:t>
            </a:fld>
            <a:endParaRPr lang="en-GB" dirty="0"/>
          </a:p>
        </p:txBody>
      </p:sp>
      <p:sp>
        <p:nvSpPr>
          <p:cNvPr id="6" name="TextBox 5"/>
          <p:cNvSpPr txBox="1"/>
          <p:nvPr/>
        </p:nvSpPr>
        <p:spPr>
          <a:xfrm>
            <a:off x="1331640" y="186546"/>
            <a:ext cx="6048672" cy="415498"/>
          </a:xfrm>
          <a:prstGeom prst="rect">
            <a:avLst/>
          </a:prstGeom>
          <a:noFill/>
        </p:spPr>
        <p:txBody>
          <a:bodyPr wrap="square" rtlCol="0">
            <a:spAutoFit/>
          </a:bodyPr>
          <a:lstStyle/>
          <a:p>
            <a:r>
              <a:rPr lang="en-US" sz="2100" dirty="0">
                <a:solidFill>
                  <a:srgbClr val="FA821E"/>
                </a:solidFill>
                <a:latin typeface="Arial"/>
                <a:ea typeface="+mj-ea"/>
                <a:cs typeface="Helvetica" pitchFamily="34" charset="0"/>
              </a:rPr>
              <a:t>Subscription Procedure</a:t>
            </a:r>
          </a:p>
        </p:txBody>
      </p:sp>
      <p:sp>
        <p:nvSpPr>
          <p:cNvPr id="10" name="TextBox 9"/>
          <p:cNvSpPr txBox="1"/>
          <p:nvPr/>
        </p:nvSpPr>
        <p:spPr>
          <a:xfrm>
            <a:off x="1533194" y="1078994"/>
            <a:ext cx="6642738" cy="3939540"/>
          </a:xfrm>
          <a:prstGeom prst="rect">
            <a:avLst/>
          </a:prstGeom>
          <a:noFill/>
        </p:spPr>
        <p:txBody>
          <a:bodyPr wrap="square" rtlCol="0">
            <a:spAutoFit/>
          </a:bodyPr>
          <a:lstStyle/>
          <a:p>
            <a:pPr marL="320279" indent="-257175" eaLnBrk="0" hangingPunct="0">
              <a:spcBef>
                <a:spcPts val="450"/>
              </a:spcBef>
              <a:spcAft>
                <a:spcPts val="450"/>
              </a:spcAft>
              <a:buClr>
                <a:srgbClr val="EE7F00"/>
              </a:buClr>
              <a:buAutoNum type="arabicPeriod"/>
              <a:defRPr/>
            </a:pPr>
            <a:r>
              <a:rPr lang="en-US" sz="1050" dirty="0">
                <a:solidFill>
                  <a:schemeClr val="tx1">
                    <a:lumMod val="90000"/>
                    <a:lumOff val="10000"/>
                  </a:schemeClr>
                </a:solidFill>
              </a:rPr>
              <a:t>Login to Statuspage admin site - </a:t>
            </a:r>
            <a:r>
              <a:rPr lang="en-US" sz="1050" dirty="0">
                <a:hlinkClick r:id="rId2"/>
              </a:rPr>
              <a:t>https://manage.statuspage.io/login</a:t>
            </a:r>
            <a:r>
              <a:rPr lang="en-US" sz="1050" dirty="0"/>
              <a:t/>
            </a:r>
            <a:br>
              <a:rPr lang="en-US" sz="1050" dirty="0"/>
            </a:br>
            <a:r>
              <a:rPr lang="en-US" sz="675" i="1" dirty="0"/>
              <a:t>(Reminder to use @thalesgroup.com email domain).</a:t>
            </a:r>
            <a:br>
              <a:rPr lang="en-US" sz="675" i="1" dirty="0"/>
            </a:br>
            <a:endParaRPr lang="en-US" sz="675" i="1" dirty="0"/>
          </a:p>
          <a:p>
            <a:pPr marL="320279" indent="-257175" eaLnBrk="0" hangingPunct="0">
              <a:spcBef>
                <a:spcPts val="450"/>
              </a:spcBef>
              <a:spcAft>
                <a:spcPts val="450"/>
              </a:spcAft>
              <a:buClr>
                <a:srgbClr val="EE7F00"/>
              </a:buClr>
              <a:buFontTx/>
              <a:buAutoNum type="arabicPeriod"/>
              <a:defRPr/>
            </a:pPr>
            <a:r>
              <a:rPr lang="en-US" sz="1050" dirty="0">
                <a:solidFill>
                  <a:schemeClr val="tx1">
                    <a:lumMod val="90000"/>
                    <a:lumOff val="10000"/>
                  </a:schemeClr>
                </a:solidFill>
              </a:rPr>
              <a:t>On the side Menu, click </a:t>
            </a:r>
            <a:r>
              <a:rPr lang="en-US" sz="1050" i="1" u="sng" dirty="0">
                <a:solidFill>
                  <a:schemeClr val="tx1">
                    <a:lumMod val="90000"/>
                    <a:lumOff val="10000"/>
                  </a:schemeClr>
                </a:solidFill>
              </a:rPr>
              <a:t>Audience</a:t>
            </a:r>
          </a:p>
          <a:p>
            <a:pPr marL="320279" indent="-257175" eaLnBrk="0" hangingPunct="0">
              <a:spcBef>
                <a:spcPts val="450"/>
              </a:spcBef>
              <a:spcAft>
                <a:spcPts val="450"/>
              </a:spcAft>
              <a:buClr>
                <a:srgbClr val="EE7F00"/>
              </a:buClr>
              <a:buFontTx/>
              <a:buAutoNum type="arabicPeriod"/>
              <a:defRPr/>
            </a:pPr>
            <a:endParaRPr lang="en-US" sz="1050" dirty="0">
              <a:solidFill>
                <a:schemeClr val="tx1">
                  <a:lumMod val="90000"/>
                  <a:lumOff val="10000"/>
                </a:schemeClr>
              </a:solidFill>
            </a:endParaRPr>
          </a:p>
          <a:p>
            <a:pPr marL="320279" indent="-257175" eaLnBrk="0" hangingPunct="0">
              <a:spcBef>
                <a:spcPts val="450"/>
              </a:spcBef>
              <a:spcAft>
                <a:spcPts val="450"/>
              </a:spcAft>
              <a:buClr>
                <a:srgbClr val="EE7F00"/>
              </a:buClr>
              <a:buFontTx/>
              <a:buAutoNum type="arabicPeriod"/>
              <a:defRPr/>
            </a:pPr>
            <a:endParaRPr lang="en-US" sz="1050" dirty="0">
              <a:solidFill>
                <a:schemeClr val="tx1">
                  <a:lumMod val="90000"/>
                  <a:lumOff val="10000"/>
                </a:schemeClr>
              </a:solidFill>
            </a:endParaRPr>
          </a:p>
          <a:p>
            <a:pPr marL="320279" indent="-257175" eaLnBrk="0" hangingPunct="0">
              <a:spcBef>
                <a:spcPts val="450"/>
              </a:spcBef>
              <a:spcAft>
                <a:spcPts val="450"/>
              </a:spcAft>
              <a:buClr>
                <a:srgbClr val="EE7F00"/>
              </a:buClr>
              <a:buFontTx/>
              <a:buAutoNum type="arabicPeriod"/>
              <a:defRPr/>
            </a:pPr>
            <a:endParaRPr lang="en-US" sz="1050" dirty="0">
              <a:solidFill>
                <a:schemeClr val="tx1">
                  <a:lumMod val="90000"/>
                  <a:lumOff val="10000"/>
                </a:schemeClr>
              </a:solidFill>
            </a:endParaRPr>
          </a:p>
          <a:p>
            <a:pPr marL="320279" indent="-257175" eaLnBrk="0" hangingPunct="0">
              <a:spcBef>
                <a:spcPts val="450"/>
              </a:spcBef>
              <a:spcAft>
                <a:spcPts val="450"/>
              </a:spcAft>
              <a:buClr>
                <a:srgbClr val="EE7F00"/>
              </a:buClr>
              <a:buFontTx/>
              <a:buAutoNum type="arabicPeriod"/>
              <a:defRPr/>
            </a:pPr>
            <a:endParaRPr lang="en-US" sz="1050" dirty="0">
              <a:solidFill>
                <a:schemeClr val="tx1">
                  <a:lumMod val="90000"/>
                  <a:lumOff val="10000"/>
                </a:schemeClr>
              </a:solidFill>
            </a:endParaRPr>
          </a:p>
          <a:p>
            <a:pPr marL="320279" indent="-257175" eaLnBrk="0" hangingPunct="0">
              <a:spcBef>
                <a:spcPts val="450"/>
              </a:spcBef>
              <a:spcAft>
                <a:spcPts val="450"/>
              </a:spcAft>
              <a:buClr>
                <a:srgbClr val="EE7F00"/>
              </a:buClr>
              <a:buFontTx/>
              <a:buAutoNum type="arabicPeriod"/>
              <a:defRPr/>
            </a:pPr>
            <a:r>
              <a:rPr lang="en-US" sz="1050" dirty="0">
                <a:solidFill>
                  <a:schemeClr val="tx1">
                    <a:lumMod val="90000"/>
                    <a:lumOff val="10000"/>
                  </a:schemeClr>
                </a:solidFill>
              </a:rPr>
              <a:t>From </a:t>
            </a:r>
            <a:r>
              <a:rPr lang="en-US" sz="1050" b="1" dirty="0">
                <a:solidFill>
                  <a:schemeClr val="tx1">
                    <a:lumMod val="90000"/>
                    <a:lumOff val="10000"/>
                  </a:schemeClr>
                </a:solidFill>
              </a:rPr>
              <a:t>Audience, </a:t>
            </a:r>
            <a:r>
              <a:rPr lang="en-US" sz="1050" dirty="0">
                <a:solidFill>
                  <a:schemeClr val="tx1">
                    <a:lumMod val="90000"/>
                    <a:lumOff val="10000"/>
                  </a:schemeClr>
                </a:solidFill>
              </a:rPr>
              <a:t>Go to </a:t>
            </a:r>
            <a:r>
              <a:rPr lang="en-US" sz="1050" i="1" u="sng" dirty="0">
                <a:solidFill>
                  <a:schemeClr val="tx1">
                    <a:lumMod val="90000"/>
                    <a:lumOff val="10000"/>
                  </a:schemeClr>
                </a:solidFill>
              </a:rPr>
              <a:t>Users</a:t>
            </a:r>
            <a:r>
              <a:rPr lang="en-US" sz="1050" dirty="0">
                <a:solidFill>
                  <a:schemeClr val="tx1">
                    <a:lumMod val="90000"/>
                    <a:lumOff val="10000"/>
                  </a:schemeClr>
                </a:solidFill>
              </a:rPr>
              <a:t> Tab and Click </a:t>
            </a:r>
            <a:r>
              <a:rPr lang="en-US" sz="1050" i="1" u="sng" dirty="0">
                <a:solidFill>
                  <a:schemeClr val="tx1">
                    <a:lumMod val="90000"/>
                    <a:lumOff val="10000"/>
                  </a:schemeClr>
                </a:solidFill>
              </a:rPr>
              <a:t>Add User</a:t>
            </a:r>
            <a:r>
              <a:rPr lang="en-US" sz="1050" i="1" dirty="0">
                <a:solidFill>
                  <a:schemeClr val="tx1">
                    <a:lumMod val="90000"/>
                    <a:lumOff val="10000"/>
                  </a:schemeClr>
                </a:solidFill>
              </a:rPr>
              <a:t>.</a:t>
            </a:r>
          </a:p>
          <a:p>
            <a:pPr marL="320279" indent="-257175" eaLnBrk="0" hangingPunct="0">
              <a:spcBef>
                <a:spcPts val="450"/>
              </a:spcBef>
              <a:spcAft>
                <a:spcPts val="450"/>
              </a:spcAft>
              <a:buClr>
                <a:srgbClr val="EE7F00"/>
              </a:buClr>
              <a:buAutoNum type="arabicPeriod"/>
              <a:defRPr/>
            </a:pPr>
            <a:endParaRPr lang="en-US" sz="1050" i="1" dirty="0">
              <a:solidFill>
                <a:schemeClr val="tx1">
                  <a:lumMod val="90000"/>
                  <a:lumOff val="10000"/>
                </a:schemeClr>
              </a:solidFill>
            </a:endParaRPr>
          </a:p>
          <a:p>
            <a:pPr marL="320279" indent="-257175" eaLnBrk="0" hangingPunct="0">
              <a:spcBef>
                <a:spcPts val="450"/>
              </a:spcBef>
              <a:spcAft>
                <a:spcPts val="450"/>
              </a:spcAft>
              <a:buClr>
                <a:srgbClr val="EE7F00"/>
              </a:buClr>
              <a:buAutoNum type="arabicPeriod"/>
              <a:defRPr/>
            </a:pPr>
            <a:endParaRPr lang="en-US" sz="1050" i="1" dirty="0">
              <a:solidFill>
                <a:schemeClr val="tx1">
                  <a:lumMod val="90000"/>
                  <a:lumOff val="10000"/>
                </a:schemeClr>
              </a:solidFill>
            </a:endParaRPr>
          </a:p>
          <a:p>
            <a:pPr marL="320279" indent="-257175" eaLnBrk="0" hangingPunct="0">
              <a:spcBef>
                <a:spcPts val="450"/>
              </a:spcBef>
              <a:spcAft>
                <a:spcPts val="450"/>
              </a:spcAft>
              <a:buClr>
                <a:srgbClr val="EE7F00"/>
              </a:buClr>
              <a:buAutoNum type="arabicPeriod"/>
              <a:defRPr/>
            </a:pPr>
            <a:endParaRPr lang="en-US" sz="1050" i="1" dirty="0">
              <a:solidFill>
                <a:schemeClr val="tx1">
                  <a:lumMod val="90000"/>
                  <a:lumOff val="10000"/>
                </a:schemeClr>
              </a:solidFill>
            </a:endParaRPr>
          </a:p>
          <a:p>
            <a:pPr marL="320279" indent="-257175" eaLnBrk="0" hangingPunct="0">
              <a:spcBef>
                <a:spcPts val="450"/>
              </a:spcBef>
              <a:spcAft>
                <a:spcPts val="450"/>
              </a:spcAft>
              <a:buClr>
                <a:srgbClr val="EE7F00"/>
              </a:buClr>
              <a:buAutoNum type="arabicPeriod"/>
              <a:defRPr/>
            </a:pPr>
            <a:endParaRPr lang="en-US" sz="1050" i="1" dirty="0">
              <a:solidFill>
                <a:schemeClr val="tx1">
                  <a:lumMod val="90000"/>
                  <a:lumOff val="10000"/>
                </a:schemeClr>
              </a:solidFill>
            </a:endParaRPr>
          </a:p>
          <a:p>
            <a:pPr marL="320279" indent="-257175" eaLnBrk="0" hangingPunct="0">
              <a:spcBef>
                <a:spcPts val="450"/>
              </a:spcBef>
              <a:spcAft>
                <a:spcPts val="450"/>
              </a:spcAft>
              <a:buClr>
                <a:srgbClr val="EE7F00"/>
              </a:buClr>
              <a:buAutoNum type="arabicPeriod"/>
              <a:defRPr/>
            </a:pPr>
            <a:endParaRPr lang="en-US" sz="1050" i="1" dirty="0">
              <a:solidFill>
                <a:schemeClr val="tx1">
                  <a:lumMod val="90000"/>
                  <a:lumOff val="10000"/>
                </a:schemeClr>
              </a:solidFill>
            </a:endParaRPr>
          </a:p>
          <a:p>
            <a:pPr marL="320279" indent="-257175" eaLnBrk="0" hangingPunct="0">
              <a:spcBef>
                <a:spcPts val="450"/>
              </a:spcBef>
              <a:spcAft>
                <a:spcPts val="450"/>
              </a:spcAft>
              <a:buClr>
                <a:srgbClr val="EE7F00"/>
              </a:buClr>
              <a:buAutoNum type="arabicPeriod"/>
              <a:defRPr/>
            </a:pPr>
            <a:endParaRPr lang="en-US" sz="1050" i="1" dirty="0">
              <a:solidFill>
                <a:schemeClr val="tx1">
                  <a:lumMod val="90000"/>
                  <a:lumOff val="10000"/>
                </a:schemeClr>
              </a:solidFill>
            </a:endParaRPr>
          </a:p>
        </p:txBody>
      </p:sp>
      <p:sp>
        <p:nvSpPr>
          <p:cNvPr id="8" name="TextBox 7"/>
          <p:cNvSpPr txBox="1"/>
          <p:nvPr/>
        </p:nvSpPr>
        <p:spPr>
          <a:xfrm>
            <a:off x="1276256" y="680558"/>
            <a:ext cx="6642738" cy="253916"/>
          </a:xfrm>
          <a:prstGeom prst="rect">
            <a:avLst/>
          </a:prstGeom>
          <a:noFill/>
        </p:spPr>
        <p:txBody>
          <a:bodyPr wrap="square" rtlCol="0">
            <a:spAutoFit/>
          </a:bodyPr>
          <a:lstStyle/>
          <a:p>
            <a:pPr marL="63104" eaLnBrk="0" hangingPunct="0">
              <a:spcBef>
                <a:spcPts val="450"/>
              </a:spcBef>
              <a:spcAft>
                <a:spcPts val="450"/>
              </a:spcAft>
              <a:buClr>
                <a:srgbClr val="EE7F00"/>
              </a:buClr>
              <a:defRPr/>
            </a:pPr>
            <a:r>
              <a:rPr lang="en-US" sz="1050" b="1" dirty="0">
                <a:solidFill>
                  <a:schemeClr val="tx1">
                    <a:lumMod val="90000"/>
                    <a:lumOff val="10000"/>
                  </a:schemeClr>
                </a:solidFill>
              </a:rPr>
              <a:t>Role: </a:t>
            </a:r>
            <a:r>
              <a:rPr lang="en-US" sz="1050" dirty="0">
                <a:solidFill>
                  <a:schemeClr val="tx1">
                    <a:lumMod val="90000"/>
                    <a:lumOff val="10000"/>
                  </a:schemeClr>
                </a:solidFill>
              </a:rPr>
              <a:t>Admin (Oliver) &amp; Team Members</a:t>
            </a:r>
            <a:endParaRPr lang="en-US" sz="1050" i="1" dirty="0">
              <a:solidFill>
                <a:schemeClr val="tx1">
                  <a:lumMod val="90000"/>
                  <a:lumOff val="10000"/>
                </a:schemeClr>
              </a:solidFill>
            </a:endParaRPr>
          </a:p>
        </p:txBody>
      </p:sp>
      <p:pic>
        <p:nvPicPr>
          <p:cNvPr id="5" name="Picture 4"/>
          <p:cNvPicPr>
            <a:picLocks noChangeAspect="1"/>
          </p:cNvPicPr>
          <p:nvPr/>
        </p:nvPicPr>
        <p:blipFill>
          <a:blip r:embed="rId3"/>
          <a:stretch>
            <a:fillRect/>
          </a:stretch>
        </p:blipFill>
        <p:spPr>
          <a:xfrm>
            <a:off x="1925706" y="1869672"/>
            <a:ext cx="720775" cy="1067563"/>
          </a:xfrm>
          <a:prstGeom prst="rect">
            <a:avLst/>
          </a:prstGeom>
        </p:spPr>
      </p:pic>
      <p:pic>
        <p:nvPicPr>
          <p:cNvPr id="7" name="Picture 6"/>
          <p:cNvPicPr>
            <a:picLocks noChangeAspect="1"/>
          </p:cNvPicPr>
          <p:nvPr/>
        </p:nvPicPr>
        <p:blipFill>
          <a:blip r:embed="rId4"/>
          <a:stretch>
            <a:fillRect/>
          </a:stretch>
        </p:blipFill>
        <p:spPr>
          <a:xfrm>
            <a:off x="1588935" y="3327835"/>
            <a:ext cx="6000750" cy="792956"/>
          </a:xfrm>
          <a:prstGeom prst="rect">
            <a:avLst/>
          </a:prstGeom>
        </p:spPr>
      </p:pic>
    </p:spTree>
    <p:extLst>
      <p:ext uri="{BB962C8B-B14F-4D97-AF65-F5344CB8AC3E}">
        <p14:creationId xmlns:p14="http://schemas.microsoft.com/office/powerpoint/2010/main" val="603513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smtClean="0"/>
              <a:t>GTO Confidential</a:t>
            </a:r>
            <a:endParaRPr lang="en-US" dirty="0"/>
          </a:p>
        </p:txBody>
      </p:sp>
      <p:sp>
        <p:nvSpPr>
          <p:cNvPr id="4" name="Slide Number Placeholder 3"/>
          <p:cNvSpPr>
            <a:spLocks noGrp="1"/>
          </p:cNvSpPr>
          <p:nvPr>
            <p:ph type="sldNum" sz="quarter" idx="4"/>
          </p:nvPr>
        </p:nvSpPr>
        <p:spPr/>
        <p:txBody>
          <a:bodyPr/>
          <a:lstStyle/>
          <a:p>
            <a:fld id="{21DD069B-AC54-4A5D-8190-A1CB62E1E50C}" type="slidenum">
              <a:rPr lang="en-GB" smtClean="0"/>
              <a:pPr/>
              <a:t>27</a:t>
            </a:fld>
            <a:endParaRPr lang="en-GB" dirty="0"/>
          </a:p>
        </p:txBody>
      </p:sp>
      <p:sp>
        <p:nvSpPr>
          <p:cNvPr id="6" name="TextBox 5"/>
          <p:cNvSpPr txBox="1"/>
          <p:nvPr/>
        </p:nvSpPr>
        <p:spPr>
          <a:xfrm>
            <a:off x="1331640" y="186546"/>
            <a:ext cx="6048672" cy="415498"/>
          </a:xfrm>
          <a:prstGeom prst="rect">
            <a:avLst/>
          </a:prstGeom>
          <a:noFill/>
        </p:spPr>
        <p:txBody>
          <a:bodyPr wrap="square" rtlCol="0">
            <a:spAutoFit/>
          </a:bodyPr>
          <a:lstStyle/>
          <a:p>
            <a:r>
              <a:rPr lang="en-US" sz="2100" dirty="0">
                <a:solidFill>
                  <a:srgbClr val="FA821E"/>
                </a:solidFill>
                <a:latin typeface="Arial"/>
                <a:ea typeface="+mj-ea"/>
                <a:cs typeface="Helvetica" pitchFamily="34" charset="0"/>
              </a:rPr>
              <a:t>Subscription Procedure</a:t>
            </a:r>
          </a:p>
        </p:txBody>
      </p:sp>
      <p:sp>
        <p:nvSpPr>
          <p:cNvPr id="8" name="TextBox 7"/>
          <p:cNvSpPr txBox="1"/>
          <p:nvPr/>
        </p:nvSpPr>
        <p:spPr>
          <a:xfrm>
            <a:off x="1280198" y="578961"/>
            <a:ext cx="6642738" cy="253916"/>
          </a:xfrm>
          <a:prstGeom prst="rect">
            <a:avLst/>
          </a:prstGeom>
          <a:noFill/>
        </p:spPr>
        <p:txBody>
          <a:bodyPr wrap="square" rtlCol="0">
            <a:spAutoFit/>
          </a:bodyPr>
          <a:lstStyle/>
          <a:p>
            <a:pPr marL="63104" eaLnBrk="0" hangingPunct="0">
              <a:spcBef>
                <a:spcPts val="450"/>
              </a:spcBef>
              <a:spcAft>
                <a:spcPts val="450"/>
              </a:spcAft>
              <a:buClr>
                <a:srgbClr val="EE7F00"/>
              </a:buClr>
              <a:defRPr/>
            </a:pPr>
            <a:r>
              <a:rPr lang="en-US" sz="1050" b="1" dirty="0">
                <a:solidFill>
                  <a:schemeClr val="tx1">
                    <a:lumMod val="90000"/>
                    <a:lumOff val="10000"/>
                  </a:schemeClr>
                </a:solidFill>
              </a:rPr>
              <a:t>Role: </a:t>
            </a:r>
            <a:r>
              <a:rPr lang="en-US" sz="1050" dirty="0">
                <a:solidFill>
                  <a:schemeClr val="tx1">
                    <a:lumMod val="90000"/>
                    <a:lumOff val="10000"/>
                  </a:schemeClr>
                </a:solidFill>
              </a:rPr>
              <a:t>Admin (Oliver) &amp; Team Members</a:t>
            </a:r>
            <a:endParaRPr lang="en-US" sz="1050" i="1" dirty="0">
              <a:solidFill>
                <a:schemeClr val="tx1">
                  <a:lumMod val="90000"/>
                  <a:lumOff val="10000"/>
                </a:schemeClr>
              </a:solidFill>
            </a:endParaRPr>
          </a:p>
        </p:txBody>
      </p:sp>
      <p:sp>
        <p:nvSpPr>
          <p:cNvPr id="11" name="TextBox 10"/>
          <p:cNvSpPr txBox="1"/>
          <p:nvPr/>
        </p:nvSpPr>
        <p:spPr>
          <a:xfrm>
            <a:off x="1292755" y="845312"/>
            <a:ext cx="6642738" cy="4219104"/>
          </a:xfrm>
          <a:prstGeom prst="rect">
            <a:avLst/>
          </a:prstGeom>
          <a:noFill/>
        </p:spPr>
        <p:txBody>
          <a:bodyPr wrap="square" rtlCol="0">
            <a:spAutoFit/>
          </a:bodyPr>
          <a:lstStyle/>
          <a:p>
            <a:pPr marL="320279" indent="-257175" eaLnBrk="0" hangingPunct="0">
              <a:spcBef>
                <a:spcPts val="450"/>
              </a:spcBef>
              <a:spcAft>
                <a:spcPts val="450"/>
              </a:spcAft>
              <a:buClr>
                <a:srgbClr val="EE7F00"/>
              </a:buClr>
              <a:buFont typeface="+mj-lt"/>
              <a:buAutoNum type="arabicPeriod" startAt="4"/>
              <a:defRPr/>
            </a:pPr>
            <a:r>
              <a:rPr lang="en-US" sz="1050" dirty="0">
                <a:solidFill>
                  <a:schemeClr val="tx1">
                    <a:lumMod val="90000"/>
                    <a:lumOff val="10000"/>
                  </a:schemeClr>
                </a:solidFill>
              </a:rPr>
              <a:t>Key-in </a:t>
            </a:r>
            <a:r>
              <a:rPr lang="en-US" sz="1050" i="1" u="sng" dirty="0">
                <a:solidFill>
                  <a:schemeClr val="tx1">
                    <a:lumMod val="90000"/>
                    <a:lumOff val="10000"/>
                  </a:schemeClr>
                </a:solidFill>
              </a:rPr>
              <a:t>Email Address</a:t>
            </a:r>
            <a:r>
              <a:rPr lang="en-US" sz="1050" dirty="0">
                <a:solidFill>
                  <a:schemeClr val="tx1">
                    <a:lumMod val="90000"/>
                    <a:lumOff val="10000"/>
                  </a:schemeClr>
                </a:solidFill>
              </a:rPr>
              <a:t>, </a:t>
            </a:r>
            <a:r>
              <a:rPr lang="en-US" sz="1050" i="1" u="sng" dirty="0">
                <a:solidFill>
                  <a:schemeClr val="tx1">
                    <a:lumMod val="90000"/>
                    <a:lumOff val="10000"/>
                  </a:schemeClr>
                </a:solidFill>
              </a:rPr>
              <a:t>Associated groups</a:t>
            </a:r>
            <a:r>
              <a:rPr lang="en-US" sz="1050" dirty="0">
                <a:solidFill>
                  <a:schemeClr val="tx1">
                    <a:lumMod val="90000"/>
                    <a:lumOff val="10000"/>
                  </a:schemeClr>
                </a:solidFill>
              </a:rPr>
              <a:t>, and </a:t>
            </a:r>
            <a:r>
              <a:rPr lang="en-US" sz="1050" u="sng" dirty="0">
                <a:solidFill>
                  <a:schemeClr val="tx1">
                    <a:lumMod val="90000"/>
                    <a:lumOff val="10000"/>
                  </a:schemeClr>
                </a:solidFill>
              </a:rPr>
              <a:t>tick “ </a:t>
            </a:r>
            <a:r>
              <a:rPr lang="en-US" sz="1050" i="1" u="sng" dirty="0">
                <a:solidFill>
                  <a:schemeClr val="tx1">
                    <a:lumMod val="90000"/>
                    <a:lumOff val="10000"/>
                  </a:schemeClr>
                </a:solidFill>
              </a:rPr>
              <a:t>Also subscribe this user to the components they have access to</a:t>
            </a:r>
            <a:r>
              <a:rPr lang="en-US" sz="1050" dirty="0">
                <a:solidFill>
                  <a:schemeClr val="tx1">
                    <a:lumMod val="90000"/>
                    <a:lumOff val="10000"/>
                  </a:schemeClr>
                </a:solidFill>
              </a:rPr>
              <a:t>”. </a:t>
            </a:r>
            <a:r>
              <a:rPr lang="en-US" sz="825" b="1" dirty="0">
                <a:solidFill>
                  <a:srgbClr val="FF0000"/>
                </a:solidFill>
              </a:rPr>
              <a:t>Caution: </a:t>
            </a:r>
            <a:r>
              <a:rPr lang="en-US" sz="825" dirty="0">
                <a:solidFill>
                  <a:schemeClr val="tx1">
                    <a:lumMod val="90000"/>
                    <a:lumOff val="10000"/>
                  </a:schemeClr>
                </a:solidFill>
              </a:rPr>
              <a:t>Ensure to select correct associated groups only. If unsure, ask Admin.</a:t>
            </a: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63104" eaLnBrk="0" hangingPunct="0">
              <a:spcBef>
                <a:spcPts val="450"/>
              </a:spcBef>
              <a:spcAft>
                <a:spcPts val="450"/>
              </a:spcAft>
              <a:buClr>
                <a:srgbClr val="EE7F00"/>
              </a:buClr>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825"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endParaRPr lang="en-US" sz="1050" dirty="0">
              <a:solidFill>
                <a:schemeClr val="tx1">
                  <a:lumMod val="90000"/>
                  <a:lumOff val="10000"/>
                </a:schemeClr>
              </a:solidFill>
            </a:endParaRPr>
          </a:p>
          <a:p>
            <a:pPr marL="320279" indent="-257175" eaLnBrk="0" hangingPunct="0">
              <a:spcBef>
                <a:spcPts val="450"/>
              </a:spcBef>
              <a:spcAft>
                <a:spcPts val="450"/>
              </a:spcAft>
              <a:buClr>
                <a:srgbClr val="EE7F00"/>
              </a:buClr>
              <a:buFont typeface="+mj-lt"/>
              <a:buAutoNum type="arabicPeriod" startAt="4"/>
              <a:defRPr/>
            </a:pPr>
            <a:r>
              <a:rPr lang="en-US" sz="1050" dirty="0">
                <a:solidFill>
                  <a:schemeClr val="tx1">
                    <a:lumMod val="90000"/>
                    <a:lumOff val="10000"/>
                  </a:schemeClr>
                </a:solidFill>
              </a:rPr>
              <a:t>Click </a:t>
            </a:r>
            <a:r>
              <a:rPr lang="en-US" sz="1050" i="1" u="sng" dirty="0">
                <a:solidFill>
                  <a:schemeClr val="tx1">
                    <a:lumMod val="90000"/>
                    <a:lumOff val="10000"/>
                  </a:schemeClr>
                </a:solidFill>
              </a:rPr>
              <a:t>Create User </a:t>
            </a:r>
            <a:r>
              <a:rPr lang="en-US" sz="1050" dirty="0">
                <a:solidFill>
                  <a:schemeClr val="tx1">
                    <a:lumMod val="90000"/>
                    <a:lumOff val="10000"/>
                  </a:schemeClr>
                </a:solidFill>
              </a:rPr>
              <a:t>to </a:t>
            </a:r>
            <a:r>
              <a:rPr lang="en-US" sz="1050" b="1" dirty="0">
                <a:solidFill>
                  <a:schemeClr val="tx1">
                    <a:lumMod val="90000"/>
                    <a:lumOff val="10000"/>
                  </a:schemeClr>
                </a:solidFill>
              </a:rPr>
              <a:t>Save</a:t>
            </a:r>
            <a:r>
              <a:rPr lang="en-US" sz="1050" dirty="0">
                <a:solidFill>
                  <a:schemeClr val="tx1">
                    <a:lumMod val="90000"/>
                    <a:lumOff val="10000"/>
                  </a:schemeClr>
                </a:solidFill>
              </a:rPr>
              <a:t>. Users should be able to receive an email from Statuspage requesting to set their own password.</a:t>
            </a:r>
            <a:endParaRPr lang="en-US" sz="1050" i="1" dirty="0">
              <a:solidFill>
                <a:schemeClr val="tx1">
                  <a:lumMod val="90000"/>
                  <a:lumOff val="10000"/>
                </a:schemeClr>
              </a:solidFill>
            </a:endParaRPr>
          </a:p>
        </p:txBody>
      </p:sp>
      <p:pic>
        <p:nvPicPr>
          <p:cNvPr id="2" name="Picture 1"/>
          <p:cNvPicPr>
            <a:picLocks noChangeAspect="1"/>
          </p:cNvPicPr>
          <p:nvPr/>
        </p:nvPicPr>
        <p:blipFill>
          <a:blip r:embed="rId2"/>
          <a:stretch>
            <a:fillRect/>
          </a:stretch>
        </p:blipFill>
        <p:spPr>
          <a:xfrm>
            <a:off x="2584176" y="1298619"/>
            <a:ext cx="3474548" cy="2427443"/>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2573778" y="3726062"/>
            <a:ext cx="3484946" cy="717734"/>
          </a:xfrm>
          <a:prstGeom prst="rect">
            <a:avLst/>
          </a:prstGeom>
          <a:ln>
            <a:solidFill>
              <a:schemeClr val="accent1"/>
            </a:solidFill>
          </a:ln>
        </p:spPr>
      </p:pic>
    </p:spTree>
    <p:extLst>
      <p:ext uri="{BB962C8B-B14F-4D97-AF65-F5344CB8AC3E}">
        <p14:creationId xmlns:p14="http://schemas.microsoft.com/office/powerpoint/2010/main" val="3522657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Benefits</a:t>
            </a:r>
            <a:endParaRPr lang="en-GB" dirty="0"/>
          </a:p>
        </p:txBody>
      </p:sp>
      <p:sp>
        <p:nvSpPr>
          <p:cNvPr id="3" name="Espace réservé du contenu 2"/>
          <p:cNvSpPr>
            <a:spLocks noGrp="1"/>
          </p:cNvSpPr>
          <p:nvPr>
            <p:ph idx="1"/>
          </p:nvPr>
        </p:nvSpPr>
        <p:spPr/>
        <p:txBody>
          <a:bodyPr/>
          <a:lstStyle/>
          <a:p>
            <a:r>
              <a:rPr lang="en-US" sz="1400" b="0" dirty="0">
                <a:solidFill>
                  <a:schemeClr val="tx1">
                    <a:lumMod val="90000"/>
                    <a:lumOff val="10000"/>
                  </a:schemeClr>
                </a:solidFill>
              </a:rPr>
              <a:t>Customers can be grouped together based on platforms. It means customer will only see and be able to subscribe based on their permissions</a:t>
            </a:r>
            <a:r>
              <a:rPr lang="en-US" sz="1400" b="0" dirty="0" smtClean="0">
                <a:solidFill>
                  <a:schemeClr val="tx1">
                    <a:lumMod val="90000"/>
                    <a:lumOff val="10000"/>
                  </a:schemeClr>
                </a:solidFill>
              </a:rPr>
              <a:t>.</a:t>
            </a:r>
          </a:p>
          <a:p>
            <a:r>
              <a:rPr lang="en-US" sz="1400" b="0" dirty="0">
                <a:solidFill>
                  <a:schemeClr val="tx1">
                    <a:lumMod val="90000"/>
                    <a:lumOff val="10000"/>
                  </a:schemeClr>
                </a:solidFill>
              </a:rPr>
              <a:t>Customer and other stakeholders access to view the real-time status of their solutions including past incidents and maintenance.</a:t>
            </a:r>
          </a:p>
          <a:p>
            <a:r>
              <a:rPr lang="en-US" sz="1400" b="0" dirty="0">
                <a:solidFill>
                  <a:schemeClr val="tx1">
                    <a:lumMod val="90000"/>
                    <a:lumOff val="10000"/>
                  </a:schemeClr>
                </a:solidFill>
              </a:rPr>
              <a:t>Customer can manage notifications </a:t>
            </a:r>
            <a:r>
              <a:rPr lang="en-US" sz="1400" b="0" dirty="0" smtClean="0">
                <a:solidFill>
                  <a:schemeClr val="tx1">
                    <a:lumMod val="90000"/>
                    <a:lumOff val="10000"/>
                  </a:schemeClr>
                </a:solidFill>
              </a:rPr>
              <a:t> </a:t>
            </a:r>
            <a:r>
              <a:rPr lang="en-US" sz="1400" b="0" dirty="0">
                <a:solidFill>
                  <a:schemeClr val="tx1">
                    <a:lumMod val="90000"/>
                    <a:lumOff val="10000"/>
                  </a:schemeClr>
                </a:solidFill>
              </a:rPr>
              <a:t>by </a:t>
            </a:r>
            <a:r>
              <a:rPr lang="en-US" sz="1400" b="0" dirty="0" smtClean="0">
                <a:solidFill>
                  <a:schemeClr val="tx1">
                    <a:lumMod val="90000"/>
                    <a:lumOff val="10000"/>
                  </a:schemeClr>
                </a:solidFill>
              </a:rPr>
              <a:t>email.</a:t>
            </a:r>
            <a:endParaRPr lang="en-US" sz="1400" b="0" dirty="0">
              <a:solidFill>
                <a:schemeClr val="tx1">
                  <a:lumMod val="90000"/>
                  <a:lumOff val="10000"/>
                </a:schemeClr>
              </a:solidFill>
            </a:endParaRPr>
          </a:p>
          <a:p>
            <a:r>
              <a:rPr lang="en-US" sz="1400" b="0" dirty="0" smtClean="0">
                <a:solidFill>
                  <a:schemeClr val="tx1">
                    <a:lumMod val="90000"/>
                    <a:lumOff val="10000"/>
                  </a:schemeClr>
                </a:solidFill>
              </a:rPr>
              <a:t>Pre-defined incident template that can be used to communicate quickly and accurately in the middle of an incident. Template </a:t>
            </a:r>
            <a:r>
              <a:rPr lang="en-US" sz="1400" b="0" dirty="0">
                <a:solidFill>
                  <a:schemeClr val="tx1">
                    <a:lumMod val="90000"/>
                    <a:lumOff val="10000"/>
                  </a:schemeClr>
                </a:solidFill>
              </a:rPr>
              <a:t>is available for scheduled maintenance as well.</a:t>
            </a:r>
          </a:p>
          <a:p>
            <a:r>
              <a:rPr lang="en-US" sz="1400" b="0" dirty="0">
                <a:solidFill>
                  <a:schemeClr val="tx1">
                    <a:lumMod val="90000"/>
                    <a:lumOff val="10000"/>
                  </a:schemeClr>
                </a:solidFill>
              </a:rPr>
              <a:t>Scheduled maintenance notifications and automation during below timings:</a:t>
            </a:r>
          </a:p>
          <a:p>
            <a:pPr marL="488157" lvl="1" indent="-171450">
              <a:buFont typeface="Wingdings" panose="05000000000000000000" pitchFamily="2" charset="2"/>
              <a:buChar char="§"/>
            </a:pPr>
            <a:r>
              <a:rPr lang="en-US" sz="1200" dirty="0">
                <a:solidFill>
                  <a:schemeClr val="tx1">
                    <a:lumMod val="90000"/>
                    <a:lumOff val="10000"/>
                  </a:schemeClr>
                </a:solidFill>
              </a:rPr>
              <a:t>Notify subscribers immediately about the newly scheduled maintenance</a:t>
            </a:r>
          </a:p>
          <a:p>
            <a:pPr marL="488157" lvl="1" indent="-171450">
              <a:buFont typeface="Wingdings" panose="05000000000000000000" pitchFamily="2" charset="2"/>
              <a:buChar char="§"/>
            </a:pPr>
            <a:r>
              <a:rPr lang="en-US" sz="1200" dirty="0">
                <a:solidFill>
                  <a:schemeClr val="tx1">
                    <a:lumMod val="90000"/>
                    <a:lumOff val="10000"/>
                  </a:schemeClr>
                </a:solidFill>
              </a:rPr>
              <a:t>Reminder notification to email and SMS subscribers 60 minutes before the start of maintenance</a:t>
            </a:r>
          </a:p>
          <a:p>
            <a:pPr marL="488157" lvl="1" indent="-171450">
              <a:buFont typeface="Wingdings" panose="05000000000000000000" pitchFamily="2" charset="2"/>
              <a:buChar char="§"/>
            </a:pPr>
            <a:r>
              <a:rPr lang="en-US" sz="1200" dirty="0">
                <a:solidFill>
                  <a:schemeClr val="tx1">
                    <a:lumMod val="90000"/>
                    <a:lumOff val="10000"/>
                  </a:schemeClr>
                </a:solidFill>
              </a:rPr>
              <a:t>Start Time of scheduled maintenance</a:t>
            </a:r>
          </a:p>
          <a:p>
            <a:pPr marL="488157" lvl="1" indent="-171450">
              <a:buFont typeface="Wingdings" panose="05000000000000000000" pitchFamily="2" charset="2"/>
              <a:buChar char="§"/>
            </a:pPr>
            <a:r>
              <a:rPr lang="en-US" sz="1200" dirty="0">
                <a:solidFill>
                  <a:schemeClr val="tx1">
                    <a:lumMod val="90000"/>
                    <a:lumOff val="10000"/>
                  </a:schemeClr>
                </a:solidFill>
              </a:rPr>
              <a:t>End Time of scheduled maintenance</a:t>
            </a:r>
          </a:p>
          <a:p>
            <a:pPr marL="316707" lvl="1" indent="0">
              <a:buNone/>
            </a:pPr>
            <a:endParaRPr lang="en-US" sz="1200" b="0" dirty="0">
              <a:solidFill>
                <a:schemeClr val="tx1">
                  <a:lumMod val="90000"/>
                  <a:lumOff val="10000"/>
                </a:schemeClr>
              </a:solidFill>
            </a:endParaRPr>
          </a:p>
          <a:p>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spTree>
    <p:extLst>
      <p:ext uri="{BB962C8B-B14F-4D97-AF65-F5344CB8AC3E}">
        <p14:creationId xmlns:p14="http://schemas.microsoft.com/office/powerpoint/2010/main" val="851303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Subscriber view</a:t>
            </a:r>
            <a:endParaRPr lang="en-GB" dirty="0"/>
          </a:p>
        </p:txBody>
      </p:sp>
      <p:sp>
        <p:nvSpPr>
          <p:cNvPr id="3" name="Espace réservé du contenu 2"/>
          <p:cNvSpPr>
            <a:spLocks noGrp="1"/>
          </p:cNvSpPr>
          <p:nvPr>
            <p:ph idx="1"/>
          </p:nvPr>
        </p:nvSpPr>
        <p:spPr/>
        <p:txBody>
          <a:bodyPr/>
          <a:lstStyle/>
          <a:p>
            <a:pPr marL="316707" lvl="1" indent="0">
              <a:buNone/>
            </a:pPr>
            <a:endParaRPr lang="en-US" sz="1200" b="0" dirty="0">
              <a:solidFill>
                <a:schemeClr val="tx1">
                  <a:lumMod val="90000"/>
                  <a:lumOff val="10000"/>
                </a:schemeClr>
              </a:solidFill>
            </a:endParaRPr>
          </a:p>
          <a:p>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4" name="Picture 3"/>
          <p:cNvPicPr>
            <a:picLocks noChangeAspect="1"/>
          </p:cNvPicPr>
          <p:nvPr/>
        </p:nvPicPr>
        <p:blipFill>
          <a:blip r:embed="rId2"/>
          <a:stretch>
            <a:fillRect/>
          </a:stretch>
        </p:blipFill>
        <p:spPr>
          <a:xfrm>
            <a:off x="4604106" y="958153"/>
            <a:ext cx="3703026" cy="3321190"/>
          </a:xfrm>
          <a:prstGeom prst="rect">
            <a:avLst/>
          </a:prstGeom>
          <a:ln>
            <a:solidFill>
              <a:srgbClr val="253746"/>
            </a:solidFill>
          </a:ln>
        </p:spPr>
      </p:pic>
      <p:sp>
        <p:nvSpPr>
          <p:cNvPr id="5" name="Rectangle 4"/>
          <p:cNvSpPr/>
          <p:nvPr/>
        </p:nvSpPr>
        <p:spPr>
          <a:xfrm>
            <a:off x="351945" y="696543"/>
            <a:ext cx="4572000" cy="261610"/>
          </a:xfrm>
          <a:prstGeom prst="rect">
            <a:avLst/>
          </a:prstGeom>
        </p:spPr>
        <p:txBody>
          <a:bodyPr>
            <a:spAutoFit/>
          </a:bodyPr>
          <a:lstStyle/>
          <a:p>
            <a:r>
              <a:rPr lang="en-US" sz="1100" dirty="0"/>
              <a:t>https://des-thalesgroup.statuspage.io/access/login</a:t>
            </a:r>
          </a:p>
        </p:txBody>
      </p:sp>
      <p:pic>
        <p:nvPicPr>
          <p:cNvPr id="6" name="Picture 5"/>
          <p:cNvPicPr>
            <a:picLocks noChangeAspect="1"/>
          </p:cNvPicPr>
          <p:nvPr/>
        </p:nvPicPr>
        <p:blipFill>
          <a:blip r:embed="rId3"/>
          <a:stretch>
            <a:fillRect/>
          </a:stretch>
        </p:blipFill>
        <p:spPr>
          <a:xfrm>
            <a:off x="462258" y="1092859"/>
            <a:ext cx="3634693" cy="3186484"/>
          </a:xfrm>
          <a:prstGeom prst="rect">
            <a:avLst/>
          </a:prstGeom>
          <a:ln>
            <a:solidFill>
              <a:srgbClr val="253746"/>
            </a:solidFill>
          </a:ln>
        </p:spPr>
      </p:pic>
    </p:spTree>
    <p:extLst>
      <p:ext uri="{BB962C8B-B14F-4D97-AF65-F5344CB8AC3E}">
        <p14:creationId xmlns:p14="http://schemas.microsoft.com/office/powerpoint/2010/main" val="3377823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Statuspage</a:t>
            </a:r>
            <a:r>
              <a:rPr lang="en-GB" dirty="0" smtClean="0"/>
              <a:t> team user login</a:t>
            </a:r>
            <a:endParaRPr lang="en-GB" dirty="0"/>
          </a:p>
        </p:txBody>
      </p:sp>
      <p:sp>
        <p:nvSpPr>
          <p:cNvPr id="3" name="Espace réservé du contenu 2"/>
          <p:cNvSpPr>
            <a:spLocks noGrp="1"/>
          </p:cNvSpPr>
          <p:nvPr>
            <p:ph idx="1"/>
          </p:nvPr>
        </p:nvSpPr>
        <p:spPr/>
        <p:txBody>
          <a:bodyPr/>
          <a:lstStyle/>
          <a:p>
            <a:pPr marL="316707" lvl="1" indent="0">
              <a:buNone/>
            </a:pPr>
            <a:endParaRPr lang="en-US" sz="1200" b="0" dirty="0">
              <a:solidFill>
                <a:schemeClr val="tx1">
                  <a:lumMod val="90000"/>
                  <a:lumOff val="10000"/>
                </a:schemeClr>
              </a:solidFill>
            </a:endParaRPr>
          </a:p>
          <a:p>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sp>
        <p:nvSpPr>
          <p:cNvPr id="5" name="Rectangle 4"/>
          <p:cNvSpPr/>
          <p:nvPr/>
        </p:nvSpPr>
        <p:spPr>
          <a:xfrm>
            <a:off x="351945" y="696543"/>
            <a:ext cx="4572000" cy="261610"/>
          </a:xfrm>
          <a:prstGeom prst="rect">
            <a:avLst/>
          </a:prstGeom>
        </p:spPr>
        <p:txBody>
          <a:bodyPr>
            <a:spAutoFit/>
          </a:bodyPr>
          <a:lstStyle/>
          <a:p>
            <a:r>
              <a:rPr lang="en-US" sz="1100" dirty="0"/>
              <a:t>https://manage.statuspage.io/</a:t>
            </a:r>
          </a:p>
        </p:txBody>
      </p:sp>
      <p:pic>
        <p:nvPicPr>
          <p:cNvPr id="7" name="Picture 6"/>
          <p:cNvPicPr>
            <a:picLocks noChangeAspect="1"/>
          </p:cNvPicPr>
          <p:nvPr/>
        </p:nvPicPr>
        <p:blipFill>
          <a:blip r:embed="rId2"/>
          <a:stretch>
            <a:fillRect/>
          </a:stretch>
        </p:blipFill>
        <p:spPr>
          <a:xfrm>
            <a:off x="717645" y="1478996"/>
            <a:ext cx="2199562" cy="202081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3067410" y="1478995"/>
            <a:ext cx="5604047" cy="2026529"/>
          </a:xfrm>
          <a:prstGeom prst="rect">
            <a:avLst/>
          </a:prstGeom>
          <a:ln>
            <a:solidFill>
              <a:schemeClr val="tx1"/>
            </a:solidFill>
          </a:ln>
        </p:spPr>
      </p:pic>
    </p:spTree>
    <p:extLst>
      <p:ext uri="{BB962C8B-B14F-4D97-AF65-F5344CB8AC3E}">
        <p14:creationId xmlns:p14="http://schemas.microsoft.com/office/powerpoint/2010/main" val="107456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Statuspage</a:t>
            </a:r>
            <a:r>
              <a:rPr lang="en-GB" dirty="0" smtClean="0"/>
              <a:t> Components</a:t>
            </a:r>
            <a:endParaRPr lang="en-GB" b="0" dirty="0"/>
          </a:p>
        </p:txBody>
      </p:sp>
      <p:sp>
        <p:nvSpPr>
          <p:cNvPr id="3" name="Espace réservé du contenu 2"/>
          <p:cNvSpPr>
            <a:spLocks noGrp="1"/>
          </p:cNvSpPr>
          <p:nvPr>
            <p:ph idx="1"/>
          </p:nvPr>
        </p:nvSpPr>
        <p:spPr/>
        <p:txBody>
          <a:bodyPr/>
          <a:lstStyle/>
          <a:p>
            <a:pPr lvl="0">
              <a:buClr>
                <a:srgbClr val="309DB5"/>
              </a:buClr>
            </a:pPr>
            <a:r>
              <a:rPr lang="en-US" sz="1400" b="0" dirty="0" smtClean="0">
                <a:solidFill>
                  <a:srgbClr val="242A75">
                    <a:lumMod val="90000"/>
                    <a:lumOff val="10000"/>
                  </a:srgbClr>
                </a:solidFill>
              </a:rPr>
              <a:t>Consumer (SMDP+)</a:t>
            </a:r>
            <a:endParaRPr lang="en-US" sz="1200" b="0" dirty="0">
              <a:solidFill>
                <a:schemeClr val="tx1">
                  <a:lumMod val="90000"/>
                  <a:lumOff val="10000"/>
                </a:schemeClr>
              </a:solidFill>
            </a:endParaRPr>
          </a:p>
          <a:p>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graphicFrame>
        <p:nvGraphicFramePr>
          <p:cNvPr id="4" name="Espace réservé du contenu 3"/>
          <p:cNvGraphicFramePr>
            <a:graphicFrameLocks/>
          </p:cNvGraphicFramePr>
          <p:nvPr>
            <p:extLst>
              <p:ext uri="{D42A27DB-BD31-4B8C-83A1-F6EECF244321}">
                <p14:modId xmlns:p14="http://schemas.microsoft.com/office/powerpoint/2010/main" val="3080787015"/>
              </p:ext>
            </p:extLst>
          </p:nvPr>
        </p:nvGraphicFramePr>
        <p:xfrm>
          <a:off x="373424" y="1089570"/>
          <a:ext cx="8481126" cy="3598109"/>
        </p:xfrm>
        <a:graphic>
          <a:graphicData uri="http://schemas.openxmlformats.org/drawingml/2006/table">
            <a:tbl>
              <a:tblPr firstRow="1" bandRow="1">
                <a:tableStyleId>{F5AB1C69-6EDB-4FF4-983F-18BD219EF322}</a:tableStyleId>
              </a:tblPr>
              <a:tblGrid>
                <a:gridCol w="221294">
                  <a:extLst>
                    <a:ext uri="{9D8B030D-6E8A-4147-A177-3AD203B41FA5}">
                      <a16:colId xmlns:a16="http://schemas.microsoft.com/office/drawing/2014/main" val="2153752812"/>
                    </a:ext>
                  </a:extLst>
                </a:gridCol>
                <a:gridCol w="1714306">
                  <a:extLst>
                    <a:ext uri="{9D8B030D-6E8A-4147-A177-3AD203B41FA5}">
                      <a16:colId xmlns:a16="http://schemas.microsoft.com/office/drawing/2014/main" val="20000"/>
                    </a:ext>
                  </a:extLst>
                </a:gridCol>
                <a:gridCol w="3216847">
                  <a:extLst>
                    <a:ext uri="{9D8B030D-6E8A-4147-A177-3AD203B41FA5}">
                      <a16:colId xmlns:a16="http://schemas.microsoft.com/office/drawing/2014/main" val="20001"/>
                    </a:ext>
                  </a:extLst>
                </a:gridCol>
                <a:gridCol w="1598555">
                  <a:extLst>
                    <a:ext uri="{9D8B030D-6E8A-4147-A177-3AD203B41FA5}">
                      <a16:colId xmlns:a16="http://schemas.microsoft.com/office/drawing/2014/main" val="1576088706"/>
                    </a:ext>
                  </a:extLst>
                </a:gridCol>
                <a:gridCol w="1730124">
                  <a:extLst>
                    <a:ext uri="{9D8B030D-6E8A-4147-A177-3AD203B41FA5}">
                      <a16:colId xmlns:a16="http://schemas.microsoft.com/office/drawing/2014/main" val="2478779"/>
                    </a:ext>
                  </a:extLst>
                </a:gridCol>
              </a:tblGrid>
              <a:tr h="306037">
                <a:tc>
                  <a:txBody>
                    <a:bodyPr/>
                    <a:lstStyle/>
                    <a:p>
                      <a:pPr algn="ctr"/>
                      <a:endParaRPr lang="en-GB" sz="1050" noProof="0" dirty="0"/>
                    </a:p>
                  </a:txBody>
                  <a:tcPr marL="81805" marR="81805" marT="40887" marB="40887" anchor="ctr"/>
                </a:tc>
                <a:tc>
                  <a:txBody>
                    <a:bodyPr/>
                    <a:lstStyle>
                      <a:lvl1pPr marL="0" algn="l" defTabSz="457200" rtl="0" eaLnBrk="1" latinLnBrk="0" hangingPunct="1">
                        <a:defRPr sz="1800" b="1" kern="1200">
                          <a:solidFill>
                            <a:schemeClr val="lt1"/>
                          </a:solidFill>
                          <a:latin typeface="Century Gothic"/>
                        </a:defRPr>
                      </a:lvl1pPr>
                      <a:lvl2pPr marL="457200" algn="l" defTabSz="457200" rtl="0" eaLnBrk="1" latinLnBrk="0" hangingPunct="1">
                        <a:defRPr sz="1800" b="1" kern="1200">
                          <a:solidFill>
                            <a:schemeClr val="lt1"/>
                          </a:solidFill>
                          <a:latin typeface="Century Gothic"/>
                        </a:defRPr>
                      </a:lvl2pPr>
                      <a:lvl3pPr marL="914400" algn="l" defTabSz="457200" rtl="0" eaLnBrk="1" latinLnBrk="0" hangingPunct="1">
                        <a:defRPr sz="1800" b="1" kern="1200">
                          <a:solidFill>
                            <a:schemeClr val="lt1"/>
                          </a:solidFill>
                          <a:latin typeface="Century Gothic"/>
                        </a:defRPr>
                      </a:lvl3pPr>
                      <a:lvl4pPr marL="1371600" algn="l" defTabSz="457200" rtl="0" eaLnBrk="1" latinLnBrk="0" hangingPunct="1">
                        <a:defRPr sz="1800" b="1" kern="1200">
                          <a:solidFill>
                            <a:schemeClr val="lt1"/>
                          </a:solidFill>
                          <a:latin typeface="Century Gothic"/>
                        </a:defRPr>
                      </a:lvl4pPr>
                      <a:lvl5pPr marL="1828800" algn="l" defTabSz="457200" rtl="0" eaLnBrk="1" latinLnBrk="0" hangingPunct="1">
                        <a:defRPr sz="1800" b="1" kern="1200">
                          <a:solidFill>
                            <a:schemeClr val="lt1"/>
                          </a:solidFill>
                          <a:latin typeface="Century Gothic"/>
                        </a:defRPr>
                      </a:lvl5pPr>
                      <a:lvl6pPr marL="2286000" algn="l" defTabSz="457200" rtl="0" eaLnBrk="1" latinLnBrk="0" hangingPunct="1">
                        <a:defRPr sz="1800" b="1" kern="1200">
                          <a:solidFill>
                            <a:schemeClr val="lt1"/>
                          </a:solidFill>
                          <a:latin typeface="Century Gothic"/>
                        </a:defRPr>
                      </a:lvl6pPr>
                      <a:lvl7pPr marL="2743200" algn="l" defTabSz="457200" rtl="0" eaLnBrk="1" latinLnBrk="0" hangingPunct="1">
                        <a:defRPr sz="1800" b="1" kern="1200">
                          <a:solidFill>
                            <a:schemeClr val="lt1"/>
                          </a:solidFill>
                          <a:latin typeface="Century Gothic"/>
                        </a:defRPr>
                      </a:lvl7pPr>
                      <a:lvl8pPr marL="3200400" algn="l" defTabSz="457200" rtl="0" eaLnBrk="1" latinLnBrk="0" hangingPunct="1">
                        <a:defRPr sz="1800" b="1" kern="1200">
                          <a:solidFill>
                            <a:schemeClr val="lt1"/>
                          </a:solidFill>
                          <a:latin typeface="Century Gothic"/>
                        </a:defRPr>
                      </a:lvl8pPr>
                      <a:lvl9pPr marL="3657600" algn="l" defTabSz="457200" rtl="0" eaLnBrk="1" latinLnBrk="0" hangingPunct="1">
                        <a:defRPr sz="1800" b="1" kern="1200">
                          <a:solidFill>
                            <a:schemeClr val="lt1"/>
                          </a:solidFill>
                          <a:latin typeface="Century Gothic"/>
                        </a:defRPr>
                      </a:lvl9pPr>
                    </a:lstStyle>
                    <a:p>
                      <a:pPr algn="ctr"/>
                      <a:r>
                        <a:rPr lang="en-GB" sz="1050" noProof="0" dirty="0" smtClean="0"/>
                        <a:t>Name</a:t>
                      </a:r>
                      <a:endParaRPr lang="en-GB" sz="1050" noProof="0" dirty="0"/>
                    </a:p>
                  </a:txBody>
                  <a:tcPr marL="81805" marR="81805" marT="40887" marB="40887" anchor="ctr"/>
                </a:tc>
                <a:tc>
                  <a:txBody>
                    <a:bodyPr/>
                    <a:lstStyle>
                      <a:lvl1pPr marL="0" algn="l" defTabSz="457200" rtl="0" eaLnBrk="1" latinLnBrk="0" hangingPunct="1">
                        <a:defRPr sz="1800" b="1" kern="1200">
                          <a:solidFill>
                            <a:schemeClr val="lt1"/>
                          </a:solidFill>
                          <a:latin typeface="Century Gothic"/>
                        </a:defRPr>
                      </a:lvl1pPr>
                      <a:lvl2pPr marL="457200" algn="l" defTabSz="457200" rtl="0" eaLnBrk="1" latinLnBrk="0" hangingPunct="1">
                        <a:defRPr sz="1800" b="1" kern="1200">
                          <a:solidFill>
                            <a:schemeClr val="lt1"/>
                          </a:solidFill>
                          <a:latin typeface="Century Gothic"/>
                        </a:defRPr>
                      </a:lvl2pPr>
                      <a:lvl3pPr marL="914400" algn="l" defTabSz="457200" rtl="0" eaLnBrk="1" latinLnBrk="0" hangingPunct="1">
                        <a:defRPr sz="1800" b="1" kern="1200">
                          <a:solidFill>
                            <a:schemeClr val="lt1"/>
                          </a:solidFill>
                          <a:latin typeface="Century Gothic"/>
                        </a:defRPr>
                      </a:lvl3pPr>
                      <a:lvl4pPr marL="1371600" algn="l" defTabSz="457200" rtl="0" eaLnBrk="1" latinLnBrk="0" hangingPunct="1">
                        <a:defRPr sz="1800" b="1" kern="1200">
                          <a:solidFill>
                            <a:schemeClr val="lt1"/>
                          </a:solidFill>
                          <a:latin typeface="Century Gothic"/>
                        </a:defRPr>
                      </a:lvl4pPr>
                      <a:lvl5pPr marL="1828800" algn="l" defTabSz="457200" rtl="0" eaLnBrk="1" latinLnBrk="0" hangingPunct="1">
                        <a:defRPr sz="1800" b="1" kern="1200">
                          <a:solidFill>
                            <a:schemeClr val="lt1"/>
                          </a:solidFill>
                          <a:latin typeface="Century Gothic"/>
                        </a:defRPr>
                      </a:lvl5pPr>
                      <a:lvl6pPr marL="2286000" algn="l" defTabSz="457200" rtl="0" eaLnBrk="1" latinLnBrk="0" hangingPunct="1">
                        <a:defRPr sz="1800" b="1" kern="1200">
                          <a:solidFill>
                            <a:schemeClr val="lt1"/>
                          </a:solidFill>
                          <a:latin typeface="Century Gothic"/>
                        </a:defRPr>
                      </a:lvl6pPr>
                      <a:lvl7pPr marL="2743200" algn="l" defTabSz="457200" rtl="0" eaLnBrk="1" latinLnBrk="0" hangingPunct="1">
                        <a:defRPr sz="1800" b="1" kern="1200">
                          <a:solidFill>
                            <a:schemeClr val="lt1"/>
                          </a:solidFill>
                          <a:latin typeface="Century Gothic"/>
                        </a:defRPr>
                      </a:lvl7pPr>
                      <a:lvl8pPr marL="3200400" algn="l" defTabSz="457200" rtl="0" eaLnBrk="1" latinLnBrk="0" hangingPunct="1">
                        <a:defRPr sz="1800" b="1" kern="1200">
                          <a:solidFill>
                            <a:schemeClr val="lt1"/>
                          </a:solidFill>
                          <a:latin typeface="Century Gothic"/>
                        </a:defRPr>
                      </a:lvl8pPr>
                      <a:lvl9pPr marL="3657600" algn="l" defTabSz="457200" rtl="0" eaLnBrk="1" latinLnBrk="0" hangingPunct="1">
                        <a:defRPr sz="1800" b="1" kern="1200">
                          <a:solidFill>
                            <a:schemeClr val="lt1"/>
                          </a:solidFill>
                          <a:latin typeface="Century Gothic"/>
                        </a:defRPr>
                      </a:lvl9pPr>
                    </a:lstStyle>
                    <a:p>
                      <a:pPr algn="ctr"/>
                      <a:r>
                        <a:rPr lang="en-GB" sz="1050" noProof="0" dirty="0"/>
                        <a:t>Description</a:t>
                      </a:r>
                    </a:p>
                  </a:txBody>
                  <a:tcPr marL="81805" marR="81805" marT="40887" marB="40887" anchor="ctr"/>
                </a:tc>
                <a:tc>
                  <a:txBody>
                    <a:bodyPr/>
                    <a:lstStyle/>
                    <a:p>
                      <a:pPr algn="ctr"/>
                      <a:r>
                        <a:rPr lang="en-GB" sz="1050" noProof="0" dirty="0" smtClean="0"/>
                        <a:t>Incident Managed by</a:t>
                      </a:r>
                      <a:endParaRPr lang="en-GB" sz="1050" noProof="0" dirty="0"/>
                    </a:p>
                  </a:txBody>
                  <a:tcPr marL="81805" marR="81805" marT="40887" marB="40887" anchor="ctr"/>
                </a:tc>
                <a:tc>
                  <a:txBody>
                    <a:bodyPr/>
                    <a:lstStyle/>
                    <a:p>
                      <a:pPr algn="ctr"/>
                      <a:r>
                        <a:rPr lang="en-GB" sz="1050" noProof="0" dirty="0" smtClean="0"/>
                        <a:t>MW</a:t>
                      </a:r>
                      <a:r>
                        <a:rPr lang="en-GB" sz="1050" baseline="0" noProof="0" dirty="0" smtClean="0"/>
                        <a:t> Publisher</a:t>
                      </a:r>
                      <a:endParaRPr lang="en-GB" sz="1050" noProof="0" dirty="0"/>
                    </a:p>
                  </a:txBody>
                  <a:tcPr marL="81805" marR="81805" marT="40887" marB="40887" anchor="ctr"/>
                </a:tc>
                <a:extLst>
                  <a:ext uri="{0D108BD9-81ED-4DB2-BD59-A6C34878D82A}">
                    <a16:rowId xmlns:a16="http://schemas.microsoft.com/office/drawing/2014/main" val="10000"/>
                  </a:ext>
                </a:extLst>
              </a:tr>
              <a:tr h="324370">
                <a:tc>
                  <a:txBody>
                    <a:bodyPr/>
                    <a:lstStyle/>
                    <a:p>
                      <a:pPr algn="ctr"/>
                      <a:r>
                        <a:rPr lang="en-GB" sz="900" noProof="0" dirty="0" smtClean="0"/>
                        <a:t>1</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GB" sz="900" noProof="0" dirty="0" err="1" smtClean="0"/>
                        <a:t>eSIM</a:t>
                      </a:r>
                      <a:r>
                        <a:rPr lang="en-GB" sz="900" noProof="0" dirty="0" smtClean="0"/>
                        <a:t> SMDP+ (Consumer_1)</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GB" sz="900" kern="1200" noProof="0" dirty="0" smtClean="0">
                          <a:solidFill>
                            <a:schemeClr val="dk1"/>
                          </a:solidFill>
                          <a:latin typeface="Century Gothic"/>
                          <a:ea typeface="+mn-ea"/>
                          <a:cs typeface="+mn-cs"/>
                        </a:rPr>
                        <a:t>GCP hosted tenants</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algn="ctr"/>
                      <a:r>
                        <a:rPr lang="en-GB" sz="900" kern="1200" noProof="0" dirty="0" smtClean="0">
                          <a:solidFill>
                            <a:schemeClr val="dk1"/>
                          </a:solidFill>
                          <a:latin typeface="Century Gothic"/>
                          <a:ea typeface="+mn-ea"/>
                          <a:cs typeface="+mn-cs"/>
                        </a:rPr>
                        <a:t>WW NOC (IRT)</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algn="ctr"/>
                      <a:r>
                        <a:rPr lang="en-GB" sz="900" kern="1200" noProof="0" dirty="0" smtClean="0">
                          <a:solidFill>
                            <a:schemeClr val="dk1"/>
                          </a:solidFill>
                          <a:latin typeface="Century Gothic"/>
                          <a:ea typeface="+mn-ea"/>
                          <a:cs typeface="+mn-cs"/>
                        </a:rPr>
                        <a:t>HDM (Maria)</a:t>
                      </a:r>
                      <a:endParaRPr lang="en-GB" sz="900" kern="1200" noProof="0" dirty="0">
                        <a:solidFill>
                          <a:schemeClr val="dk1"/>
                        </a:solidFill>
                        <a:latin typeface="Century Gothic"/>
                        <a:ea typeface="+mn-ea"/>
                        <a:cs typeface="+mn-cs"/>
                      </a:endParaRPr>
                    </a:p>
                  </a:txBody>
                  <a:tcPr marL="81805" marR="81805" marT="40887" marB="40887" anchor="ctr"/>
                </a:tc>
                <a:extLst>
                  <a:ext uri="{0D108BD9-81ED-4DB2-BD59-A6C34878D82A}">
                    <a16:rowId xmlns:a16="http://schemas.microsoft.com/office/drawing/2014/main" val="10001"/>
                  </a:ext>
                </a:extLst>
              </a:tr>
              <a:tr h="484959">
                <a:tc>
                  <a:txBody>
                    <a:bodyPr/>
                    <a:lstStyle/>
                    <a:p>
                      <a:pPr algn="ctr"/>
                      <a:r>
                        <a:rPr lang="en-GB" sz="900" noProof="0" dirty="0" smtClean="0"/>
                        <a:t>2</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900" noProof="0" dirty="0" err="1" smtClean="0"/>
                        <a:t>eSIM</a:t>
                      </a:r>
                      <a:r>
                        <a:rPr lang="en-GB" sz="900" noProof="0" dirty="0" smtClean="0"/>
                        <a:t> SMDP+ (Consumer_2)</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algn="l" defTabSz="457200" rtl="0" eaLnBrk="1" latinLnBrk="0" hangingPunct="1"/>
                      <a:r>
                        <a:rPr lang="en-US" sz="900" kern="1200" noProof="0" dirty="0" smtClean="0">
                          <a:solidFill>
                            <a:schemeClr val="dk1"/>
                          </a:solidFill>
                          <a:latin typeface="Century Gothic"/>
                          <a:ea typeface="+mn-ea"/>
                          <a:cs typeface="+mn-cs"/>
                        </a:rPr>
                        <a:t>DCT hosted tenants on Classical </a:t>
                      </a:r>
                      <a:r>
                        <a:rPr lang="en-US" sz="900" kern="1200" noProof="0" dirty="0" err="1" smtClean="0">
                          <a:solidFill>
                            <a:schemeClr val="dk1"/>
                          </a:solidFill>
                          <a:latin typeface="Century Gothic"/>
                          <a:ea typeface="+mn-ea"/>
                          <a:cs typeface="+mn-cs"/>
                        </a:rPr>
                        <a:t>gWAF</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WW NOC(IRT)</a:t>
                      </a:r>
                    </a:p>
                  </a:txBody>
                  <a:tcPr marL="81805" marR="81805" marT="40887" marB="40887" anchor="ctr"/>
                </a:tc>
                <a:tc>
                  <a:txBody>
                    <a:bodyPr/>
                    <a:lstStyle/>
                    <a:p>
                      <a:pPr marL="0" algn="ctr" defTabSz="457200" rtl="0" eaLnBrk="1" latinLnBrk="0" hangingPunct="1"/>
                      <a:r>
                        <a:rPr lang="en-GB" sz="900" kern="1200" noProof="0" dirty="0" smtClean="0">
                          <a:solidFill>
                            <a:schemeClr val="dk1"/>
                          </a:solidFill>
                          <a:latin typeface="Century Gothic"/>
                          <a:ea typeface="+mn-ea"/>
                          <a:cs typeface="+mn-cs"/>
                        </a:rPr>
                        <a:t>HDM (Katia)</a:t>
                      </a:r>
                      <a:r>
                        <a:rPr lang="en-GB" sz="900" kern="1200" baseline="0" noProof="0" dirty="0" smtClean="0">
                          <a:solidFill>
                            <a:schemeClr val="dk1"/>
                          </a:solidFill>
                          <a:latin typeface="Century Gothic"/>
                          <a:ea typeface="+mn-ea"/>
                          <a:cs typeface="+mn-cs"/>
                        </a:rPr>
                        <a:t> or IM (Oliver)</a:t>
                      </a:r>
                      <a:endParaRPr lang="en-GB" sz="900" kern="1200" noProof="0" dirty="0">
                        <a:solidFill>
                          <a:schemeClr val="dk1"/>
                        </a:solidFill>
                        <a:latin typeface="Century Gothic"/>
                        <a:ea typeface="+mn-ea"/>
                        <a:cs typeface="+mn-cs"/>
                      </a:endParaRPr>
                    </a:p>
                  </a:txBody>
                  <a:tcPr marL="81805" marR="81805" marT="40887" marB="40887" anchor="ctr"/>
                </a:tc>
                <a:extLst>
                  <a:ext uri="{0D108BD9-81ED-4DB2-BD59-A6C34878D82A}">
                    <a16:rowId xmlns:a16="http://schemas.microsoft.com/office/drawing/2014/main" val="10002"/>
                  </a:ext>
                </a:extLst>
              </a:tr>
              <a:tr h="324370">
                <a:tc>
                  <a:txBody>
                    <a:bodyPr/>
                    <a:lstStyle/>
                    <a:p>
                      <a:pPr algn="ctr"/>
                      <a:r>
                        <a:rPr lang="en-GB" sz="900" noProof="0" dirty="0" smtClean="0"/>
                        <a:t>3</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GB" sz="900" noProof="0" dirty="0" err="1" smtClean="0">
                          <a:solidFill>
                            <a:schemeClr val="tx1"/>
                          </a:solidFill>
                        </a:rPr>
                        <a:t>eSIM</a:t>
                      </a:r>
                      <a:r>
                        <a:rPr lang="en-GB" sz="900" noProof="0" dirty="0" smtClean="0">
                          <a:solidFill>
                            <a:schemeClr val="tx1"/>
                          </a:solidFill>
                        </a:rPr>
                        <a:t> SMDP+ (Consumer_3)</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algn="l" defTabSz="457200" rtl="0" eaLnBrk="1" latinLnBrk="0" hangingPunct="1"/>
                      <a:r>
                        <a:rPr lang="en-US" sz="900" kern="1200" noProof="0" dirty="0" smtClean="0">
                          <a:solidFill>
                            <a:schemeClr val="dk1"/>
                          </a:solidFill>
                          <a:latin typeface="Century Gothic"/>
                          <a:ea typeface="+mn-ea"/>
                          <a:cs typeface="+mn-cs"/>
                        </a:rPr>
                        <a:t>DCT hosted tenants on Cloud </a:t>
                      </a:r>
                      <a:r>
                        <a:rPr lang="en-US" sz="900" kern="1200" noProof="0" dirty="0" err="1" smtClean="0">
                          <a:solidFill>
                            <a:schemeClr val="dk1"/>
                          </a:solidFill>
                          <a:latin typeface="Century Gothic"/>
                          <a:ea typeface="+mn-ea"/>
                          <a:cs typeface="+mn-cs"/>
                        </a:rPr>
                        <a:t>gWAF</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WW NOC(IRT)</a:t>
                      </a: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HDM (Katia)</a:t>
                      </a:r>
                      <a:r>
                        <a:rPr lang="en-GB" sz="900" kern="1200" baseline="0" noProof="0" dirty="0" smtClean="0">
                          <a:solidFill>
                            <a:schemeClr val="dk1"/>
                          </a:solidFill>
                          <a:latin typeface="+mn-lt"/>
                          <a:ea typeface="+mn-ea"/>
                          <a:cs typeface="+mn-cs"/>
                        </a:rPr>
                        <a:t> or IM (Oliver)</a:t>
                      </a:r>
                      <a:endParaRPr lang="en-GB" sz="900" kern="1200" noProof="0" dirty="0" smtClean="0">
                        <a:solidFill>
                          <a:schemeClr val="dk1"/>
                        </a:solidFill>
                        <a:latin typeface="+mn-lt"/>
                        <a:ea typeface="+mn-ea"/>
                        <a:cs typeface="+mn-cs"/>
                      </a:endParaRPr>
                    </a:p>
                  </a:txBody>
                  <a:tcPr marL="81805" marR="81805" marT="40887" marB="40887" anchor="ctr"/>
                </a:tc>
                <a:extLst>
                  <a:ext uri="{0D108BD9-81ED-4DB2-BD59-A6C34878D82A}">
                    <a16:rowId xmlns:a16="http://schemas.microsoft.com/office/drawing/2014/main" val="10003"/>
                  </a:ext>
                </a:extLst>
              </a:tr>
              <a:tr h="389418">
                <a:tc>
                  <a:txBody>
                    <a:bodyPr/>
                    <a:lstStyle/>
                    <a:p>
                      <a:pPr algn="ctr"/>
                      <a:r>
                        <a:rPr lang="en-GB" sz="900" noProof="0" dirty="0" smtClean="0">
                          <a:solidFill>
                            <a:schemeClr val="tx1"/>
                          </a:solidFill>
                        </a:rPr>
                        <a:t>4</a:t>
                      </a:r>
                      <a:endParaRPr lang="en-GB" sz="900" noProof="0" dirty="0">
                        <a:solidFill>
                          <a:schemeClr val="tx1"/>
                        </a:solidFill>
                      </a:endParaRPr>
                    </a:p>
                  </a:txBody>
                  <a:tcPr marL="81805" marR="81805" marT="40887" marB="40887" anchor="ctr"/>
                </a:tc>
                <a:tc>
                  <a:txBody>
                    <a:bodyPr/>
                    <a:lstStyle/>
                    <a:p>
                      <a:pPr algn="l"/>
                      <a:r>
                        <a:rPr lang="en-GB" sz="900" noProof="0" dirty="0" err="1" smtClean="0">
                          <a:solidFill>
                            <a:schemeClr val="tx1"/>
                          </a:solidFill>
                        </a:rPr>
                        <a:t>eSIM</a:t>
                      </a:r>
                      <a:r>
                        <a:rPr lang="en-GB" sz="900" noProof="0" dirty="0" smtClean="0">
                          <a:solidFill>
                            <a:schemeClr val="tx1"/>
                          </a:solidFill>
                        </a:rPr>
                        <a:t> SMDP+ (</a:t>
                      </a:r>
                      <a:r>
                        <a:rPr lang="en-GB" sz="900" noProof="0" dirty="0" err="1" smtClean="0">
                          <a:solidFill>
                            <a:schemeClr val="tx1"/>
                          </a:solidFill>
                        </a:rPr>
                        <a:t>Consumer_Vodafone</a:t>
                      </a:r>
                      <a:r>
                        <a:rPr lang="en-GB" sz="900" noProof="0" dirty="0" smtClean="0">
                          <a:solidFill>
                            <a:schemeClr val="tx1"/>
                          </a:solidFill>
                        </a:rPr>
                        <a:t>)</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US" sz="900" kern="1200" noProof="0" dirty="0" smtClean="0">
                          <a:solidFill>
                            <a:schemeClr val="dk1"/>
                          </a:solidFill>
                          <a:latin typeface="+mn-lt"/>
                          <a:ea typeface="+mn-ea"/>
                          <a:cs typeface="+mn-cs"/>
                        </a:rPr>
                        <a:t>Dedicated for Vodafone tenants in DCT</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WW NOC(IRT)</a:t>
                      </a:r>
                    </a:p>
                  </a:txBody>
                  <a:tcPr marL="81805" marR="81805" marT="40887" marB="40887" anchor="ctr"/>
                </a:tc>
                <a:tc>
                  <a:txBody>
                    <a:bodyPr/>
                    <a:lstStyle/>
                    <a:p>
                      <a:pPr marL="0" algn="ctr" defTabSz="457200" rtl="0" eaLnBrk="1" latinLnBrk="0" hangingPunct="1"/>
                      <a:r>
                        <a:rPr lang="en-GB" sz="900" kern="1200" noProof="0" dirty="0" smtClean="0">
                          <a:solidFill>
                            <a:schemeClr val="dk1"/>
                          </a:solidFill>
                          <a:latin typeface="Century Gothic"/>
                          <a:ea typeface="+mn-ea"/>
                          <a:cs typeface="+mn-cs"/>
                        </a:rPr>
                        <a:t>SDM</a:t>
                      </a:r>
                      <a:r>
                        <a:rPr lang="en-GB" sz="900" kern="1200" baseline="0" noProof="0" dirty="0" smtClean="0">
                          <a:solidFill>
                            <a:schemeClr val="dk1"/>
                          </a:solidFill>
                          <a:latin typeface="Century Gothic"/>
                          <a:ea typeface="+mn-ea"/>
                          <a:cs typeface="+mn-cs"/>
                        </a:rPr>
                        <a:t> (Frank Neumann)</a:t>
                      </a:r>
                      <a:endParaRPr lang="en-GB" sz="900" kern="1200" noProof="0" dirty="0">
                        <a:solidFill>
                          <a:schemeClr val="dk1"/>
                        </a:solidFill>
                        <a:latin typeface="Century Gothic"/>
                        <a:ea typeface="+mn-ea"/>
                        <a:cs typeface="+mn-cs"/>
                      </a:endParaRPr>
                    </a:p>
                  </a:txBody>
                  <a:tcPr marL="81805" marR="81805" marT="40887" marB="40887" anchor="ctr"/>
                </a:tc>
                <a:extLst>
                  <a:ext uri="{0D108BD9-81ED-4DB2-BD59-A6C34878D82A}">
                    <a16:rowId xmlns:a16="http://schemas.microsoft.com/office/drawing/2014/main" val="1358207885"/>
                  </a:ext>
                </a:extLst>
              </a:tr>
              <a:tr h="389418">
                <a:tc>
                  <a:txBody>
                    <a:bodyPr/>
                    <a:lstStyle/>
                    <a:p>
                      <a:pPr algn="ctr"/>
                      <a:r>
                        <a:rPr lang="en-GB" sz="900" noProof="0" dirty="0" smtClean="0">
                          <a:solidFill>
                            <a:schemeClr val="tx1"/>
                          </a:solidFill>
                        </a:rPr>
                        <a:t>5</a:t>
                      </a:r>
                      <a:endParaRPr lang="en-GB" sz="900" noProof="0" dirty="0">
                        <a:solidFill>
                          <a:schemeClr val="tx1"/>
                        </a:solidFill>
                      </a:endParaRPr>
                    </a:p>
                  </a:txBody>
                  <a:tcPr marL="81805" marR="81805" marT="40887" marB="40887" anchor="ctr"/>
                </a:tc>
                <a:tc>
                  <a:txBody>
                    <a:bodyPr/>
                    <a:lstStyle/>
                    <a:p>
                      <a:pPr algn="l"/>
                      <a:r>
                        <a:rPr lang="en-US" sz="900" noProof="0" dirty="0" err="1" smtClean="0">
                          <a:solidFill>
                            <a:schemeClr val="tx1"/>
                          </a:solidFill>
                        </a:rPr>
                        <a:t>eSIM</a:t>
                      </a:r>
                      <a:r>
                        <a:rPr lang="en-US" sz="900" noProof="0" dirty="0" smtClean="0">
                          <a:solidFill>
                            <a:schemeClr val="tx1"/>
                          </a:solidFill>
                        </a:rPr>
                        <a:t> SMDP+ Essential Thales Lead</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US" sz="900" kern="1200" noProof="0" dirty="0" smtClean="0">
                          <a:solidFill>
                            <a:schemeClr val="dk1"/>
                          </a:solidFill>
                          <a:latin typeface="+mn-lt"/>
                          <a:ea typeface="+mn-ea"/>
                          <a:cs typeface="+mn-cs"/>
                        </a:rPr>
                        <a:t>Dedicated for Essential customers in DCT</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WW NOC(IRT)</a:t>
                      </a: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HDM (Katia)</a:t>
                      </a:r>
                      <a:r>
                        <a:rPr lang="en-GB" sz="900" kern="1200" baseline="0" noProof="0" dirty="0" smtClean="0">
                          <a:solidFill>
                            <a:schemeClr val="dk1"/>
                          </a:solidFill>
                          <a:latin typeface="+mn-lt"/>
                          <a:ea typeface="+mn-ea"/>
                          <a:cs typeface="+mn-cs"/>
                        </a:rPr>
                        <a:t> or IM (Oliver)</a:t>
                      </a:r>
                      <a:endParaRPr lang="en-GB" sz="900" kern="1200" noProof="0" dirty="0" smtClean="0">
                        <a:solidFill>
                          <a:schemeClr val="dk1"/>
                        </a:solidFill>
                        <a:latin typeface="+mn-lt"/>
                        <a:ea typeface="+mn-ea"/>
                        <a:cs typeface="+mn-cs"/>
                      </a:endParaRPr>
                    </a:p>
                  </a:txBody>
                  <a:tcPr marL="81805" marR="81805" marT="40887" marB="40887" anchor="ctr"/>
                </a:tc>
                <a:extLst>
                  <a:ext uri="{0D108BD9-81ED-4DB2-BD59-A6C34878D82A}">
                    <a16:rowId xmlns:a16="http://schemas.microsoft.com/office/drawing/2014/main" val="2816862539"/>
                  </a:ext>
                </a:extLst>
              </a:tr>
              <a:tr h="389418">
                <a:tc>
                  <a:txBody>
                    <a:bodyPr/>
                    <a:lstStyle/>
                    <a:p>
                      <a:pPr algn="ctr"/>
                      <a:r>
                        <a:rPr lang="en-GB" sz="900" noProof="0" dirty="0" smtClean="0">
                          <a:solidFill>
                            <a:schemeClr val="tx1"/>
                          </a:solidFill>
                        </a:rPr>
                        <a:t>6</a:t>
                      </a:r>
                      <a:endParaRPr lang="en-GB" sz="900" noProof="0" dirty="0">
                        <a:solidFill>
                          <a:schemeClr val="tx1"/>
                        </a:solidFill>
                      </a:endParaRPr>
                    </a:p>
                  </a:txBody>
                  <a:tcPr marL="81805" marR="81805" marT="40887" marB="40887" anchor="ctr"/>
                </a:tc>
                <a:tc>
                  <a:txBody>
                    <a:bodyPr/>
                    <a:lstStyle/>
                    <a:p>
                      <a:pPr algn="l"/>
                      <a:r>
                        <a:rPr lang="en-GB" sz="900" noProof="0" dirty="0" err="1" smtClean="0">
                          <a:solidFill>
                            <a:schemeClr val="tx1"/>
                          </a:solidFill>
                        </a:rPr>
                        <a:t>eSIM</a:t>
                      </a:r>
                      <a:r>
                        <a:rPr lang="en-GB" sz="900" noProof="0" dirty="0" smtClean="0">
                          <a:solidFill>
                            <a:schemeClr val="tx1"/>
                          </a:solidFill>
                        </a:rPr>
                        <a:t> SMDP+ (Consumer_3_Rakuten)</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US" sz="900" kern="1200" noProof="0" dirty="0" smtClean="0">
                          <a:solidFill>
                            <a:schemeClr val="dk1"/>
                          </a:solidFill>
                          <a:latin typeface="+mn-lt"/>
                          <a:ea typeface="+mn-ea"/>
                          <a:cs typeface="+mn-cs"/>
                        </a:rPr>
                        <a:t>Dedicated for </a:t>
                      </a:r>
                      <a:r>
                        <a:rPr lang="en-US" sz="900" kern="1200" noProof="0" dirty="0" err="1" smtClean="0">
                          <a:solidFill>
                            <a:schemeClr val="dk1"/>
                          </a:solidFill>
                          <a:latin typeface="+mn-lt"/>
                          <a:ea typeface="+mn-ea"/>
                          <a:cs typeface="+mn-cs"/>
                        </a:rPr>
                        <a:t>Rakuten</a:t>
                      </a:r>
                      <a:r>
                        <a:rPr lang="en-US" sz="900" kern="1200" noProof="0" dirty="0" smtClean="0">
                          <a:solidFill>
                            <a:schemeClr val="dk1"/>
                          </a:solidFill>
                          <a:latin typeface="+mn-lt"/>
                          <a:ea typeface="+mn-ea"/>
                          <a:cs typeface="+mn-cs"/>
                        </a:rPr>
                        <a:t> hosted in DCT</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WW NOC(IRT)</a:t>
                      </a:r>
                    </a:p>
                  </a:txBody>
                  <a:tcPr marL="81805" marR="81805" marT="40887" marB="40887" anchor="ctr"/>
                </a:tc>
                <a:tc>
                  <a:txBody>
                    <a:bodyPr/>
                    <a:lstStyle/>
                    <a:p>
                      <a:pPr marL="0" algn="ctr" defTabSz="457200" rtl="0" eaLnBrk="1" latinLnBrk="0" hangingPunct="1"/>
                      <a:r>
                        <a:rPr lang="en-GB" sz="900" kern="1200" noProof="0" dirty="0" smtClean="0">
                          <a:solidFill>
                            <a:schemeClr val="dk1"/>
                          </a:solidFill>
                          <a:latin typeface="Century Gothic"/>
                          <a:ea typeface="+mn-ea"/>
                          <a:cs typeface="+mn-cs"/>
                        </a:rPr>
                        <a:t>SDM (Andy</a:t>
                      </a:r>
                      <a:r>
                        <a:rPr lang="en-GB" sz="900" kern="1200" baseline="0" noProof="0" dirty="0" smtClean="0">
                          <a:solidFill>
                            <a:schemeClr val="dk1"/>
                          </a:solidFill>
                          <a:latin typeface="Century Gothic"/>
                          <a:ea typeface="+mn-ea"/>
                          <a:cs typeface="+mn-cs"/>
                        </a:rPr>
                        <a:t> Park)</a:t>
                      </a:r>
                      <a:endParaRPr lang="en-GB" sz="900" kern="1200" noProof="0" dirty="0">
                        <a:solidFill>
                          <a:schemeClr val="dk1"/>
                        </a:solidFill>
                        <a:latin typeface="Century Gothic"/>
                        <a:ea typeface="+mn-ea"/>
                        <a:cs typeface="+mn-cs"/>
                      </a:endParaRPr>
                    </a:p>
                  </a:txBody>
                  <a:tcPr marL="81805" marR="81805" marT="40887" marB="40887" anchor="ctr"/>
                </a:tc>
                <a:extLst>
                  <a:ext uri="{0D108BD9-81ED-4DB2-BD59-A6C34878D82A}">
                    <a16:rowId xmlns:a16="http://schemas.microsoft.com/office/drawing/2014/main" val="491229370"/>
                  </a:ext>
                </a:extLst>
              </a:tr>
              <a:tr h="450705">
                <a:tc>
                  <a:txBody>
                    <a:bodyPr/>
                    <a:lstStyle/>
                    <a:p>
                      <a:pPr algn="ctr"/>
                      <a:r>
                        <a:rPr lang="en-GB" sz="900" noProof="0" dirty="0" smtClean="0">
                          <a:solidFill>
                            <a:schemeClr val="tx1"/>
                          </a:solidFill>
                        </a:rPr>
                        <a:t>7</a:t>
                      </a:r>
                      <a:endParaRPr lang="en-GB" sz="900" noProof="0" dirty="0">
                        <a:solidFill>
                          <a:schemeClr val="tx1"/>
                        </a:solidFill>
                      </a:endParaRPr>
                    </a:p>
                  </a:txBody>
                  <a:tcPr marL="81805" marR="81805" marT="40887" marB="40887" anchor="ctr"/>
                </a:tc>
                <a:tc>
                  <a:txBody>
                    <a:bodyPr/>
                    <a:lstStyle/>
                    <a:p>
                      <a:pPr algn="l"/>
                      <a:r>
                        <a:rPr lang="en-GB" sz="900" noProof="0" dirty="0" err="1" smtClean="0">
                          <a:solidFill>
                            <a:schemeClr val="tx1"/>
                          </a:solidFill>
                        </a:rPr>
                        <a:t>eSIM</a:t>
                      </a:r>
                      <a:r>
                        <a:rPr lang="en-GB" sz="900" noProof="0" dirty="0" smtClean="0">
                          <a:solidFill>
                            <a:schemeClr val="tx1"/>
                          </a:solidFill>
                        </a:rPr>
                        <a:t> SMDP+ (Consumer_2_SB_Incident)</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US" sz="900" kern="1200" noProof="0" dirty="0" smtClean="0">
                          <a:solidFill>
                            <a:schemeClr val="dk1"/>
                          </a:solidFill>
                          <a:latin typeface="+mn-lt"/>
                          <a:ea typeface="+mn-ea"/>
                          <a:cs typeface="+mn-cs"/>
                        </a:rPr>
                        <a:t>Dedicated for </a:t>
                      </a:r>
                      <a:r>
                        <a:rPr lang="en-US" sz="900" kern="1200" noProof="0" dirty="0" err="1" smtClean="0">
                          <a:solidFill>
                            <a:schemeClr val="dk1"/>
                          </a:solidFill>
                          <a:latin typeface="+mn-lt"/>
                          <a:ea typeface="+mn-ea"/>
                          <a:cs typeface="+mn-cs"/>
                        </a:rPr>
                        <a:t>SoftBank</a:t>
                      </a:r>
                      <a:r>
                        <a:rPr lang="en-US" sz="900" kern="1200" noProof="0" dirty="0" smtClean="0">
                          <a:solidFill>
                            <a:schemeClr val="dk1"/>
                          </a:solidFill>
                          <a:latin typeface="+mn-lt"/>
                          <a:ea typeface="+mn-ea"/>
                          <a:cs typeface="+mn-cs"/>
                        </a:rPr>
                        <a:t> hosted in DCT - For INCIDENT ONLY</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WW NOC(IRT)</a:t>
                      </a:r>
                    </a:p>
                  </a:txBody>
                  <a:tcPr marL="81805" marR="81805" marT="40887" marB="40887" anchor="ctr"/>
                </a:tc>
                <a:tc>
                  <a:txBody>
                    <a:bodyPr/>
                    <a:lstStyle/>
                    <a:p>
                      <a:pPr marL="0" algn="ctr" defTabSz="457200" rtl="0" eaLnBrk="1" latinLnBrk="0" hangingPunct="1"/>
                      <a:r>
                        <a:rPr lang="en-GB" sz="900" kern="1200" noProof="0" dirty="0" smtClean="0">
                          <a:solidFill>
                            <a:schemeClr val="dk1"/>
                          </a:solidFill>
                          <a:latin typeface="Century Gothic"/>
                          <a:ea typeface="+mn-ea"/>
                          <a:cs typeface="+mn-cs"/>
                        </a:rPr>
                        <a:t>NA</a:t>
                      </a:r>
                      <a:endParaRPr lang="en-GB" sz="900" kern="1200" noProof="0" dirty="0">
                        <a:solidFill>
                          <a:schemeClr val="dk1"/>
                        </a:solidFill>
                        <a:latin typeface="Century Gothic"/>
                        <a:ea typeface="+mn-ea"/>
                        <a:cs typeface="+mn-cs"/>
                      </a:endParaRPr>
                    </a:p>
                  </a:txBody>
                  <a:tcPr marL="81805" marR="81805" marT="40887" marB="40887" anchor="ctr"/>
                </a:tc>
                <a:extLst>
                  <a:ext uri="{0D108BD9-81ED-4DB2-BD59-A6C34878D82A}">
                    <a16:rowId xmlns:a16="http://schemas.microsoft.com/office/drawing/2014/main" val="2721951252"/>
                  </a:ext>
                </a:extLst>
              </a:tr>
              <a:tr h="539414">
                <a:tc>
                  <a:txBody>
                    <a:bodyPr/>
                    <a:lstStyle/>
                    <a:p>
                      <a:pPr algn="ctr"/>
                      <a:r>
                        <a:rPr lang="en-GB" sz="900" noProof="0" dirty="0" smtClean="0">
                          <a:solidFill>
                            <a:schemeClr val="tx1"/>
                          </a:solidFill>
                        </a:rPr>
                        <a:t>8</a:t>
                      </a:r>
                      <a:endParaRPr lang="en-GB" sz="900" noProof="0" dirty="0">
                        <a:solidFill>
                          <a:schemeClr val="tx1"/>
                        </a:solidFill>
                      </a:endParaRPr>
                    </a:p>
                  </a:txBody>
                  <a:tcPr marL="81805" marR="81805" marT="40887" marB="40887" anchor="ctr"/>
                </a:tc>
                <a:tc>
                  <a:txBody>
                    <a:bodyPr/>
                    <a:lstStyle/>
                    <a:p>
                      <a:pPr algn="l"/>
                      <a:r>
                        <a:rPr lang="en-GB" sz="900" noProof="0" dirty="0" err="1" smtClean="0">
                          <a:solidFill>
                            <a:schemeClr val="tx1"/>
                          </a:solidFill>
                        </a:rPr>
                        <a:t>eSIM</a:t>
                      </a:r>
                      <a:r>
                        <a:rPr lang="en-GB" sz="900" noProof="0" dirty="0" smtClean="0">
                          <a:solidFill>
                            <a:schemeClr val="tx1"/>
                          </a:solidFill>
                        </a:rPr>
                        <a:t> SMDP+ (Consumer_2_SB_Maintenance)</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US" sz="900" kern="1200" noProof="0" dirty="0" smtClean="0">
                          <a:solidFill>
                            <a:schemeClr val="dk1"/>
                          </a:solidFill>
                          <a:latin typeface="+mn-lt"/>
                          <a:ea typeface="+mn-ea"/>
                          <a:cs typeface="+mn-cs"/>
                        </a:rPr>
                        <a:t>Dedicated for </a:t>
                      </a:r>
                      <a:r>
                        <a:rPr lang="en-US" sz="900" kern="1200" noProof="0" dirty="0" err="1" smtClean="0">
                          <a:solidFill>
                            <a:schemeClr val="dk1"/>
                          </a:solidFill>
                          <a:latin typeface="+mn-lt"/>
                          <a:ea typeface="+mn-ea"/>
                          <a:cs typeface="+mn-cs"/>
                        </a:rPr>
                        <a:t>SoftBank</a:t>
                      </a:r>
                      <a:r>
                        <a:rPr lang="en-US" sz="900" kern="1200" noProof="0" dirty="0" smtClean="0">
                          <a:solidFill>
                            <a:schemeClr val="dk1"/>
                          </a:solidFill>
                          <a:latin typeface="+mn-lt"/>
                          <a:ea typeface="+mn-ea"/>
                          <a:cs typeface="+mn-cs"/>
                        </a:rPr>
                        <a:t> hosted in DCT - For MAINTENANCE ONLY</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algn="ctr" defTabSz="457200" rtl="0" eaLnBrk="1" latinLnBrk="0" hangingPunct="1"/>
                      <a:r>
                        <a:rPr lang="en-GB" sz="900" kern="1200" noProof="0" dirty="0" smtClean="0">
                          <a:solidFill>
                            <a:schemeClr val="dk1"/>
                          </a:solidFill>
                          <a:latin typeface="+mn-lt"/>
                          <a:ea typeface="+mn-ea"/>
                          <a:cs typeface="+mn-cs"/>
                        </a:rPr>
                        <a:t>NA(</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SDM (Mansfield</a:t>
                      </a:r>
                      <a:r>
                        <a:rPr lang="en-GB" sz="900" kern="1200" baseline="0" noProof="0" dirty="0" smtClean="0">
                          <a:solidFill>
                            <a:schemeClr val="dk1"/>
                          </a:solidFill>
                          <a:latin typeface="+mn-lt"/>
                          <a:ea typeface="+mn-ea"/>
                          <a:cs typeface="+mn-cs"/>
                        </a:rPr>
                        <a:t> Yip)</a:t>
                      </a:r>
                      <a:endParaRPr lang="en-GB" sz="900" kern="1200" noProof="0" dirty="0">
                        <a:solidFill>
                          <a:schemeClr val="dk1"/>
                        </a:solidFill>
                        <a:latin typeface="Century Gothic"/>
                        <a:ea typeface="+mn-ea"/>
                        <a:cs typeface="+mn-cs"/>
                      </a:endParaRPr>
                    </a:p>
                  </a:txBody>
                  <a:tcPr marL="81805" marR="81805" marT="40887" marB="40887" anchor="ctr"/>
                </a:tc>
                <a:extLst>
                  <a:ext uri="{0D108BD9-81ED-4DB2-BD59-A6C34878D82A}">
                    <a16:rowId xmlns:a16="http://schemas.microsoft.com/office/drawing/2014/main" val="892321348"/>
                  </a:ext>
                </a:extLst>
              </a:tr>
            </a:tbl>
          </a:graphicData>
        </a:graphic>
      </p:graphicFrame>
    </p:spTree>
    <p:extLst>
      <p:ext uri="{BB962C8B-B14F-4D97-AF65-F5344CB8AC3E}">
        <p14:creationId xmlns:p14="http://schemas.microsoft.com/office/powerpoint/2010/main" val="3309206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Statuspage</a:t>
            </a:r>
            <a:r>
              <a:rPr lang="en-GB" dirty="0" smtClean="0"/>
              <a:t> Components</a:t>
            </a:r>
            <a:endParaRPr lang="en-GB" b="0" dirty="0"/>
          </a:p>
        </p:txBody>
      </p:sp>
      <p:sp>
        <p:nvSpPr>
          <p:cNvPr id="3" name="Espace réservé du contenu 2"/>
          <p:cNvSpPr>
            <a:spLocks noGrp="1"/>
          </p:cNvSpPr>
          <p:nvPr>
            <p:ph idx="1"/>
          </p:nvPr>
        </p:nvSpPr>
        <p:spPr/>
        <p:txBody>
          <a:bodyPr/>
          <a:lstStyle/>
          <a:p>
            <a:pPr lvl="0">
              <a:buClr>
                <a:srgbClr val="309DB5"/>
              </a:buClr>
            </a:pPr>
            <a:r>
              <a:rPr lang="en-US" sz="1400" b="0" dirty="0" smtClean="0">
                <a:solidFill>
                  <a:srgbClr val="242A75">
                    <a:lumMod val="90000"/>
                    <a:lumOff val="10000"/>
                  </a:srgbClr>
                </a:solidFill>
              </a:rPr>
              <a:t>M2M</a:t>
            </a:r>
            <a:endParaRPr lang="en-US" sz="1200" b="0" dirty="0">
              <a:solidFill>
                <a:schemeClr val="tx1">
                  <a:lumMod val="90000"/>
                  <a:lumOff val="10000"/>
                </a:schemeClr>
              </a:solidFill>
            </a:endParaRPr>
          </a:p>
          <a:p>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graphicFrame>
        <p:nvGraphicFramePr>
          <p:cNvPr id="4" name="Espace réservé du contenu 3"/>
          <p:cNvGraphicFramePr>
            <a:graphicFrameLocks/>
          </p:cNvGraphicFramePr>
          <p:nvPr>
            <p:extLst>
              <p:ext uri="{D42A27DB-BD31-4B8C-83A1-F6EECF244321}">
                <p14:modId xmlns:p14="http://schemas.microsoft.com/office/powerpoint/2010/main" val="4205508617"/>
              </p:ext>
            </p:extLst>
          </p:nvPr>
        </p:nvGraphicFramePr>
        <p:xfrm>
          <a:off x="373424" y="1089570"/>
          <a:ext cx="8481126" cy="3474374"/>
        </p:xfrm>
        <a:graphic>
          <a:graphicData uri="http://schemas.openxmlformats.org/drawingml/2006/table">
            <a:tbl>
              <a:tblPr firstRow="1" bandRow="1">
                <a:tableStyleId>{F5AB1C69-6EDB-4FF4-983F-18BD219EF322}</a:tableStyleId>
              </a:tblPr>
              <a:tblGrid>
                <a:gridCol w="221294">
                  <a:extLst>
                    <a:ext uri="{9D8B030D-6E8A-4147-A177-3AD203B41FA5}">
                      <a16:colId xmlns:a16="http://schemas.microsoft.com/office/drawing/2014/main" val="2153752812"/>
                    </a:ext>
                  </a:extLst>
                </a:gridCol>
                <a:gridCol w="1714306">
                  <a:extLst>
                    <a:ext uri="{9D8B030D-6E8A-4147-A177-3AD203B41FA5}">
                      <a16:colId xmlns:a16="http://schemas.microsoft.com/office/drawing/2014/main" val="20000"/>
                    </a:ext>
                  </a:extLst>
                </a:gridCol>
                <a:gridCol w="3216847">
                  <a:extLst>
                    <a:ext uri="{9D8B030D-6E8A-4147-A177-3AD203B41FA5}">
                      <a16:colId xmlns:a16="http://schemas.microsoft.com/office/drawing/2014/main" val="20001"/>
                    </a:ext>
                  </a:extLst>
                </a:gridCol>
                <a:gridCol w="1598555">
                  <a:extLst>
                    <a:ext uri="{9D8B030D-6E8A-4147-A177-3AD203B41FA5}">
                      <a16:colId xmlns:a16="http://schemas.microsoft.com/office/drawing/2014/main" val="1576088706"/>
                    </a:ext>
                  </a:extLst>
                </a:gridCol>
                <a:gridCol w="1730124">
                  <a:extLst>
                    <a:ext uri="{9D8B030D-6E8A-4147-A177-3AD203B41FA5}">
                      <a16:colId xmlns:a16="http://schemas.microsoft.com/office/drawing/2014/main" val="2478779"/>
                    </a:ext>
                  </a:extLst>
                </a:gridCol>
              </a:tblGrid>
              <a:tr h="279848">
                <a:tc>
                  <a:txBody>
                    <a:bodyPr/>
                    <a:lstStyle/>
                    <a:p>
                      <a:pPr algn="ctr"/>
                      <a:endParaRPr lang="en-GB" sz="1050" noProof="0" dirty="0"/>
                    </a:p>
                  </a:txBody>
                  <a:tcPr marL="81805" marR="81805" marT="40887" marB="40887" anchor="ctr"/>
                </a:tc>
                <a:tc>
                  <a:txBody>
                    <a:bodyPr/>
                    <a:lstStyle>
                      <a:lvl1pPr marL="0" algn="l" defTabSz="457200" rtl="0" eaLnBrk="1" latinLnBrk="0" hangingPunct="1">
                        <a:defRPr sz="1800" b="1" kern="1200">
                          <a:solidFill>
                            <a:schemeClr val="lt1"/>
                          </a:solidFill>
                          <a:latin typeface="Century Gothic"/>
                        </a:defRPr>
                      </a:lvl1pPr>
                      <a:lvl2pPr marL="457200" algn="l" defTabSz="457200" rtl="0" eaLnBrk="1" latinLnBrk="0" hangingPunct="1">
                        <a:defRPr sz="1800" b="1" kern="1200">
                          <a:solidFill>
                            <a:schemeClr val="lt1"/>
                          </a:solidFill>
                          <a:latin typeface="Century Gothic"/>
                        </a:defRPr>
                      </a:lvl2pPr>
                      <a:lvl3pPr marL="914400" algn="l" defTabSz="457200" rtl="0" eaLnBrk="1" latinLnBrk="0" hangingPunct="1">
                        <a:defRPr sz="1800" b="1" kern="1200">
                          <a:solidFill>
                            <a:schemeClr val="lt1"/>
                          </a:solidFill>
                          <a:latin typeface="Century Gothic"/>
                        </a:defRPr>
                      </a:lvl3pPr>
                      <a:lvl4pPr marL="1371600" algn="l" defTabSz="457200" rtl="0" eaLnBrk="1" latinLnBrk="0" hangingPunct="1">
                        <a:defRPr sz="1800" b="1" kern="1200">
                          <a:solidFill>
                            <a:schemeClr val="lt1"/>
                          </a:solidFill>
                          <a:latin typeface="Century Gothic"/>
                        </a:defRPr>
                      </a:lvl4pPr>
                      <a:lvl5pPr marL="1828800" algn="l" defTabSz="457200" rtl="0" eaLnBrk="1" latinLnBrk="0" hangingPunct="1">
                        <a:defRPr sz="1800" b="1" kern="1200">
                          <a:solidFill>
                            <a:schemeClr val="lt1"/>
                          </a:solidFill>
                          <a:latin typeface="Century Gothic"/>
                        </a:defRPr>
                      </a:lvl5pPr>
                      <a:lvl6pPr marL="2286000" algn="l" defTabSz="457200" rtl="0" eaLnBrk="1" latinLnBrk="0" hangingPunct="1">
                        <a:defRPr sz="1800" b="1" kern="1200">
                          <a:solidFill>
                            <a:schemeClr val="lt1"/>
                          </a:solidFill>
                          <a:latin typeface="Century Gothic"/>
                        </a:defRPr>
                      </a:lvl6pPr>
                      <a:lvl7pPr marL="2743200" algn="l" defTabSz="457200" rtl="0" eaLnBrk="1" latinLnBrk="0" hangingPunct="1">
                        <a:defRPr sz="1800" b="1" kern="1200">
                          <a:solidFill>
                            <a:schemeClr val="lt1"/>
                          </a:solidFill>
                          <a:latin typeface="Century Gothic"/>
                        </a:defRPr>
                      </a:lvl7pPr>
                      <a:lvl8pPr marL="3200400" algn="l" defTabSz="457200" rtl="0" eaLnBrk="1" latinLnBrk="0" hangingPunct="1">
                        <a:defRPr sz="1800" b="1" kern="1200">
                          <a:solidFill>
                            <a:schemeClr val="lt1"/>
                          </a:solidFill>
                          <a:latin typeface="Century Gothic"/>
                        </a:defRPr>
                      </a:lvl8pPr>
                      <a:lvl9pPr marL="3657600" algn="l" defTabSz="457200" rtl="0" eaLnBrk="1" latinLnBrk="0" hangingPunct="1">
                        <a:defRPr sz="1800" b="1" kern="1200">
                          <a:solidFill>
                            <a:schemeClr val="lt1"/>
                          </a:solidFill>
                          <a:latin typeface="Century Gothic"/>
                        </a:defRPr>
                      </a:lvl9pPr>
                    </a:lstStyle>
                    <a:p>
                      <a:pPr algn="ctr"/>
                      <a:r>
                        <a:rPr lang="en-GB" sz="1050" noProof="0" dirty="0" smtClean="0"/>
                        <a:t>Name</a:t>
                      </a:r>
                      <a:endParaRPr lang="en-GB" sz="1050" noProof="0" dirty="0"/>
                    </a:p>
                  </a:txBody>
                  <a:tcPr marL="81805" marR="81805" marT="40887" marB="40887" anchor="ctr"/>
                </a:tc>
                <a:tc>
                  <a:txBody>
                    <a:bodyPr/>
                    <a:lstStyle>
                      <a:lvl1pPr marL="0" algn="l" defTabSz="457200" rtl="0" eaLnBrk="1" latinLnBrk="0" hangingPunct="1">
                        <a:defRPr sz="1800" b="1" kern="1200">
                          <a:solidFill>
                            <a:schemeClr val="lt1"/>
                          </a:solidFill>
                          <a:latin typeface="Century Gothic"/>
                        </a:defRPr>
                      </a:lvl1pPr>
                      <a:lvl2pPr marL="457200" algn="l" defTabSz="457200" rtl="0" eaLnBrk="1" latinLnBrk="0" hangingPunct="1">
                        <a:defRPr sz="1800" b="1" kern="1200">
                          <a:solidFill>
                            <a:schemeClr val="lt1"/>
                          </a:solidFill>
                          <a:latin typeface="Century Gothic"/>
                        </a:defRPr>
                      </a:lvl2pPr>
                      <a:lvl3pPr marL="914400" algn="l" defTabSz="457200" rtl="0" eaLnBrk="1" latinLnBrk="0" hangingPunct="1">
                        <a:defRPr sz="1800" b="1" kern="1200">
                          <a:solidFill>
                            <a:schemeClr val="lt1"/>
                          </a:solidFill>
                          <a:latin typeface="Century Gothic"/>
                        </a:defRPr>
                      </a:lvl3pPr>
                      <a:lvl4pPr marL="1371600" algn="l" defTabSz="457200" rtl="0" eaLnBrk="1" latinLnBrk="0" hangingPunct="1">
                        <a:defRPr sz="1800" b="1" kern="1200">
                          <a:solidFill>
                            <a:schemeClr val="lt1"/>
                          </a:solidFill>
                          <a:latin typeface="Century Gothic"/>
                        </a:defRPr>
                      </a:lvl4pPr>
                      <a:lvl5pPr marL="1828800" algn="l" defTabSz="457200" rtl="0" eaLnBrk="1" latinLnBrk="0" hangingPunct="1">
                        <a:defRPr sz="1800" b="1" kern="1200">
                          <a:solidFill>
                            <a:schemeClr val="lt1"/>
                          </a:solidFill>
                          <a:latin typeface="Century Gothic"/>
                        </a:defRPr>
                      </a:lvl5pPr>
                      <a:lvl6pPr marL="2286000" algn="l" defTabSz="457200" rtl="0" eaLnBrk="1" latinLnBrk="0" hangingPunct="1">
                        <a:defRPr sz="1800" b="1" kern="1200">
                          <a:solidFill>
                            <a:schemeClr val="lt1"/>
                          </a:solidFill>
                          <a:latin typeface="Century Gothic"/>
                        </a:defRPr>
                      </a:lvl6pPr>
                      <a:lvl7pPr marL="2743200" algn="l" defTabSz="457200" rtl="0" eaLnBrk="1" latinLnBrk="0" hangingPunct="1">
                        <a:defRPr sz="1800" b="1" kern="1200">
                          <a:solidFill>
                            <a:schemeClr val="lt1"/>
                          </a:solidFill>
                          <a:latin typeface="Century Gothic"/>
                        </a:defRPr>
                      </a:lvl7pPr>
                      <a:lvl8pPr marL="3200400" algn="l" defTabSz="457200" rtl="0" eaLnBrk="1" latinLnBrk="0" hangingPunct="1">
                        <a:defRPr sz="1800" b="1" kern="1200">
                          <a:solidFill>
                            <a:schemeClr val="lt1"/>
                          </a:solidFill>
                          <a:latin typeface="Century Gothic"/>
                        </a:defRPr>
                      </a:lvl8pPr>
                      <a:lvl9pPr marL="3657600" algn="l" defTabSz="457200" rtl="0" eaLnBrk="1" latinLnBrk="0" hangingPunct="1">
                        <a:defRPr sz="1800" b="1" kern="1200">
                          <a:solidFill>
                            <a:schemeClr val="lt1"/>
                          </a:solidFill>
                          <a:latin typeface="Century Gothic"/>
                        </a:defRPr>
                      </a:lvl9pPr>
                    </a:lstStyle>
                    <a:p>
                      <a:pPr algn="ctr"/>
                      <a:r>
                        <a:rPr lang="en-GB" sz="1050" noProof="0" dirty="0"/>
                        <a:t>Description</a:t>
                      </a:r>
                    </a:p>
                  </a:txBody>
                  <a:tcPr marL="81805" marR="81805" marT="40887" marB="40887" anchor="ctr"/>
                </a:tc>
                <a:tc>
                  <a:txBody>
                    <a:bodyPr/>
                    <a:lstStyle/>
                    <a:p>
                      <a:pPr algn="ctr"/>
                      <a:r>
                        <a:rPr lang="en-GB" sz="1050" noProof="0" dirty="0" smtClean="0"/>
                        <a:t>Incident Managed by</a:t>
                      </a:r>
                      <a:endParaRPr lang="en-GB" sz="1050" noProof="0" dirty="0"/>
                    </a:p>
                  </a:txBody>
                  <a:tcPr marL="81805" marR="81805" marT="40887" marB="40887" anchor="ctr"/>
                </a:tc>
                <a:tc>
                  <a:txBody>
                    <a:bodyPr/>
                    <a:lstStyle/>
                    <a:p>
                      <a:pPr algn="ctr"/>
                      <a:r>
                        <a:rPr lang="en-GB" sz="1050" noProof="0" dirty="0" smtClean="0"/>
                        <a:t>MW</a:t>
                      </a:r>
                      <a:r>
                        <a:rPr lang="en-GB" sz="1050" baseline="0" noProof="0" dirty="0" smtClean="0"/>
                        <a:t> Publisher</a:t>
                      </a:r>
                      <a:endParaRPr lang="en-GB" sz="1050" noProof="0" dirty="0"/>
                    </a:p>
                  </a:txBody>
                  <a:tcPr marL="81805" marR="81805" marT="40887" marB="40887" anchor="ctr"/>
                </a:tc>
                <a:extLst>
                  <a:ext uri="{0D108BD9-81ED-4DB2-BD59-A6C34878D82A}">
                    <a16:rowId xmlns:a16="http://schemas.microsoft.com/office/drawing/2014/main" val="10000"/>
                  </a:ext>
                </a:extLst>
              </a:tr>
              <a:tr h="296612">
                <a:tc>
                  <a:txBody>
                    <a:bodyPr/>
                    <a:lstStyle/>
                    <a:p>
                      <a:pPr algn="ctr"/>
                      <a:r>
                        <a:rPr lang="en-GB" sz="900" noProof="0" dirty="0" smtClean="0"/>
                        <a:t>1</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US" sz="900" noProof="0" dirty="0" smtClean="0">
                          <a:solidFill>
                            <a:schemeClr val="tx1"/>
                          </a:solidFill>
                        </a:rPr>
                        <a:t>KDDI M2M OSM Hosted Services - Production</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US" sz="900" kern="1200" noProof="0" dirty="0" smtClean="0">
                          <a:solidFill>
                            <a:schemeClr val="dk1"/>
                          </a:solidFill>
                          <a:latin typeface="Century Gothic"/>
                          <a:ea typeface="+mn-ea"/>
                          <a:cs typeface="+mn-cs"/>
                        </a:rPr>
                        <a:t>Dedicated for KDDI Production hosted in DCT</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algn="ctr"/>
                      <a:r>
                        <a:rPr lang="en-GB" sz="900" kern="1200" noProof="0" dirty="0" smtClean="0">
                          <a:solidFill>
                            <a:schemeClr val="dk1"/>
                          </a:solidFill>
                          <a:latin typeface="Century Gothic"/>
                          <a:ea typeface="+mn-ea"/>
                          <a:cs typeface="+mn-cs"/>
                        </a:rPr>
                        <a:t>WW NOC(IRT)</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algn="ctr"/>
                      <a:r>
                        <a:rPr lang="en-GB" sz="900" kern="1200" noProof="0" dirty="0" smtClean="0">
                          <a:solidFill>
                            <a:schemeClr val="dk1"/>
                          </a:solidFill>
                          <a:latin typeface="Century Gothic"/>
                          <a:ea typeface="+mn-ea"/>
                          <a:cs typeface="+mn-cs"/>
                        </a:rPr>
                        <a:t>SDM (Yusuke)</a:t>
                      </a:r>
                      <a:endParaRPr lang="en-GB" sz="900" kern="1200" noProof="0" dirty="0">
                        <a:solidFill>
                          <a:schemeClr val="dk1"/>
                        </a:solidFill>
                        <a:latin typeface="Century Gothic"/>
                        <a:ea typeface="+mn-ea"/>
                        <a:cs typeface="+mn-cs"/>
                      </a:endParaRPr>
                    </a:p>
                  </a:txBody>
                  <a:tcPr marL="81805" marR="81805" marT="40887" marB="40887" anchor="ctr"/>
                </a:tc>
                <a:extLst>
                  <a:ext uri="{0D108BD9-81ED-4DB2-BD59-A6C34878D82A}">
                    <a16:rowId xmlns:a16="http://schemas.microsoft.com/office/drawing/2014/main" val="10001"/>
                  </a:ext>
                </a:extLst>
              </a:tr>
              <a:tr h="296612">
                <a:tc>
                  <a:txBody>
                    <a:bodyPr/>
                    <a:lstStyle/>
                    <a:p>
                      <a:pPr algn="ctr"/>
                      <a:r>
                        <a:rPr lang="en-GB" sz="900" noProof="0" dirty="0" smtClean="0"/>
                        <a:t>2</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noProof="0" dirty="0" smtClean="0">
                          <a:solidFill>
                            <a:schemeClr val="tx1"/>
                          </a:solidFill>
                        </a:rPr>
                        <a:t>KDDI M2M OSM Hosted Services - LAB</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algn="l" defTabSz="457200" rtl="0" eaLnBrk="1" latinLnBrk="0" hangingPunct="1"/>
                      <a:r>
                        <a:rPr lang="en-US" sz="900" kern="1200" noProof="0" dirty="0" smtClean="0">
                          <a:solidFill>
                            <a:schemeClr val="dk1"/>
                          </a:solidFill>
                          <a:latin typeface="Century Gothic"/>
                          <a:ea typeface="+mn-ea"/>
                          <a:cs typeface="+mn-cs"/>
                        </a:rPr>
                        <a:t>Dedicated for KDDI LAB (aka PILOT) hosted in DCT</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WW NOC(IRT)</a:t>
                      </a: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SDM (Yusuke)</a:t>
                      </a:r>
                    </a:p>
                  </a:txBody>
                  <a:tcPr marL="81805" marR="81805" marT="40887" marB="40887" anchor="ctr"/>
                </a:tc>
                <a:extLst>
                  <a:ext uri="{0D108BD9-81ED-4DB2-BD59-A6C34878D82A}">
                    <a16:rowId xmlns:a16="http://schemas.microsoft.com/office/drawing/2014/main" val="10002"/>
                  </a:ext>
                </a:extLst>
              </a:tr>
              <a:tr h="296612">
                <a:tc>
                  <a:txBody>
                    <a:bodyPr/>
                    <a:lstStyle/>
                    <a:p>
                      <a:pPr algn="ctr"/>
                      <a:r>
                        <a:rPr lang="en-GB" sz="900" noProof="0" dirty="0" smtClean="0"/>
                        <a:t>3</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GB" sz="900" noProof="0" dirty="0" err="1" smtClean="0">
                          <a:solidFill>
                            <a:schemeClr val="tx1"/>
                          </a:solidFill>
                        </a:rPr>
                        <a:t>eSIM</a:t>
                      </a:r>
                      <a:r>
                        <a:rPr lang="en-GB" sz="900" noProof="0" dirty="0" smtClean="0">
                          <a:solidFill>
                            <a:schemeClr val="tx1"/>
                          </a:solidFill>
                        </a:rPr>
                        <a:t> SMDP SR (PSA)</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algn="l" defTabSz="457200" rtl="0" eaLnBrk="1" latinLnBrk="0" hangingPunct="1"/>
                      <a:r>
                        <a:rPr lang="en-GB" sz="900" kern="1200" noProof="0" dirty="0" smtClean="0">
                          <a:solidFill>
                            <a:schemeClr val="dk1"/>
                          </a:solidFill>
                          <a:latin typeface="Century Gothic"/>
                          <a:ea typeface="+mn-ea"/>
                          <a:cs typeface="+mn-cs"/>
                        </a:rPr>
                        <a:t>Dedicated for PSA platform</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WW NOC(IRT)</a:t>
                      </a: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HDM (Ramz</a:t>
                      </a:r>
                      <a:r>
                        <a:rPr lang="en-GB" sz="900" kern="1200" baseline="0" noProof="0" dirty="0" smtClean="0">
                          <a:solidFill>
                            <a:schemeClr val="dk1"/>
                          </a:solidFill>
                          <a:latin typeface="+mn-lt"/>
                          <a:ea typeface="+mn-ea"/>
                          <a:cs typeface="+mn-cs"/>
                        </a:rPr>
                        <a:t>i)</a:t>
                      </a:r>
                      <a:endParaRPr lang="en-GB" sz="900" kern="1200" noProof="0" dirty="0" smtClean="0">
                        <a:solidFill>
                          <a:schemeClr val="dk1"/>
                        </a:solidFill>
                        <a:latin typeface="+mn-lt"/>
                        <a:ea typeface="+mn-ea"/>
                        <a:cs typeface="+mn-cs"/>
                      </a:endParaRPr>
                    </a:p>
                  </a:txBody>
                  <a:tcPr marL="81805" marR="81805" marT="40887" marB="40887" anchor="ctr"/>
                </a:tc>
                <a:extLst>
                  <a:ext uri="{0D108BD9-81ED-4DB2-BD59-A6C34878D82A}">
                    <a16:rowId xmlns:a16="http://schemas.microsoft.com/office/drawing/2014/main" val="10003"/>
                  </a:ext>
                </a:extLst>
              </a:tr>
              <a:tr h="296612">
                <a:tc>
                  <a:txBody>
                    <a:bodyPr/>
                    <a:lstStyle/>
                    <a:p>
                      <a:pPr algn="ctr"/>
                      <a:r>
                        <a:rPr lang="en-GB" sz="900" noProof="0" dirty="0" smtClean="0">
                          <a:solidFill>
                            <a:schemeClr val="tx1"/>
                          </a:solidFill>
                        </a:rPr>
                        <a:t>4</a:t>
                      </a:r>
                      <a:endParaRPr lang="en-GB" sz="900" noProof="0" dirty="0">
                        <a:solidFill>
                          <a:schemeClr val="tx1"/>
                        </a:solidFill>
                      </a:endParaRPr>
                    </a:p>
                  </a:txBody>
                  <a:tcPr marL="81805" marR="81805" marT="40887" marB="40887" anchor="ctr"/>
                </a:tc>
                <a:tc>
                  <a:txBody>
                    <a:bodyPr/>
                    <a:lstStyle/>
                    <a:p>
                      <a:pPr algn="l"/>
                      <a:r>
                        <a:rPr lang="en-GB" sz="900" noProof="0" dirty="0" err="1" smtClean="0">
                          <a:solidFill>
                            <a:schemeClr val="tx1"/>
                          </a:solidFill>
                        </a:rPr>
                        <a:t>eSIM</a:t>
                      </a:r>
                      <a:r>
                        <a:rPr lang="en-GB" sz="900" noProof="0" dirty="0" smtClean="0">
                          <a:solidFill>
                            <a:schemeClr val="tx1"/>
                          </a:solidFill>
                        </a:rPr>
                        <a:t> SMDP SR (M2M_1)</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GB" sz="900" kern="1200" noProof="0" dirty="0" smtClean="0">
                          <a:solidFill>
                            <a:schemeClr val="dk1"/>
                          </a:solidFill>
                          <a:latin typeface="+mn-lt"/>
                          <a:ea typeface="+mn-ea"/>
                          <a:cs typeface="+mn-cs"/>
                        </a:rPr>
                        <a:t>ALL MTNT1 tenants</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WW NOC</a:t>
                      </a:r>
                      <a:r>
                        <a:rPr lang="en-GB" sz="900" kern="1200" noProof="0" dirty="0" smtClean="0">
                          <a:solidFill>
                            <a:schemeClr val="dk1"/>
                          </a:solidFill>
                          <a:latin typeface="+mn-lt"/>
                          <a:ea typeface="+mn-ea"/>
                          <a:cs typeface="+mn-cs"/>
                        </a:rPr>
                        <a:t>(IRT)</a:t>
                      </a:r>
                      <a:endParaRPr kumimoji="0" lang="en-GB" sz="900" b="0" i="0" u="none" strike="noStrike" kern="1200" cap="none" spc="0" normalizeH="0" baseline="0" noProof="0" dirty="0" smtClean="0">
                        <a:ln>
                          <a:noFill/>
                        </a:ln>
                        <a:solidFill>
                          <a:srgbClr val="242A75"/>
                        </a:solidFill>
                        <a:effectLst/>
                        <a:uLnTx/>
                        <a:uFillTx/>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HDM (Ramzi)</a:t>
                      </a:r>
                    </a:p>
                  </a:txBody>
                  <a:tcPr marL="81805" marR="81805" marT="40887" marB="40887" anchor="ctr"/>
                </a:tc>
                <a:extLst>
                  <a:ext uri="{0D108BD9-81ED-4DB2-BD59-A6C34878D82A}">
                    <a16:rowId xmlns:a16="http://schemas.microsoft.com/office/drawing/2014/main" val="1358207885"/>
                  </a:ext>
                </a:extLst>
              </a:tr>
              <a:tr h="296612">
                <a:tc>
                  <a:txBody>
                    <a:bodyPr/>
                    <a:lstStyle/>
                    <a:p>
                      <a:pPr algn="ctr"/>
                      <a:r>
                        <a:rPr lang="en-GB" sz="900" noProof="0" dirty="0" smtClean="0">
                          <a:solidFill>
                            <a:schemeClr val="tx1"/>
                          </a:solidFill>
                        </a:rPr>
                        <a:t>5</a:t>
                      </a:r>
                      <a:endParaRPr lang="en-GB" sz="900" noProof="0" dirty="0">
                        <a:solidFill>
                          <a:schemeClr val="tx1"/>
                        </a:solidFill>
                      </a:endParaRPr>
                    </a:p>
                  </a:txBody>
                  <a:tcPr marL="81805" marR="81805" marT="40887" marB="40887" anchor="ctr"/>
                </a:tc>
                <a:tc>
                  <a:txBody>
                    <a:bodyPr/>
                    <a:lstStyle/>
                    <a:p>
                      <a:pPr algn="l"/>
                      <a:r>
                        <a:rPr lang="en-GB" sz="900" noProof="0" dirty="0" err="1" smtClean="0">
                          <a:solidFill>
                            <a:schemeClr val="tx1"/>
                          </a:solidFill>
                        </a:rPr>
                        <a:t>eSIM</a:t>
                      </a:r>
                      <a:r>
                        <a:rPr lang="en-GB" sz="900" noProof="0" dirty="0" smtClean="0">
                          <a:solidFill>
                            <a:schemeClr val="tx1"/>
                          </a:solidFill>
                        </a:rPr>
                        <a:t> SMDP SR (M2M_3)</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GB" sz="900" kern="1200" noProof="0" dirty="0" smtClean="0">
                          <a:solidFill>
                            <a:schemeClr val="dk1"/>
                          </a:solidFill>
                          <a:latin typeface="+mn-lt"/>
                          <a:ea typeface="+mn-ea"/>
                          <a:cs typeface="+mn-cs"/>
                        </a:rPr>
                        <a:t>ALL MTNT3 tenants</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WW NOC</a:t>
                      </a:r>
                      <a:r>
                        <a:rPr lang="en-GB" sz="900" kern="1200" noProof="0" dirty="0" smtClean="0">
                          <a:solidFill>
                            <a:schemeClr val="dk1"/>
                          </a:solidFill>
                          <a:latin typeface="+mn-lt"/>
                          <a:ea typeface="+mn-ea"/>
                          <a:cs typeface="+mn-cs"/>
                        </a:rPr>
                        <a:t>(IRT)</a:t>
                      </a:r>
                      <a:endParaRPr kumimoji="0" lang="en-GB" sz="900" b="0" i="0" u="none" strike="noStrike" kern="1200" cap="none" spc="0" normalizeH="0" baseline="0" noProof="0" dirty="0" smtClean="0">
                        <a:ln>
                          <a:noFill/>
                        </a:ln>
                        <a:solidFill>
                          <a:srgbClr val="242A75"/>
                        </a:solidFill>
                        <a:effectLst/>
                        <a:uLnTx/>
                        <a:uFillTx/>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HDM (Ramzi)</a:t>
                      </a:r>
                    </a:p>
                  </a:txBody>
                  <a:tcPr marL="81805" marR="81805" marT="40887" marB="40887" anchor="ctr"/>
                </a:tc>
                <a:extLst>
                  <a:ext uri="{0D108BD9-81ED-4DB2-BD59-A6C34878D82A}">
                    <a16:rowId xmlns:a16="http://schemas.microsoft.com/office/drawing/2014/main" val="2816862539"/>
                  </a:ext>
                </a:extLst>
              </a:tr>
              <a:tr h="296612">
                <a:tc>
                  <a:txBody>
                    <a:bodyPr/>
                    <a:lstStyle/>
                    <a:p>
                      <a:pPr algn="ctr"/>
                      <a:r>
                        <a:rPr lang="en-GB" sz="900" noProof="0" dirty="0" smtClean="0">
                          <a:solidFill>
                            <a:schemeClr val="tx1"/>
                          </a:solidFill>
                        </a:rPr>
                        <a:t>6</a:t>
                      </a:r>
                      <a:endParaRPr lang="en-GB" sz="900" noProof="0" dirty="0">
                        <a:solidFill>
                          <a:schemeClr val="tx1"/>
                        </a:solidFill>
                      </a:endParaRPr>
                    </a:p>
                  </a:txBody>
                  <a:tcPr marL="81805" marR="81805" marT="40887" marB="40887" anchor="ctr"/>
                </a:tc>
                <a:tc>
                  <a:txBody>
                    <a:bodyPr/>
                    <a:lstStyle/>
                    <a:p>
                      <a:pPr algn="l"/>
                      <a:r>
                        <a:rPr lang="en-GB" sz="900" noProof="0" dirty="0" err="1" smtClean="0">
                          <a:solidFill>
                            <a:schemeClr val="tx1"/>
                          </a:solidFill>
                        </a:rPr>
                        <a:t>eSIM</a:t>
                      </a:r>
                      <a:r>
                        <a:rPr lang="en-GB" sz="900" noProof="0" dirty="0" smtClean="0">
                          <a:solidFill>
                            <a:schemeClr val="tx1"/>
                          </a:solidFill>
                        </a:rPr>
                        <a:t> SMDP SR (M2M_3_SB_Incident)</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US" sz="900" kern="1200" noProof="0" dirty="0" smtClean="0">
                          <a:solidFill>
                            <a:schemeClr val="dk1"/>
                          </a:solidFill>
                          <a:latin typeface="+mn-lt"/>
                          <a:ea typeface="+mn-ea"/>
                          <a:cs typeface="+mn-cs"/>
                        </a:rPr>
                        <a:t>Dedicated for </a:t>
                      </a:r>
                      <a:r>
                        <a:rPr lang="en-US" sz="900" kern="1200" noProof="0" dirty="0" err="1" smtClean="0">
                          <a:solidFill>
                            <a:schemeClr val="dk1"/>
                          </a:solidFill>
                          <a:latin typeface="+mn-lt"/>
                          <a:ea typeface="+mn-ea"/>
                          <a:cs typeface="+mn-cs"/>
                        </a:rPr>
                        <a:t>SoftBank</a:t>
                      </a:r>
                      <a:r>
                        <a:rPr lang="en-US" sz="900" kern="1200" noProof="0" dirty="0" smtClean="0">
                          <a:solidFill>
                            <a:schemeClr val="dk1"/>
                          </a:solidFill>
                          <a:latin typeface="+mn-lt"/>
                          <a:ea typeface="+mn-ea"/>
                          <a:cs typeface="+mn-cs"/>
                        </a:rPr>
                        <a:t> M2M on MTNT3 platform - INCIDENT ONLY</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WW NOC</a:t>
                      </a:r>
                      <a:r>
                        <a:rPr lang="en-GB" sz="900" kern="1200" noProof="0" dirty="0" smtClean="0">
                          <a:solidFill>
                            <a:schemeClr val="dk1"/>
                          </a:solidFill>
                          <a:latin typeface="+mn-lt"/>
                          <a:ea typeface="+mn-ea"/>
                          <a:cs typeface="+mn-cs"/>
                        </a:rPr>
                        <a:t>(IRT)</a:t>
                      </a:r>
                      <a:endParaRPr kumimoji="0" lang="en-GB" sz="900" b="0" i="0" u="none" strike="noStrike" kern="1200" cap="none" spc="0" normalizeH="0" baseline="0" noProof="0" dirty="0" smtClean="0">
                        <a:ln>
                          <a:noFill/>
                        </a:ln>
                        <a:solidFill>
                          <a:srgbClr val="242A75"/>
                        </a:solidFill>
                        <a:effectLst/>
                        <a:uLnTx/>
                        <a:uFillTx/>
                        <a:latin typeface="Century Gothic"/>
                        <a:ea typeface="+mn-ea"/>
                        <a:cs typeface="+mn-cs"/>
                      </a:endParaRPr>
                    </a:p>
                  </a:txBody>
                  <a:tcPr marL="81805" marR="81805" marT="40887" marB="40887" anchor="ctr"/>
                </a:tc>
                <a:tc>
                  <a:txBody>
                    <a:bodyPr/>
                    <a:lstStyle/>
                    <a:p>
                      <a:pPr marL="0" algn="ctr" defTabSz="457200" rtl="0" eaLnBrk="1" latinLnBrk="0" hangingPunct="1"/>
                      <a:r>
                        <a:rPr lang="en-GB" sz="900" kern="1200" noProof="0" dirty="0" smtClean="0">
                          <a:solidFill>
                            <a:schemeClr val="dk1"/>
                          </a:solidFill>
                          <a:latin typeface="Century Gothic"/>
                          <a:ea typeface="+mn-ea"/>
                          <a:cs typeface="+mn-cs"/>
                        </a:rPr>
                        <a:t>NA</a:t>
                      </a:r>
                      <a:endParaRPr lang="en-GB" sz="900" kern="1200" noProof="0" dirty="0">
                        <a:solidFill>
                          <a:schemeClr val="dk1"/>
                        </a:solidFill>
                        <a:latin typeface="Century Gothic"/>
                        <a:ea typeface="+mn-ea"/>
                        <a:cs typeface="+mn-cs"/>
                      </a:endParaRPr>
                    </a:p>
                  </a:txBody>
                  <a:tcPr marL="81805" marR="81805" marT="40887" marB="40887" anchor="ctr"/>
                </a:tc>
                <a:extLst>
                  <a:ext uri="{0D108BD9-81ED-4DB2-BD59-A6C34878D82A}">
                    <a16:rowId xmlns:a16="http://schemas.microsoft.com/office/drawing/2014/main" val="491229370"/>
                  </a:ext>
                </a:extLst>
              </a:tr>
              <a:tr h="412136">
                <a:tc>
                  <a:txBody>
                    <a:bodyPr/>
                    <a:lstStyle/>
                    <a:p>
                      <a:pPr algn="ctr"/>
                      <a:r>
                        <a:rPr lang="en-GB" sz="900" noProof="0" dirty="0" smtClean="0">
                          <a:solidFill>
                            <a:schemeClr val="tx1"/>
                          </a:solidFill>
                        </a:rPr>
                        <a:t>7</a:t>
                      </a:r>
                      <a:endParaRPr lang="en-GB" sz="900" noProof="0" dirty="0">
                        <a:solidFill>
                          <a:schemeClr val="tx1"/>
                        </a:solidFill>
                      </a:endParaRPr>
                    </a:p>
                  </a:txBody>
                  <a:tcPr marL="81805" marR="81805" marT="40887" marB="40887" anchor="ctr"/>
                </a:tc>
                <a:tc>
                  <a:txBody>
                    <a:bodyPr/>
                    <a:lstStyle/>
                    <a:p>
                      <a:pPr algn="l"/>
                      <a:r>
                        <a:rPr lang="en-GB" sz="900" noProof="0" dirty="0" err="1" smtClean="0">
                          <a:solidFill>
                            <a:schemeClr val="tx1"/>
                          </a:solidFill>
                        </a:rPr>
                        <a:t>eSIM</a:t>
                      </a:r>
                      <a:r>
                        <a:rPr lang="en-GB" sz="900" noProof="0" dirty="0" smtClean="0">
                          <a:solidFill>
                            <a:schemeClr val="tx1"/>
                          </a:solidFill>
                        </a:rPr>
                        <a:t> SMDP SR (M2M_3_SB_Maintenance)</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US" sz="900" kern="1200" noProof="0" dirty="0" smtClean="0">
                          <a:solidFill>
                            <a:schemeClr val="dk1"/>
                          </a:solidFill>
                          <a:latin typeface="+mn-lt"/>
                          <a:ea typeface="+mn-ea"/>
                          <a:cs typeface="+mn-cs"/>
                        </a:rPr>
                        <a:t>Dedicated for </a:t>
                      </a:r>
                      <a:r>
                        <a:rPr lang="en-US" sz="900" kern="1200" noProof="0" dirty="0" err="1" smtClean="0">
                          <a:solidFill>
                            <a:schemeClr val="dk1"/>
                          </a:solidFill>
                          <a:latin typeface="+mn-lt"/>
                          <a:ea typeface="+mn-ea"/>
                          <a:cs typeface="+mn-cs"/>
                        </a:rPr>
                        <a:t>SoftBank</a:t>
                      </a:r>
                      <a:r>
                        <a:rPr lang="en-US" sz="900" kern="1200" noProof="0" dirty="0" smtClean="0">
                          <a:solidFill>
                            <a:schemeClr val="dk1"/>
                          </a:solidFill>
                          <a:latin typeface="+mn-lt"/>
                          <a:ea typeface="+mn-ea"/>
                          <a:cs typeface="+mn-cs"/>
                        </a:rPr>
                        <a:t> M2M on MTNT3 platform - MAINTENANCE ONLY</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NA</a:t>
                      </a: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SDM (Mansfield</a:t>
                      </a:r>
                      <a:r>
                        <a:rPr lang="en-GB" sz="900" kern="1200" baseline="0" noProof="0" dirty="0" smtClean="0">
                          <a:solidFill>
                            <a:schemeClr val="dk1"/>
                          </a:solidFill>
                          <a:latin typeface="+mn-lt"/>
                          <a:ea typeface="+mn-ea"/>
                          <a:cs typeface="+mn-cs"/>
                        </a:rPr>
                        <a:t> Yip)</a:t>
                      </a:r>
                      <a:endParaRPr lang="en-GB" sz="900" kern="1200" noProof="0" dirty="0" smtClean="0">
                        <a:solidFill>
                          <a:schemeClr val="dk1"/>
                        </a:solidFill>
                        <a:latin typeface="+mn-lt"/>
                        <a:ea typeface="+mn-ea"/>
                        <a:cs typeface="+mn-cs"/>
                      </a:endParaRPr>
                    </a:p>
                  </a:txBody>
                  <a:tcPr marL="81805" marR="81805" marT="40887" marB="40887" anchor="ctr"/>
                </a:tc>
                <a:extLst>
                  <a:ext uri="{0D108BD9-81ED-4DB2-BD59-A6C34878D82A}">
                    <a16:rowId xmlns:a16="http://schemas.microsoft.com/office/drawing/2014/main" val="2721951252"/>
                  </a:ext>
                </a:extLst>
              </a:tr>
              <a:tr h="412136">
                <a:tc>
                  <a:txBody>
                    <a:bodyPr/>
                    <a:lstStyle/>
                    <a:p>
                      <a:pPr algn="ctr"/>
                      <a:r>
                        <a:rPr lang="en-GB" sz="900" noProof="0" dirty="0" smtClean="0">
                          <a:solidFill>
                            <a:schemeClr val="tx1"/>
                          </a:solidFill>
                        </a:rPr>
                        <a:t>8</a:t>
                      </a:r>
                      <a:endParaRPr lang="en-GB" sz="900" noProof="0" dirty="0">
                        <a:solidFill>
                          <a:schemeClr val="tx1"/>
                        </a:solidFill>
                      </a:endParaRPr>
                    </a:p>
                  </a:txBody>
                  <a:tcPr marL="81805" marR="81805" marT="40887" marB="40887" anchor="ctr"/>
                </a:tc>
                <a:tc>
                  <a:txBody>
                    <a:bodyPr/>
                    <a:lstStyle/>
                    <a:p>
                      <a:pPr algn="l"/>
                      <a:r>
                        <a:rPr lang="en-GB" sz="900" noProof="0" dirty="0" err="1" smtClean="0">
                          <a:solidFill>
                            <a:schemeClr val="tx1"/>
                          </a:solidFill>
                        </a:rPr>
                        <a:t>eSIM</a:t>
                      </a:r>
                      <a:r>
                        <a:rPr lang="en-GB" sz="900" noProof="0" dirty="0" smtClean="0">
                          <a:solidFill>
                            <a:schemeClr val="tx1"/>
                          </a:solidFill>
                        </a:rPr>
                        <a:t> SMDP SR (M2M_5)</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GB" sz="900" kern="1200" noProof="0" dirty="0" smtClean="0">
                          <a:solidFill>
                            <a:schemeClr val="dk1"/>
                          </a:solidFill>
                          <a:latin typeface="+mn-lt"/>
                          <a:ea typeface="+mn-ea"/>
                          <a:cs typeface="+mn-cs"/>
                        </a:rPr>
                        <a:t>ALL MTNT5 tenants</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WW NOC</a:t>
                      </a:r>
                      <a:r>
                        <a:rPr lang="en-GB" sz="900" kern="1200" noProof="0" dirty="0" smtClean="0">
                          <a:solidFill>
                            <a:schemeClr val="dk1"/>
                          </a:solidFill>
                          <a:latin typeface="+mn-lt"/>
                          <a:ea typeface="+mn-ea"/>
                          <a:cs typeface="+mn-cs"/>
                        </a:rPr>
                        <a:t>(IRT)</a:t>
                      </a:r>
                      <a:endParaRPr kumimoji="0" lang="en-GB" sz="900" b="0" i="0" u="none" strike="noStrike" kern="1200" cap="none" spc="0" normalizeH="0" baseline="0" noProof="0" dirty="0" smtClean="0">
                        <a:ln>
                          <a:noFill/>
                        </a:ln>
                        <a:solidFill>
                          <a:srgbClr val="242A75"/>
                        </a:solidFill>
                        <a:effectLst/>
                        <a:uLnTx/>
                        <a:uFillTx/>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HDM (Ramzi)</a:t>
                      </a:r>
                    </a:p>
                  </a:txBody>
                  <a:tcPr marL="81805" marR="81805" marT="40887" marB="40887" anchor="ctr"/>
                </a:tc>
                <a:extLst>
                  <a:ext uri="{0D108BD9-81ED-4DB2-BD59-A6C34878D82A}">
                    <a16:rowId xmlns:a16="http://schemas.microsoft.com/office/drawing/2014/main" val="892321348"/>
                  </a:ext>
                </a:extLst>
              </a:tr>
              <a:tr h="412136">
                <a:tc>
                  <a:txBody>
                    <a:bodyPr/>
                    <a:lstStyle/>
                    <a:p>
                      <a:pPr algn="ctr"/>
                      <a:r>
                        <a:rPr lang="en-GB" sz="900" noProof="0" dirty="0" smtClean="0">
                          <a:solidFill>
                            <a:schemeClr val="tx1"/>
                          </a:solidFill>
                        </a:rPr>
                        <a:t>9</a:t>
                      </a:r>
                      <a:endParaRPr lang="en-GB" sz="900" noProof="0" dirty="0">
                        <a:solidFill>
                          <a:schemeClr val="tx1"/>
                        </a:solidFill>
                      </a:endParaRPr>
                    </a:p>
                  </a:txBody>
                  <a:tcPr marL="81805" marR="81805" marT="40887" marB="40887"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GB" sz="900" noProof="0" dirty="0" err="1" smtClean="0">
                          <a:solidFill>
                            <a:schemeClr val="tx1"/>
                          </a:solidFill>
                        </a:rPr>
                        <a:t>eSIM</a:t>
                      </a:r>
                      <a:r>
                        <a:rPr lang="en-GB" sz="900" noProof="0" dirty="0" smtClean="0">
                          <a:solidFill>
                            <a:schemeClr val="tx1"/>
                          </a:solidFill>
                        </a:rPr>
                        <a:t> SMDP SR (M2M_6)</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GB" sz="900" kern="1200" noProof="0" dirty="0" smtClean="0">
                          <a:solidFill>
                            <a:schemeClr val="dk1"/>
                          </a:solidFill>
                          <a:latin typeface="+mn-lt"/>
                          <a:ea typeface="+mn-ea"/>
                          <a:cs typeface="+mn-cs"/>
                        </a:rPr>
                        <a:t>ALL GMA tenants</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WW NOC</a:t>
                      </a:r>
                      <a:r>
                        <a:rPr lang="en-GB" sz="900" kern="1200" noProof="0" dirty="0" smtClean="0">
                          <a:solidFill>
                            <a:schemeClr val="dk1"/>
                          </a:solidFill>
                          <a:latin typeface="+mn-lt"/>
                          <a:ea typeface="+mn-ea"/>
                          <a:cs typeface="+mn-cs"/>
                        </a:rPr>
                        <a:t>(IRT)</a:t>
                      </a:r>
                      <a:endParaRPr kumimoji="0" lang="en-GB" sz="900" b="0" i="0" u="none" strike="noStrike" kern="1200" cap="none" spc="0" normalizeH="0" baseline="0" noProof="0" dirty="0" smtClean="0">
                        <a:ln>
                          <a:noFill/>
                        </a:ln>
                        <a:solidFill>
                          <a:srgbClr val="242A75"/>
                        </a:solidFill>
                        <a:effectLst/>
                        <a:uLnTx/>
                        <a:uFillTx/>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HDM (Ramzi)</a:t>
                      </a:r>
                    </a:p>
                  </a:txBody>
                  <a:tcPr marL="81805" marR="81805" marT="40887" marB="40887" anchor="ctr"/>
                </a:tc>
                <a:extLst>
                  <a:ext uri="{0D108BD9-81ED-4DB2-BD59-A6C34878D82A}">
                    <a16:rowId xmlns:a16="http://schemas.microsoft.com/office/drawing/2014/main" val="3507243373"/>
                  </a:ext>
                </a:extLst>
              </a:tr>
            </a:tbl>
          </a:graphicData>
        </a:graphic>
      </p:graphicFrame>
    </p:spTree>
    <p:extLst>
      <p:ext uri="{BB962C8B-B14F-4D97-AF65-F5344CB8AC3E}">
        <p14:creationId xmlns:p14="http://schemas.microsoft.com/office/powerpoint/2010/main" val="2416621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Statuspage</a:t>
            </a:r>
            <a:r>
              <a:rPr lang="en-GB" dirty="0" smtClean="0"/>
              <a:t> Components</a:t>
            </a:r>
            <a:endParaRPr lang="en-GB" b="0" dirty="0"/>
          </a:p>
        </p:txBody>
      </p:sp>
      <p:sp>
        <p:nvSpPr>
          <p:cNvPr id="3" name="Espace réservé du contenu 2"/>
          <p:cNvSpPr>
            <a:spLocks noGrp="1"/>
          </p:cNvSpPr>
          <p:nvPr>
            <p:ph idx="1"/>
          </p:nvPr>
        </p:nvSpPr>
        <p:spPr>
          <a:xfrm>
            <a:off x="179515" y="696544"/>
            <a:ext cx="8761933" cy="1342810"/>
          </a:xfrm>
        </p:spPr>
        <p:txBody>
          <a:bodyPr/>
          <a:lstStyle/>
          <a:p>
            <a:pPr lvl="0">
              <a:buClr>
                <a:srgbClr val="309DB5"/>
              </a:buClr>
            </a:pPr>
            <a:r>
              <a:rPr lang="en-US" sz="1400" b="0" dirty="0" smtClean="0">
                <a:solidFill>
                  <a:srgbClr val="242A75">
                    <a:lumMod val="90000"/>
                    <a:lumOff val="10000"/>
                  </a:srgbClr>
                </a:solidFill>
              </a:rPr>
              <a:t>KYC/TDI &amp; SMDS</a:t>
            </a:r>
            <a:endParaRPr lang="en-US" sz="1200" b="0" dirty="0">
              <a:solidFill>
                <a:schemeClr val="tx1">
                  <a:lumMod val="90000"/>
                  <a:lumOff val="10000"/>
                </a:schemeClr>
              </a:solidFill>
            </a:endParaRPr>
          </a:p>
          <a:p>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graphicFrame>
        <p:nvGraphicFramePr>
          <p:cNvPr id="4" name="Espace réservé du contenu 3"/>
          <p:cNvGraphicFramePr>
            <a:graphicFrameLocks/>
          </p:cNvGraphicFramePr>
          <p:nvPr>
            <p:extLst>
              <p:ext uri="{D42A27DB-BD31-4B8C-83A1-F6EECF244321}">
                <p14:modId xmlns:p14="http://schemas.microsoft.com/office/powerpoint/2010/main" val="2040676283"/>
              </p:ext>
            </p:extLst>
          </p:nvPr>
        </p:nvGraphicFramePr>
        <p:xfrm>
          <a:off x="373424" y="1089570"/>
          <a:ext cx="8481126" cy="873072"/>
        </p:xfrm>
        <a:graphic>
          <a:graphicData uri="http://schemas.openxmlformats.org/drawingml/2006/table">
            <a:tbl>
              <a:tblPr firstRow="1" bandRow="1">
                <a:tableStyleId>{F5AB1C69-6EDB-4FF4-983F-18BD219EF322}</a:tableStyleId>
              </a:tblPr>
              <a:tblGrid>
                <a:gridCol w="221294">
                  <a:extLst>
                    <a:ext uri="{9D8B030D-6E8A-4147-A177-3AD203B41FA5}">
                      <a16:colId xmlns:a16="http://schemas.microsoft.com/office/drawing/2014/main" val="2153752812"/>
                    </a:ext>
                  </a:extLst>
                </a:gridCol>
                <a:gridCol w="1714306">
                  <a:extLst>
                    <a:ext uri="{9D8B030D-6E8A-4147-A177-3AD203B41FA5}">
                      <a16:colId xmlns:a16="http://schemas.microsoft.com/office/drawing/2014/main" val="20000"/>
                    </a:ext>
                  </a:extLst>
                </a:gridCol>
                <a:gridCol w="3216847">
                  <a:extLst>
                    <a:ext uri="{9D8B030D-6E8A-4147-A177-3AD203B41FA5}">
                      <a16:colId xmlns:a16="http://schemas.microsoft.com/office/drawing/2014/main" val="20001"/>
                    </a:ext>
                  </a:extLst>
                </a:gridCol>
                <a:gridCol w="1598555">
                  <a:extLst>
                    <a:ext uri="{9D8B030D-6E8A-4147-A177-3AD203B41FA5}">
                      <a16:colId xmlns:a16="http://schemas.microsoft.com/office/drawing/2014/main" val="1576088706"/>
                    </a:ext>
                  </a:extLst>
                </a:gridCol>
                <a:gridCol w="1730124">
                  <a:extLst>
                    <a:ext uri="{9D8B030D-6E8A-4147-A177-3AD203B41FA5}">
                      <a16:colId xmlns:a16="http://schemas.microsoft.com/office/drawing/2014/main" val="2478779"/>
                    </a:ext>
                  </a:extLst>
                </a:gridCol>
              </a:tblGrid>
              <a:tr h="279848">
                <a:tc>
                  <a:txBody>
                    <a:bodyPr/>
                    <a:lstStyle/>
                    <a:p>
                      <a:pPr algn="ctr"/>
                      <a:endParaRPr lang="en-GB" sz="1050" noProof="0" dirty="0"/>
                    </a:p>
                  </a:txBody>
                  <a:tcPr marL="81805" marR="81805" marT="40887" marB="40887" anchor="ctr"/>
                </a:tc>
                <a:tc>
                  <a:txBody>
                    <a:bodyPr/>
                    <a:lstStyle>
                      <a:lvl1pPr marL="0" algn="l" defTabSz="457200" rtl="0" eaLnBrk="1" latinLnBrk="0" hangingPunct="1">
                        <a:defRPr sz="1800" b="1" kern="1200">
                          <a:solidFill>
                            <a:schemeClr val="lt1"/>
                          </a:solidFill>
                          <a:latin typeface="Century Gothic"/>
                        </a:defRPr>
                      </a:lvl1pPr>
                      <a:lvl2pPr marL="457200" algn="l" defTabSz="457200" rtl="0" eaLnBrk="1" latinLnBrk="0" hangingPunct="1">
                        <a:defRPr sz="1800" b="1" kern="1200">
                          <a:solidFill>
                            <a:schemeClr val="lt1"/>
                          </a:solidFill>
                          <a:latin typeface="Century Gothic"/>
                        </a:defRPr>
                      </a:lvl2pPr>
                      <a:lvl3pPr marL="914400" algn="l" defTabSz="457200" rtl="0" eaLnBrk="1" latinLnBrk="0" hangingPunct="1">
                        <a:defRPr sz="1800" b="1" kern="1200">
                          <a:solidFill>
                            <a:schemeClr val="lt1"/>
                          </a:solidFill>
                          <a:latin typeface="Century Gothic"/>
                        </a:defRPr>
                      </a:lvl3pPr>
                      <a:lvl4pPr marL="1371600" algn="l" defTabSz="457200" rtl="0" eaLnBrk="1" latinLnBrk="0" hangingPunct="1">
                        <a:defRPr sz="1800" b="1" kern="1200">
                          <a:solidFill>
                            <a:schemeClr val="lt1"/>
                          </a:solidFill>
                          <a:latin typeface="Century Gothic"/>
                        </a:defRPr>
                      </a:lvl4pPr>
                      <a:lvl5pPr marL="1828800" algn="l" defTabSz="457200" rtl="0" eaLnBrk="1" latinLnBrk="0" hangingPunct="1">
                        <a:defRPr sz="1800" b="1" kern="1200">
                          <a:solidFill>
                            <a:schemeClr val="lt1"/>
                          </a:solidFill>
                          <a:latin typeface="Century Gothic"/>
                        </a:defRPr>
                      </a:lvl5pPr>
                      <a:lvl6pPr marL="2286000" algn="l" defTabSz="457200" rtl="0" eaLnBrk="1" latinLnBrk="0" hangingPunct="1">
                        <a:defRPr sz="1800" b="1" kern="1200">
                          <a:solidFill>
                            <a:schemeClr val="lt1"/>
                          </a:solidFill>
                          <a:latin typeface="Century Gothic"/>
                        </a:defRPr>
                      </a:lvl6pPr>
                      <a:lvl7pPr marL="2743200" algn="l" defTabSz="457200" rtl="0" eaLnBrk="1" latinLnBrk="0" hangingPunct="1">
                        <a:defRPr sz="1800" b="1" kern="1200">
                          <a:solidFill>
                            <a:schemeClr val="lt1"/>
                          </a:solidFill>
                          <a:latin typeface="Century Gothic"/>
                        </a:defRPr>
                      </a:lvl7pPr>
                      <a:lvl8pPr marL="3200400" algn="l" defTabSz="457200" rtl="0" eaLnBrk="1" latinLnBrk="0" hangingPunct="1">
                        <a:defRPr sz="1800" b="1" kern="1200">
                          <a:solidFill>
                            <a:schemeClr val="lt1"/>
                          </a:solidFill>
                          <a:latin typeface="Century Gothic"/>
                        </a:defRPr>
                      </a:lvl8pPr>
                      <a:lvl9pPr marL="3657600" algn="l" defTabSz="457200" rtl="0" eaLnBrk="1" latinLnBrk="0" hangingPunct="1">
                        <a:defRPr sz="1800" b="1" kern="1200">
                          <a:solidFill>
                            <a:schemeClr val="lt1"/>
                          </a:solidFill>
                          <a:latin typeface="Century Gothic"/>
                        </a:defRPr>
                      </a:lvl9pPr>
                    </a:lstStyle>
                    <a:p>
                      <a:pPr algn="ctr"/>
                      <a:r>
                        <a:rPr lang="en-GB" sz="1050" noProof="0" dirty="0" smtClean="0"/>
                        <a:t>Name</a:t>
                      </a:r>
                      <a:endParaRPr lang="en-GB" sz="1050" noProof="0" dirty="0"/>
                    </a:p>
                  </a:txBody>
                  <a:tcPr marL="81805" marR="81805" marT="40887" marB="40887" anchor="ctr"/>
                </a:tc>
                <a:tc>
                  <a:txBody>
                    <a:bodyPr/>
                    <a:lstStyle>
                      <a:lvl1pPr marL="0" algn="l" defTabSz="457200" rtl="0" eaLnBrk="1" latinLnBrk="0" hangingPunct="1">
                        <a:defRPr sz="1800" b="1" kern="1200">
                          <a:solidFill>
                            <a:schemeClr val="lt1"/>
                          </a:solidFill>
                          <a:latin typeface="Century Gothic"/>
                        </a:defRPr>
                      </a:lvl1pPr>
                      <a:lvl2pPr marL="457200" algn="l" defTabSz="457200" rtl="0" eaLnBrk="1" latinLnBrk="0" hangingPunct="1">
                        <a:defRPr sz="1800" b="1" kern="1200">
                          <a:solidFill>
                            <a:schemeClr val="lt1"/>
                          </a:solidFill>
                          <a:latin typeface="Century Gothic"/>
                        </a:defRPr>
                      </a:lvl2pPr>
                      <a:lvl3pPr marL="914400" algn="l" defTabSz="457200" rtl="0" eaLnBrk="1" latinLnBrk="0" hangingPunct="1">
                        <a:defRPr sz="1800" b="1" kern="1200">
                          <a:solidFill>
                            <a:schemeClr val="lt1"/>
                          </a:solidFill>
                          <a:latin typeface="Century Gothic"/>
                        </a:defRPr>
                      </a:lvl3pPr>
                      <a:lvl4pPr marL="1371600" algn="l" defTabSz="457200" rtl="0" eaLnBrk="1" latinLnBrk="0" hangingPunct="1">
                        <a:defRPr sz="1800" b="1" kern="1200">
                          <a:solidFill>
                            <a:schemeClr val="lt1"/>
                          </a:solidFill>
                          <a:latin typeface="Century Gothic"/>
                        </a:defRPr>
                      </a:lvl4pPr>
                      <a:lvl5pPr marL="1828800" algn="l" defTabSz="457200" rtl="0" eaLnBrk="1" latinLnBrk="0" hangingPunct="1">
                        <a:defRPr sz="1800" b="1" kern="1200">
                          <a:solidFill>
                            <a:schemeClr val="lt1"/>
                          </a:solidFill>
                          <a:latin typeface="Century Gothic"/>
                        </a:defRPr>
                      </a:lvl5pPr>
                      <a:lvl6pPr marL="2286000" algn="l" defTabSz="457200" rtl="0" eaLnBrk="1" latinLnBrk="0" hangingPunct="1">
                        <a:defRPr sz="1800" b="1" kern="1200">
                          <a:solidFill>
                            <a:schemeClr val="lt1"/>
                          </a:solidFill>
                          <a:latin typeface="Century Gothic"/>
                        </a:defRPr>
                      </a:lvl6pPr>
                      <a:lvl7pPr marL="2743200" algn="l" defTabSz="457200" rtl="0" eaLnBrk="1" latinLnBrk="0" hangingPunct="1">
                        <a:defRPr sz="1800" b="1" kern="1200">
                          <a:solidFill>
                            <a:schemeClr val="lt1"/>
                          </a:solidFill>
                          <a:latin typeface="Century Gothic"/>
                        </a:defRPr>
                      </a:lvl7pPr>
                      <a:lvl8pPr marL="3200400" algn="l" defTabSz="457200" rtl="0" eaLnBrk="1" latinLnBrk="0" hangingPunct="1">
                        <a:defRPr sz="1800" b="1" kern="1200">
                          <a:solidFill>
                            <a:schemeClr val="lt1"/>
                          </a:solidFill>
                          <a:latin typeface="Century Gothic"/>
                        </a:defRPr>
                      </a:lvl8pPr>
                      <a:lvl9pPr marL="3657600" algn="l" defTabSz="457200" rtl="0" eaLnBrk="1" latinLnBrk="0" hangingPunct="1">
                        <a:defRPr sz="1800" b="1" kern="1200">
                          <a:solidFill>
                            <a:schemeClr val="lt1"/>
                          </a:solidFill>
                          <a:latin typeface="Century Gothic"/>
                        </a:defRPr>
                      </a:lvl9pPr>
                    </a:lstStyle>
                    <a:p>
                      <a:pPr algn="ctr"/>
                      <a:r>
                        <a:rPr lang="en-GB" sz="1050" noProof="0" dirty="0"/>
                        <a:t>Description</a:t>
                      </a:r>
                    </a:p>
                  </a:txBody>
                  <a:tcPr marL="81805" marR="81805" marT="40887" marB="40887" anchor="ctr"/>
                </a:tc>
                <a:tc>
                  <a:txBody>
                    <a:bodyPr/>
                    <a:lstStyle/>
                    <a:p>
                      <a:pPr algn="ctr"/>
                      <a:r>
                        <a:rPr lang="en-GB" sz="1050" noProof="0" dirty="0" smtClean="0"/>
                        <a:t>Incident Managed by</a:t>
                      </a:r>
                      <a:endParaRPr lang="en-GB" sz="1050" noProof="0" dirty="0"/>
                    </a:p>
                  </a:txBody>
                  <a:tcPr marL="81805" marR="81805" marT="40887" marB="40887" anchor="ctr"/>
                </a:tc>
                <a:tc>
                  <a:txBody>
                    <a:bodyPr/>
                    <a:lstStyle/>
                    <a:p>
                      <a:pPr algn="ctr"/>
                      <a:r>
                        <a:rPr lang="en-GB" sz="1050" noProof="0" dirty="0" smtClean="0"/>
                        <a:t>MW</a:t>
                      </a:r>
                      <a:r>
                        <a:rPr lang="en-GB" sz="1050" baseline="0" noProof="0" dirty="0" smtClean="0"/>
                        <a:t> Publisher</a:t>
                      </a:r>
                      <a:endParaRPr lang="en-GB" sz="1050" noProof="0" dirty="0"/>
                    </a:p>
                  </a:txBody>
                  <a:tcPr marL="81805" marR="81805" marT="40887" marB="40887" anchor="ctr"/>
                </a:tc>
                <a:extLst>
                  <a:ext uri="{0D108BD9-81ED-4DB2-BD59-A6C34878D82A}">
                    <a16:rowId xmlns:a16="http://schemas.microsoft.com/office/drawing/2014/main" val="10000"/>
                  </a:ext>
                </a:extLst>
              </a:tr>
              <a:tr h="296612">
                <a:tc>
                  <a:txBody>
                    <a:bodyPr/>
                    <a:lstStyle/>
                    <a:p>
                      <a:pPr algn="ctr"/>
                      <a:r>
                        <a:rPr lang="en-GB" sz="900" noProof="0" dirty="0" smtClean="0"/>
                        <a:t>1</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GB" sz="900" noProof="0" dirty="0" smtClean="0">
                          <a:solidFill>
                            <a:schemeClr val="tx1"/>
                          </a:solidFill>
                        </a:rPr>
                        <a:t>IDV EU SaaS Production</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GB" sz="900" kern="1200" noProof="0" dirty="0" smtClean="0">
                          <a:solidFill>
                            <a:schemeClr val="dk1"/>
                          </a:solidFill>
                          <a:latin typeface="Century Gothic"/>
                          <a:ea typeface="+mn-ea"/>
                          <a:cs typeface="+mn-cs"/>
                        </a:rPr>
                        <a:t>IDV PROD EU Solution</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algn="ctr"/>
                      <a:r>
                        <a:rPr lang="en-GB" sz="900" kern="1200" noProof="0" dirty="0" smtClean="0">
                          <a:solidFill>
                            <a:schemeClr val="dk1"/>
                          </a:solidFill>
                          <a:latin typeface="Century Gothic"/>
                          <a:ea typeface="+mn-ea"/>
                          <a:cs typeface="+mn-cs"/>
                        </a:rPr>
                        <a:t>WW </a:t>
                      </a:r>
                      <a:r>
                        <a:rPr lang="en-GB" sz="900" kern="1200" noProof="0" dirty="0" smtClean="0">
                          <a:solidFill>
                            <a:schemeClr val="dk1"/>
                          </a:solidFill>
                          <a:latin typeface="+mn-lt"/>
                          <a:ea typeface="+mn-ea"/>
                          <a:cs typeface="+mn-cs"/>
                        </a:rPr>
                        <a:t>NOC(IRT)</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algn="ctr"/>
                      <a:r>
                        <a:rPr lang="en-GB" sz="900" kern="1200" noProof="0" dirty="0" smtClean="0">
                          <a:solidFill>
                            <a:schemeClr val="dk1"/>
                          </a:solidFill>
                          <a:latin typeface="Century Gothic"/>
                          <a:ea typeface="+mn-ea"/>
                          <a:cs typeface="+mn-cs"/>
                        </a:rPr>
                        <a:t>HDM (Ramzi)</a:t>
                      </a:r>
                      <a:endParaRPr lang="en-GB" sz="900" kern="1200" noProof="0" dirty="0">
                        <a:solidFill>
                          <a:schemeClr val="dk1"/>
                        </a:solidFill>
                        <a:latin typeface="Century Gothic"/>
                        <a:ea typeface="+mn-ea"/>
                        <a:cs typeface="+mn-cs"/>
                      </a:endParaRPr>
                    </a:p>
                  </a:txBody>
                  <a:tcPr marL="81805" marR="81805" marT="40887" marB="40887" anchor="ctr"/>
                </a:tc>
                <a:extLst>
                  <a:ext uri="{0D108BD9-81ED-4DB2-BD59-A6C34878D82A}">
                    <a16:rowId xmlns:a16="http://schemas.microsoft.com/office/drawing/2014/main" val="10001"/>
                  </a:ext>
                </a:extLst>
              </a:tr>
              <a:tr h="296612">
                <a:tc>
                  <a:txBody>
                    <a:bodyPr/>
                    <a:lstStyle/>
                    <a:p>
                      <a:pPr algn="ctr"/>
                      <a:r>
                        <a:rPr lang="en-GB" sz="900" noProof="0" dirty="0" smtClean="0"/>
                        <a:t>2</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900" noProof="0" dirty="0" err="1" smtClean="0">
                          <a:solidFill>
                            <a:schemeClr val="tx1"/>
                          </a:solidFill>
                        </a:rPr>
                        <a:t>eSIM</a:t>
                      </a:r>
                      <a:r>
                        <a:rPr lang="en-GB" sz="900" noProof="0" dirty="0" smtClean="0">
                          <a:solidFill>
                            <a:schemeClr val="tx1"/>
                          </a:solidFill>
                        </a:rPr>
                        <a:t> GSMA SMDS</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algn="l" defTabSz="457200" rtl="0" eaLnBrk="1" latinLnBrk="0" hangingPunct="1"/>
                      <a:r>
                        <a:rPr lang="en-GB" sz="900" kern="1200" noProof="0" dirty="0" smtClean="0">
                          <a:solidFill>
                            <a:schemeClr val="dk1"/>
                          </a:solidFill>
                          <a:latin typeface="Century Gothic"/>
                          <a:ea typeface="+mn-ea"/>
                          <a:cs typeface="+mn-cs"/>
                        </a:rPr>
                        <a:t>GSMA SMDS Solution</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WW NOC(IRT)</a:t>
                      </a:r>
                    </a:p>
                  </a:txBody>
                  <a:tcPr marL="81805" marR="81805" marT="40887" marB="40887"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SDM</a:t>
                      </a:r>
                      <a:r>
                        <a:rPr lang="en-GB" sz="900" kern="1200" baseline="0" noProof="0" dirty="0" smtClean="0">
                          <a:solidFill>
                            <a:schemeClr val="dk1"/>
                          </a:solidFill>
                          <a:latin typeface="+mn-lt"/>
                          <a:ea typeface="+mn-ea"/>
                          <a:cs typeface="+mn-cs"/>
                        </a:rPr>
                        <a:t> (Blake </a:t>
                      </a:r>
                      <a:r>
                        <a:rPr lang="en-GB" sz="900" kern="1200" baseline="0" noProof="0" dirty="0" err="1" smtClean="0">
                          <a:solidFill>
                            <a:schemeClr val="dk1"/>
                          </a:solidFill>
                          <a:latin typeface="+mn-lt"/>
                          <a:ea typeface="+mn-ea"/>
                          <a:cs typeface="+mn-cs"/>
                        </a:rPr>
                        <a:t>Elroyd</a:t>
                      </a:r>
                      <a:r>
                        <a:rPr lang="en-GB" sz="900" kern="1200" baseline="0" noProof="0" dirty="0" smtClean="0">
                          <a:solidFill>
                            <a:schemeClr val="dk1"/>
                          </a:solidFill>
                          <a:latin typeface="+mn-lt"/>
                          <a:ea typeface="+mn-ea"/>
                          <a:cs typeface="+mn-cs"/>
                        </a:rPr>
                        <a:t>)</a:t>
                      </a:r>
                      <a:endParaRPr lang="en-GB" sz="900" kern="1200" noProof="0" dirty="0" smtClean="0">
                        <a:solidFill>
                          <a:schemeClr val="dk1"/>
                        </a:solidFill>
                        <a:latin typeface="+mn-lt"/>
                        <a:ea typeface="+mn-ea"/>
                        <a:cs typeface="+mn-cs"/>
                      </a:endParaRPr>
                    </a:p>
                  </a:txBody>
                  <a:tcPr marL="81805" marR="81805" marT="40887" marB="40887" anchor="ctr"/>
                </a:tc>
                <a:extLst>
                  <a:ext uri="{0D108BD9-81ED-4DB2-BD59-A6C34878D82A}">
                    <a16:rowId xmlns:a16="http://schemas.microsoft.com/office/drawing/2014/main" val="10002"/>
                  </a:ext>
                </a:extLst>
              </a:tr>
            </a:tbl>
          </a:graphicData>
        </a:graphic>
      </p:graphicFrame>
      <p:sp>
        <p:nvSpPr>
          <p:cNvPr id="5" name="Espace réservé du contenu 2"/>
          <p:cNvSpPr txBox="1">
            <a:spLocks/>
          </p:cNvSpPr>
          <p:nvPr/>
        </p:nvSpPr>
        <p:spPr>
          <a:xfrm>
            <a:off x="223139" y="2118276"/>
            <a:ext cx="8761933" cy="314104"/>
          </a:xfrm>
          <a:prstGeom prst="rect">
            <a:avLst/>
          </a:prstGeom>
        </p:spPr>
        <p:txBody>
          <a:bodyPr vert="horz" lIns="91440" tIns="45720" rIns="91440" bIns="45720" rtlCol="0">
            <a:noAutofit/>
          </a:bodyPr>
          <a:lstStyle>
            <a:lvl1pPr marL="270000" indent="-135731" algn="l" defTabSz="342900" rtl="0" eaLnBrk="1" latinLnBrk="0" hangingPunct="1">
              <a:lnSpc>
                <a:spcPct val="100000"/>
              </a:lnSpc>
              <a:spcBef>
                <a:spcPts val="450"/>
              </a:spcBef>
              <a:spcAft>
                <a:spcPts val="525"/>
              </a:spcAft>
              <a:buClr>
                <a:schemeClr val="bg2"/>
              </a:buClr>
              <a:buSzPct val="90000"/>
              <a:buFont typeface="Century Gothic" panose="020B0502020202020204" pitchFamily="34" charset="0"/>
              <a:buChar char="▌"/>
              <a:tabLst>
                <a:tab pos="739379" algn="l"/>
              </a:tabLst>
              <a:defRPr lang="fr-FR" sz="1800" b="1" kern="1200">
                <a:solidFill>
                  <a:schemeClr val="bg2"/>
                </a:solidFill>
                <a:latin typeface="+mn-lt"/>
                <a:ea typeface="+mn-ea"/>
                <a:cs typeface="+mn-cs"/>
              </a:defRPr>
            </a:lvl1pPr>
            <a:lvl2pPr marL="452438" indent="-184150" algn="l" defTabSz="342900" rtl="0" eaLnBrk="1" latinLnBrk="0" hangingPunct="1">
              <a:spcBef>
                <a:spcPts val="225"/>
              </a:spcBef>
              <a:spcAft>
                <a:spcPts val="450"/>
              </a:spcAft>
              <a:buSzPct val="100000"/>
              <a:buFontTx/>
              <a:buBlip>
                <a:blip r:embed="rId2"/>
              </a:buBlip>
              <a:tabLst/>
              <a:defRPr sz="1600" kern="1200">
                <a:solidFill>
                  <a:schemeClr val="tx1"/>
                </a:solidFill>
                <a:latin typeface="+mn-lt"/>
                <a:ea typeface="+mn-ea"/>
                <a:cs typeface="+mn-cs"/>
              </a:defRPr>
            </a:lvl2pPr>
            <a:lvl3pPr marL="714375" indent="-177800" algn="l" defTabSz="342900" rtl="0" eaLnBrk="1" latinLnBrk="0" hangingPunct="1">
              <a:spcBef>
                <a:spcPts val="0"/>
              </a:spcBef>
              <a:spcAft>
                <a:spcPts val="150"/>
              </a:spcAft>
              <a:buSzPct val="100000"/>
              <a:buFont typeface="Lucida Grande"/>
              <a:buChar char="-"/>
              <a:tabLst/>
              <a:defRPr sz="1500" kern="1200">
                <a:solidFill>
                  <a:schemeClr val="accent4"/>
                </a:solidFill>
                <a:latin typeface="+mn-lt"/>
                <a:ea typeface="+mn-ea"/>
                <a:cs typeface="+mn-cs"/>
              </a:defRPr>
            </a:lvl3pPr>
            <a:lvl4pPr marL="1200150" indent="-171450" algn="l" defTabSz="342900" rtl="0" eaLnBrk="1" latinLnBrk="0" hangingPunct="1">
              <a:spcBef>
                <a:spcPct val="20000"/>
              </a:spcBef>
              <a:buFont typeface="Arial"/>
              <a:buChar char="–"/>
              <a:defRPr sz="9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9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
                <a:srgbClr val="309DB5"/>
              </a:buClr>
            </a:pPr>
            <a:r>
              <a:rPr lang="en-US" sz="1400" b="0" dirty="0" smtClean="0">
                <a:solidFill>
                  <a:srgbClr val="242A75">
                    <a:lumMod val="90000"/>
                    <a:lumOff val="10000"/>
                  </a:srgbClr>
                </a:solidFill>
              </a:rPr>
              <a:t>STC (On-Premise ODC)</a:t>
            </a:r>
            <a:endParaRPr lang="en-US" sz="1200" b="0" dirty="0" smtClean="0">
              <a:solidFill>
                <a:schemeClr val="tx1">
                  <a:lumMod val="90000"/>
                  <a:lumOff val="10000"/>
                </a:schemeClr>
              </a:solidFill>
            </a:endParaRPr>
          </a:p>
          <a:p>
            <a:pPr marL="134269" indent="0">
              <a:buNone/>
            </a:pPr>
            <a:endParaRPr lang="en-US" sz="1400" b="0" dirty="0" smtClean="0">
              <a:solidFill>
                <a:schemeClr val="tx1">
                  <a:lumMod val="90000"/>
                  <a:lumOff val="10000"/>
                </a:schemeClr>
              </a:solidFill>
            </a:endParaRPr>
          </a:p>
          <a:p>
            <a:endParaRPr lang="en-US" sz="1400" b="0" dirty="0" smtClean="0">
              <a:solidFill>
                <a:schemeClr val="tx1">
                  <a:lumMod val="90000"/>
                  <a:lumOff val="10000"/>
                </a:schemeClr>
              </a:solidFill>
            </a:endParaRPr>
          </a:p>
          <a:p>
            <a:pPr marL="134269" indent="0">
              <a:buFont typeface="Century Gothic" panose="020B0502020202020204" pitchFamily="34" charset="0"/>
              <a:buNone/>
            </a:pPr>
            <a:endParaRPr lang="en-GB" dirty="0"/>
          </a:p>
        </p:txBody>
      </p:sp>
      <p:graphicFrame>
        <p:nvGraphicFramePr>
          <p:cNvPr id="6" name="Espace réservé du contenu 3"/>
          <p:cNvGraphicFramePr>
            <a:graphicFrameLocks/>
          </p:cNvGraphicFramePr>
          <p:nvPr>
            <p:extLst>
              <p:ext uri="{D42A27DB-BD31-4B8C-83A1-F6EECF244321}">
                <p14:modId xmlns:p14="http://schemas.microsoft.com/office/powerpoint/2010/main" val="2888671679"/>
              </p:ext>
            </p:extLst>
          </p:nvPr>
        </p:nvGraphicFramePr>
        <p:xfrm>
          <a:off x="373424" y="2511302"/>
          <a:ext cx="8481126" cy="1762908"/>
        </p:xfrm>
        <a:graphic>
          <a:graphicData uri="http://schemas.openxmlformats.org/drawingml/2006/table">
            <a:tbl>
              <a:tblPr firstRow="1" bandRow="1">
                <a:tableStyleId>{F5AB1C69-6EDB-4FF4-983F-18BD219EF322}</a:tableStyleId>
              </a:tblPr>
              <a:tblGrid>
                <a:gridCol w="221294">
                  <a:extLst>
                    <a:ext uri="{9D8B030D-6E8A-4147-A177-3AD203B41FA5}">
                      <a16:colId xmlns:a16="http://schemas.microsoft.com/office/drawing/2014/main" val="2153752812"/>
                    </a:ext>
                  </a:extLst>
                </a:gridCol>
                <a:gridCol w="1714306">
                  <a:extLst>
                    <a:ext uri="{9D8B030D-6E8A-4147-A177-3AD203B41FA5}">
                      <a16:colId xmlns:a16="http://schemas.microsoft.com/office/drawing/2014/main" val="20000"/>
                    </a:ext>
                  </a:extLst>
                </a:gridCol>
                <a:gridCol w="3216847">
                  <a:extLst>
                    <a:ext uri="{9D8B030D-6E8A-4147-A177-3AD203B41FA5}">
                      <a16:colId xmlns:a16="http://schemas.microsoft.com/office/drawing/2014/main" val="20001"/>
                    </a:ext>
                  </a:extLst>
                </a:gridCol>
                <a:gridCol w="1598555">
                  <a:extLst>
                    <a:ext uri="{9D8B030D-6E8A-4147-A177-3AD203B41FA5}">
                      <a16:colId xmlns:a16="http://schemas.microsoft.com/office/drawing/2014/main" val="1576088706"/>
                    </a:ext>
                  </a:extLst>
                </a:gridCol>
                <a:gridCol w="1730124">
                  <a:extLst>
                    <a:ext uri="{9D8B030D-6E8A-4147-A177-3AD203B41FA5}">
                      <a16:colId xmlns:a16="http://schemas.microsoft.com/office/drawing/2014/main" val="2478779"/>
                    </a:ext>
                  </a:extLst>
                </a:gridCol>
              </a:tblGrid>
              <a:tr h="279848">
                <a:tc>
                  <a:txBody>
                    <a:bodyPr/>
                    <a:lstStyle/>
                    <a:p>
                      <a:pPr algn="ctr"/>
                      <a:endParaRPr lang="en-GB" sz="1050" noProof="0" dirty="0"/>
                    </a:p>
                  </a:txBody>
                  <a:tcPr marL="81805" marR="81805" marT="40887" marB="40887" anchor="ctr"/>
                </a:tc>
                <a:tc>
                  <a:txBody>
                    <a:bodyPr/>
                    <a:lstStyle>
                      <a:lvl1pPr marL="0" algn="l" defTabSz="457200" rtl="0" eaLnBrk="1" latinLnBrk="0" hangingPunct="1">
                        <a:defRPr sz="1800" b="1" kern="1200">
                          <a:solidFill>
                            <a:schemeClr val="lt1"/>
                          </a:solidFill>
                          <a:latin typeface="Century Gothic"/>
                        </a:defRPr>
                      </a:lvl1pPr>
                      <a:lvl2pPr marL="457200" algn="l" defTabSz="457200" rtl="0" eaLnBrk="1" latinLnBrk="0" hangingPunct="1">
                        <a:defRPr sz="1800" b="1" kern="1200">
                          <a:solidFill>
                            <a:schemeClr val="lt1"/>
                          </a:solidFill>
                          <a:latin typeface="Century Gothic"/>
                        </a:defRPr>
                      </a:lvl2pPr>
                      <a:lvl3pPr marL="914400" algn="l" defTabSz="457200" rtl="0" eaLnBrk="1" latinLnBrk="0" hangingPunct="1">
                        <a:defRPr sz="1800" b="1" kern="1200">
                          <a:solidFill>
                            <a:schemeClr val="lt1"/>
                          </a:solidFill>
                          <a:latin typeface="Century Gothic"/>
                        </a:defRPr>
                      </a:lvl3pPr>
                      <a:lvl4pPr marL="1371600" algn="l" defTabSz="457200" rtl="0" eaLnBrk="1" latinLnBrk="0" hangingPunct="1">
                        <a:defRPr sz="1800" b="1" kern="1200">
                          <a:solidFill>
                            <a:schemeClr val="lt1"/>
                          </a:solidFill>
                          <a:latin typeface="Century Gothic"/>
                        </a:defRPr>
                      </a:lvl4pPr>
                      <a:lvl5pPr marL="1828800" algn="l" defTabSz="457200" rtl="0" eaLnBrk="1" latinLnBrk="0" hangingPunct="1">
                        <a:defRPr sz="1800" b="1" kern="1200">
                          <a:solidFill>
                            <a:schemeClr val="lt1"/>
                          </a:solidFill>
                          <a:latin typeface="Century Gothic"/>
                        </a:defRPr>
                      </a:lvl5pPr>
                      <a:lvl6pPr marL="2286000" algn="l" defTabSz="457200" rtl="0" eaLnBrk="1" latinLnBrk="0" hangingPunct="1">
                        <a:defRPr sz="1800" b="1" kern="1200">
                          <a:solidFill>
                            <a:schemeClr val="lt1"/>
                          </a:solidFill>
                          <a:latin typeface="Century Gothic"/>
                        </a:defRPr>
                      </a:lvl6pPr>
                      <a:lvl7pPr marL="2743200" algn="l" defTabSz="457200" rtl="0" eaLnBrk="1" latinLnBrk="0" hangingPunct="1">
                        <a:defRPr sz="1800" b="1" kern="1200">
                          <a:solidFill>
                            <a:schemeClr val="lt1"/>
                          </a:solidFill>
                          <a:latin typeface="Century Gothic"/>
                        </a:defRPr>
                      </a:lvl7pPr>
                      <a:lvl8pPr marL="3200400" algn="l" defTabSz="457200" rtl="0" eaLnBrk="1" latinLnBrk="0" hangingPunct="1">
                        <a:defRPr sz="1800" b="1" kern="1200">
                          <a:solidFill>
                            <a:schemeClr val="lt1"/>
                          </a:solidFill>
                          <a:latin typeface="Century Gothic"/>
                        </a:defRPr>
                      </a:lvl8pPr>
                      <a:lvl9pPr marL="3657600" algn="l" defTabSz="457200" rtl="0" eaLnBrk="1" latinLnBrk="0" hangingPunct="1">
                        <a:defRPr sz="1800" b="1" kern="1200">
                          <a:solidFill>
                            <a:schemeClr val="lt1"/>
                          </a:solidFill>
                          <a:latin typeface="Century Gothic"/>
                        </a:defRPr>
                      </a:lvl9pPr>
                    </a:lstStyle>
                    <a:p>
                      <a:pPr algn="ctr"/>
                      <a:r>
                        <a:rPr lang="en-GB" sz="1050" noProof="0" dirty="0" smtClean="0"/>
                        <a:t>Name</a:t>
                      </a:r>
                      <a:endParaRPr lang="en-GB" sz="1050" noProof="0" dirty="0"/>
                    </a:p>
                  </a:txBody>
                  <a:tcPr marL="81805" marR="81805" marT="40887" marB="40887" anchor="ctr"/>
                </a:tc>
                <a:tc>
                  <a:txBody>
                    <a:bodyPr/>
                    <a:lstStyle>
                      <a:lvl1pPr marL="0" algn="l" defTabSz="457200" rtl="0" eaLnBrk="1" latinLnBrk="0" hangingPunct="1">
                        <a:defRPr sz="1800" b="1" kern="1200">
                          <a:solidFill>
                            <a:schemeClr val="lt1"/>
                          </a:solidFill>
                          <a:latin typeface="Century Gothic"/>
                        </a:defRPr>
                      </a:lvl1pPr>
                      <a:lvl2pPr marL="457200" algn="l" defTabSz="457200" rtl="0" eaLnBrk="1" latinLnBrk="0" hangingPunct="1">
                        <a:defRPr sz="1800" b="1" kern="1200">
                          <a:solidFill>
                            <a:schemeClr val="lt1"/>
                          </a:solidFill>
                          <a:latin typeface="Century Gothic"/>
                        </a:defRPr>
                      </a:lvl2pPr>
                      <a:lvl3pPr marL="914400" algn="l" defTabSz="457200" rtl="0" eaLnBrk="1" latinLnBrk="0" hangingPunct="1">
                        <a:defRPr sz="1800" b="1" kern="1200">
                          <a:solidFill>
                            <a:schemeClr val="lt1"/>
                          </a:solidFill>
                          <a:latin typeface="Century Gothic"/>
                        </a:defRPr>
                      </a:lvl3pPr>
                      <a:lvl4pPr marL="1371600" algn="l" defTabSz="457200" rtl="0" eaLnBrk="1" latinLnBrk="0" hangingPunct="1">
                        <a:defRPr sz="1800" b="1" kern="1200">
                          <a:solidFill>
                            <a:schemeClr val="lt1"/>
                          </a:solidFill>
                          <a:latin typeface="Century Gothic"/>
                        </a:defRPr>
                      </a:lvl4pPr>
                      <a:lvl5pPr marL="1828800" algn="l" defTabSz="457200" rtl="0" eaLnBrk="1" latinLnBrk="0" hangingPunct="1">
                        <a:defRPr sz="1800" b="1" kern="1200">
                          <a:solidFill>
                            <a:schemeClr val="lt1"/>
                          </a:solidFill>
                          <a:latin typeface="Century Gothic"/>
                        </a:defRPr>
                      </a:lvl5pPr>
                      <a:lvl6pPr marL="2286000" algn="l" defTabSz="457200" rtl="0" eaLnBrk="1" latinLnBrk="0" hangingPunct="1">
                        <a:defRPr sz="1800" b="1" kern="1200">
                          <a:solidFill>
                            <a:schemeClr val="lt1"/>
                          </a:solidFill>
                          <a:latin typeface="Century Gothic"/>
                        </a:defRPr>
                      </a:lvl6pPr>
                      <a:lvl7pPr marL="2743200" algn="l" defTabSz="457200" rtl="0" eaLnBrk="1" latinLnBrk="0" hangingPunct="1">
                        <a:defRPr sz="1800" b="1" kern="1200">
                          <a:solidFill>
                            <a:schemeClr val="lt1"/>
                          </a:solidFill>
                          <a:latin typeface="Century Gothic"/>
                        </a:defRPr>
                      </a:lvl7pPr>
                      <a:lvl8pPr marL="3200400" algn="l" defTabSz="457200" rtl="0" eaLnBrk="1" latinLnBrk="0" hangingPunct="1">
                        <a:defRPr sz="1800" b="1" kern="1200">
                          <a:solidFill>
                            <a:schemeClr val="lt1"/>
                          </a:solidFill>
                          <a:latin typeface="Century Gothic"/>
                        </a:defRPr>
                      </a:lvl8pPr>
                      <a:lvl9pPr marL="3657600" algn="l" defTabSz="457200" rtl="0" eaLnBrk="1" latinLnBrk="0" hangingPunct="1">
                        <a:defRPr sz="1800" b="1" kern="1200">
                          <a:solidFill>
                            <a:schemeClr val="lt1"/>
                          </a:solidFill>
                          <a:latin typeface="Century Gothic"/>
                        </a:defRPr>
                      </a:lvl9pPr>
                    </a:lstStyle>
                    <a:p>
                      <a:pPr algn="ctr"/>
                      <a:r>
                        <a:rPr lang="en-GB" sz="1050" noProof="0" dirty="0"/>
                        <a:t>Description</a:t>
                      </a:r>
                    </a:p>
                  </a:txBody>
                  <a:tcPr marL="81805" marR="81805" marT="40887" marB="40887" anchor="ctr"/>
                </a:tc>
                <a:tc>
                  <a:txBody>
                    <a:bodyPr/>
                    <a:lstStyle/>
                    <a:p>
                      <a:pPr algn="ctr"/>
                      <a:r>
                        <a:rPr lang="en-GB" sz="1050" noProof="0" dirty="0" smtClean="0"/>
                        <a:t>Incident Managed by</a:t>
                      </a:r>
                      <a:endParaRPr lang="en-GB" sz="1050" noProof="0" dirty="0"/>
                    </a:p>
                  </a:txBody>
                  <a:tcPr marL="81805" marR="81805" marT="40887" marB="40887" anchor="ctr"/>
                </a:tc>
                <a:tc>
                  <a:txBody>
                    <a:bodyPr/>
                    <a:lstStyle/>
                    <a:p>
                      <a:pPr algn="ctr"/>
                      <a:r>
                        <a:rPr lang="en-GB" sz="1050" noProof="0" dirty="0" smtClean="0"/>
                        <a:t>MW</a:t>
                      </a:r>
                      <a:r>
                        <a:rPr lang="en-GB" sz="1050" baseline="0" noProof="0" dirty="0" smtClean="0"/>
                        <a:t> Publisher</a:t>
                      </a:r>
                      <a:endParaRPr lang="en-GB" sz="1050" noProof="0" dirty="0"/>
                    </a:p>
                  </a:txBody>
                  <a:tcPr marL="81805" marR="81805" marT="40887" marB="40887" anchor="ctr"/>
                </a:tc>
                <a:extLst>
                  <a:ext uri="{0D108BD9-81ED-4DB2-BD59-A6C34878D82A}">
                    <a16:rowId xmlns:a16="http://schemas.microsoft.com/office/drawing/2014/main" val="10000"/>
                  </a:ext>
                </a:extLst>
              </a:tr>
              <a:tr h="296612">
                <a:tc>
                  <a:txBody>
                    <a:bodyPr/>
                    <a:lstStyle/>
                    <a:p>
                      <a:pPr algn="ctr"/>
                      <a:r>
                        <a:rPr lang="en-GB" sz="900" noProof="0" dirty="0" smtClean="0"/>
                        <a:t>1</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GB" sz="900" noProof="0" dirty="0" smtClean="0">
                          <a:solidFill>
                            <a:schemeClr val="tx1"/>
                          </a:solidFill>
                        </a:rPr>
                        <a:t>STC </a:t>
                      </a:r>
                      <a:r>
                        <a:rPr lang="en-GB" sz="900" noProof="0" dirty="0" err="1" smtClean="0">
                          <a:solidFill>
                            <a:schemeClr val="tx1"/>
                          </a:solidFill>
                        </a:rPr>
                        <a:t>eSIM</a:t>
                      </a:r>
                      <a:r>
                        <a:rPr lang="en-GB" sz="900" noProof="0" dirty="0" smtClean="0">
                          <a:solidFill>
                            <a:schemeClr val="tx1"/>
                          </a:solidFill>
                        </a:rPr>
                        <a:t> SMDP+ (STC)</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algn="l"/>
                      <a:r>
                        <a:rPr lang="en-GB" sz="900" kern="1200" noProof="0" dirty="0" smtClean="0">
                          <a:solidFill>
                            <a:schemeClr val="dk1"/>
                          </a:solidFill>
                          <a:latin typeface="Century Gothic"/>
                          <a:ea typeface="+mn-ea"/>
                          <a:cs typeface="+mn-cs"/>
                        </a:rPr>
                        <a:t>SMDP+ STC</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algn="ctr"/>
                      <a:r>
                        <a:rPr lang="en-GB" sz="900" kern="1200" noProof="0" dirty="0" smtClean="0">
                          <a:solidFill>
                            <a:schemeClr val="dk1"/>
                          </a:solidFill>
                          <a:latin typeface="Century Gothic"/>
                          <a:ea typeface="+mn-ea"/>
                          <a:cs typeface="+mn-cs"/>
                        </a:rPr>
                        <a:t>L2 ODC</a:t>
                      </a:r>
                      <a:r>
                        <a:rPr lang="en-GB" sz="900" kern="1200" baseline="0" noProof="0" dirty="0" smtClean="0">
                          <a:solidFill>
                            <a:schemeClr val="dk1"/>
                          </a:solidFill>
                          <a:latin typeface="Century Gothic"/>
                          <a:ea typeface="+mn-ea"/>
                          <a:cs typeface="+mn-cs"/>
                        </a:rPr>
                        <a:t> EMEA</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900" kern="1200" noProof="0" dirty="0" smtClean="0">
                          <a:solidFill>
                            <a:schemeClr val="dk1"/>
                          </a:solidFill>
                          <a:latin typeface="+mn-lt"/>
                          <a:ea typeface="+mn-ea"/>
                          <a:cs typeface="+mn-cs"/>
                        </a:rPr>
                        <a:t>L2 ODC</a:t>
                      </a:r>
                      <a:r>
                        <a:rPr lang="en-GB" sz="900" kern="1200" baseline="0" noProof="0" dirty="0" smtClean="0">
                          <a:solidFill>
                            <a:schemeClr val="dk1"/>
                          </a:solidFill>
                          <a:latin typeface="+mn-lt"/>
                          <a:ea typeface="+mn-ea"/>
                          <a:cs typeface="+mn-cs"/>
                        </a:rPr>
                        <a:t> EMEA</a:t>
                      </a:r>
                      <a:endParaRPr lang="en-GB" sz="900" kern="1200" noProof="0" dirty="0" smtClean="0">
                        <a:solidFill>
                          <a:schemeClr val="dk1"/>
                        </a:solidFill>
                        <a:latin typeface="+mn-lt"/>
                        <a:ea typeface="+mn-ea"/>
                        <a:cs typeface="+mn-cs"/>
                      </a:endParaRPr>
                    </a:p>
                  </a:txBody>
                  <a:tcPr marL="81805" marR="81805" marT="40887" marB="40887" anchor="ctr"/>
                </a:tc>
                <a:extLst>
                  <a:ext uri="{0D108BD9-81ED-4DB2-BD59-A6C34878D82A}">
                    <a16:rowId xmlns:a16="http://schemas.microsoft.com/office/drawing/2014/main" val="10001"/>
                  </a:ext>
                </a:extLst>
              </a:tr>
              <a:tr h="296612">
                <a:tc>
                  <a:txBody>
                    <a:bodyPr/>
                    <a:lstStyle/>
                    <a:p>
                      <a:pPr algn="ctr"/>
                      <a:r>
                        <a:rPr lang="en-GB" sz="900" noProof="0" dirty="0" smtClean="0"/>
                        <a:t>2</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900" noProof="0" dirty="0" smtClean="0">
                          <a:solidFill>
                            <a:schemeClr val="tx1"/>
                          </a:solidFill>
                        </a:rPr>
                        <a:t>STC </a:t>
                      </a:r>
                      <a:r>
                        <a:rPr lang="en-GB" sz="900" noProof="0" dirty="0" err="1" smtClean="0">
                          <a:solidFill>
                            <a:schemeClr val="tx1"/>
                          </a:solidFill>
                        </a:rPr>
                        <a:t>eSIM</a:t>
                      </a:r>
                      <a:r>
                        <a:rPr lang="en-GB" sz="900" noProof="0" dirty="0" smtClean="0">
                          <a:solidFill>
                            <a:schemeClr val="tx1"/>
                          </a:solidFill>
                        </a:rPr>
                        <a:t> SMDP+ (</a:t>
                      </a:r>
                      <a:r>
                        <a:rPr lang="en-GB" sz="900" noProof="0" dirty="0" err="1" smtClean="0">
                          <a:solidFill>
                            <a:schemeClr val="tx1"/>
                          </a:solidFill>
                        </a:rPr>
                        <a:t>Mobily</a:t>
                      </a:r>
                      <a:r>
                        <a:rPr lang="en-GB" sz="900" noProof="0" dirty="0" smtClean="0">
                          <a:solidFill>
                            <a:schemeClr val="tx1"/>
                          </a:solidFill>
                        </a:rPr>
                        <a:t>)</a:t>
                      </a:r>
                      <a:endParaRPr lang="en-GB" sz="900" noProof="0" dirty="0">
                        <a:solidFill>
                          <a:schemeClr val="tx1"/>
                        </a:solidFill>
                      </a:endParaRPr>
                    </a:p>
                  </a:txBody>
                  <a:tcPr marL="81805" marR="81805" marT="40887" marB="40887" anchor="ctr"/>
                </a:tc>
                <a:tc>
                  <a:txBody>
                    <a:bodyPr/>
                    <a:lstStyle>
                      <a:lvl1pPr marL="0" algn="l" defTabSz="457200" rtl="0" eaLnBrk="1" latinLnBrk="0" hangingPunct="1">
                        <a:defRPr sz="1800" kern="1200">
                          <a:solidFill>
                            <a:schemeClr val="dk1"/>
                          </a:solidFill>
                          <a:latin typeface="Century Gothic"/>
                        </a:defRPr>
                      </a:lvl1pPr>
                      <a:lvl2pPr marL="457200" algn="l" defTabSz="457200" rtl="0" eaLnBrk="1" latinLnBrk="0" hangingPunct="1">
                        <a:defRPr sz="1800" kern="1200">
                          <a:solidFill>
                            <a:schemeClr val="dk1"/>
                          </a:solidFill>
                          <a:latin typeface="Century Gothic"/>
                        </a:defRPr>
                      </a:lvl2pPr>
                      <a:lvl3pPr marL="914400" algn="l" defTabSz="457200" rtl="0" eaLnBrk="1" latinLnBrk="0" hangingPunct="1">
                        <a:defRPr sz="1800" kern="1200">
                          <a:solidFill>
                            <a:schemeClr val="dk1"/>
                          </a:solidFill>
                          <a:latin typeface="Century Gothic"/>
                        </a:defRPr>
                      </a:lvl3pPr>
                      <a:lvl4pPr marL="1371600" algn="l" defTabSz="457200" rtl="0" eaLnBrk="1" latinLnBrk="0" hangingPunct="1">
                        <a:defRPr sz="1800" kern="1200">
                          <a:solidFill>
                            <a:schemeClr val="dk1"/>
                          </a:solidFill>
                          <a:latin typeface="Century Gothic"/>
                        </a:defRPr>
                      </a:lvl4pPr>
                      <a:lvl5pPr marL="1828800" algn="l" defTabSz="457200" rtl="0" eaLnBrk="1" latinLnBrk="0" hangingPunct="1">
                        <a:defRPr sz="1800" kern="1200">
                          <a:solidFill>
                            <a:schemeClr val="dk1"/>
                          </a:solidFill>
                          <a:latin typeface="Century Gothic"/>
                        </a:defRPr>
                      </a:lvl5pPr>
                      <a:lvl6pPr marL="2286000" algn="l" defTabSz="457200" rtl="0" eaLnBrk="1" latinLnBrk="0" hangingPunct="1">
                        <a:defRPr sz="1800" kern="1200">
                          <a:solidFill>
                            <a:schemeClr val="dk1"/>
                          </a:solidFill>
                          <a:latin typeface="Century Gothic"/>
                        </a:defRPr>
                      </a:lvl6pPr>
                      <a:lvl7pPr marL="2743200" algn="l" defTabSz="457200" rtl="0" eaLnBrk="1" latinLnBrk="0" hangingPunct="1">
                        <a:defRPr sz="1800" kern="1200">
                          <a:solidFill>
                            <a:schemeClr val="dk1"/>
                          </a:solidFill>
                          <a:latin typeface="Century Gothic"/>
                        </a:defRPr>
                      </a:lvl7pPr>
                      <a:lvl8pPr marL="3200400" algn="l" defTabSz="457200" rtl="0" eaLnBrk="1" latinLnBrk="0" hangingPunct="1">
                        <a:defRPr sz="1800" kern="1200">
                          <a:solidFill>
                            <a:schemeClr val="dk1"/>
                          </a:solidFill>
                          <a:latin typeface="Century Gothic"/>
                        </a:defRPr>
                      </a:lvl8pPr>
                      <a:lvl9pPr marL="3657600" algn="l" defTabSz="457200" rtl="0" eaLnBrk="1" latinLnBrk="0" hangingPunct="1">
                        <a:defRPr sz="1800" kern="1200">
                          <a:solidFill>
                            <a:schemeClr val="dk1"/>
                          </a:solidFill>
                          <a:latin typeface="Century Gothic"/>
                        </a:defRPr>
                      </a:lvl9pPr>
                    </a:lstStyle>
                    <a:p>
                      <a:pPr marL="0" algn="l" defTabSz="457200" rtl="0" eaLnBrk="1" latinLnBrk="0" hangingPunct="1"/>
                      <a:r>
                        <a:rPr lang="en-GB" sz="900" kern="1200" noProof="0" dirty="0" smtClean="0">
                          <a:solidFill>
                            <a:schemeClr val="dk1"/>
                          </a:solidFill>
                          <a:latin typeface="Century Gothic"/>
                          <a:ea typeface="+mn-ea"/>
                          <a:cs typeface="+mn-cs"/>
                        </a:rPr>
                        <a:t>SMDP+ </a:t>
                      </a:r>
                      <a:r>
                        <a:rPr lang="en-GB" sz="900" kern="1200" noProof="0" dirty="0" err="1" smtClean="0">
                          <a:solidFill>
                            <a:schemeClr val="dk1"/>
                          </a:solidFill>
                          <a:latin typeface="Century Gothic"/>
                          <a:ea typeface="+mn-ea"/>
                          <a:cs typeface="+mn-cs"/>
                        </a:rPr>
                        <a:t>Mobily</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L2 ODC EMEA</a:t>
                      </a:r>
                      <a:endParaRPr kumimoji="0" lang="en-GB" sz="900" b="0" i="0" u="none" strike="noStrike" kern="1200" cap="none" spc="0" normalizeH="0" baseline="0" noProof="0" dirty="0">
                        <a:ln>
                          <a:noFill/>
                        </a:ln>
                        <a:solidFill>
                          <a:srgbClr val="242A75"/>
                        </a:solidFill>
                        <a:effectLst/>
                        <a:uLnTx/>
                        <a:uFillTx/>
                        <a:latin typeface="Century Gothic"/>
                        <a:ea typeface="+mn-ea"/>
                        <a:cs typeface="+mn-cs"/>
                      </a:endParaRPr>
                    </a:p>
                  </a:txBody>
                  <a:tcPr marL="81805" marR="81805" marT="40887" marB="40887"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L2 ODC EMEA</a:t>
                      </a:r>
                      <a:endParaRPr kumimoji="0" lang="en-GB" sz="900" b="0" i="0" u="none" strike="noStrike" kern="1200" cap="none" spc="0" normalizeH="0" baseline="0" noProof="0" dirty="0">
                        <a:ln>
                          <a:noFill/>
                        </a:ln>
                        <a:solidFill>
                          <a:srgbClr val="242A75"/>
                        </a:solidFill>
                        <a:effectLst/>
                        <a:uLnTx/>
                        <a:uFillTx/>
                        <a:latin typeface="Century Gothic"/>
                        <a:ea typeface="+mn-ea"/>
                        <a:cs typeface="+mn-cs"/>
                      </a:endParaRPr>
                    </a:p>
                  </a:txBody>
                  <a:tcPr marL="81805" marR="81805" marT="40887" marB="40887" anchor="ctr"/>
                </a:tc>
                <a:extLst>
                  <a:ext uri="{0D108BD9-81ED-4DB2-BD59-A6C34878D82A}">
                    <a16:rowId xmlns:a16="http://schemas.microsoft.com/office/drawing/2014/main" val="10002"/>
                  </a:ext>
                </a:extLst>
              </a:tr>
              <a:tr h="296612">
                <a:tc>
                  <a:txBody>
                    <a:bodyPr/>
                    <a:lstStyle/>
                    <a:p>
                      <a:pPr algn="ctr"/>
                      <a:r>
                        <a:rPr lang="en-GB" sz="900" noProof="0" dirty="0" smtClean="0">
                          <a:solidFill>
                            <a:schemeClr val="tx1"/>
                          </a:solidFill>
                        </a:rPr>
                        <a:t>3</a:t>
                      </a:r>
                      <a:endParaRPr lang="en-GB" sz="900" noProof="0" dirty="0">
                        <a:solidFill>
                          <a:schemeClr val="tx1"/>
                        </a:solidFill>
                      </a:endParaRPr>
                    </a:p>
                  </a:txBody>
                  <a:tcPr marL="81805" marR="81805" marT="40887" marB="40887"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900" noProof="0" dirty="0" smtClean="0">
                          <a:solidFill>
                            <a:schemeClr val="tx1"/>
                          </a:solidFill>
                        </a:rPr>
                        <a:t>STC </a:t>
                      </a:r>
                      <a:r>
                        <a:rPr lang="en-GB" sz="900" noProof="0" dirty="0" err="1" smtClean="0">
                          <a:solidFill>
                            <a:schemeClr val="tx1"/>
                          </a:solidFill>
                        </a:rPr>
                        <a:t>eSIM</a:t>
                      </a:r>
                      <a:r>
                        <a:rPr lang="en-GB" sz="900" noProof="0" dirty="0" smtClean="0">
                          <a:solidFill>
                            <a:schemeClr val="tx1"/>
                          </a:solidFill>
                        </a:rPr>
                        <a:t> SMDP+ (Zain)</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GB" sz="900" kern="1200" noProof="0" dirty="0" smtClean="0">
                          <a:solidFill>
                            <a:schemeClr val="dk1"/>
                          </a:solidFill>
                          <a:latin typeface="+mn-lt"/>
                          <a:ea typeface="+mn-ea"/>
                          <a:cs typeface="+mn-cs"/>
                        </a:rPr>
                        <a:t>SMDP+ Zain</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L2 ODC EMEA</a:t>
                      </a:r>
                      <a:endParaRPr kumimoji="0" lang="en-GB" sz="900" b="0" i="0" u="none" strike="noStrike" kern="1200" cap="none" spc="0" normalizeH="0" baseline="0" noProof="0" dirty="0">
                        <a:ln>
                          <a:noFill/>
                        </a:ln>
                        <a:solidFill>
                          <a:srgbClr val="242A75"/>
                        </a:solidFill>
                        <a:effectLst/>
                        <a:uLnTx/>
                        <a:uFillTx/>
                        <a:latin typeface="Century Gothic"/>
                        <a:ea typeface="+mn-ea"/>
                        <a:cs typeface="+mn-cs"/>
                      </a:endParaRPr>
                    </a:p>
                  </a:txBody>
                  <a:tcPr marL="81805" marR="81805" marT="40887" marB="40887"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L2 ODC EMEA</a:t>
                      </a:r>
                      <a:endParaRPr kumimoji="0" lang="en-GB" sz="900" b="0" i="0" u="none" strike="noStrike" kern="1200" cap="none" spc="0" normalizeH="0" baseline="0" noProof="0" dirty="0">
                        <a:ln>
                          <a:noFill/>
                        </a:ln>
                        <a:solidFill>
                          <a:srgbClr val="242A75"/>
                        </a:solidFill>
                        <a:effectLst/>
                        <a:uLnTx/>
                        <a:uFillTx/>
                        <a:latin typeface="Century Gothic"/>
                        <a:ea typeface="+mn-ea"/>
                        <a:cs typeface="+mn-cs"/>
                      </a:endParaRPr>
                    </a:p>
                  </a:txBody>
                  <a:tcPr marL="81805" marR="81805" marT="40887" marB="40887" anchor="ctr"/>
                </a:tc>
                <a:extLst>
                  <a:ext uri="{0D108BD9-81ED-4DB2-BD59-A6C34878D82A}">
                    <a16:rowId xmlns:a16="http://schemas.microsoft.com/office/drawing/2014/main" val="4050502769"/>
                  </a:ext>
                </a:extLst>
              </a:tr>
              <a:tr h="296612">
                <a:tc>
                  <a:txBody>
                    <a:bodyPr/>
                    <a:lstStyle/>
                    <a:p>
                      <a:pPr algn="ctr"/>
                      <a:r>
                        <a:rPr lang="en-GB" sz="900" noProof="0" dirty="0" smtClean="0">
                          <a:solidFill>
                            <a:schemeClr val="tx1"/>
                          </a:solidFill>
                        </a:rPr>
                        <a:t>4</a:t>
                      </a:r>
                      <a:endParaRPr lang="en-GB" sz="900" noProof="0" dirty="0">
                        <a:solidFill>
                          <a:schemeClr val="tx1"/>
                        </a:solidFill>
                      </a:endParaRPr>
                    </a:p>
                  </a:txBody>
                  <a:tcPr marL="81805" marR="81805" marT="40887" marB="40887"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900" noProof="0" dirty="0" smtClean="0">
                          <a:solidFill>
                            <a:schemeClr val="tx1"/>
                          </a:solidFill>
                        </a:rPr>
                        <a:t>STC </a:t>
                      </a:r>
                      <a:r>
                        <a:rPr lang="en-GB" sz="900" noProof="0" dirty="0" err="1" smtClean="0">
                          <a:solidFill>
                            <a:schemeClr val="tx1"/>
                          </a:solidFill>
                        </a:rPr>
                        <a:t>eSIM</a:t>
                      </a:r>
                      <a:r>
                        <a:rPr lang="en-GB" sz="900" noProof="0" dirty="0" smtClean="0">
                          <a:solidFill>
                            <a:schemeClr val="tx1"/>
                          </a:solidFill>
                        </a:rPr>
                        <a:t> SMDP+ (</a:t>
                      </a:r>
                      <a:r>
                        <a:rPr lang="en-GB" sz="900" noProof="0" dirty="0" err="1" smtClean="0">
                          <a:solidFill>
                            <a:schemeClr val="tx1"/>
                          </a:solidFill>
                        </a:rPr>
                        <a:t>Lebara</a:t>
                      </a:r>
                      <a:r>
                        <a:rPr lang="en-GB" sz="900" noProof="0" dirty="0" smtClean="0">
                          <a:solidFill>
                            <a:schemeClr val="tx1"/>
                          </a:solidFill>
                        </a:rPr>
                        <a:t>)</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GB" sz="900" kern="1200" noProof="0" dirty="0" smtClean="0">
                          <a:solidFill>
                            <a:schemeClr val="dk1"/>
                          </a:solidFill>
                          <a:latin typeface="+mn-lt"/>
                          <a:ea typeface="+mn-ea"/>
                          <a:cs typeface="+mn-cs"/>
                        </a:rPr>
                        <a:t>SMDP+ </a:t>
                      </a:r>
                      <a:r>
                        <a:rPr lang="en-GB" sz="900" kern="1200" noProof="0" dirty="0" err="1" smtClean="0">
                          <a:solidFill>
                            <a:schemeClr val="dk1"/>
                          </a:solidFill>
                          <a:latin typeface="+mn-lt"/>
                          <a:ea typeface="+mn-ea"/>
                          <a:cs typeface="+mn-cs"/>
                        </a:rPr>
                        <a:t>Libara</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L2 ODC EMEA</a:t>
                      </a:r>
                      <a:endParaRPr kumimoji="0" lang="en-GB" sz="900" b="0" i="0" u="none" strike="noStrike" kern="1200" cap="none" spc="0" normalizeH="0" baseline="0" noProof="0" dirty="0">
                        <a:ln>
                          <a:noFill/>
                        </a:ln>
                        <a:solidFill>
                          <a:srgbClr val="242A75"/>
                        </a:solidFill>
                        <a:effectLst/>
                        <a:uLnTx/>
                        <a:uFillTx/>
                        <a:latin typeface="Century Gothic"/>
                        <a:ea typeface="+mn-ea"/>
                        <a:cs typeface="+mn-cs"/>
                      </a:endParaRPr>
                    </a:p>
                  </a:txBody>
                  <a:tcPr marL="81805" marR="81805" marT="40887" marB="40887"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L2 ODC EMEA</a:t>
                      </a:r>
                      <a:endParaRPr kumimoji="0" lang="en-GB" sz="900" b="0" i="0" u="none" strike="noStrike" kern="1200" cap="none" spc="0" normalizeH="0" baseline="0" noProof="0" dirty="0">
                        <a:ln>
                          <a:noFill/>
                        </a:ln>
                        <a:solidFill>
                          <a:srgbClr val="242A75"/>
                        </a:solidFill>
                        <a:effectLst/>
                        <a:uLnTx/>
                        <a:uFillTx/>
                        <a:latin typeface="Century Gothic"/>
                        <a:ea typeface="+mn-ea"/>
                        <a:cs typeface="+mn-cs"/>
                      </a:endParaRPr>
                    </a:p>
                  </a:txBody>
                  <a:tcPr marL="81805" marR="81805" marT="40887" marB="40887" anchor="ctr"/>
                </a:tc>
                <a:extLst>
                  <a:ext uri="{0D108BD9-81ED-4DB2-BD59-A6C34878D82A}">
                    <a16:rowId xmlns:a16="http://schemas.microsoft.com/office/drawing/2014/main" val="2484066073"/>
                  </a:ext>
                </a:extLst>
              </a:tr>
              <a:tr h="296612">
                <a:tc>
                  <a:txBody>
                    <a:bodyPr/>
                    <a:lstStyle/>
                    <a:p>
                      <a:pPr algn="ctr"/>
                      <a:r>
                        <a:rPr lang="en-GB" sz="900" noProof="0" dirty="0" smtClean="0">
                          <a:solidFill>
                            <a:schemeClr val="tx1"/>
                          </a:solidFill>
                        </a:rPr>
                        <a:t>5</a:t>
                      </a:r>
                      <a:endParaRPr lang="en-GB" sz="900" noProof="0" dirty="0">
                        <a:solidFill>
                          <a:schemeClr val="tx1"/>
                        </a:solidFill>
                      </a:endParaRPr>
                    </a:p>
                  </a:txBody>
                  <a:tcPr marL="81805" marR="81805" marT="40887" marB="40887"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900" noProof="0" dirty="0" smtClean="0">
                          <a:solidFill>
                            <a:schemeClr val="tx1"/>
                          </a:solidFill>
                        </a:rPr>
                        <a:t>STC </a:t>
                      </a:r>
                      <a:r>
                        <a:rPr lang="en-GB" sz="900" noProof="0" dirty="0" err="1" smtClean="0">
                          <a:solidFill>
                            <a:schemeClr val="tx1"/>
                          </a:solidFill>
                        </a:rPr>
                        <a:t>eSIM</a:t>
                      </a:r>
                      <a:r>
                        <a:rPr lang="en-GB" sz="900" noProof="0" dirty="0" smtClean="0">
                          <a:solidFill>
                            <a:schemeClr val="tx1"/>
                          </a:solidFill>
                        </a:rPr>
                        <a:t> SMDP+ (Virgin)</a:t>
                      </a:r>
                      <a:endParaRPr lang="en-GB" sz="900" noProof="0" dirty="0">
                        <a:solidFill>
                          <a:schemeClr val="tx1"/>
                        </a:solidFill>
                      </a:endParaRPr>
                    </a:p>
                  </a:txBody>
                  <a:tcPr marL="81805" marR="81805" marT="40887" marB="40887" anchor="ctr"/>
                </a:tc>
                <a:tc>
                  <a:txBody>
                    <a:bodyPr/>
                    <a:lstStyle/>
                    <a:p>
                      <a:pPr marL="0" algn="l" defTabSz="457200" rtl="0" eaLnBrk="1" latinLnBrk="0" hangingPunct="1"/>
                      <a:r>
                        <a:rPr lang="en-GB" sz="900" kern="1200" noProof="0" dirty="0" smtClean="0">
                          <a:solidFill>
                            <a:schemeClr val="dk1"/>
                          </a:solidFill>
                          <a:latin typeface="+mn-lt"/>
                          <a:ea typeface="+mn-ea"/>
                          <a:cs typeface="+mn-cs"/>
                        </a:rPr>
                        <a:t>SMDP+ Virgin</a:t>
                      </a:r>
                      <a:endParaRPr lang="en-GB" sz="900" kern="1200" noProof="0" dirty="0">
                        <a:solidFill>
                          <a:schemeClr val="dk1"/>
                        </a:solidFill>
                        <a:latin typeface="Century Gothic"/>
                        <a:ea typeface="+mn-ea"/>
                        <a:cs typeface="+mn-cs"/>
                      </a:endParaRPr>
                    </a:p>
                  </a:txBody>
                  <a:tcPr marL="81805" marR="81805" marT="40887" marB="40887"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L2 ODC EMEA</a:t>
                      </a:r>
                      <a:endParaRPr kumimoji="0" lang="en-GB" sz="900" b="0" i="0" u="none" strike="noStrike" kern="1200" cap="none" spc="0" normalizeH="0" baseline="0" noProof="0" dirty="0">
                        <a:ln>
                          <a:noFill/>
                        </a:ln>
                        <a:solidFill>
                          <a:srgbClr val="242A75"/>
                        </a:solidFill>
                        <a:effectLst/>
                        <a:uLnTx/>
                        <a:uFillTx/>
                        <a:latin typeface="Century Gothic"/>
                        <a:ea typeface="+mn-ea"/>
                        <a:cs typeface="+mn-cs"/>
                      </a:endParaRPr>
                    </a:p>
                  </a:txBody>
                  <a:tcPr marL="81805" marR="81805" marT="40887" marB="40887"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smtClean="0">
                          <a:ln>
                            <a:noFill/>
                          </a:ln>
                          <a:solidFill>
                            <a:srgbClr val="242A75"/>
                          </a:solidFill>
                          <a:effectLst/>
                          <a:uLnTx/>
                          <a:uFillTx/>
                          <a:latin typeface="Century Gothic"/>
                          <a:ea typeface="+mn-ea"/>
                          <a:cs typeface="+mn-cs"/>
                        </a:rPr>
                        <a:t>L2 ODC EMEA</a:t>
                      </a:r>
                      <a:endParaRPr kumimoji="0" lang="en-GB" sz="900" b="0" i="0" u="none" strike="noStrike" kern="1200" cap="none" spc="0" normalizeH="0" baseline="0" noProof="0" dirty="0">
                        <a:ln>
                          <a:noFill/>
                        </a:ln>
                        <a:solidFill>
                          <a:srgbClr val="242A75"/>
                        </a:solidFill>
                        <a:effectLst/>
                        <a:uLnTx/>
                        <a:uFillTx/>
                        <a:latin typeface="Century Gothic"/>
                        <a:ea typeface="+mn-ea"/>
                        <a:cs typeface="+mn-cs"/>
                      </a:endParaRPr>
                    </a:p>
                  </a:txBody>
                  <a:tcPr marL="81805" marR="81805" marT="40887" marB="40887" anchor="ctr"/>
                </a:tc>
                <a:extLst>
                  <a:ext uri="{0D108BD9-81ED-4DB2-BD59-A6C34878D82A}">
                    <a16:rowId xmlns:a16="http://schemas.microsoft.com/office/drawing/2014/main" val="1797188375"/>
                  </a:ext>
                </a:extLst>
              </a:tr>
            </a:tbl>
          </a:graphicData>
        </a:graphic>
      </p:graphicFrame>
    </p:spTree>
    <p:extLst>
      <p:ext uri="{BB962C8B-B14F-4D97-AF65-F5344CB8AC3E}">
        <p14:creationId xmlns:p14="http://schemas.microsoft.com/office/powerpoint/2010/main" val="758350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Creating an incident</a:t>
            </a:r>
            <a:endParaRPr lang="en-GB" dirty="0"/>
          </a:p>
        </p:txBody>
      </p:sp>
      <p:sp>
        <p:nvSpPr>
          <p:cNvPr id="3" name="Espace réservé du contenu 2"/>
          <p:cNvSpPr>
            <a:spLocks noGrp="1"/>
          </p:cNvSpPr>
          <p:nvPr>
            <p:ph idx="1"/>
          </p:nvPr>
        </p:nvSpPr>
        <p:spPr/>
        <p:txBody>
          <a:bodyPr/>
          <a:lstStyle/>
          <a:p>
            <a:pPr marL="134269" indent="0">
              <a:buNone/>
            </a:pPr>
            <a:r>
              <a:rPr lang="en-US" sz="1400" b="0" dirty="0" smtClean="0">
                <a:solidFill>
                  <a:schemeClr val="tx1">
                    <a:lumMod val="90000"/>
                    <a:lumOff val="10000"/>
                  </a:schemeClr>
                </a:solidFill>
              </a:rPr>
              <a:t>1. Go to </a:t>
            </a:r>
            <a:r>
              <a:rPr lang="en-US" sz="1400" b="0" u="sng" dirty="0" smtClean="0">
                <a:solidFill>
                  <a:schemeClr val="tx1">
                    <a:lumMod val="90000"/>
                    <a:lumOff val="10000"/>
                  </a:schemeClr>
                </a:solidFill>
              </a:rPr>
              <a:t>Incident</a:t>
            </a:r>
            <a:r>
              <a:rPr lang="en-US" sz="1400" b="0" dirty="0" smtClean="0">
                <a:solidFill>
                  <a:schemeClr val="tx1">
                    <a:lumMod val="90000"/>
                    <a:lumOff val="10000"/>
                  </a:schemeClr>
                </a:solidFill>
              </a:rPr>
              <a:t> Menu </a:t>
            </a:r>
            <a:r>
              <a:rPr lang="en-US" sz="1400" b="0" dirty="0" smtClean="0">
                <a:solidFill>
                  <a:schemeClr val="tx1">
                    <a:lumMod val="90000"/>
                    <a:lumOff val="10000"/>
                  </a:schemeClr>
                </a:solidFill>
                <a:sym typeface="Wingdings" panose="05000000000000000000" pitchFamily="2" charset="2"/>
              </a:rPr>
              <a:t> Open and Click </a:t>
            </a:r>
            <a:r>
              <a:rPr lang="en-US" sz="1400" b="0" u="sng" dirty="0" smtClean="0">
                <a:solidFill>
                  <a:schemeClr val="tx1">
                    <a:lumMod val="90000"/>
                    <a:lumOff val="10000"/>
                  </a:schemeClr>
                </a:solidFill>
                <a:sym typeface="Wingdings" panose="05000000000000000000" pitchFamily="2" charset="2"/>
              </a:rPr>
              <a:t>Incident</a:t>
            </a:r>
            <a:endParaRPr lang="en-US" sz="1400" b="0" u="sng" dirty="0">
              <a:solidFill>
                <a:schemeClr val="tx1">
                  <a:lumMod val="90000"/>
                  <a:lumOff val="10000"/>
                </a:schemeClr>
              </a:solidFill>
            </a:endParaRPr>
          </a:p>
          <a:p>
            <a:endParaRPr lang="en-US" sz="1400" b="0" dirty="0" smtClean="0">
              <a:solidFill>
                <a:schemeClr val="tx1">
                  <a:lumMod val="90000"/>
                  <a:lumOff val="10000"/>
                </a:schemeClr>
              </a:solidFill>
            </a:endParaRPr>
          </a:p>
          <a:p>
            <a:endParaRPr lang="en-US" sz="1400" b="0" dirty="0">
              <a:solidFill>
                <a:schemeClr val="tx1">
                  <a:lumMod val="90000"/>
                  <a:lumOff val="10000"/>
                </a:schemeClr>
              </a:solidFill>
            </a:endParaRPr>
          </a:p>
          <a:p>
            <a:pPr marL="134269" indent="0">
              <a:buNone/>
            </a:pPr>
            <a:endParaRPr lang="en-GB" dirty="0"/>
          </a:p>
        </p:txBody>
      </p:sp>
      <p:pic>
        <p:nvPicPr>
          <p:cNvPr id="7" name="Picture 6"/>
          <p:cNvPicPr>
            <a:picLocks noChangeAspect="1"/>
          </p:cNvPicPr>
          <p:nvPr/>
        </p:nvPicPr>
        <p:blipFill>
          <a:blip r:embed="rId2"/>
          <a:stretch>
            <a:fillRect/>
          </a:stretch>
        </p:blipFill>
        <p:spPr>
          <a:xfrm>
            <a:off x="666961" y="1019656"/>
            <a:ext cx="3950446" cy="3374728"/>
          </a:xfrm>
          <a:prstGeom prst="rect">
            <a:avLst/>
          </a:prstGeom>
          <a:ln>
            <a:solidFill>
              <a:schemeClr val="bg2"/>
            </a:solidFill>
          </a:ln>
        </p:spPr>
      </p:pic>
      <p:pic>
        <p:nvPicPr>
          <p:cNvPr id="8" name="Picture 7"/>
          <p:cNvPicPr>
            <a:picLocks noChangeAspect="1"/>
          </p:cNvPicPr>
          <p:nvPr/>
        </p:nvPicPr>
        <p:blipFill>
          <a:blip r:embed="rId3"/>
          <a:stretch>
            <a:fillRect/>
          </a:stretch>
        </p:blipFill>
        <p:spPr>
          <a:xfrm>
            <a:off x="5104853" y="957738"/>
            <a:ext cx="3483207" cy="3505507"/>
          </a:xfrm>
          <a:prstGeom prst="rect">
            <a:avLst/>
          </a:prstGeom>
          <a:ln>
            <a:solidFill>
              <a:schemeClr val="bg2"/>
            </a:solidFill>
          </a:ln>
        </p:spPr>
      </p:pic>
    </p:spTree>
    <p:extLst>
      <p:ext uri="{BB962C8B-B14F-4D97-AF65-F5344CB8AC3E}">
        <p14:creationId xmlns:p14="http://schemas.microsoft.com/office/powerpoint/2010/main" val="2822554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57fcc416eb8d4fb1b22fa3cc8c045595dbc87"/>
  <p:tag name="ISPRING_RESOURCE_PATHS_HASH_PRESENTER" val="43c9451427ba15b6cf8b1b95558292c7785ae1"/>
</p:tagLst>
</file>

<file path=ppt/theme/theme1.xml><?xml version="1.0" encoding="utf-8"?>
<a:theme xmlns:a="http://schemas.openxmlformats.org/drawingml/2006/main" name="Thales_global_4.3_VF">
  <a:themeElements>
    <a:clrScheme name="Thales NEW">
      <a:dk1>
        <a:srgbClr val="242A75"/>
      </a:dk1>
      <a:lt1>
        <a:srgbClr val="FFFFFF"/>
      </a:lt1>
      <a:dk2>
        <a:srgbClr val="242A75"/>
      </a:dk2>
      <a:lt2>
        <a:srgbClr val="309DB5"/>
      </a:lt2>
      <a:accent1>
        <a:srgbClr val="B42573"/>
      </a:accent1>
      <a:accent2>
        <a:srgbClr val="7D7EAB"/>
      </a:accent2>
      <a:accent3>
        <a:srgbClr val="69A3B9"/>
      </a:accent3>
      <a:accent4>
        <a:srgbClr val="253746"/>
      </a:accent4>
      <a:accent5>
        <a:srgbClr val="C3D600"/>
      </a:accent5>
      <a:accent6>
        <a:srgbClr val="E1CD00"/>
      </a:accent6>
      <a:hlink>
        <a:srgbClr val="242A75"/>
      </a:hlink>
      <a:folHlink>
        <a:srgbClr val="242A75"/>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name="Présentation23" id="{72344226-B95F-3A49-8C7D-0EEDA1B0D97F}" vid="{491DDD7D-C24C-E84A-A743-68B6F377417D}"/>
    </a:ext>
  </a:extLst>
</a:theme>
</file>

<file path=docProps/app.xml><?xml version="1.0" encoding="utf-8"?>
<Properties xmlns="http://schemas.openxmlformats.org/officeDocument/2006/extended-properties" xmlns:vt="http://schemas.openxmlformats.org/officeDocument/2006/docPropsVTypes">
  <Template>Thales_global_16.9_new_VA</Template>
  <TotalTime>0</TotalTime>
  <Words>1866</Words>
  <Application>Microsoft Office PowerPoint</Application>
  <PresentationFormat>On-screen Show (16:9)</PresentationFormat>
  <Paragraphs>333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Helvetica</vt:lpstr>
      <vt:lpstr>Lucida Grande</vt:lpstr>
      <vt:lpstr>Wingdings</vt:lpstr>
      <vt:lpstr>Thales_global_4.3_VF</vt:lpstr>
      <vt:lpstr>Status page  Session </vt:lpstr>
      <vt:lpstr>Introduction</vt:lpstr>
      <vt:lpstr>Benefits</vt:lpstr>
      <vt:lpstr>Subscriber view</vt:lpstr>
      <vt:lpstr>Statuspage team user login</vt:lpstr>
      <vt:lpstr>Statuspage Components</vt:lpstr>
      <vt:lpstr>Statuspage Components</vt:lpstr>
      <vt:lpstr>Statuspage Components</vt:lpstr>
      <vt:lpstr>Creating an incident</vt:lpstr>
      <vt:lpstr>Creating an incident</vt:lpstr>
      <vt:lpstr>Creating an incident</vt:lpstr>
      <vt:lpstr>To update ongoing incident</vt:lpstr>
      <vt:lpstr>To update ongoing incident</vt:lpstr>
      <vt:lpstr>Statuspage Incident Status</vt:lpstr>
      <vt:lpstr>Incident templates</vt:lpstr>
      <vt:lpstr>Breakdown &amp; timing of communications</vt:lpstr>
      <vt:lpstr>Common mistakes</vt:lpstr>
      <vt:lpstr>Publishing MW (Task for SDM or HDM)</vt:lpstr>
      <vt:lpstr>Publishing MW (Task for SDM or HDM)</vt:lpstr>
      <vt:lpstr>Manual update of ongoing MW (NOC (Network Operator Centor) may receive this request)</vt:lpstr>
      <vt:lpstr>Manual update of ongoing MW (NOC may receive this request)</vt:lpstr>
      <vt:lpstr>Manual update of ongoing MW (NOC may receive this request)</vt:lpstr>
      <vt:lpstr>Postponing MW (NOC may receive this kind of request)</vt:lpstr>
      <vt:lpstr>Postponing MW(NOC may receive this request)</vt:lpstr>
      <vt:lpstr>StatusPage Subscription Procedure  </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Sharma Awadhesh</cp:lastModifiedBy>
  <cp:revision>158</cp:revision>
  <dcterms:created xsi:type="dcterms:W3CDTF">2017-01-11T15:45:22Z</dcterms:created>
  <dcterms:modified xsi:type="dcterms:W3CDTF">2022-08-01T10:07:29Z</dcterms:modified>
</cp:coreProperties>
</file>