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88825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ustri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5A29B9-381D-4189-BF32-474CF94C5DCF}">
  <a:tblStyle styleId="{265A29B9-381D-4189-BF32-474CF94C5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c64606f4_0_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70c64606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c64606f4_0_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70c64606f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c64606f4_0_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0c64606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c64606f4_0_3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0c64606f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c64606f4_0_3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0c64606f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0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99"/>
              <a:buFont typeface="Lustria"/>
              <a:buNone/>
              <a:defRPr sz="23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854369" y="609600"/>
            <a:ext cx="641025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913557" y="2431518"/>
            <a:ext cx="3705924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765" y="609600"/>
            <a:ext cx="3583233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7440613" y="763702"/>
            <a:ext cx="3274898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913558" y="2439261"/>
            <a:ext cx="5933403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619" y="547807"/>
            <a:ext cx="10139158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99"/>
              <a:buFont typeface="Lustria"/>
              <a:buNone/>
              <a:defRPr sz="27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1169045" y="695010"/>
            <a:ext cx="9842782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399"/>
              <a:buFont typeface="Noto Sans Symbols"/>
              <a:buNone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13557" y="5108728"/>
            <a:ext cx="10351066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913556" y="4295180"/>
            <a:ext cx="10351067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720196" y="3610033"/>
            <a:ext cx="8750020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913556" y="4304353"/>
            <a:ext cx="10351067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98"/>
              <a:buFont typeface="Lustria"/>
              <a:buNone/>
            </a:pPr>
            <a:r>
              <a:rPr lang="en-US" sz="7998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98"/>
              <a:buFont typeface="Lustria"/>
              <a:buNone/>
            </a:pPr>
            <a:r>
              <a:rPr lang="en-US" sz="7998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99"/>
              <a:buFont typeface="Lustria"/>
              <a:buNone/>
              <a:defRPr sz="3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913547" y="4650556"/>
            <a:ext cx="10349503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sz="2399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913557" y="2571750"/>
            <a:ext cx="330012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3"/>
          </p:nvPr>
        </p:nvSpPr>
        <p:spPr>
          <a:xfrm>
            <a:off x="4445553" y="1885950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sz="2399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4"/>
          </p:nvPr>
        </p:nvSpPr>
        <p:spPr>
          <a:xfrm>
            <a:off x="4440279" y="2571750"/>
            <a:ext cx="330012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5"/>
          </p:nvPr>
        </p:nvSpPr>
        <p:spPr>
          <a:xfrm>
            <a:off x="7964498" y="1885950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sz="2399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6"/>
          </p:nvPr>
        </p:nvSpPr>
        <p:spPr>
          <a:xfrm>
            <a:off x="7964498" y="2571750"/>
            <a:ext cx="330012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728" y="1818215"/>
            <a:ext cx="333910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2653" y="1818215"/>
            <a:ext cx="333910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3984" y="1818215"/>
            <a:ext cx="333910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sz="1999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8"/>
          <p:cNvSpPr>
            <a:spLocks noGrp="1"/>
          </p:cNvSpPr>
          <p:nvPr>
            <p:ph type="pic" idx="2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3"/>
          </p:nvPr>
        </p:nvSpPr>
        <p:spPr>
          <a:xfrm>
            <a:off x="913557" y="4480369"/>
            <a:ext cx="330012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4"/>
          </p:nvPr>
        </p:nvSpPr>
        <p:spPr>
          <a:xfrm>
            <a:off x="4441631" y="3904106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sz="1999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8"/>
          <p:cNvSpPr>
            <a:spLocks noGrp="1"/>
          </p:cNvSpPr>
          <p:nvPr>
            <p:ph type="pic" idx="5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6"/>
          </p:nvPr>
        </p:nvSpPr>
        <p:spPr>
          <a:xfrm>
            <a:off x="4440279" y="4480368"/>
            <a:ext cx="330012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7"/>
          </p:nvPr>
        </p:nvSpPr>
        <p:spPr>
          <a:xfrm>
            <a:off x="7964623" y="3904106"/>
            <a:ext cx="330012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sz="1999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8"/>
          <p:cNvSpPr>
            <a:spLocks noGrp="1"/>
          </p:cNvSpPr>
          <p:nvPr>
            <p:ph type="pic" idx="8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9"/>
          </p:nvPr>
        </p:nvSpPr>
        <p:spPr>
          <a:xfrm>
            <a:off x="7964498" y="4480366"/>
            <a:ext cx="330012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 rot="5400000">
            <a:off x="4059714" y="-1413708"/>
            <a:ext cx="4058751" cy="103510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 rot="5400000">
            <a:off x="7531874" y="2058455"/>
            <a:ext cx="5181601" cy="228389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 rot="5400000">
            <a:off x="2280163" y="-757004"/>
            <a:ext cx="5181601" cy="79148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98"/>
              <a:buFont typeface="Lustria"/>
              <a:buNone/>
              <a:defRPr sz="539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399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59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 sz="39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399"/>
              <a:buNone/>
              <a:defRPr sz="1999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913558" y="1732449"/>
            <a:ext cx="5059179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6201277" y="1732450"/>
            <a:ext cx="506334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557" y="1734507"/>
            <a:ext cx="5087747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6876" y="1734507"/>
            <a:ext cx="5087747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sz="2399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1005610" y="2380138"/>
            <a:ext cx="487507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565" algn="l">
              <a:spcBef>
                <a:spcPts val="360"/>
              </a:spcBef>
              <a:spcAft>
                <a:spcPts val="0"/>
              </a:spcAft>
              <a:buSzPts val="1259"/>
              <a:buChar char="◈"/>
              <a:defRPr sz="1799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6293328" y="1835255"/>
            <a:ext cx="4894055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79"/>
              <a:buNone/>
              <a:defRPr sz="2399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99"/>
              <a:buNone/>
              <a:defRPr sz="1999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59"/>
              <a:buNone/>
              <a:defRPr sz="1799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6293328" y="2380138"/>
            <a:ext cx="4894055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565" algn="l">
              <a:spcBef>
                <a:spcPts val="360"/>
              </a:spcBef>
              <a:spcAft>
                <a:spcPts val="0"/>
              </a:spcAft>
              <a:buSzPts val="1259"/>
              <a:buChar char="◈"/>
              <a:defRPr sz="1799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Lustria"/>
              <a:buNone/>
              <a:defRPr sz="3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45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99"/>
              <a:buFont typeface="Noto Sans Symbols"/>
              <a:buChar char="◈"/>
              <a:defRPr sz="19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56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59"/>
              <a:buFont typeface="Noto Sans Symbols"/>
              <a:buChar char="🞚"/>
              <a:defRPr sz="1799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Design II 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625040" y="2616120"/>
            <a:ext cx="8734680" cy="17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MINI PROJECT (DEF TO SVG)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AHMED ABOUZAID 900163141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AHMED FAHMY      900160127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(4)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generated svg will be displayed if user chose not to highlight DFF and CLK Nets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496" y="2880750"/>
            <a:ext cx="5977776" cy="3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(5)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generated svg will be displayed if user chose to highlight DFF and CLK Nets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925" y="3044725"/>
            <a:ext cx="4537699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(6)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will be able to pan and zoom as shown using 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324" y="2543275"/>
            <a:ext cx="6318474" cy="37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details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19" marR="0" lvl="0" indent="-3041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Generate layer colors by randomizing colors in hash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00" y="3802800"/>
            <a:ext cx="9454727" cy="194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details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 components and their internals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 DFF if user selects the option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orientations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0" y="3371349"/>
            <a:ext cx="11061126" cy="1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Draw nets from DEF file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scaling issues between DEF and LEF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 net layer width from LEF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direction issues while drawing SVG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 </a:t>
            </a:r>
            <a:r>
              <a:rPr lang="en-U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tree if user selects option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 </a:t>
            </a:r>
            <a:r>
              <a:rPr lang="en-U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Vias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center them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4544"/>
            <a:ext cx="12188828" cy="190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 definitions (QT)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75" y="1808985"/>
            <a:ext cx="4813688" cy="3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125" y="1823697"/>
            <a:ext cx="50577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687" y="2391050"/>
            <a:ext cx="3068649" cy="431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449" y="2752712"/>
            <a:ext cx="4568750" cy="35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1218960" y="274680"/>
            <a:ext cx="10359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1218960" y="1706760"/>
            <a:ext cx="100563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40881-7153-488F-A9CF-252AAF8D2FCA}"/>
              </a:ext>
            </a:extLst>
          </p:cNvPr>
          <p:cNvSpPr/>
          <p:nvPr/>
        </p:nvSpPr>
        <p:spPr>
          <a:xfrm>
            <a:off x="1175658" y="1856793"/>
            <a:ext cx="7965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06400">
              <a:lnSpc>
                <a:spcPct val="90000"/>
              </a:lnSpc>
              <a:buClr>
                <a:srgbClr val="009999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Support for SPECIALNETS statements in def</a:t>
            </a:r>
          </a:p>
          <a:p>
            <a:pPr marL="457200" lvl="0" indent="-406400">
              <a:lnSpc>
                <a:spcPct val="90000"/>
              </a:lnSpc>
              <a:buClr>
                <a:srgbClr val="009999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QT viewer fails to load extremely large designs (Opens all samples except “sha1_core.cpu”,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yet SVG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generated).</a:t>
            </a: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0265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Description &amp; Requirements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 a converter that gets a routed design in DEF format as well as the standard cell library (SCL) LEF file and produces a layout in SVG (Scalable Vector Graphics) format. Use any open source library (e.g., google “svg pan zoom lib” ) to create a small viewer to display the generated SVG (must support zooming and panning). Bonus (2%): Add the ability to highlight the flip-flops and the clock nets (clock distribution network)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phases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3122640" y="1981080"/>
            <a:ext cx="5077800" cy="4465080"/>
            <a:chOff x="3122640" y="1981080"/>
            <a:chExt cx="5077800" cy="4465080"/>
          </a:xfrm>
        </p:grpSpPr>
        <p:sp>
          <p:nvSpPr>
            <p:cNvPr id="170" name="Google Shape;170;p23"/>
            <p:cNvSpPr/>
            <p:nvPr/>
          </p:nvSpPr>
          <p:spPr>
            <a:xfrm>
              <a:off x="3122640" y="1981080"/>
              <a:ext cx="4316040" cy="13388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03000"/>
                </a:gs>
                <a:gs pos="100000">
                  <a:srgbClr val="A44A00"/>
                </a:gs>
              </a:gsLst>
              <a:lin ang="16200000" scaled="0"/>
            </a:gradFill>
            <a:ln>
              <a:noFill/>
            </a:ln>
            <a:effectLst>
              <a:outerShdw dist="25455" dir="2700000">
                <a:srgbClr val="000000">
                  <a:alpha val="60000"/>
                </a:srgbClr>
              </a:outerShdw>
            </a:effectLst>
          </p:spPr>
          <p:txBody>
            <a:bodyPr spcFirstLastPara="1" wrap="square" lIns="134625" tIns="134625" rIns="95400" bIns="134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Parsing DEF and LEF file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503520" y="3544200"/>
              <a:ext cx="4316040" cy="13388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00053"/>
                </a:gs>
                <a:gs pos="100000">
                  <a:srgbClr val="830087"/>
                </a:gs>
              </a:gsLst>
              <a:lin ang="16200000" scaled="0"/>
            </a:gradFill>
            <a:ln>
              <a:noFill/>
            </a:ln>
            <a:effectLst>
              <a:outerShdw dist="25455" dir="2700000">
                <a:srgbClr val="000000">
                  <a:alpha val="60000"/>
                </a:srgbClr>
              </a:outerShdw>
            </a:effectLst>
          </p:spPr>
          <p:txBody>
            <a:bodyPr spcFirstLastPara="1" wrap="square" lIns="134625" tIns="134625" rIns="95400" bIns="134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Plotting components, VIAs, Nets on SVG image 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884400" y="5107320"/>
              <a:ext cx="4316040" cy="13388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394404"/>
                </a:gs>
                <a:gs pos="100000">
                  <a:srgbClr val="5F6F0F"/>
                </a:gs>
              </a:gsLst>
              <a:lin ang="16200000" scaled="0"/>
            </a:gradFill>
            <a:ln>
              <a:noFill/>
            </a:ln>
            <a:effectLst>
              <a:outerShdw dist="25455" dir="2700000">
                <a:srgbClr val="000000">
                  <a:alpha val="60000"/>
                </a:srgbClr>
              </a:outerShdw>
            </a:effectLst>
          </p:spPr>
          <p:txBody>
            <a:bodyPr spcFirstLastPara="1" wrap="square" lIns="134625" tIns="134625" rIns="95400" bIns="134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View the output on QT to enable panning and zooming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6568560" y="2997000"/>
              <a:ext cx="870120" cy="8701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9CC">
                <a:alpha val="89803"/>
              </a:srgbClr>
            </a:solidFill>
            <a:ln w="9525" cap="flat" cmpd="sng">
              <a:solidFill>
                <a:srgbClr val="F6D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949440" y="4551120"/>
              <a:ext cx="870120" cy="8701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CCE1">
                <a:alpha val="89803"/>
              </a:srgbClr>
            </a:solidFill>
            <a:ln w="9525" cap="flat" cmpd="sng">
              <a:solidFill>
                <a:srgbClr val="E0CCE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Implementation (parsing phase)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the DEF and LEF parsing functions to get the following information: 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2031480" y="350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{265A29B9-381D-4189-BF32-474CF94C5DCF}</a:tableStyleId>
              </a:tblPr>
              <a:tblGrid>
                <a:gridCol w="40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DEF File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LEF File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coordinates 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Die area size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VIAs coordinates 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size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Nets coordinates</a:t>
                      </a:r>
                      <a:endParaRPr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VIAs size</a:t>
                      </a:r>
                      <a:endParaRPr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Pins coordinates </a:t>
                      </a:r>
                      <a:endParaRPr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Pins size </a:t>
                      </a:r>
                      <a:endParaRPr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Implementation (plotting phase)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used svgwrite library to plot components, nets, and VIA, pins shapes into the specified coordinates. 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Implementation (QT viewer)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enable zooming and panning, we used PyQt library 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(1)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any python IDE, users need to have the path of the DEF and LEF file to run the program as shown below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3360" y="3168720"/>
            <a:ext cx="9086040" cy="310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(2)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deciding which def and lef files will be used, users choose either highlight the DFF and CLK nets or not as shown. 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200400"/>
            <a:ext cx="8848080" cy="32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run the project (3) 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218960" y="1706760"/>
            <a:ext cx="10056240" cy="44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60825" rIns="122025" bIns="60825" anchor="t" anchorCtr="0">
            <a:noAutofit/>
          </a:bodyPr>
          <a:lstStyle/>
          <a:p>
            <a:pPr marL="304920" marR="0" lvl="0" indent="-30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load image when the QT viewer popup, as shown below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3040" y="3383280"/>
            <a:ext cx="9692280" cy="20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1391040" y="5029200"/>
            <a:ext cx="822600" cy="456840"/>
          </a:xfrm>
          <a:prstGeom prst="ellipse">
            <a:avLst/>
          </a:prstGeom>
          <a:noFill/>
          <a:ln w="38150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Custom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Noto Sans Symbols</vt:lpstr>
      <vt:lpstr>Lustria</vt:lpstr>
      <vt:lpstr>Times New Roman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Wael</cp:lastModifiedBy>
  <cp:revision>1</cp:revision>
  <dcterms:modified xsi:type="dcterms:W3CDTF">2019-11-14T06:46:12Z</dcterms:modified>
</cp:coreProperties>
</file>