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65" r:id="rId11"/>
    <p:sldId id="272" r:id="rId12"/>
    <p:sldId id="273" r:id="rId13"/>
    <p:sldId id="267" r:id="rId14"/>
    <p:sldId id="268" r:id="rId15"/>
    <p:sldId id="269"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Helvetica" panose="020B0604020202020204" pitchFamily="34" charset="0"/>
      <p:regular r:id="rId22"/>
      <p:bold r:id="rId23"/>
      <p:italic r:id="rId24"/>
      <p:boldItalic r:id="rId25"/>
    </p:embeddedFont>
    <p:embeddedFont>
      <p:font typeface="Lato" panose="020B0604020202020204" charset="0"/>
      <p:regular r:id="rId26"/>
      <p:bold r:id="rId27"/>
      <p:italic r:id="rId28"/>
      <p:boldItalic r:id="rId29"/>
    </p:embeddedFont>
    <p:embeddedFont>
      <p:font typeface="Raleway"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90" y="6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7e2c09557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7e2c09557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7e2c0955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7e2c0955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80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7e2c0955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7e2c0955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34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7e2c09557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7e2c09557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7e2c09557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7e2c09557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7e2c09557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7e2c0955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7e2c09557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7e2c0955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7e2c09557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7e2c0955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7e2c09557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7e2c0955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7e2c09557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7e2c0955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7e2c09557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7e2c0955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7e2c0955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7e2c0955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7e2c0955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7e2c0955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163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7e2c09557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7e2c0955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Embedded Project </a:t>
            </a:r>
            <a:endParaRPr/>
          </a:p>
          <a:p>
            <a:pPr marL="0" lvl="0" indent="0" algn="l" rtl="0">
              <a:spcBef>
                <a:spcPts val="0"/>
              </a:spcBef>
              <a:spcAft>
                <a:spcPts val="0"/>
              </a:spcAft>
              <a:buNone/>
            </a:pPr>
            <a:r>
              <a:rPr lang="en" sz="1900" b="0">
                <a:solidFill>
                  <a:schemeClr val="accent1"/>
                </a:solidFill>
                <a:latin typeface="Lato"/>
                <a:ea typeface="Lato"/>
                <a:cs typeface="Lato"/>
                <a:sym typeface="Lato"/>
              </a:rPr>
              <a:t>Project option 2: ECG Heart Monitor</a:t>
            </a:r>
            <a:endParaRPr sz="1900" b="0">
              <a:solidFill>
                <a:schemeClr val="accent1"/>
              </a:solidFill>
              <a:latin typeface="Lato"/>
              <a:ea typeface="Lato"/>
              <a:cs typeface="Lato"/>
              <a:sym typeface="Lato"/>
            </a:endParaRPr>
          </a:p>
          <a:p>
            <a:pPr marL="0" lvl="0" indent="0" algn="l" rtl="0">
              <a:spcBef>
                <a:spcPts val="0"/>
              </a:spcBef>
              <a:spcAft>
                <a:spcPts val="0"/>
              </a:spcAft>
              <a:buNone/>
            </a:pP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Ahmed Fahmy 900160127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p:nvPr/>
        </p:nvSpPr>
        <p:spPr>
          <a:xfrm>
            <a:off x="422400" y="1398175"/>
            <a:ext cx="4087500" cy="358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Main loop empty as all logic is handled in interrupts</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p:txBody>
      </p:sp>
      <p:sp>
        <p:nvSpPr>
          <p:cNvPr id="149" name="Google Shape;149;p22"/>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Keil MDK code (main loop)</a:t>
            </a:r>
            <a:endParaRPr/>
          </a:p>
        </p:txBody>
      </p:sp>
      <p:pic>
        <p:nvPicPr>
          <p:cNvPr id="150" name="Google Shape;150;p22"/>
          <p:cNvPicPr preferRelativeResize="0"/>
          <p:nvPr/>
        </p:nvPicPr>
        <p:blipFill>
          <a:blip r:embed="rId3">
            <a:alphaModFix/>
          </a:blip>
          <a:stretch>
            <a:fillRect/>
          </a:stretch>
        </p:blipFill>
        <p:spPr>
          <a:xfrm>
            <a:off x="3072025" y="1723225"/>
            <a:ext cx="3924300" cy="29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code</a:t>
            </a:r>
            <a:endParaRPr/>
          </a:p>
        </p:txBody>
      </p:sp>
      <p:sp>
        <p:nvSpPr>
          <p:cNvPr id="156" name="Google Shape;156;p23"/>
          <p:cNvSpPr txBox="1"/>
          <p:nvPr/>
        </p:nvSpPr>
        <p:spPr>
          <a:xfrm>
            <a:off x="422400" y="1398175"/>
            <a:ext cx="4087500" cy="3583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dirty="0">
                <a:latin typeface="Helvetica" panose="020B0604020202020204" pitchFamily="34" charset="0"/>
                <a:ea typeface="Calibri" panose="020F0502020204030204" pitchFamily="34" charset="0"/>
                <a:cs typeface="Arial" panose="020B0604020202020204" pitchFamily="34" charset="0"/>
              </a:rPr>
              <a:t>The user runs the script with the following arguments:</a:t>
            </a: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dirty="0">
                <a:latin typeface="Helvetica" panose="020B0604020202020204" pitchFamily="34" charset="0"/>
                <a:ea typeface="Calibri" panose="020F0502020204030204" pitchFamily="34" charset="0"/>
                <a:cs typeface="Symbol" panose="05050102010706020507" pitchFamily="18" charset="2"/>
              </a:rPr>
              <a:t>Sampling rate</a:t>
            </a:r>
            <a:endParaRPr lang="en-US" sz="1100" dirty="0">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07000"/>
              </a:lnSpc>
              <a:buFont typeface="Symbol" panose="05050102010706020507" pitchFamily="18" charset="2"/>
              <a:buChar char=""/>
            </a:pPr>
            <a:r>
              <a:rPr lang="en-US" dirty="0">
                <a:latin typeface="Helvetica" panose="020B0604020202020204" pitchFamily="34" charset="0"/>
                <a:ea typeface="Calibri" panose="020F0502020204030204" pitchFamily="34" charset="0"/>
                <a:cs typeface="Symbol" panose="05050102010706020507" pitchFamily="18" charset="2"/>
              </a:rPr>
              <a:t>Close/hold</a:t>
            </a:r>
            <a:endParaRPr lang="en-US" sz="1100" dirty="0">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07000"/>
              </a:lnSpc>
              <a:buFont typeface="Courier New" panose="02070309020205020404" pitchFamily="49" charset="0"/>
              <a:buChar char="o"/>
            </a:pPr>
            <a:r>
              <a:rPr lang="en-US" dirty="0">
                <a:latin typeface="Helvetica" panose="020B0604020202020204" pitchFamily="34" charset="0"/>
                <a:ea typeface="Calibri" panose="020F0502020204030204" pitchFamily="34" charset="0"/>
                <a:cs typeface="Arial" panose="020B0604020202020204" pitchFamily="34" charset="0"/>
              </a:rPr>
              <a:t>Hold freezes the chart after the minute has passed, close does not.</a:t>
            </a: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dirty="0">
                <a:latin typeface="Helvetica" panose="020B0604020202020204" pitchFamily="34" charset="0"/>
                <a:ea typeface="Calibri" panose="020F0502020204030204" pitchFamily="34" charset="0"/>
                <a:cs typeface="Symbol" panose="05050102010706020507" pitchFamily="18" charset="2"/>
              </a:rPr>
              <a:t>COM port</a:t>
            </a:r>
            <a:endParaRPr lang="en-US" sz="1100" dirty="0">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07000"/>
              </a:lnSpc>
              <a:spcAft>
                <a:spcPts val="800"/>
              </a:spcAft>
              <a:buFont typeface="Symbol" panose="05050102010706020507" pitchFamily="18" charset="2"/>
              <a:buChar char=""/>
            </a:pPr>
            <a:r>
              <a:rPr lang="en-US" dirty="0">
                <a:latin typeface="Helvetica" panose="020B0604020202020204" pitchFamily="34" charset="0"/>
                <a:ea typeface="Calibri" panose="020F0502020204030204" pitchFamily="34" charset="0"/>
                <a:cs typeface="Symbol" panose="05050102010706020507" pitchFamily="18" charset="2"/>
              </a:rPr>
              <a:t>Baud rate</a:t>
            </a:r>
            <a:endParaRPr lang="en-US" sz="1100" dirty="0">
              <a:latin typeface="Calibri" panose="020F0502020204030204" pitchFamily="34" charset="0"/>
              <a:ea typeface="Calibri" panose="020F0502020204030204" pitchFamily="34" charset="0"/>
              <a:cs typeface="Symbol" panose="05050102010706020507" pitchFamily="18" charset="2"/>
            </a:endParaRPr>
          </a:p>
          <a:p>
            <a:pPr>
              <a:lnSpc>
                <a:spcPct val="107000"/>
              </a:lnSpc>
              <a:spcAft>
                <a:spcPts val="800"/>
              </a:spcAft>
            </a:pPr>
            <a:r>
              <a:rPr lang="en-US" dirty="0">
                <a:latin typeface="Helvetica" panose="020B0604020202020204" pitchFamily="34" charset="0"/>
                <a:ea typeface="Calibri" panose="020F0502020204030204" pitchFamily="34" charset="0"/>
                <a:cs typeface="Arial" panose="020B0604020202020204" pitchFamily="34" charset="0"/>
              </a:rPr>
              <a:t>Example:</a:t>
            </a:r>
            <a:endParaRPr lang="en-US" sz="1100" dirty="0">
              <a:latin typeface="Calibri" panose="020F0502020204030204" pitchFamily="34" charset="0"/>
              <a:ea typeface="Calibri" panose="020F0502020204030204" pitchFamily="34" charset="0"/>
              <a:cs typeface="Arial" panose="020B0604020202020204" pitchFamily="34" charset="0"/>
            </a:endParaRPr>
          </a:p>
          <a:p>
            <a:pPr marL="139700" lvl="0" algn="l" rtl="0">
              <a:spcBef>
                <a:spcPts val="0"/>
              </a:spcBef>
              <a:spcAft>
                <a:spcPts val="0"/>
              </a:spcAft>
              <a:buSzPts val="1400"/>
            </a:pPr>
            <a:endParaRPr dirty="0">
              <a:latin typeface="Lato"/>
              <a:ea typeface="Lato"/>
              <a:cs typeface="Lato"/>
              <a:sym typeface="Lato"/>
            </a:endParaRPr>
          </a:p>
          <a:p>
            <a:pPr marL="457200" lvl="0" indent="0" algn="l" rtl="0">
              <a:spcBef>
                <a:spcPts val="0"/>
              </a:spcBef>
              <a:spcAft>
                <a:spcPts val="0"/>
              </a:spcAft>
              <a:buNone/>
            </a:pPr>
            <a:endParaRPr dirty="0">
              <a:latin typeface="Lato"/>
              <a:ea typeface="Lato"/>
              <a:cs typeface="Lato"/>
              <a:sym typeface="Lato"/>
            </a:endParaRPr>
          </a:p>
        </p:txBody>
      </p:sp>
      <p:pic>
        <p:nvPicPr>
          <p:cNvPr id="6" name="Picture 5">
            <a:extLst>
              <a:ext uri="{FF2B5EF4-FFF2-40B4-BE49-F238E27FC236}">
                <a16:creationId xmlns:a16="http://schemas.microsoft.com/office/drawing/2014/main" id="{05AAC8E0-65D4-4CDC-A230-2AFF0154CCFD}"/>
              </a:ext>
            </a:extLst>
          </p:cNvPr>
          <p:cNvPicPr/>
          <p:nvPr/>
        </p:nvPicPr>
        <p:blipFill>
          <a:blip r:embed="rId3"/>
          <a:stretch>
            <a:fillRect/>
          </a:stretch>
        </p:blipFill>
        <p:spPr>
          <a:xfrm>
            <a:off x="246551" y="4136310"/>
            <a:ext cx="5591175" cy="340995"/>
          </a:xfrm>
          <a:prstGeom prst="rect">
            <a:avLst/>
          </a:prstGeom>
        </p:spPr>
      </p:pic>
      <p:pic>
        <p:nvPicPr>
          <p:cNvPr id="5" name="Picture 4">
            <a:extLst>
              <a:ext uri="{FF2B5EF4-FFF2-40B4-BE49-F238E27FC236}">
                <a16:creationId xmlns:a16="http://schemas.microsoft.com/office/drawing/2014/main" id="{424B0439-D4D3-46EF-A17E-6BE7EB29BAAC}"/>
              </a:ext>
            </a:extLst>
          </p:cNvPr>
          <p:cNvPicPr/>
          <p:nvPr/>
        </p:nvPicPr>
        <p:blipFill>
          <a:blip r:embed="rId4"/>
          <a:stretch>
            <a:fillRect/>
          </a:stretch>
        </p:blipFill>
        <p:spPr>
          <a:xfrm>
            <a:off x="4862426" y="1188319"/>
            <a:ext cx="3500804" cy="1906407"/>
          </a:xfrm>
          <a:prstGeom prst="rect">
            <a:avLst/>
          </a:prstGeom>
        </p:spPr>
      </p:pic>
    </p:spTree>
    <p:extLst>
      <p:ext uri="{BB962C8B-B14F-4D97-AF65-F5344CB8AC3E}">
        <p14:creationId xmlns:p14="http://schemas.microsoft.com/office/powerpoint/2010/main" val="236027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r>
              <a:rPr lang="en-US" dirty="0"/>
              <a:t>Animation (</a:t>
            </a:r>
            <a:r>
              <a:rPr lang="en-US" dirty="0" err="1"/>
              <a:t>FuncAnimate</a:t>
            </a:r>
            <a:r>
              <a:rPr lang="en-US" dirty="0"/>
              <a:t>):</a:t>
            </a:r>
          </a:p>
        </p:txBody>
      </p:sp>
      <p:sp>
        <p:nvSpPr>
          <p:cNvPr id="156" name="Google Shape;156;p23"/>
          <p:cNvSpPr txBox="1"/>
          <p:nvPr/>
        </p:nvSpPr>
        <p:spPr>
          <a:xfrm>
            <a:off x="422400" y="1398175"/>
            <a:ext cx="4087500" cy="3583800"/>
          </a:xfrm>
          <a:prstGeom prst="rect">
            <a:avLst/>
          </a:prstGeom>
          <a:noFill/>
          <a:ln>
            <a:noFill/>
          </a:ln>
        </p:spPr>
        <p:txBody>
          <a:bodyPr spcFirstLastPara="1" wrap="square" lIns="91425" tIns="91425" rIns="91425" bIns="91425" anchor="t" anchorCtr="0">
            <a:noAutofit/>
          </a:bodyPr>
          <a:lstStyle/>
          <a:p>
            <a:pPr marL="139700">
              <a:buSzPts val="1400"/>
            </a:pPr>
            <a:r>
              <a:rPr lang="en-US" dirty="0"/>
              <a:t>This Function takes the current amplitude as well as the BPM from the serial link and continuously draws the graph seen above live (both BPM and ECG). The function lasts 60 seconds before terminating the program.</a:t>
            </a:r>
          </a:p>
          <a:p>
            <a:pPr marL="139700" lvl="0">
              <a:buSzPts val="1400"/>
            </a:pPr>
            <a:endParaRPr lang="en-US" dirty="0">
              <a:latin typeface="Lato"/>
              <a:sym typeface="Lato"/>
            </a:endParaRPr>
          </a:p>
          <a:p>
            <a:pPr marL="139700" lvl="0">
              <a:buSzPts val="1400"/>
            </a:pPr>
            <a:r>
              <a:rPr lang="en-US" dirty="0">
                <a:latin typeface="Lato"/>
                <a:sym typeface="Lato"/>
              </a:rPr>
              <a:t>I</a:t>
            </a:r>
            <a:r>
              <a:rPr lang="en-US" dirty="0"/>
              <a:t>s called through the matplotlib’s </a:t>
            </a:r>
            <a:r>
              <a:rPr lang="en-US" dirty="0" err="1"/>
              <a:t>FuncAnimation</a:t>
            </a:r>
            <a:r>
              <a:rPr lang="en-US" dirty="0"/>
              <a:t> method, which continuously plots the graph </a:t>
            </a:r>
            <a:endParaRPr dirty="0">
              <a:latin typeface="Lato"/>
              <a:ea typeface="Lato"/>
              <a:cs typeface="Lato"/>
              <a:sym typeface="Lato"/>
            </a:endParaRPr>
          </a:p>
          <a:p>
            <a:pPr marL="457200" lvl="0" indent="0" algn="l" rtl="0">
              <a:spcBef>
                <a:spcPts val="0"/>
              </a:spcBef>
              <a:spcAft>
                <a:spcPts val="0"/>
              </a:spcAft>
              <a:buNone/>
            </a:pPr>
            <a:endParaRPr dirty="0">
              <a:latin typeface="Lato"/>
              <a:ea typeface="Lato"/>
              <a:cs typeface="Lato"/>
              <a:sym typeface="Lato"/>
            </a:endParaRPr>
          </a:p>
        </p:txBody>
      </p:sp>
      <p:pic>
        <p:nvPicPr>
          <p:cNvPr id="2" name="Picture 1">
            <a:extLst>
              <a:ext uri="{FF2B5EF4-FFF2-40B4-BE49-F238E27FC236}">
                <a16:creationId xmlns:a16="http://schemas.microsoft.com/office/drawing/2014/main" id="{E34D1EB1-2777-44EB-A8BC-397E2A29537D}"/>
              </a:ext>
            </a:extLst>
          </p:cNvPr>
          <p:cNvPicPr>
            <a:picLocks noChangeAspect="1"/>
          </p:cNvPicPr>
          <p:nvPr/>
        </p:nvPicPr>
        <p:blipFill rotWithShape="1">
          <a:blip r:embed="rId3"/>
          <a:srcRect b="4880"/>
          <a:stretch/>
        </p:blipFill>
        <p:spPr>
          <a:xfrm>
            <a:off x="5857875" y="560800"/>
            <a:ext cx="3286125" cy="4584481"/>
          </a:xfrm>
          <a:prstGeom prst="rect">
            <a:avLst/>
          </a:prstGeom>
        </p:spPr>
      </p:pic>
    </p:spTree>
    <p:extLst>
      <p:ext uri="{BB962C8B-B14F-4D97-AF65-F5344CB8AC3E}">
        <p14:creationId xmlns:p14="http://schemas.microsoft.com/office/powerpoint/2010/main" val="218456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Sample </a:t>
            </a:r>
            <a:r>
              <a:rPr lang="en-US" dirty="0"/>
              <a:t>output</a:t>
            </a:r>
            <a:endParaRPr dirty="0"/>
          </a:p>
        </p:txBody>
      </p:sp>
      <p:pic>
        <p:nvPicPr>
          <p:cNvPr id="4" name="Picture 3">
            <a:extLst>
              <a:ext uri="{FF2B5EF4-FFF2-40B4-BE49-F238E27FC236}">
                <a16:creationId xmlns:a16="http://schemas.microsoft.com/office/drawing/2014/main" id="{C5DBEABC-4411-4918-8A0F-7BF9D3A7DCBA}"/>
              </a:ext>
            </a:extLst>
          </p:cNvPr>
          <p:cNvPicPr/>
          <p:nvPr/>
        </p:nvPicPr>
        <p:blipFill>
          <a:blip r:embed="rId3"/>
          <a:stretch>
            <a:fillRect/>
          </a:stretch>
        </p:blipFill>
        <p:spPr>
          <a:xfrm>
            <a:off x="1436669" y="1241073"/>
            <a:ext cx="6270661" cy="37177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connection</a:t>
            </a:r>
            <a:endParaRPr/>
          </a:p>
        </p:txBody>
      </p:sp>
      <p:pic>
        <p:nvPicPr>
          <p:cNvPr id="169" name="Google Shape;169;p25"/>
          <p:cNvPicPr preferRelativeResize="0"/>
          <p:nvPr/>
        </p:nvPicPr>
        <p:blipFill rotWithShape="1">
          <a:blip r:embed="rId3">
            <a:alphaModFix/>
          </a:blip>
          <a:srcRect r="16853"/>
          <a:stretch/>
        </p:blipFill>
        <p:spPr>
          <a:xfrm rot="5400000">
            <a:off x="2583675" y="134055"/>
            <a:ext cx="3760578" cy="60304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Issues</a:t>
            </a:r>
            <a:endParaRPr dirty="0"/>
          </a:p>
        </p:txBody>
      </p:sp>
      <p:sp>
        <p:nvSpPr>
          <p:cNvPr id="175" name="Google Shape;175;p26"/>
          <p:cNvSpPr txBox="1"/>
          <p:nvPr/>
        </p:nvSpPr>
        <p:spPr>
          <a:xfrm>
            <a:off x="422400" y="1398175"/>
            <a:ext cx="7603500" cy="358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US" dirty="0">
                <a:latin typeface="Lato"/>
                <a:ea typeface="Lato"/>
                <a:cs typeface="Lato"/>
                <a:sym typeface="Lato"/>
              </a:rPr>
              <a:t>High Samples per second cause issues even with high baud rate due to the unreliability of the serial connection. </a:t>
            </a:r>
          </a:p>
          <a:p>
            <a:pPr marL="457200" lvl="0" indent="-317500" algn="l" rtl="0">
              <a:spcBef>
                <a:spcPts val="0"/>
              </a:spcBef>
              <a:spcAft>
                <a:spcPts val="0"/>
              </a:spcAft>
              <a:buSzPts val="1400"/>
              <a:buFont typeface="Lato"/>
              <a:buChar char="●"/>
            </a:pPr>
            <a:r>
              <a:rPr lang="en-US" dirty="0">
                <a:latin typeface="Lato"/>
                <a:ea typeface="Lato"/>
                <a:cs typeface="Lato"/>
                <a:sym typeface="Lato"/>
              </a:rPr>
              <a:t>Refresh rate of the graph at high SPS lags behind as it cannot draw as fast as the selected SPS. </a:t>
            </a:r>
            <a:r>
              <a:rPr lang="en-US" dirty="0" err="1">
                <a:latin typeface="Lato"/>
                <a:ea typeface="Lato"/>
                <a:cs typeface="Lato"/>
                <a:sym typeface="Lato"/>
              </a:rPr>
              <a:t>Blitting</a:t>
            </a:r>
            <a:r>
              <a:rPr lang="en-US" dirty="0">
                <a:latin typeface="Lato"/>
                <a:ea typeface="Lato"/>
                <a:cs typeface="Lato"/>
                <a:sym typeface="Lato"/>
              </a:rPr>
              <a:t> was attempted yet was not successful in lowering the delay.</a:t>
            </a:r>
            <a:endParaRPr dirty="0">
              <a:latin typeface="Lato"/>
              <a:ea typeface="Lato"/>
              <a:cs typeface="Lato"/>
              <a:sym typeface="Lato"/>
            </a:endParaRPr>
          </a:p>
          <a:p>
            <a:pPr marL="45720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diagram</a:t>
            </a:r>
            <a:endParaRPr/>
          </a:p>
        </p:txBody>
      </p:sp>
      <p:pic>
        <p:nvPicPr>
          <p:cNvPr id="93" name="Google Shape;93;p14"/>
          <p:cNvPicPr preferRelativeResize="0"/>
          <p:nvPr/>
        </p:nvPicPr>
        <p:blipFill>
          <a:blip r:embed="rId3">
            <a:alphaModFix/>
          </a:blip>
          <a:stretch>
            <a:fillRect/>
          </a:stretch>
        </p:blipFill>
        <p:spPr>
          <a:xfrm>
            <a:off x="1181100" y="1770200"/>
            <a:ext cx="6781800" cy="28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2267193" y="700400"/>
            <a:ext cx="5634630" cy="4443100"/>
          </a:xfrm>
          <a:prstGeom prst="rect">
            <a:avLst/>
          </a:prstGeom>
          <a:noFill/>
          <a:ln>
            <a:noFill/>
          </a:ln>
        </p:spPr>
      </p:pic>
      <p:sp>
        <p:nvSpPr>
          <p:cNvPr id="99" name="Google Shape;99;p15"/>
          <p:cNvSpPr txBox="1">
            <a:spLocks noGrp="1"/>
          </p:cNvSpPr>
          <p:nvPr>
            <p:ph type="title"/>
          </p:nvPr>
        </p:nvSpPr>
        <p:spPr>
          <a:xfrm>
            <a:off x="727650" y="622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CubeMX setup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CubeMX setup (1: ADC settings)</a:t>
            </a:r>
            <a:endParaRPr/>
          </a:p>
        </p:txBody>
      </p:sp>
      <p:pic>
        <p:nvPicPr>
          <p:cNvPr id="105" name="Google Shape;105;p16"/>
          <p:cNvPicPr preferRelativeResize="0"/>
          <p:nvPr/>
        </p:nvPicPr>
        <p:blipFill>
          <a:blip r:embed="rId3">
            <a:alphaModFix/>
          </a:blip>
          <a:stretch>
            <a:fillRect/>
          </a:stretch>
        </p:blipFill>
        <p:spPr>
          <a:xfrm>
            <a:off x="4572000" y="1372650"/>
            <a:ext cx="4486275" cy="885825"/>
          </a:xfrm>
          <a:prstGeom prst="rect">
            <a:avLst/>
          </a:prstGeom>
          <a:noFill/>
          <a:ln>
            <a:noFill/>
          </a:ln>
        </p:spPr>
      </p:pic>
      <p:sp>
        <p:nvSpPr>
          <p:cNvPr id="106" name="Google Shape;106;p16"/>
          <p:cNvSpPr txBox="1"/>
          <p:nvPr/>
        </p:nvSpPr>
        <p:spPr>
          <a:xfrm>
            <a:off x="422400" y="1398175"/>
            <a:ext cx="4087500" cy="358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NVIC global interrupts enabled as they are needed</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Regular (not continuous) conversion</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External trigger is TIM 3</a:t>
            </a:r>
            <a:endParaRPr>
              <a:latin typeface="Lato"/>
              <a:ea typeface="Lato"/>
              <a:cs typeface="Lato"/>
              <a:sym typeface="Lato"/>
            </a:endParaRPr>
          </a:p>
        </p:txBody>
      </p:sp>
      <p:pic>
        <p:nvPicPr>
          <p:cNvPr id="107" name="Google Shape;107;p16"/>
          <p:cNvPicPr preferRelativeResize="0"/>
          <p:nvPr/>
        </p:nvPicPr>
        <p:blipFill>
          <a:blip r:embed="rId4">
            <a:alphaModFix/>
          </a:blip>
          <a:stretch>
            <a:fillRect/>
          </a:stretch>
        </p:blipFill>
        <p:spPr>
          <a:xfrm>
            <a:off x="4572000" y="2423275"/>
            <a:ext cx="4329300" cy="20871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CubeMX setup (2 : GPIO and Timer)</a:t>
            </a:r>
            <a:endParaRPr/>
          </a:p>
        </p:txBody>
      </p:sp>
      <p:sp>
        <p:nvSpPr>
          <p:cNvPr id="113" name="Google Shape;113;p17"/>
          <p:cNvSpPr txBox="1"/>
          <p:nvPr/>
        </p:nvSpPr>
        <p:spPr>
          <a:xfrm>
            <a:off x="422400" y="1398175"/>
            <a:ext cx="4087500" cy="358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GPIO used for validating, blinks with every sent sample</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Channel 4 used</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Initially, ARR is 100, changed according to user input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Prescaler scales down the 8MHz clock to 1000Hz</a:t>
            </a:r>
            <a:endParaRPr>
              <a:latin typeface="Lato"/>
              <a:ea typeface="Lato"/>
              <a:cs typeface="Lato"/>
              <a:sym typeface="Lato"/>
            </a:endParaRPr>
          </a:p>
        </p:txBody>
      </p:sp>
      <p:pic>
        <p:nvPicPr>
          <p:cNvPr id="114" name="Google Shape;114;p17"/>
          <p:cNvPicPr preferRelativeResize="0"/>
          <p:nvPr/>
        </p:nvPicPr>
        <p:blipFill>
          <a:blip r:embed="rId3">
            <a:alphaModFix/>
          </a:blip>
          <a:stretch>
            <a:fillRect/>
          </a:stretch>
        </p:blipFill>
        <p:spPr>
          <a:xfrm>
            <a:off x="4625050" y="1882025"/>
            <a:ext cx="4133850" cy="295275"/>
          </a:xfrm>
          <a:prstGeom prst="rect">
            <a:avLst/>
          </a:prstGeom>
          <a:noFill/>
          <a:ln>
            <a:noFill/>
          </a:ln>
        </p:spPr>
      </p:pic>
      <p:pic>
        <p:nvPicPr>
          <p:cNvPr id="115" name="Google Shape;115;p17"/>
          <p:cNvPicPr preferRelativeResize="0"/>
          <p:nvPr/>
        </p:nvPicPr>
        <p:blipFill>
          <a:blip r:embed="rId4">
            <a:alphaModFix/>
          </a:blip>
          <a:stretch>
            <a:fillRect/>
          </a:stretch>
        </p:blipFill>
        <p:spPr>
          <a:xfrm>
            <a:off x="4625050" y="2963325"/>
            <a:ext cx="4329300" cy="13980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422400" y="1398175"/>
            <a:ext cx="4087500" cy="358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UART 1 used</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Interrupts enabled as the logic requires user generated interrupt when sampling rate is set</a:t>
            </a:r>
            <a:endParaRPr>
              <a:latin typeface="Lato"/>
              <a:ea typeface="Lato"/>
              <a:cs typeface="Lato"/>
              <a:sym typeface="Lato"/>
            </a:endParaRPr>
          </a:p>
        </p:txBody>
      </p:sp>
      <p:sp>
        <p:nvSpPr>
          <p:cNvPr id="121" name="Google Shape;121;p18"/>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CubeMX setup (3 : UART)</a:t>
            </a:r>
            <a:endParaRPr/>
          </a:p>
        </p:txBody>
      </p:sp>
      <p:pic>
        <p:nvPicPr>
          <p:cNvPr id="122" name="Google Shape;122;p18"/>
          <p:cNvPicPr preferRelativeResize="0"/>
          <p:nvPr/>
        </p:nvPicPr>
        <p:blipFill>
          <a:blip r:embed="rId3">
            <a:alphaModFix/>
          </a:blip>
          <a:stretch>
            <a:fillRect/>
          </a:stretch>
        </p:blipFill>
        <p:spPr>
          <a:xfrm>
            <a:off x="4687150" y="1186300"/>
            <a:ext cx="4329300" cy="35868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Keil MDK code (ADC callback)</a:t>
            </a:r>
            <a:endParaRPr/>
          </a:p>
        </p:txBody>
      </p:sp>
      <p:sp>
        <p:nvSpPr>
          <p:cNvPr id="128" name="Google Shape;128;p19"/>
          <p:cNvSpPr txBox="1"/>
          <p:nvPr/>
        </p:nvSpPr>
        <p:spPr>
          <a:xfrm>
            <a:off x="422400" y="1398175"/>
            <a:ext cx="4087500" cy="358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Counts till one minute then stops the sampling (as one minute only is required)</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Samples again via the HAL_ADC_GetValue() method</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Calls the dec_to_string function</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Transmits via the UART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Toggles pin to indicate message sent</a:t>
            </a:r>
            <a:endParaRPr>
              <a:latin typeface="Lato"/>
              <a:ea typeface="Lato"/>
              <a:cs typeface="Lato"/>
              <a:sym typeface="Lato"/>
            </a:endParaRPr>
          </a:p>
        </p:txBody>
      </p:sp>
      <p:pic>
        <p:nvPicPr>
          <p:cNvPr id="5" name="Picture 4">
            <a:extLst>
              <a:ext uri="{FF2B5EF4-FFF2-40B4-BE49-F238E27FC236}">
                <a16:creationId xmlns:a16="http://schemas.microsoft.com/office/drawing/2014/main" id="{3A25D415-E46D-4D6F-807A-C845B2C6FE7D}"/>
              </a:ext>
            </a:extLst>
          </p:cNvPr>
          <p:cNvPicPr/>
          <p:nvPr/>
        </p:nvPicPr>
        <p:blipFill>
          <a:blip r:embed="rId3"/>
          <a:stretch>
            <a:fillRect/>
          </a:stretch>
        </p:blipFill>
        <p:spPr>
          <a:xfrm>
            <a:off x="4572000" y="2038350"/>
            <a:ext cx="4419600" cy="152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Keil MDK </a:t>
            </a:r>
            <a:r>
              <a:rPr lang="en-US" dirty="0"/>
              <a:t>BPM Flow chart</a:t>
            </a:r>
            <a:endParaRPr dirty="0"/>
          </a:p>
        </p:txBody>
      </p:sp>
      <p:sp>
        <p:nvSpPr>
          <p:cNvPr id="128" name="Google Shape;128;p19"/>
          <p:cNvSpPr txBox="1"/>
          <p:nvPr/>
        </p:nvSpPr>
        <p:spPr>
          <a:xfrm>
            <a:off x="422400" y="1398175"/>
            <a:ext cx="4087500" cy="3583800"/>
          </a:xfrm>
          <a:prstGeom prst="rect">
            <a:avLst/>
          </a:prstGeom>
          <a:noFill/>
          <a:ln>
            <a:noFill/>
          </a:ln>
        </p:spPr>
        <p:txBody>
          <a:bodyPr spcFirstLastPara="1" wrap="square" lIns="91425" tIns="91425" rIns="91425" bIns="91425" anchor="t" anchorCtr="0">
            <a:noAutofit/>
          </a:bodyPr>
          <a:lstStyle/>
          <a:p>
            <a:pPr marL="425450" indent="-285750">
              <a:buSzPts val="1400"/>
              <a:buFont typeface="Arial" panose="020B0604020202020204" pitchFamily="34" charset="0"/>
              <a:buChar char="•"/>
            </a:pPr>
            <a:r>
              <a:rPr lang="en-US" dirty="0"/>
              <a:t>To calculate the bpm, a threshold of 2500 was chosen after testing the output range of the ECG. </a:t>
            </a:r>
          </a:p>
          <a:p>
            <a:pPr marL="425450" indent="-285750">
              <a:buSzPts val="1400"/>
              <a:buFont typeface="Arial" panose="020B0604020202020204" pitchFamily="34" charset="0"/>
              <a:buChar char="•"/>
            </a:pPr>
            <a:r>
              <a:rPr lang="en-US" dirty="0"/>
              <a:t>Transitioning above and below the threshold (not necessarily consecutively) registers a beat. </a:t>
            </a:r>
          </a:p>
          <a:p>
            <a:pPr marL="425450" indent="-285750">
              <a:buSzPts val="1400"/>
              <a:buFont typeface="Arial" panose="020B0604020202020204" pitchFamily="34" charset="0"/>
              <a:buChar char="•"/>
            </a:pPr>
            <a:r>
              <a:rPr lang="en-US" dirty="0"/>
              <a:t>This is then divided by the time to calculate BPM.</a:t>
            </a:r>
          </a:p>
          <a:p>
            <a:pPr marL="139700" lvl="0" algn="l" rtl="0">
              <a:spcBef>
                <a:spcPts val="0"/>
              </a:spcBef>
              <a:spcAft>
                <a:spcPts val="0"/>
              </a:spcAft>
              <a:buSzPts val="1400"/>
            </a:pPr>
            <a:endParaRPr dirty="0">
              <a:latin typeface="Lato"/>
              <a:ea typeface="Lato"/>
              <a:cs typeface="Lato"/>
              <a:sym typeface="Lato"/>
            </a:endParaRPr>
          </a:p>
        </p:txBody>
      </p:sp>
      <p:pic>
        <p:nvPicPr>
          <p:cNvPr id="6" name="Picture 5">
            <a:extLst>
              <a:ext uri="{FF2B5EF4-FFF2-40B4-BE49-F238E27FC236}">
                <a16:creationId xmlns:a16="http://schemas.microsoft.com/office/drawing/2014/main" id="{1358D5D4-FFF1-4510-A91A-C993ECF9A2A8}"/>
              </a:ext>
            </a:extLst>
          </p:cNvPr>
          <p:cNvPicPr/>
          <p:nvPr/>
        </p:nvPicPr>
        <p:blipFill>
          <a:blip r:embed="rId3">
            <a:extLst>
              <a:ext uri="{28A0092B-C50C-407E-A947-70E740481C1C}">
                <a14:useLocalDpi xmlns:a14="http://schemas.microsoft.com/office/drawing/2010/main" val="0"/>
              </a:ext>
            </a:extLst>
          </a:blip>
          <a:stretch>
            <a:fillRect/>
          </a:stretch>
        </p:blipFill>
        <p:spPr>
          <a:xfrm>
            <a:off x="6384485" y="828400"/>
            <a:ext cx="1826260" cy="4039235"/>
          </a:xfrm>
          <a:prstGeom prst="rect">
            <a:avLst/>
          </a:prstGeom>
        </p:spPr>
      </p:pic>
    </p:spTree>
    <p:extLst>
      <p:ext uri="{BB962C8B-B14F-4D97-AF65-F5344CB8AC3E}">
        <p14:creationId xmlns:p14="http://schemas.microsoft.com/office/powerpoint/2010/main" val="63802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7650" y="560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Keil MDK code (UART receive callback)</a:t>
            </a:r>
            <a:endParaRPr/>
          </a:p>
        </p:txBody>
      </p:sp>
      <p:sp>
        <p:nvSpPr>
          <p:cNvPr id="142" name="Google Shape;142;p21"/>
          <p:cNvSpPr txBox="1"/>
          <p:nvPr/>
        </p:nvSpPr>
        <p:spPr>
          <a:xfrm>
            <a:off x="422400" y="1398175"/>
            <a:ext cx="4087500" cy="358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Sets the ARR according to the received sampling rate from the user.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According to the prescaler, this corresponds to ARR = 1000/User input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Starts the ADC as it might be disabled (not first usage)</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p:txBody>
      </p:sp>
      <p:pic>
        <p:nvPicPr>
          <p:cNvPr id="143" name="Google Shape;143;p21"/>
          <p:cNvPicPr preferRelativeResize="0"/>
          <p:nvPr/>
        </p:nvPicPr>
        <p:blipFill>
          <a:blip r:embed="rId3">
            <a:alphaModFix/>
          </a:blip>
          <a:stretch>
            <a:fillRect/>
          </a:stretch>
        </p:blipFill>
        <p:spPr>
          <a:xfrm>
            <a:off x="3154663" y="2917100"/>
            <a:ext cx="5667375" cy="12573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427</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Lato</vt:lpstr>
      <vt:lpstr>Raleway</vt:lpstr>
      <vt:lpstr>Arial</vt:lpstr>
      <vt:lpstr>Symbol</vt:lpstr>
      <vt:lpstr>Helvetica</vt:lpstr>
      <vt:lpstr>Courier New</vt:lpstr>
      <vt:lpstr>Calibri</vt:lpstr>
      <vt:lpstr>Streamline</vt:lpstr>
      <vt:lpstr>Embedded Project  Project option 2: ECG Heart Monitor </vt:lpstr>
      <vt:lpstr>Block diagram</vt:lpstr>
      <vt:lpstr>CubeMX setup</vt:lpstr>
      <vt:lpstr>CubeMX setup (1: ADC settings)</vt:lpstr>
      <vt:lpstr>CubeMX setup (2 : GPIO and Timer)</vt:lpstr>
      <vt:lpstr>CubeMX setup (3 : UART)</vt:lpstr>
      <vt:lpstr>Keil MDK code (ADC callback)</vt:lpstr>
      <vt:lpstr>Keil MDK BPM Flow chart</vt:lpstr>
      <vt:lpstr>Keil MDK code (UART receive callback)</vt:lpstr>
      <vt:lpstr>Keil MDK code (main loop)</vt:lpstr>
      <vt:lpstr>Python code</vt:lpstr>
      <vt:lpstr>Animation (FuncAnimate):</vt:lpstr>
      <vt:lpstr>Sample output</vt:lpstr>
      <vt:lpstr>Physical connection</vt:lpstr>
      <vt:lpstr>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Project  Project option 2: ECG Heart Monitor </dc:title>
  <dc:creator>Ahmed Wael</dc:creator>
  <cp:lastModifiedBy>Ahmed Wael</cp:lastModifiedBy>
  <cp:revision>3</cp:revision>
  <dcterms:modified xsi:type="dcterms:W3CDTF">2020-05-25T22:48:45Z</dcterms:modified>
</cp:coreProperties>
</file>