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90" r:id="rId2"/>
    <p:sldMasterId id="2147483707" r:id="rId3"/>
  </p:sldMasterIdLst>
  <p:notesMasterIdLst>
    <p:notesMasterId r:id="rId39"/>
  </p:notesMasterIdLst>
  <p:handoutMasterIdLst>
    <p:handoutMasterId r:id="rId40"/>
  </p:handoutMasterIdLst>
  <p:sldIdLst>
    <p:sldId id="309" r:id="rId4"/>
    <p:sldId id="270" r:id="rId5"/>
    <p:sldId id="271" r:id="rId6"/>
    <p:sldId id="302" r:id="rId7"/>
    <p:sldId id="276" r:id="rId8"/>
    <p:sldId id="280" r:id="rId9"/>
    <p:sldId id="263" r:id="rId10"/>
    <p:sldId id="264" r:id="rId11"/>
    <p:sldId id="318" r:id="rId12"/>
    <p:sldId id="312" r:id="rId13"/>
    <p:sldId id="283" r:id="rId14"/>
    <p:sldId id="313" r:id="rId15"/>
    <p:sldId id="314" r:id="rId16"/>
    <p:sldId id="287" r:id="rId17"/>
    <p:sldId id="315" r:id="rId18"/>
    <p:sldId id="289" r:id="rId19"/>
    <p:sldId id="284" r:id="rId20"/>
    <p:sldId id="286" r:id="rId21"/>
    <p:sldId id="269" r:id="rId22"/>
    <p:sldId id="258" r:id="rId23"/>
    <p:sldId id="259" r:id="rId24"/>
    <p:sldId id="291" r:id="rId25"/>
    <p:sldId id="261" r:id="rId26"/>
    <p:sldId id="293" r:id="rId27"/>
    <p:sldId id="316" r:id="rId28"/>
    <p:sldId id="298" r:id="rId29"/>
    <p:sldId id="296" r:id="rId30"/>
    <p:sldId id="301" r:id="rId31"/>
    <p:sldId id="317" r:id="rId32"/>
    <p:sldId id="268" r:id="rId33"/>
    <p:sldId id="306" r:id="rId34"/>
    <p:sldId id="319" r:id="rId35"/>
    <p:sldId id="304" r:id="rId36"/>
    <p:sldId id="295" r:id="rId37"/>
    <p:sldId id="31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309"/>
            <p14:sldId id="270"/>
            <p14:sldId id="271"/>
            <p14:sldId id="302"/>
            <p14:sldId id="276"/>
            <p14:sldId id="280"/>
            <p14:sldId id="263"/>
            <p14:sldId id="264"/>
            <p14:sldId id="318"/>
            <p14:sldId id="312"/>
            <p14:sldId id="283"/>
            <p14:sldId id="313"/>
            <p14:sldId id="314"/>
            <p14:sldId id="287"/>
            <p14:sldId id="315"/>
            <p14:sldId id="289"/>
            <p14:sldId id="284"/>
            <p14:sldId id="286"/>
            <p14:sldId id="269"/>
            <p14:sldId id="258"/>
            <p14:sldId id="259"/>
            <p14:sldId id="291"/>
            <p14:sldId id="261"/>
            <p14:sldId id="293"/>
            <p14:sldId id="316"/>
            <p14:sldId id="298"/>
            <p14:sldId id="296"/>
            <p14:sldId id="301"/>
            <p14:sldId id="317"/>
            <p14:sldId id="268"/>
            <p14:sldId id="306"/>
            <p14:sldId id="319"/>
            <p14:sldId id="304"/>
            <p14:sldId id="295"/>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0748"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FB67D1-B930-45EB-8ABD-6B5C9D4B80D1}" type="datetimeFigureOut">
              <a:rPr lang="en-US" smtClean="0"/>
              <a:t>12/28/2015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009B3-D1C4-4F25-AC27-38EB6DBF6410}" type="slidenum">
              <a:rPr lang="en-US" smtClean="0"/>
              <a:t>‹#›</a:t>
            </a:fld>
            <a:endParaRPr lang="en-US"/>
          </a:p>
        </p:txBody>
      </p:sp>
    </p:spTree>
    <p:extLst>
      <p:ext uri="{BB962C8B-B14F-4D97-AF65-F5344CB8AC3E}">
        <p14:creationId xmlns:p14="http://schemas.microsoft.com/office/powerpoint/2010/main" val="50401024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4B99-2273-4D0F-B50E-7680EF1753AD}" type="datetimeFigureOut">
              <a:rPr lang="en-US" smtClean="0"/>
              <a:t>12/28/2015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06FEA-4AFC-4465-8ABD-ECC3D411179B}" type="slidenum">
              <a:rPr lang="en-US" smtClean="0"/>
              <a:t>‹#›</a:t>
            </a:fld>
            <a:endParaRPr lang="en-US"/>
          </a:p>
        </p:txBody>
      </p:sp>
    </p:spTree>
    <p:extLst>
      <p:ext uri="{BB962C8B-B14F-4D97-AF65-F5344CB8AC3E}">
        <p14:creationId xmlns:p14="http://schemas.microsoft.com/office/powerpoint/2010/main" val="56754431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206FEA-4AFC-4465-8ABD-ECC3D411179B}" type="slidenum">
              <a:rPr lang="en-US" smtClean="0"/>
              <a:t>2</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283872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a:t>
            </a:fld>
            <a:endParaRPr lang="en-US"/>
          </a:p>
        </p:txBody>
      </p:sp>
    </p:spTree>
    <p:extLst>
      <p:ext uri="{BB962C8B-B14F-4D97-AF65-F5344CB8AC3E}">
        <p14:creationId xmlns:p14="http://schemas.microsoft.com/office/powerpoint/2010/main" val="781760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a:t>
            </a:fld>
            <a:endParaRPr lang="en-US"/>
          </a:p>
        </p:txBody>
      </p:sp>
    </p:spTree>
    <p:extLst>
      <p:ext uri="{BB962C8B-B14F-4D97-AF65-F5344CB8AC3E}">
        <p14:creationId xmlns:p14="http://schemas.microsoft.com/office/powerpoint/2010/main" val="262453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endParaRPr lang="en-US" dirty="0"/>
          </a:p>
        </p:txBody>
      </p:sp>
      <p:sp>
        <p:nvSpPr>
          <p:cNvPr id="4" name="Slide Number Placeholder 3"/>
          <p:cNvSpPr>
            <a:spLocks noGrp="1"/>
          </p:cNvSpPr>
          <p:nvPr>
            <p:ph type="sldNum" sz="quarter" idx="10"/>
          </p:nvPr>
        </p:nvSpPr>
        <p:spPr/>
        <p:txBody>
          <a:bodyPr/>
          <a:lstStyle/>
          <a:p>
            <a:fld id="{B1206FEA-4AFC-4465-8ABD-ECC3D411179B}" type="slidenum">
              <a:rPr lang="en-US" smtClean="0"/>
              <a:t>24</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423881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57742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9242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68892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164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0294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04854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4000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4475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50998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363531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9703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66689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884382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9666206"/>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3401582"/>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9109270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356135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140172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4126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6300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428490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6377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753599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7558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45578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39111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62925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601774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248779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82163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50735435"/>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9295456"/>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196358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296245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785508"/>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39450330"/>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07988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066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497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6249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8169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559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25519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41185982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9937110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443737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2.jpe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alt.js.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Training Session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788" y="880008"/>
            <a:ext cx="4193214" cy="3881437"/>
          </a:xfrm>
        </p:spPr>
      </p:pic>
      <p:sp>
        <p:nvSpPr>
          <p:cNvPr id="5" name="Slide Number Placeholder 4"/>
          <p:cNvSpPr>
            <a:spLocks noGrp="1"/>
          </p:cNvSpPr>
          <p:nvPr>
            <p:ph type="sldNum" sz="quarter" idx="12"/>
          </p:nvPr>
        </p:nvSpPr>
        <p:spPr/>
        <p:txBody>
          <a:bodyPr/>
          <a:lstStyle/>
          <a:p>
            <a:fld id="{B777A91B-BF1B-4ECE-B89B-72F2144CF226}" type="slidenum">
              <a:rPr lang="en-US" smtClean="0"/>
              <a:t>1</a:t>
            </a:fld>
            <a:endParaRPr lang="en-US"/>
          </a:p>
        </p:txBody>
      </p:sp>
      <p:sp>
        <p:nvSpPr>
          <p:cNvPr id="9" name="TextBox 8"/>
          <p:cNvSpPr txBox="1"/>
          <p:nvPr/>
        </p:nvSpPr>
        <p:spPr>
          <a:xfrm>
            <a:off x="732486" y="4761445"/>
            <a:ext cx="5745144" cy="3139321"/>
          </a:xfrm>
          <a:prstGeom prst="rect">
            <a:avLst/>
          </a:prstGeom>
          <a:noFill/>
        </p:spPr>
        <p:txBody>
          <a:bodyPr wrap="square" rtlCol="0">
            <a:spAutoFit/>
          </a:bodyPr>
          <a:lstStyle/>
          <a:p>
            <a:r>
              <a:rPr lang="en-US" dirty="0" smtClean="0"/>
              <a:t>Audience:</a:t>
            </a:r>
          </a:p>
          <a:p>
            <a:pPr marL="285750" indent="-285750">
              <a:buFont typeface="Arial" panose="020B0604020202020204" pitchFamily="34" charset="0"/>
              <a:buChar char="•"/>
            </a:pPr>
            <a:r>
              <a:rPr lang="en-US" dirty="0" smtClean="0"/>
              <a:t>Tech Leads and developers @</a:t>
            </a:r>
            <a:r>
              <a:rPr lang="en-US" dirty="0" err="1" smtClean="0"/>
              <a:t>VentureDive</a:t>
            </a:r>
            <a:r>
              <a:rPr lang="en-US" dirty="0" smtClean="0"/>
              <a:t>.</a:t>
            </a:r>
          </a:p>
          <a:p>
            <a:endParaRPr lang="en-US" dirty="0" smtClean="0"/>
          </a:p>
          <a:p>
            <a:r>
              <a:rPr lang="en-US" dirty="0" smtClean="0"/>
              <a:t>Presented By:</a:t>
            </a:r>
          </a:p>
          <a:p>
            <a:pPr marL="285750" indent="-285750">
              <a:buFont typeface="Arial" panose="020B0604020202020204" pitchFamily="34" charset="0"/>
              <a:buChar char="•"/>
            </a:pPr>
            <a:r>
              <a:rPr lang="en-US" dirty="0" err="1" smtClean="0"/>
              <a:t>Mr</a:t>
            </a:r>
            <a:r>
              <a:rPr lang="en-US" dirty="0" smtClean="0"/>
              <a:t> Abdul </a:t>
            </a:r>
            <a:r>
              <a:rPr lang="en-US" dirty="0" err="1" smtClean="0"/>
              <a:t>Wahab</a:t>
            </a:r>
            <a:endParaRPr lang="en-US" dirty="0" smtClean="0"/>
          </a:p>
          <a:p>
            <a:pPr marL="285750" indent="-285750">
              <a:buFont typeface="Arial" panose="020B0604020202020204" pitchFamily="34" charset="0"/>
              <a:buChar char="•"/>
            </a:pPr>
            <a:r>
              <a:rPr lang="en-US" dirty="0" err="1" smtClean="0"/>
              <a:t>Mr</a:t>
            </a:r>
            <a:r>
              <a:rPr lang="en-US" dirty="0" smtClean="0"/>
              <a:t> Tahir Masood</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066534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Alt with an example</a:t>
            </a:r>
            <a:endParaRPr lang="en-US" dirty="0"/>
          </a:p>
        </p:txBody>
      </p:sp>
      <p:sp>
        <p:nvSpPr>
          <p:cNvPr id="3" name="Content Placeholder 2"/>
          <p:cNvSpPr>
            <a:spLocks noGrp="1"/>
          </p:cNvSpPr>
          <p:nvPr>
            <p:ph idx="1"/>
          </p:nvPr>
        </p:nvSpPr>
        <p:spPr/>
        <p:txBody>
          <a:bodyPr/>
          <a:lstStyle/>
          <a:p>
            <a:r>
              <a:rPr lang="en-US" dirty="0" smtClean="0"/>
              <a:t>Create an empty folder named “</a:t>
            </a:r>
            <a:r>
              <a:rPr lang="en-US" dirty="0" err="1" smtClean="0"/>
              <a:t>todos</a:t>
            </a:r>
            <a:r>
              <a:rPr lang="en-US" dirty="0" smtClean="0"/>
              <a:t>”</a:t>
            </a:r>
          </a:p>
          <a:p>
            <a:r>
              <a:rPr lang="en-US" dirty="0" smtClean="0"/>
              <a:t>Using </a:t>
            </a:r>
            <a:r>
              <a:rPr lang="en-US" dirty="0" err="1" smtClean="0"/>
              <a:t>npm</a:t>
            </a:r>
            <a:r>
              <a:rPr lang="en-US" dirty="0" smtClean="0"/>
              <a:t> we can run the following command at the root of the directory</a:t>
            </a:r>
          </a:p>
          <a:p>
            <a:pPr lvl="7"/>
            <a:r>
              <a:rPr lang="en-US" sz="2800" b="1" dirty="0" err="1" smtClean="0"/>
              <a:t>npm</a:t>
            </a:r>
            <a:r>
              <a:rPr lang="en-US" sz="2800" b="1" dirty="0" smtClean="0"/>
              <a:t> </a:t>
            </a:r>
            <a:r>
              <a:rPr lang="en-US" sz="2800" b="1" dirty="0"/>
              <a:t>install </a:t>
            </a:r>
            <a:r>
              <a:rPr lang="en-US" sz="2800" b="1" dirty="0" smtClean="0"/>
              <a:t>alt</a:t>
            </a:r>
            <a:endParaRPr lang="en-US" b="1" dirty="0" smtClean="0"/>
          </a:p>
          <a:p>
            <a:r>
              <a:rPr lang="en-US" dirty="0" smtClean="0"/>
              <a:t>This will install the require node modules of alt to the project directory.</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4860" y="4253870"/>
            <a:ext cx="8192419" cy="2102479"/>
          </a:xfrm>
          <a:prstGeom prst="rect">
            <a:avLst/>
          </a:prstGeom>
        </p:spPr>
      </p:pic>
    </p:spTree>
    <p:extLst>
      <p:ext uri="{BB962C8B-B14F-4D97-AF65-F5344CB8AC3E}">
        <p14:creationId xmlns:p14="http://schemas.microsoft.com/office/powerpoint/2010/main" val="1073305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 typical directory structure of alt look like:</a:t>
            </a:r>
          </a:p>
          <a:p>
            <a:pPr marL="0" indent="0">
              <a:buNone/>
            </a:pPr>
            <a:endParaRPr lang="en-US" dirty="0"/>
          </a:p>
          <a:p>
            <a:pPr marL="0" indent="0">
              <a:buNone/>
            </a:pPr>
            <a:r>
              <a:rPr lang="en-US" sz="2000" dirty="0" err="1" smtClean="0"/>
              <a:t>todos</a:t>
            </a:r>
            <a:endParaRPr lang="en-US" sz="2000" dirty="0"/>
          </a:p>
          <a:p>
            <a:pPr marL="0" indent="0">
              <a:buNone/>
            </a:pPr>
            <a:r>
              <a:rPr lang="en-US" sz="2000" dirty="0"/>
              <a:t>|--actions/</a:t>
            </a:r>
          </a:p>
          <a:p>
            <a:pPr marL="0" indent="0">
              <a:buNone/>
            </a:pPr>
            <a:r>
              <a:rPr lang="en-US" sz="2000" dirty="0"/>
              <a:t>|  </a:t>
            </a:r>
            <a:r>
              <a:rPr lang="en-US" sz="2000" dirty="0" smtClean="0"/>
              <a:t>	|--TodoActions.js </a:t>
            </a:r>
            <a:r>
              <a:rPr lang="en-US" sz="2000" dirty="0" smtClean="0">
                <a:solidFill>
                  <a:schemeClr val="accent1">
                    <a:lumMod val="75000"/>
                  </a:schemeClr>
                </a:solidFill>
              </a:rPr>
              <a:t>// contains the actions that needs to dispatch to the controllers</a:t>
            </a:r>
            <a:endParaRPr lang="en-US" sz="2000" dirty="0">
              <a:solidFill>
                <a:schemeClr val="accent1">
                  <a:lumMod val="75000"/>
                </a:schemeClr>
              </a:solidFill>
            </a:endParaRPr>
          </a:p>
          <a:p>
            <a:pPr marL="0" indent="0">
              <a:buNone/>
            </a:pPr>
            <a:r>
              <a:rPr lang="en-US" sz="2000" dirty="0"/>
              <a:t>|--stores/</a:t>
            </a:r>
          </a:p>
          <a:p>
            <a:pPr marL="0" indent="0">
              <a:buNone/>
            </a:pPr>
            <a:r>
              <a:rPr lang="en-US" sz="2000" dirty="0"/>
              <a:t>|  </a:t>
            </a:r>
            <a:r>
              <a:rPr lang="en-US" sz="2000" dirty="0" smtClean="0"/>
              <a:t>	|--TodoStore.js </a:t>
            </a:r>
            <a:r>
              <a:rPr lang="en-US" sz="2000" dirty="0" smtClean="0">
                <a:solidFill>
                  <a:schemeClr val="accent1">
                    <a:lumMod val="75000"/>
                  </a:schemeClr>
                </a:solidFill>
              </a:rPr>
              <a:t>// the data store</a:t>
            </a:r>
            <a:endParaRPr lang="en-US" sz="2000" dirty="0">
              <a:solidFill>
                <a:schemeClr val="accent1">
                  <a:lumMod val="75000"/>
                </a:schemeClr>
              </a:solidFill>
            </a:endParaRPr>
          </a:p>
          <a:p>
            <a:pPr marL="0" indent="0">
              <a:buNone/>
            </a:pPr>
            <a:r>
              <a:rPr lang="en-US" sz="2000" dirty="0"/>
              <a:t>|--components/</a:t>
            </a:r>
          </a:p>
          <a:p>
            <a:pPr marL="0" indent="0">
              <a:buNone/>
            </a:pPr>
            <a:r>
              <a:rPr lang="en-US" sz="2000" dirty="0"/>
              <a:t>|  </a:t>
            </a:r>
            <a:r>
              <a:rPr lang="en-US" sz="2000" dirty="0" smtClean="0"/>
              <a:t>	|--Todos.js </a:t>
            </a:r>
            <a:r>
              <a:rPr lang="en-US" sz="2000" dirty="0" smtClean="0">
                <a:solidFill>
                  <a:schemeClr val="accent1">
                    <a:lumMod val="75000"/>
                  </a:schemeClr>
                </a:solidFill>
              </a:rPr>
              <a:t>// view components to render the data coming from stores</a:t>
            </a:r>
            <a:endParaRPr lang="en-US" sz="2000" dirty="0">
              <a:solidFill>
                <a:schemeClr val="accent1">
                  <a:lumMod val="75000"/>
                </a:schemeClr>
              </a:solidFill>
            </a:endParaRPr>
          </a:p>
          <a:p>
            <a:pPr marL="0" indent="0">
              <a:buNone/>
            </a:pPr>
            <a:r>
              <a:rPr lang="en-US" sz="2000" dirty="0" smtClean="0"/>
              <a:t>|--</a:t>
            </a:r>
            <a:r>
              <a:rPr lang="en-US" sz="2000" dirty="0"/>
              <a:t>A</a:t>
            </a:r>
            <a:r>
              <a:rPr lang="en-US" sz="2000" dirty="0" smtClean="0"/>
              <a:t>lt.js </a:t>
            </a:r>
            <a:r>
              <a:rPr lang="en-US" sz="2000" dirty="0" smtClean="0">
                <a:solidFill>
                  <a:schemeClr val="accent1">
                    <a:lumMod val="75000"/>
                  </a:schemeClr>
                </a:solidFill>
              </a:rPr>
              <a:t>// contains the code of initializing alt object</a:t>
            </a:r>
            <a:endParaRPr lang="en-US" sz="2000" dirty="0">
              <a:solidFill>
                <a:schemeClr val="accent1">
                  <a:lumMod val="75000"/>
                </a:schemeClr>
              </a:solidFill>
            </a:endParaRPr>
          </a:p>
          <a:p>
            <a:pPr marL="0" indent="0">
              <a:buNone/>
            </a:pPr>
            <a:r>
              <a:rPr lang="en-US" sz="2000" dirty="0" smtClean="0"/>
              <a:t>|--</a:t>
            </a:r>
            <a:r>
              <a:rPr lang="en-US" sz="2000" dirty="0"/>
              <a:t>A</a:t>
            </a:r>
            <a:r>
              <a:rPr lang="en-US" sz="2000" dirty="0" smtClean="0"/>
              <a:t>pp.js </a:t>
            </a:r>
            <a:r>
              <a:rPr lang="en-US" sz="2000" dirty="0" smtClean="0">
                <a:solidFill>
                  <a:schemeClr val="accent1">
                    <a:lumMod val="75000"/>
                  </a:schemeClr>
                </a:solidFill>
              </a:rPr>
              <a:t>// The main starting point of the app that uses alt object</a:t>
            </a:r>
            <a:endParaRPr lang="en-US" sz="2000"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737697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Todo</a:t>
            </a:r>
            <a:r>
              <a:rPr lang="en-US" dirty="0" smtClean="0"/>
              <a:t> App</a:t>
            </a:r>
            <a:endParaRPr lang="en-US" dirty="0"/>
          </a:p>
        </p:txBody>
      </p:sp>
      <p:sp>
        <p:nvSpPr>
          <p:cNvPr id="3" name="Content Placeholder 2"/>
          <p:cNvSpPr>
            <a:spLocks noGrp="1"/>
          </p:cNvSpPr>
          <p:nvPr>
            <p:ph idx="1"/>
          </p:nvPr>
        </p:nvSpPr>
        <p:spPr>
          <a:xfrm>
            <a:off x="838200" y="1825625"/>
            <a:ext cx="7203487" cy="4351338"/>
          </a:xfrm>
        </p:spPr>
        <p:txBody>
          <a:bodyPr>
            <a:normAutofit/>
          </a:bodyPr>
          <a:lstStyle/>
          <a:p>
            <a:r>
              <a:rPr lang="en-US" dirty="0" smtClean="0"/>
              <a:t>We have now setup an alt app in </a:t>
            </a:r>
            <a:r>
              <a:rPr lang="en-US" dirty="0" err="1" smtClean="0"/>
              <a:t>todos</a:t>
            </a:r>
            <a:r>
              <a:rPr lang="en-US" dirty="0" smtClean="0"/>
              <a:t> folder.</a:t>
            </a:r>
          </a:p>
          <a:p>
            <a:r>
              <a:rPr lang="en-US" dirty="0" smtClean="0"/>
              <a:t>In which all our </a:t>
            </a:r>
            <a:r>
              <a:rPr lang="en-US" dirty="0" err="1" smtClean="0"/>
              <a:t>Js</a:t>
            </a:r>
            <a:r>
              <a:rPr lang="en-US" dirty="0" smtClean="0"/>
              <a:t> code resides in the </a:t>
            </a:r>
            <a:r>
              <a:rPr lang="en-US" dirty="0" err="1" smtClean="0"/>
              <a:t>src</a:t>
            </a:r>
            <a:r>
              <a:rPr lang="en-US" dirty="0" smtClean="0"/>
              <a:t> directory</a:t>
            </a:r>
          </a:p>
          <a:p>
            <a:r>
              <a:rPr lang="en-US" dirty="0" smtClean="0"/>
              <a:t>We added the require files in the their respective folders</a:t>
            </a:r>
          </a:p>
          <a:p>
            <a:r>
              <a:rPr lang="en-US" dirty="0" smtClean="0"/>
              <a:t>Also The Index.html page added at the root which will be starting view</a:t>
            </a:r>
          </a:p>
          <a:p>
            <a:r>
              <a:rPr lang="en-US" dirty="0" smtClean="0"/>
              <a:t>And a </a:t>
            </a:r>
            <a:r>
              <a:rPr lang="en-US" dirty="0" err="1" smtClean="0"/>
              <a:t>package.json</a:t>
            </a:r>
            <a:r>
              <a:rPr lang="en-US" dirty="0" smtClean="0"/>
              <a:t> file for project’s </a:t>
            </a:r>
            <a:r>
              <a:rPr lang="en-US" dirty="0" err="1" smtClean="0"/>
              <a:t>npm</a:t>
            </a:r>
            <a:r>
              <a:rPr lang="en-US" dirty="0" smtClean="0"/>
              <a:t> configuration</a:t>
            </a:r>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1687" y="1837023"/>
            <a:ext cx="3091006" cy="4372991"/>
          </a:xfrm>
          <a:prstGeom prst="rect">
            <a:avLst/>
          </a:prstGeom>
        </p:spPr>
      </p:pic>
    </p:spTree>
    <p:extLst>
      <p:ext uri="{BB962C8B-B14F-4D97-AF65-F5344CB8AC3E}">
        <p14:creationId xmlns:p14="http://schemas.microsoft.com/office/powerpoint/2010/main" val="73321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Initiating Alt application</a:t>
            </a:r>
            <a:endParaRPr lang="en-US" dirty="0"/>
          </a:p>
        </p:txBody>
      </p:sp>
      <p:sp>
        <p:nvSpPr>
          <p:cNvPr id="3" name="Content Placeholder 2"/>
          <p:cNvSpPr>
            <a:spLocks noGrp="1"/>
          </p:cNvSpPr>
          <p:nvPr>
            <p:ph idx="1"/>
          </p:nvPr>
        </p:nvSpPr>
        <p:spPr/>
        <p:txBody>
          <a:bodyPr>
            <a:normAutofit/>
          </a:bodyPr>
          <a:lstStyle/>
          <a:p>
            <a:r>
              <a:rPr lang="en-US" sz="1800" dirty="0" smtClean="0"/>
              <a:t>Open up </a:t>
            </a:r>
            <a:r>
              <a:rPr lang="en-US" sz="1800" dirty="0" err="1" smtClean="0"/>
              <a:t>tha</a:t>
            </a:r>
            <a:r>
              <a:rPr lang="en-US" sz="1800" dirty="0" smtClean="0"/>
              <a:t> Alt.js and use the following code that will initiate the alt object. </a:t>
            </a:r>
          </a:p>
          <a:p>
            <a:endParaRPr lang="en-US" sz="2400"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2311" y="2906406"/>
            <a:ext cx="7130807" cy="2189776"/>
          </a:xfrm>
          <a:prstGeom prst="rect">
            <a:avLst/>
          </a:prstGeom>
        </p:spPr>
      </p:pic>
    </p:spTree>
    <p:extLst>
      <p:ext uri="{BB962C8B-B14F-4D97-AF65-F5344CB8AC3E}">
        <p14:creationId xmlns:p14="http://schemas.microsoft.com/office/powerpoint/2010/main" val="1129516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r>
              <a:rPr lang="en-US" sz="1800" dirty="0" smtClean="0"/>
              <a:t>Put the following code in TodoActions.js</a:t>
            </a:r>
            <a:endParaRPr lang="en-US" sz="1800" dirty="0"/>
          </a:p>
        </p:txBody>
      </p:sp>
      <p:pic>
        <p:nvPicPr>
          <p:cNvPr id="9"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410" y="2238370"/>
            <a:ext cx="10391180" cy="3938593"/>
          </a:xfrm>
          <a:prstGeom prst="rect">
            <a:avLst/>
          </a:prstGeom>
        </p:spPr>
      </p:pic>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Stores</a:t>
            </a:r>
            <a:endParaRPr lang="en-US" dirty="0"/>
          </a:p>
        </p:txBody>
      </p:sp>
      <p:sp>
        <p:nvSpPr>
          <p:cNvPr id="4" name="Footer Placeholder 3"/>
          <p:cNvSpPr>
            <a:spLocks noGrp="1"/>
          </p:cNvSpPr>
          <p:nvPr>
            <p:ph type="ftr" sz="quarter" idx="11"/>
          </p:nvPr>
        </p:nvSpPr>
        <p:spPr/>
        <p:txBody>
          <a:bodyPr/>
          <a:lstStyle/>
          <a:p>
            <a:r>
              <a:rPr lang="en-US" smtClean="0"/>
              <a:t>Alt 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r>
              <a:rPr lang="en-US" sz="1800" dirty="0" smtClean="0"/>
              <a:t>Put the following code in TodoStore.js</a:t>
            </a:r>
            <a:endParaRPr lang="en-US" sz="1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9222" y="2176858"/>
            <a:ext cx="7953080" cy="4544617"/>
          </a:xfrm>
          <a:prstGeom prst="rect">
            <a:avLst/>
          </a:prstGeom>
        </p:spPr>
      </p:pic>
    </p:spTree>
    <p:extLst>
      <p:ext uri="{BB962C8B-B14F-4D97-AF65-F5344CB8AC3E}">
        <p14:creationId xmlns:p14="http://schemas.microsoft.com/office/powerpoint/2010/main" val="1817655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first then we will move back to our Alt </a:t>
            </a:r>
            <a:r>
              <a:rPr lang="en-US" dirty="0" err="1" smtClean="0"/>
              <a:t>Todo</a:t>
            </a:r>
            <a:r>
              <a:rPr lang="en-US" dirty="0" smtClean="0"/>
              <a:t> app.</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
        <p:nvSpPr>
          <p:cNvPr id="4" name="Footer Placeholder 3"/>
          <p:cNvSpPr>
            <a:spLocks noGrp="1"/>
          </p:cNvSpPr>
          <p:nvPr>
            <p:ph type="ftr" sz="quarter" idx="11"/>
          </p:nvPr>
        </p:nvSpPr>
        <p:spPr/>
        <p:txBody>
          <a:bodyPr/>
          <a:lstStyle/>
          <a:p>
            <a:r>
              <a:rPr lang="en-US" dirty="0" smtClean="0"/>
              <a:t>Learning React </a:t>
            </a:r>
            <a:r>
              <a:rPr lang="en-US" dirty="0" err="1" smtClean="0"/>
              <a:t>Js</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17</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55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b="1" dirty="0" err="1" smtClean="0"/>
              <a:t>npm</a:t>
            </a:r>
            <a:r>
              <a:rPr lang="en-US" sz="2000" b="1" dirty="0" smtClean="0"/>
              <a:t> </a:t>
            </a:r>
            <a:r>
              <a:rPr lang="en-US" sz="2000" b="1" dirty="0"/>
              <a:t>install --save react </a:t>
            </a:r>
            <a:r>
              <a:rPr lang="en-US" sz="2000" b="1" dirty="0" smtClean="0"/>
              <a:t>react-</a:t>
            </a:r>
            <a:r>
              <a:rPr lang="en-US" sz="2000" b="1" dirty="0" err="1" smtClean="0"/>
              <a:t>dom</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1650969"/>
            <a:ext cx="9572207" cy="670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587" y="4157076"/>
            <a:ext cx="8895908" cy="1315255"/>
          </a:xfrm>
          <a:prstGeom prst="rect">
            <a:avLst/>
          </a:prstGeom>
        </p:spPr>
      </p:pic>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p:txBody>
          <a:bodyPr>
            <a:normAutofit fontScale="92500"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Web Training Session</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406" y="3387511"/>
            <a:ext cx="8980859" cy="2056686"/>
          </a:xfrm>
          <a:prstGeom prst="rect">
            <a:avLst/>
          </a:prstGeom>
        </p:spPr>
      </p:pic>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271" y="1690688"/>
            <a:ext cx="9369914" cy="3387749"/>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489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8" y="1690688"/>
            <a:ext cx="11051367" cy="3621086"/>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p>
          <a:p>
            <a:r>
              <a:rPr lang="en-US" dirty="0" smtClean="0"/>
              <a:t>Similarly defining any inline style should also use the </a:t>
            </a:r>
            <a:r>
              <a:rPr lang="en-US" dirty="0" err="1" smtClean="0"/>
              <a:t>camelCase</a:t>
            </a:r>
            <a:r>
              <a:rPr lang="en-US" dirty="0" smtClean="0"/>
              <a:t> </a:t>
            </a:r>
            <a:r>
              <a:rPr lang="en-US" dirty="0"/>
              <a:t>syntax like: style={{</a:t>
            </a:r>
            <a:r>
              <a:rPr lang="en-US" dirty="0" err="1"/>
              <a:t>marginLeft</a:t>
            </a:r>
            <a:r>
              <a:rPr lang="en-US" dirty="0"/>
              <a:t>: '5px'}}</a:t>
            </a:r>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41520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back to our </a:t>
            </a:r>
            <a:r>
              <a:rPr lang="en-US" dirty="0" err="1" smtClean="0"/>
              <a:t>Todo</a:t>
            </a:r>
            <a:r>
              <a:rPr lang="en-US" dirty="0"/>
              <a:t> </a:t>
            </a:r>
            <a:r>
              <a:rPr lang="en-US" dirty="0" smtClean="0"/>
              <a:t>App</a:t>
            </a:r>
            <a:endParaRPr lang="en-US" dirty="0"/>
          </a:p>
        </p:txBody>
      </p:sp>
      <p:sp>
        <p:nvSpPr>
          <p:cNvPr id="3" name="Content Placeholder 2"/>
          <p:cNvSpPr>
            <a:spLocks noGrp="1"/>
          </p:cNvSpPr>
          <p:nvPr>
            <p:ph idx="1"/>
          </p:nvPr>
        </p:nvSpPr>
        <p:spPr/>
        <p:txBody>
          <a:bodyPr>
            <a:normAutofit/>
          </a:bodyPr>
          <a:lstStyle/>
          <a:p>
            <a:r>
              <a:rPr lang="en-US" dirty="0" smtClean="0"/>
              <a:t>We have learned the React rendering enough so far.</a:t>
            </a:r>
          </a:p>
          <a:p>
            <a:r>
              <a:rPr lang="en-US" dirty="0" smtClean="0"/>
              <a:t>Lets use a react view in our app to render the </a:t>
            </a:r>
            <a:r>
              <a:rPr lang="en-US" dirty="0" err="1" smtClean="0"/>
              <a:t>todos</a:t>
            </a:r>
            <a:endParaRPr lang="en-US" dirty="0"/>
          </a:p>
          <a:p>
            <a:endParaRPr lang="en-US" sz="2400"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385189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r>
              <a:rPr lang="en-US" sz="2400" dirty="0" smtClean="0"/>
              <a:t>We need to pass the alt store’s state data to the view.</a:t>
            </a:r>
          </a:p>
          <a:p>
            <a:r>
              <a:rPr lang="en-US" sz="2400" dirty="0" smtClean="0"/>
              <a:t>Alt provides a built-in components that binds an specific store to the specific view. This is known as Component Container</a:t>
            </a:r>
          </a:p>
          <a:p>
            <a:pPr marL="0" indent="0">
              <a:buNone/>
            </a:pPr>
            <a:r>
              <a:rPr lang="en-US" sz="2000" dirty="0" smtClean="0"/>
              <a:t>     			&lt;</a:t>
            </a:r>
            <a:r>
              <a:rPr lang="en-US" sz="2000" dirty="0" err="1"/>
              <a:t>AltContainer</a:t>
            </a:r>
            <a:r>
              <a:rPr lang="en-US" sz="2000" dirty="0"/>
              <a:t> store={</a:t>
            </a:r>
            <a:r>
              <a:rPr lang="en-US" sz="2000" dirty="0" err="1"/>
              <a:t>TodoStore</a:t>
            </a:r>
            <a:r>
              <a:rPr lang="en-US" sz="2000" dirty="0"/>
              <a:t>}&gt;</a:t>
            </a:r>
          </a:p>
          <a:p>
            <a:pPr marL="0" indent="0">
              <a:buNone/>
            </a:pPr>
            <a:r>
              <a:rPr lang="en-US" sz="2000" dirty="0"/>
              <a:t>       </a:t>
            </a:r>
            <a:r>
              <a:rPr lang="en-US" sz="2000" dirty="0" smtClean="0"/>
              <a:t>	 			&lt;</a:t>
            </a:r>
            <a:r>
              <a:rPr lang="en-US" sz="2000" dirty="0" err="1" smtClean="0"/>
              <a:t>TodoComponent</a:t>
            </a:r>
            <a:r>
              <a:rPr lang="en-US" sz="2000" dirty="0" smtClean="0"/>
              <a:t> /&gt;</a:t>
            </a:r>
            <a:endParaRPr lang="en-US" sz="2000" dirty="0"/>
          </a:p>
          <a:p>
            <a:pPr marL="0" indent="0">
              <a:buNone/>
            </a:pPr>
            <a:r>
              <a:rPr lang="en-US" sz="2000" dirty="0"/>
              <a:t>      </a:t>
            </a:r>
            <a:r>
              <a:rPr lang="en-US" sz="2000" dirty="0" smtClean="0"/>
              <a:t>			&lt;/</a:t>
            </a:r>
            <a:r>
              <a:rPr lang="en-US" sz="2000" dirty="0" err="1"/>
              <a:t>AltContainer</a:t>
            </a:r>
            <a:r>
              <a:rPr lang="en-US" sz="2000" dirty="0" smtClean="0"/>
              <a:t>&gt;</a:t>
            </a:r>
          </a:p>
          <a:p>
            <a:pPr marL="0" indent="0">
              <a:buNone/>
            </a:pPr>
            <a:endParaRPr lang="en-US" sz="2000" dirty="0" smtClean="0"/>
          </a:p>
          <a:p>
            <a:r>
              <a:rPr lang="en-US" sz="2400" dirty="0" smtClean="0"/>
              <a:t>This will actually pass the state data from the store to the view as a prop. Hence </a:t>
            </a:r>
            <a:r>
              <a:rPr lang="en-US" sz="2400" dirty="0"/>
              <a:t>the Customer component can now access the state </a:t>
            </a:r>
            <a:r>
              <a:rPr lang="en-US" sz="2400" dirty="0" smtClean="0"/>
              <a:t>data from Customer Store </a:t>
            </a:r>
            <a:r>
              <a:rPr lang="en-US" sz="2400" dirty="0" err="1"/>
              <a:t>i.e</a:t>
            </a:r>
            <a:r>
              <a:rPr lang="en-US" sz="2400" dirty="0"/>
              <a:t> customers from its prop.</a:t>
            </a:r>
          </a:p>
          <a:p>
            <a:endParaRPr lang="en-US" sz="2400"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26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98267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r>
              <a:rPr lang="en-US" sz="1800" dirty="0" smtClean="0"/>
              <a:t>Use the following code in Todos.js of component directory</a:t>
            </a:r>
          </a:p>
          <a:p>
            <a:endParaRPr lang="en-US" sz="2400" dirty="0"/>
          </a:p>
        </p:txBody>
      </p:sp>
      <p:pic>
        <p:nvPicPr>
          <p:cNvPr id="11"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433" y="2149475"/>
            <a:ext cx="8698367" cy="4246447"/>
          </a:xfrm>
          <a:prstGeom prst="rect">
            <a:avLst/>
          </a:prstGeom>
        </p:spPr>
      </p:pic>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syntax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r>
              <a:rPr lang="en-US" dirty="0"/>
              <a:t>https://babeljs.io/</a:t>
            </a: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6929" y="4749886"/>
            <a:ext cx="4096871" cy="1427077"/>
          </a:xfrm>
          <a:prstGeom prst="rect">
            <a:avLst/>
          </a:prstGeom>
        </p:spPr>
      </p:pic>
      <p:sp>
        <p:nvSpPr>
          <p:cNvPr id="5" name="Footer Placeholder 4"/>
          <p:cNvSpPr>
            <a:spLocks noGrp="1"/>
          </p:cNvSpPr>
          <p:nvPr>
            <p:ph type="ftr" sz="quarter" idx="11"/>
          </p:nvPr>
        </p:nvSpPr>
        <p:spPr/>
        <p:txBody>
          <a:bodyPr/>
          <a:lstStyle/>
          <a:p>
            <a:r>
              <a:rPr lang="en-US" smtClean="0"/>
              <a:t>Babel Js the Transpiler</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2763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29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r>
              <a:rPr lang="en-US" sz="1800" dirty="0" smtClean="0"/>
              <a:t>Put the following configuration in </a:t>
            </a:r>
            <a:r>
              <a:rPr lang="en-US" sz="1800" dirty="0" err="1" smtClean="0"/>
              <a:t>package.json</a:t>
            </a:r>
            <a:r>
              <a:rPr lang="en-US" sz="1800" dirty="0" smtClean="0"/>
              <a:t> which contains all the required dependencies. </a:t>
            </a:r>
          </a:p>
          <a:p>
            <a:r>
              <a:rPr lang="en-US" sz="1800" dirty="0" smtClean="0"/>
              <a:t>Then use the commands “</a:t>
            </a:r>
            <a:r>
              <a:rPr lang="en-US" sz="1800" dirty="0" err="1" smtClean="0"/>
              <a:t>npm</a:t>
            </a:r>
            <a:r>
              <a:rPr lang="en-US" sz="1800" dirty="0" smtClean="0"/>
              <a:t> install” and “</a:t>
            </a:r>
            <a:r>
              <a:rPr lang="en-US" sz="1800" dirty="0" err="1" smtClean="0"/>
              <a:t>npm</a:t>
            </a:r>
            <a:r>
              <a:rPr lang="en-US" sz="1800" dirty="0" smtClean="0"/>
              <a:t> run build” to install the required dependencies and build the code </a:t>
            </a:r>
            <a:br>
              <a:rPr lang="en-US" sz="1800" dirty="0" smtClean="0"/>
            </a:br>
            <a:endParaRPr lang="en-US" sz="1800" dirty="0"/>
          </a:p>
          <a:p>
            <a:endParaRPr lang="en-US" sz="1800" dirty="0" smtClean="0"/>
          </a:p>
          <a:p>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984507"/>
            <a:ext cx="5345405" cy="290848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8203" y="2819572"/>
            <a:ext cx="6624794" cy="143978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5864" y="4559454"/>
            <a:ext cx="3886742" cy="1657581"/>
          </a:xfrm>
          <a:prstGeom prst="rect">
            <a:avLst/>
          </a:prstGeom>
        </p:spPr>
      </p:pic>
    </p:spTree>
    <p:extLst>
      <p:ext uri="{BB962C8B-B14F-4D97-AF65-F5344CB8AC3E}">
        <p14:creationId xmlns:p14="http://schemas.microsoft.com/office/powerpoint/2010/main" val="2964273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Two-way binding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19237" y="1297811"/>
            <a:ext cx="8027831" cy="2477432"/>
          </a:xfrm>
        </p:spPr>
      </p:pic>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3531" y="3322749"/>
            <a:ext cx="7247383" cy="3033601"/>
          </a:xfrm>
          <a:prstGeom prst="rect">
            <a:avLst/>
          </a:prstGeom>
        </p:spPr>
      </p:pic>
      <p:sp>
        <p:nvSpPr>
          <p:cNvPr id="7" name="Slide Number Placeholder 6"/>
          <p:cNvSpPr>
            <a:spLocks noGrp="1"/>
          </p:cNvSpPr>
          <p:nvPr>
            <p:ph type="sldNum" sz="quarter" idx="12"/>
          </p:nvPr>
        </p:nvSpPr>
        <p:spPr/>
        <p:txBody>
          <a:bodyPr/>
          <a:lstStyle/>
          <a:p>
            <a:fld id="{B777A91B-BF1B-4ECE-B89B-72F2144CF226}" type="slidenum">
              <a:rPr lang="en-US" smtClean="0"/>
              <a:t>3</a:t>
            </a:fld>
            <a:endParaRPr lang="en-US"/>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
        <p:nvSpPr>
          <p:cNvPr id="5" name="Footer Placeholder 4"/>
          <p:cNvSpPr>
            <a:spLocks noGrp="1"/>
          </p:cNvSpPr>
          <p:nvPr>
            <p:ph type="ftr" sz="quarter" idx="11"/>
          </p:nvPr>
        </p:nvSpPr>
        <p:spPr/>
        <p:txBody>
          <a:bodyPr/>
          <a:lstStyle/>
          <a:p>
            <a:r>
              <a:rPr lang="en-US" smtClean="0"/>
              <a:t>Unit testing With JEST</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30</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
        <p:nvSpPr>
          <p:cNvPr id="4" name="Footer Placeholder 3"/>
          <p:cNvSpPr>
            <a:spLocks noGrp="1"/>
          </p:cNvSpPr>
          <p:nvPr>
            <p:ph type="ftr" sz="quarter" idx="11"/>
          </p:nvPr>
        </p:nvSpPr>
        <p:spPr/>
        <p:txBody>
          <a:bodyPr/>
          <a:lstStyle/>
          <a:p>
            <a:r>
              <a:rPr lang="en-US"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561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32</a:t>
            </a:fld>
            <a:endParaRPr lang="en-US"/>
          </a:p>
        </p:txBody>
      </p:sp>
      <p:pic>
        <p:nvPicPr>
          <p:cNvPr id="7" name="Picture 6"/>
          <p:cNvPicPr>
            <a:picLocks noChangeAspect="1"/>
          </p:cNvPicPr>
          <p:nvPr/>
        </p:nvPicPr>
        <p:blipFill>
          <a:blip r:embed="rId2"/>
          <a:stretch>
            <a:fillRect/>
          </a:stretch>
        </p:blipFill>
        <p:spPr>
          <a:xfrm>
            <a:off x="431040" y="1599909"/>
            <a:ext cx="6648450" cy="4611240"/>
          </a:xfrm>
          <a:prstGeom prst="rect">
            <a:avLst/>
          </a:prstGeom>
        </p:spPr>
      </p:pic>
      <p:sp>
        <p:nvSpPr>
          <p:cNvPr id="9" name="Title 1"/>
          <p:cNvSpPr>
            <a:spLocks noGrp="1"/>
          </p:cNvSpPr>
          <p:nvPr>
            <p:ph type="title"/>
          </p:nvPr>
        </p:nvSpPr>
        <p:spPr>
          <a:xfrm>
            <a:off x="431040" y="129146"/>
            <a:ext cx="10515600" cy="1325563"/>
          </a:xfrm>
        </p:spPr>
        <p:txBody>
          <a:bodyPr/>
          <a:lstStyle/>
          <a:p>
            <a:r>
              <a:rPr lang="en-US" dirty="0" smtClean="0"/>
              <a:t>Test And Result</a:t>
            </a:r>
            <a:endParaRPr lang="en-US" dirty="0"/>
          </a:p>
        </p:txBody>
      </p:sp>
      <p:pic>
        <p:nvPicPr>
          <p:cNvPr id="10" name="Picture 9"/>
          <p:cNvPicPr>
            <a:picLocks noChangeAspect="1"/>
          </p:cNvPicPr>
          <p:nvPr/>
        </p:nvPicPr>
        <p:blipFill>
          <a:blip r:embed="rId3"/>
          <a:stretch>
            <a:fillRect/>
          </a:stretch>
        </p:blipFill>
        <p:spPr>
          <a:xfrm>
            <a:off x="7202242" y="2326648"/>
            <a:ext cx="4848090" cy="1781712"/>
          </a:xfrm>
          <a:prstGeom prst="rect">
            <a:avLst/>
          </a:prstGeom>
        </p:spPr>
      </p:pic>
    </p:spTree>
    <p:extLst>
      <p:ext uri="{BB962C8B-B14F-4D97-AF65-F5344CB8AC3E}">
        <p14:creationId xmlns:p14="http://schemas.microsoft.com/office/powerpoint/2010/main" val="2027190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Directory </a:t>
            </a:r>
            <a:r>
              <a:rPr lang="en-US" dirty="0" smtClean="0"/>
              <a:t>Structure</a:t>
            </a:r>
            <a:endParaRPr lang="en-US" dirty="0"/>
          </a:p>
        </p:txBody>
      </p:sp>
      <p:sp>
        <p:nvSpPr>
          <p:cNvPr id="3" name="Content Placeholder 2"/>
          <p:cNvSpPr>
            <a:spLocks noGrp="1"/>
          </p:cNvSpPr>
          <p:nvPr>
            <p:ph idx="1"/>
          </p:nvPr>
        </p:nvSpPr>
        <p:spPr>
          <a:xfrm>
            <a:off x="838200" y="1825625"/>
            <a:ext cx="6348211" cy="4351338"/>
          </a:xfrm>
        </p:spPr>
        <p:txBody>
          <a:bodyPr/>
          <a:lstStyle/>
          <a:p>
            <a:r>
              <a:rPr lang="en-US" dirty="0" smtClean="0"/>
              <a:t>You can follow the structure as provided by Jest Examples as it creates a folder ‘__tests__’ at top and place all test cases inside it.</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33</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6" name="Picture 5"/>
          <p:cNvPicPr>
            <a:picLocks noChangeAspect="1"/>
          </p:cNvPicPr>
          <p:nvPr/>
        </p:nvPicPr>
        <p:blipFill>
          <a:blip r:embed="rId3"/>
          <a:stretch>
            <a:fillRect/>
          </a:stretch>
        </p:blipFill>
        <p:spPr>
          <a:xfrm>
            <a:off x="7670441" y="1870075"/>
            <a:ext cx="2542505" cy="4068008"/>
          </a:xfrm>
          <a:prstGeom prst="rect">
            <a:avLst/>
          </a:prstGeom>
        </p:spPr>
      </p:pic>
    </p:spTree>
    <p:extLst>
      <p:ext uri="{BB962C8B-B14F-4D97-AF65-F5344CB8AC3E}">
        <p14:creationId xmlns:p14="http://schemas.microsoft.com/office/powerpoint/2010/main" val="8014307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a:xfrm>
            <a:off x="838200" y="1506071"/>
            <a:ext cx="10515600" cy="5163670"/>
          </a:xfrm>
        </p:spPr>
        <p:txBody>
          <a:bodyPr>
            <a:normAutofit/>
          </a:bodyPr>
          <a:lstStyle/>
          <a:p>
            <a:pPr marL="0" indent="0">
              <a:buNone/>
            </a:pPr>
            <a:r>
              <a:rPr lang="en-US" sz="2400" dirty="0" smtClean="0"/>
              <a:t>Let see a sample single page app developed using Alt and React.</a:t>
            </a:r>
            <a:endParaRPr lang="en-US" sz="2400" dirty="0"/>
          </a:p>
          <a:p>
            <a:pPr marL="0" indent="0">
              <a:buNone/>
            </a:pPr>
            <a:r>
              <a:rPr lang="en-US" sz="2400" dirty="0" smtClean="0"/>
              <a:t>In the app, user has a list of Available Locations from which the user can mark any location to its favorite list. </a:t>
            </a:r>
          </a:p>
          <a:p>
            <a:pPr marL="0" indent="0">
              <a:buNone/>
            </a:pPr>
            <a:r>
              <a:rPr lang="en-US" sz="2400" dirty="0" smtClean="0"/>
              <a:t>This app has the following features:</a:t>
            </a:r>
          </a:p>
          <a:p>
            <a:pPr marL="0" indent="0">
              <a:buNone/>
            </a:pPr>
            <a:endParaRPr lang="en-US" sz="2400" dirty="0" smtClean="0"/>
          </a:p>
          <a:p>
            <a:r>
              <a:rPr lang="en-US" sz="1800" dirty="0" smtClean="0"/>
              <a:t>Flux implemented using Alt</a:t>
            </a:r>
          </a:p>
          <a:p>
            <a:r>
              <a:rPr lang="en-US" sz="1800" dirty="0" smtClean="0"/>
              <a:t>Calling some server REST API</a:t>
            </a:r>
          </a:p>
          <a:p>
            <a:r>
              <a:rPr lang="en-US" sz="1800" dirty="0" smtClean="0"/>
              <a:t>Cookies usage</a:t>
            </a:r>
          </a:p>
          <a:p>
            <a:r>
              <a:rPr lang="en-US" sz="1800" dirty="0" smtClean="0"/>
              <a:t>Local storage usage</a:t>
            </a:r>
          </a:p>
          <a:p>
            <a:r>
              <a:rPr lang="en-US" sz="1800" dirty="0" smtClean="0"/>
              <a:t>Hash routing implemented</a:t>
            </a:r>
          </a:p>
          <a:p>
            <a:r>
              <a:rPr lang="en-US" sz="1800" dirty="0" smtClean="0"/>
              <a:t>Using </a:t>
            </a:r>
            <a:r>
              <a:rPr lang="en-US" sz="1800" dirty="0" err="1" smtClean="0"/>
              <a:t>Babelify</a:t>
            </a:r>
            <a:r>
              <a:rPr lang="en-US" sz="1800" dirty="0" smtClean="0"/>
              <a:t> to </a:t>
            </a:r>
            <a:r>
              <a:rPr lang="en-US" sz="1800" dirty="0" err="1" smtClean="0"/>
              <a:t>tranforms</a:t>
            </a:r>
            <a:r>
              <a:rPr lang="en-US" sz="1800" dirty="0" smtClean="0"/>
              <a:t> the ES6 and </a:t>
            </a:r>
            <a:r>
              <a:rPr lang="en-US" sz="1800" dirty="0" err="1"/>
              <a:t>J</a:t>
            </a:r>
            <a:r>
              <a:rPr lang="en-US" sz="1800" dirty="0" err="1" smtClean="0"/>
              <a:t>sx</a:t>
            </a:r>
            <a:r>
              <a:rPr lang="en-US" sz="1800" dirty="0" smtClean="0"/>
              <a:t> </a:t>
            </a:r>
            <a:r>
              <a:rPr lang="en-US" sz="1800" dirty="0" err="1" smtClean="0"/>
              <a:t>sytax</a:t>
            </a:r>
            <a:r>
              <a:rPr lang="en-US" sz="1800" dirty="0" smtClean="0"/>
              <a:t> to vanilla </a:t>
            </a:r>
            <a:r>
              <a:rPr lang="en-US" sz="1800" dirty="0" err="1" smtClean="0"/>
              <a:t>javascript</a:t>
            </a:r>
            <a:r>
              <a:rPr lang="en-US" sz="1800" dirty="0" smtClean="0"/>
              <a:t> </a:t>
            </a:r>
          </a:p>
          <a:p>
            <a:r>
              <a:rPr lang="en-US" sz="1800" dirty="0" err="1" smtClean="0"/>
              <a:t>Js</a:t>
            </a:r>
            <a:r>
              <a:rPr lang="en-US" sz="1800" dirty="0" smtClean="0"/>
              <a:t> files building and </a:t>
            </a:r>
            <a:r>
              <a:rPr lang="en-US" sz="1800" dirty="0" err="1" smtClean="0"/>
              <a:t>bundeling</a:t>
            </a:r>
            <a:r>
              <a:rPr lang="en-US" sz="1800" dirty="0" smtClean="0"/>
              <a:t> using </a:t>
            </a:r>
            <a:r>
              <a:rPr lang="en-US" sz="1800" dirty="0" err="1" smtClean="0"/>
              <a:t>Browserify</a:t>
            </a:r>
            <a:endParaRPr lang="en-US" sz="1800" dirty="0" smtClean="0"/>
          </a:p>
          <a:p>
            <a:r>
              <a:rPr lang="en-US" sz="1800" dirty="0" smtClean="0"/>
              <a:t>Unit test with Jest</a:t>
            </a:r>
          </a:p>
          <a:p>
            <a:endParaRPr lang="en-US" sz="1800" dirty="0" smtClean="0"/>
          </a:p>
          <a:p>
            <a:endParaRPr lang="en-US" sz="1800" dirty="0" smtClean="0"/>
          </a:p>
          <a:p>
            <a:endParaRPr lang="en-US" sz="1800" dirty="0" smtClean="0"/>
          </a:p>
          <a:p>
            <a:endParaRPr lang="en-US" sz="1800" dirty="0" smtClean="0"/>
          </a:p>
          <a:p>
            <a:endParaRPr lang="en-US" sz="1800" dirty="0"/>
          </a:p>
        </p:txBody>
      </p:sp>
      <p:sp>
        <p:nvSpPr>
          <p:cNvPr id="5" name="Slide Number Placeholder 4"/>
          <p:cNvSpPr>
            <a:spLocks noGrp="1"/>
          </p:cNvSpPr>
          <p:nvPr>
            <p:ph type="sldNum" sz="quarter" idx="12"/>
          </p:nvPr>
        </p:nvSpPr>
        <p:spPr/>
        <p:txBody>
          <a:bodyPr/>
          <a:lstStyle/>
          <a:p>
            <a:fld id="{B777A91B-BF1B-4ECE-B89B-72F2144CF226}" type="slidenum">
              <a:rPr lang="en-US" smtClean="0"/>
              <a:t>34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2094893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9492" y="1100670"/>
            <a:ext cx="4881033" cy="3660775"/>
          </a:xfrm>
        </p:spPr>
      </p:pic>
      <p:sp>
        <p:nvSpPr>
          <p:cNvPr id="5" name="Slide Number Placeholder 4"/>
          <p:cNvSpPr>
            <a:spLocks noGrp="1"/>
          </p:cNvSpPr>
          <p:nvPr>
            <p:ph type="sldNum" sz="quarter" idx="12"/>
          </p:nvPr>
        </p:nvSpPr>
        <p:spPr/>
        <p:txBody>
          <a:bodyPr/>
          <a:lstStyle/>
          <a:p>
            <a:fld id="{B777A91B-BF1B-4ECE-B89B-72F2144CF226}" type="slidenum">
              <a:rPr lang="en-US" smtClean="0"/>
              <a:t>35</a:t>
            </a:fld>
            <a:endParaRPr lang="en-US"/>
          </a:p>
        </p:txBody>
      </p:sp>
      <p:sp>
        <p:nvSpPr>
          <p:cNvPr id="9" name="TextBox 8"/>
          <p:cNvSpPr txBox="1"/>
          <p:nvPr/>
        </p:nvSpPr>
        <p:spPr>
          <a:xfrm>
            <a:off x="748317" y="1710263"/>
            <a:ext cx="6027464" cy="2031325"/>
          </a:xfrm>
          <a:prstGeom prst="rect">
            <a:avLst/>
          </a:prstGeom>
          <a:noFill/>
        </p:spPr>
        <p:txBody>
          <a:bodyPr wrap="square" rtlCol="0">
            <a:spAutoFit/>
          </a:bodyPr>
          <a:lstStyle/>
          <a:p>
            <a:r>
              <a:rPr lang="en-US" dirty="0" smtClean="0"/>
              <a:t>	</a:t>
            </a:r>
          </a:p>
          <a:p>
            <a:r>
              <a:rPr lang="en-US" dirty="0"/>
              <a:t>	</a:t>
            </a:r>
            <a:r>
              <a:rPr lang="en-US" dirty="0" smtClean="0"/>
              <a:t>Any questions from the audience please!!!</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585180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Two-way binding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702191" y="3516924"/>
            <a:ext cx="10359347"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a:t>Views re rendering too </a:t>
            </a:r>
            <a:r>
              <a:rPr lang="en-US" dirty="0" smtClean="0"/>
              <a:t>much.</a:t>
            </a:r>
            <a:endParaRPr lang="en-US" dirty="0"/>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a:t>
            </a:r>
            <a:r>
              <a:rPr lang="en-US" dirty="0"/>
              <a:t>did not scale well for Facebook’s huge codebase. The main problem for them was the bidirectional </a:t>
            </a:r>
            <a:endParaRPr lang="en-US" dirty="0" smtClean="0"/>
          </a:p>
          <a:p>
            <a:r>
              <a:rPr lang="en-US" dirty="0" smtClean="0"/>
              <a:t>     communication</a:t>
            </a:r>
            <a:r>
              <a:rPr lang="en-US" dirty="0"/>
              <a:t>, where one change can loop back and have cascading effects across the codebase </a:t>
            </a:r>
            <a:endParaRPr lang="en-US" dirty="0" smtClean="0"/>
          </a:p>
          <a:p>
            <a:r>
              <a:rPr lang="en-US" dirty="0" smtClean="0"/>
              <a:t>     (</a:t>
            </a:r>
            <a:r>
              <a:rPr lang="en-US" dirty="0"/>
              <a:t>making things very complicated to debug and understand).</a:t>
            </a:r>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
        <p:nvSpPr>
          <p:cNvPr id="3" name="Footer Placeholder 2"/>
          <p:cNvSpPr>
            <a:spLocks noGrp="1"/>
          </p:cNvSpPr>
          <p:nvPr>
            <p:ph type="ftr" sz="quarter" idx="11"/>
          </p:nvPr>
        </p:nvSpPr>
        <p:spPr/>
        <p:txBody>
          <a:bodyPr/>
          <a:lstStyle/>
          <a:p>
            <a:r>
              <a:rPr lang="en-US" smtClean="0"/>
              <a:t>Web Training Session</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4</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77240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
        <p:nvSpPr>
          <p:cNvPr id="5" name="Footer Placeholder 4"/>
          <p:cNvSpPr>
            <a:spLocks noGrp="1"/>
          </p:cNvSpPr>
          <p:nvPr>
            <p:ph type="ftr" sz="quarter" idx="11"/>
          </p:nvPr>
        </p:nvSpPr>
        <p:spPr/>
        <p:txBody>
          <a:bodyPr/>
          <a:lstStyle/>
          <a:p>
            <a:endParaRPr lang="en-US" smtClean="0"/>
          </a:p>
          <a:p>
            <a:r>
              <a:rPr lang="en-US" smtClean="0"/>
              <a:t>Flux Architecture </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normAutofit lnSpcReduction="10000"/>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can then again initiate some action to the dispatcher.</a:t>
            </a:r>
            <a:endParaRPr lang="en-US" b="1" dirty="0"/>
          </a:p>
        </p:txBody>
      </p:sp>
      <p:sp>
        <p:nvSpPr>
          <p:cNvPr id="4" name="Footer Placeholder 3"/>
          <p:cNvSpPr>
            <a:spLocks noGrp="1"/>
          </p:cNvSpPr>
          <p:nvPr>
            <p:ph type="ftr" sz="quarter" idx="11"/>
          </p:nvPr>
        </p:nvSpPr>
        <p:spPr/>
        <p:txBody>
          <a:bodyPr/>
          <a:lstStyle/>
          <a:p>
            <a:endParaRPr lang="en-US" smtClean="0"/>
          </a:p>
          <a:p>
            <a:r>
              <a:rPr lang="en-US" smtClean="0"/>
              <a:t>Flux Architecture </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10769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Flux Architecture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928" y="1690688"/>
            <a:ext cx="7989744" cy="4351338"/>
          </a:xfrm>
        </p:spPr>
      </p:pic>
      <p:sp>
        <p:nvSpPr>
          <p:cNvPr id="3" name="Footer Placeholder 2"/>
          <p:cNvSpPr>
            <a:spLocks noGrp="1"/>
          </p:cNvSpPr>
          <p:nvPr>
            <p:ph type="ftr" sz="quarter" idx="11"/>
          </p:nvPr>
        </p:nvSpPr>
        <p:spPr/>
        <p:txBody>
          <a:bodyPr/>
          <a:lstStyle/>
          <a:p>
            <a:endParaRPr lang="en-US" smtClean="0"/>
          </a:p>
          <a:p>
            <a:r>
              <a:rPr lang="en-US" smtClean="0"/>
              <a:t>Flux Architecture </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a:t>
            </a:r>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
        <p:nvSpPr>
          <p:cNvPr id="5" name="Footer Placeholder 4"/>
          <p:cNvSpPr>
            <a:spLocks noGrp="1"/>
          </p:cNvSpPr>
          <p:nvPr>
            <p:ph type="ftr" sz="quarter" idx="11"/>
          </p:nvPr>
        </p:nvSpPr>
        <p:spPr/>
        <p:txBody>
          <a:bodyPr/>
          <a:lstStyle/>
          <a:p>
            <a:r>
              <a:rPr lang="en-US" dirty="0" smtClean="0"/>
              <a:t>Flux Architecture</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8</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Ecmascript</a:t>
            </a:r>
            <a:r>
              <a:rPr lang="en-US" dirty="0" smtClean="0"/>
              <a:t> 6</a:t>
            </a:r>
            <a:endParaRPr lang="en-US" dirty="0"/>
          </a:p>
        </p:txBody>
      </p:sp>
      <p:sp>
        <p:nvSpPr>
          <p:cNvPr id="3" name="Content Placeholder 2"/>
          <p:cNvSpPr>
            <a:spLocks noGrp="1"/>
          </p:cNvSpPr>
          <p:nvPr>
            <p:ph idx="1"/>
          </p:nvPr>
        </p:nvSpPr>
        <p:spPr/>
        <p:txBody>
          <a:bodyPr/>
          <a:lstStyle/>
          <a:p>
            <a:r>
              <a:rPr lang="en-US" dirty="0" smtClean="0"/>
              <a:t>Alt.js is meant to use the new features of </a:t>
            </a:r>
            <a:r>
              <a:rPr lang="en-US" dirty="0" err="1" smtClean="0"/>
              <a:t>Ecmascript</a:t>
            </a:r>
            <a:r>
              <a:rPr lang="en-US" dirty="0" smtClean="0"/>
              <a:t> 6. </a:t>
            </a:r>
          </a:p>
          <a:p>
            <a:r>
              <a:rPr lang="en-US" dirty="0" smtClean="0"/>
              <a:t>We will use classes of ES6 in our sample application. </a:t>
            </a:r>
          </a:p>
          <a:p>
            <a:r>
              <a:rPr lang="en-US" dirty="0" smtClean="0"/>
              <a:t>Therefore some transformer is needed to make the ES6 code compatible to the browsers that only know ES5</a:t>
            </a:r>
          </a:p>
          <a:p>
            <a:r>
              <a:rPr lang="en-US" dirty="0" smtClean="0"/>
              <a:t>Will discuss it later</a:t>
            </a:r>
          </a:p>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9</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90980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983</TotalTime>
  <Words>1317</Words>
  <Application>Microsoft Office PowerPoint</Application>
  <PresentationFormat>Widescreen</PresentationFormat>
  <Paragraphs>240</Paragraphs>
  <Slides>35</Slides>
  <Notes>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35</vt:i4>
      </vt:variant>
    </vt:vector>
  </HeadingPairs>
  <TitlesOfParts>
    <vt:vector size="43" baseType="lpstr">
      <vt:lpstr>Arial</vt:lpstr>
      <vt:lpstr>Calibri</vt:lpstr>
      <vt:lpstr>Calibri Light</vt:lpstr>
      <vt:lpstr>Trebuchet MS</vt:lpstr>
      <vt:lpstr>Wingdings 3</vt:lpstr>
      <vt:lpstr>Office Theme</vt:lpstr>
      <vt:lpstr>Facet</vt:lpstr>
      <vt:lpstr>1_Facet</vt:lpstr>
      <vt:lpstr>Web Training Session</vt:lpstr>
      <vt:lpstr>Agenda</vt:lpstr>
      <vt:lpstr>Problem with Two-way binding</vt:lpstr>
      <vt:lpstr>Problem with Two-way binding</vt:lpstr>
      <vt:lpstr>Introducing the Flux Architecture </vt:lpstr>
      <vt:lpstr>Introducing the Flux Architecture </vt:lpstr>
      <vt:lpstr>Introducing the Flux Architecture </vt:lpstr>
      <vt:lpstr>Introducing Alt.Js</vt:lpstr>
      <vt:lpstr>Ecmascript 6</vt:lpstr>
      <vt:lpstr>Learn Alt with an example</vt:lpstr>
      <vt:lpstr>Alt Directory Structure</vt:lpstr>
      <vt:lpstr>Example Todo App</vt:lpstr>
      <vt:lpstr>Initiating Alt application</vt:lpstr>
      <vt:lpstr>Alt Actions</vt:lpstr>
      <vt:lpstr>Alt Stores</vt:lpstr>
      <vt:lpstr>Alt Views</vt:lpstr>
      <vt:lpstr>Introducing React Js</vt:lpstr>
      <vt:lpstr>Introducing React Js</vt:lpstr>
      <vt:lpstr>React Installation</vt:lpstr>
      <vt:lpstr>The JSX syntax</vt:lpstr>
      <vt:lpstr>Hello World</vt:lpstr>
      <vt:lpstr>React Component</vt:lpstr>
      <vt:lpstr>Stateful Component</vt:lpstr>
      <vt:lpstr>Html Attributes in React</vt:lpstr>
      <vt:lpstr>Moving back to our Todo App</vt:lpstr>
      <vt:lpstr>Using React Component as Alt View</vt:lpstr>
      <vt:lpstr>Alt Component</vt:lpstr>
      <vt:lpstr>Jsx Compilation and ES6 to 5 Transformation</vt:lpstr>
      <vt:lpstr>Build and Run</vt:lpstr>
      <vt:lpstr>Unit tests</vt:lpstr>
      <vt:lpstr>Using Jest</vt:lpstr>
      <vt:lpstr>Test And Result</vt:lpstr>
      <vt:lpstr>Jest Directory Structure</vt:lpstr>
      <vt:lpstr>Demo</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VD</cp:lastModifiedBy>
  <cp:revision>116</cp:revision>
  <dcterms:created xsi:type="dcterms:W3CDTF">2015-12-16T02:18:09Z</dcterms:created>
  <dcterms:modified xsi:type="dcterms:W3CDTF">2015-12-28T09:54:34Z</dcterms:modified>
</cp:coreProperties>
</file>