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8" r:id="rId1"/>
    <p:sldMasterId id="2147483690" r:id="rId2"/>
    <p:sldMasterId id="2147483707" r:id="rId3"/>
  </p:sldMasterIdLst>
  <p:notesMasterIdLst>
    <p:notesMasterId r:id="rId44"/>
  </p:notesMasterIdLst>
  <p:handoutMasterIdLst>
    <p:handoutMasterId r:id="rId45"/>
  </p:handoutMasterIdLst>
  <p:sldIdLst>
    <p:sldId id="309" r:id="rId4"/>
    <p:sldId id="270" r:id="rId5"/>
    <p:sldId id="302" r:id="rId6"/>
    <p:sldId id="271" r:id="rId7"/>
    <p:sldId id="276" r:id="rId8"/>
    <p:sldId id="263" r:id="rId9"/>
    <p:sldId id="264" r:id="rId10"/>
    <p:sldId id="318" r:id="rId11"/>
    <p:sldId id="322" r:id="rId12"/>
    <p:sldId id="312" r:id="rId13"/>
    <p:sldId id="313" r:id="rId14"/>
    <p:sldId id="314" r:id="rId15"/>
    <p:sldId id="287" r:id="rId16"/>
    <p:sldId id="315" r:id="rId17"/>
    <p:sldId id="289" r:id="rId18"/>
    <p:sldId id="284" r:id="rId19"/>
    <p:sldId id="286" r:id="rId20"/>
    <p:sldId id="269" r:id="rId21"/>
    <p:sldId id="258" r:id="rId22"/>
    <p:sldId id="259" r:id="rId23"/>
    <p:sldId id="291" r:id="rId24"/>
    <p:sldId id="261" r:id="rId25"/>
    <p:sldId id="293" r:id="rId26"/>
    <p:sldId id="316" r:id="rId27"/>
    <p:sldId id="298" r:id="rId28"/>
    <p:sldId id="296" r:id="rId29"/>
    <p:sldId id="321" r:id="rId30"/>
    <p:sldId id="323" r:id="rId31"/>
    <p:sldId id="301" r:id="rId32"/>
    <p:sldId id="317" r:id="rId33"/>
    <p:sldId id="320" r:id="rId34"/>
    <p:sldId id="324" r:id="rId35"/>
    <p:sldId id="325" r:id="rId36"/>
    <p:sldId id="326" r:id="rId37"/>
    <p:sldId id="268" r:id="rId38"/>
    <p:sldId id="306" r:id="rId39"/>
    <p:sldId id="327" r:id="rId40"/>
    <p:sldId id="319" r:id="rId41"/>
    <p:sldId id="304" r:id="rId42"/>
    <p:sldId id="311"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EFD9B8E-C96D-4966-AB0C-65054ECE24DD}">
          <p14:sldIdLst>
            <p14:sldId id="309"/>
            <p14:sldId id="270"/>
            <p14:sldId id="302"/>
            <p14:sldId id="271"/>
            <p14:sldId id="276"/>
            <p14:sldId id="263"/>
            <p14:sldId id="264"/>
            <p14:sldId id="318"/>
            <p14:sldId id="322"/>
            <p14:sldId id="312"/>
            <p14:sldId id="313"/>
            <p14:sldId id="314"/>
            <p14:sldId id="287"/>
            <p14:sldId id="315"/>
            <p14:sldId id="289"/>
            <p14:sldId id="284"/>
            <p14:sldId id="286"/>
            <p14:sldId id="269"/>
            <p14:sldId id="258"/>
            <p14:sldId id="259"/>
            <p14:sldId id="291"/>
            <p14:sldId id="261"/>
            <p14:sldId id="293"/>
            <p14:sldId id="316"/>
            <p14:sldId id="298"/>
            <p14:sldId id="296"/>
            <p14:sldId id="321"/>
            <p14:sldId id="323"/>
            <p14:sldId id="301"/>
            <p14:sldId id="317"/>
            <p14:sldId id="320"/>
            <p14:sldId id="324"/>
            <p14:sldId id="325"/>
            <p14:sldId id="326"/>
            <p14:sldId id="268"/>
            <p14:sldId id="306"/>
            <p14:sldId id="327"/>
            <p14:sldId id="319"/>
            <p14:sldId id="304"/>
            <p14:sldId id="31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6075" autoAdjust="0"/>
  </p:normalViewPr>
  <p:slideViewPr>
    <p:cSldViewPr snapToGrid="0">
      <p:cViewPr varScale="1">
        <p:scale>
          <a:sx n="54" d="100"/>
          <a:sy n="54" d="100"/>
        </p:scale>
        <p:origin x="138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theme" Target="theme/theme1.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presProps" Target="presProps.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TEST</a:t>
            </a: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CFB67D1-B930-45EB-8ABD-6B5C9D4B80D1}" type="datetimeFigureOut">
              <a:rPr lang="en-US" smtClean="0"/>
              <a:t>12/29/2015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2F009B3-D1C4-4F25-AC27-38EB6DBF6410}" type="slidenum">
              <a:rPr lang="en-US" smtClean="0"/>
              <a:t>‹#›</a:t>
            </a:fld>
            <a:endParaRPr lang="en-US"/>
          </a:p>
        </p:txBody>
      </p:sp>
    </p:spTree>
    <p:extLst>
      <p:ext uri="{BB962C8B-B14F-4D97-AF65-F5344CB8AC3E}">
        <p14:creationId xmlns:p14="http://schemas.microsoft.com/office/powerpoint/2010/main" val="504010240"/>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TEST</a:t>
            </a: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1B4B99-2273-4D0F-B50E-7680EF1753AD}" type="datetimeFigureOut">
              <a:rPr lang="en-US" smtClean="0"/>
              <a:t>12/29/2015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206FEA-4AFC-4465-8ABD-ECC3D411179B}" type="slidenum">
              <a:rPr lang="en-US" smtClean="0"/>
              <a:t>‹#›</a:t>
            </a:fld>
            <a:endParaRPr lang="en-US"/>
          </a:p>
        </p:txBody>
      </p:sp>
    </p:spTree>
    <p:extLst>
      <p:ext uri="{BB962C8B-B14F-4D97-AF65-F5344CB8AC3E}">
        <p14:creationId xmlns:p14="http://schemas.microsoft.com/office/powerpoint/2010/main" val="567544316"/>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1206FEA-4AFC-4465-8ABD-ECC3D411179B}" type="slidenum">
              <a:rPr lang="en-US" smtClean="0"/>
              <a:t>2</a:t>
            </a:fld>
            <a:endParaRPr lang="en-US"/>
          </a:p>
        </p:txBody>
      </p:sp>
      <p:sp>
        <p:nvSpPr>
          <p:cNvPr id="5" name="Header Placeholder 4"/>
          <p:cNvSpPr>
            <a:spLocks noGrp="1"/>
          </p:cNvSpPr>
          <p:nvPr>
            <p:ph type="hdr" sz="quarter" idx="11"/>
          </p:nvPr>
        </p:nvSpPr>
        <p:spPr/>
        <p:txBody>
          <a:bodyPr/>
          <a:lstStyle/>
          <a:p>
            <a:r>
              <a:rPr lang="en-US" smtClean="0"/>
              <a:t>TEST</a:t>
            </a:r>
            <a:endParaRPr lang="en-US"/>
          </a:p>
        </p:txBody>
      </p:sp>
    </p:spTree>
    <p:extLst>
      <p:ext uri="{BB962C8B-B14F-4D97-AF65-F5344CB8AC3E}">
        <p14:creationId xmlns:p14="http://schemas.microsoft.com/office/powerpoint/2010/main" val="2838726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Put the following code in TodoActions.js</a:t>
            </a:r>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13</a:t>
            </a:fld>
            <a:endParaRPr lang="en-US"/>
          </a:p>
        </p:txBody>
      </p:sp>
    </p:spTree>
    <p:extLst>
      <p:ext uri="{BB962C8B-B14F-4D97-AF65-F5344CB8AC3E}">
        <p14:creationId xmlns:p14="http://schemas.microsoft.com/office/powerpoint/2010/main" val="33690498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Put the following code in TodoStore.js</a:t>
            </a:r>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14</a:t>
            </a:fld>
            <a:endParaRPr lang="en-US"/>
          </a:p>
        </p:txBody>
      </p:sp>
    </p:spTree>
    <p:extLst>
      <p:ext uri="{BB962C8B-B14F-4D97-AF65-F5344CB8AC3E}">
        <p14:creationId xmlns:p14="http://schemas.microsoft.com/office/powerpoint/2010/main" val="28635494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206FEA-4AFC-4465-8ABD-ECC3D411179B}" type="slidenum">
              <a:rPr lang="en-US" smtClean="0"/>
              <a:t>23</a:t>
            </a:fld>
            <a:endParaRPr lang="en-US"/>
          </a:p>
        </p:txBody>
      </p:sp>
      <p:sp>
        <p:nvSpPr>
          <p:cNvPr id="5" name="Header Placeholder 4"/>
          <p:cNvSpPr>
            <a:spLocks noGrp="1"/>
          </p:cNvSpPr>
          <p:nvPr>
            <p:ph type="hdr" sz="quarter" idx="11"/>
          </p:nvPr>
        </p:nvSpPr>
        <p:spPr/>
        <p:txBody>
          <a:bodyPr/>
          <a:lstStyle/>
          <a:p>
            <a:r>
              <a:rPr lang="en-US" smtClean="0"/>
              <a:t>TEST</a:t>
            </a:r>
            <a:endParaRPr lang="en-US"/>
          </a:p>
        </p:txBody>
      </p:sp>
    </p:spTree>
    <p:extLst>
      <p:ext uri="{BB962C8B-B14F-4D97-AF65-F5344CB8AC3E}">
        <p14:creationId xmlns:p14="http://schemas.microsoft.com/office/powerpoint/2010/main" val="42388101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learned the React rendering enough so far.</a:t>
            </a:r>
          </a:p>
          <a:p>
            <a:r>
              <a:rPr lang="en-US" dirty="0" smtClean="0"/>
              <a:t>Lets use a react view in our app to render the </a:t>
            </a:r>
            <a:r>
              <a:rPr lang="en-US" dirty="0" err="1" smtClean="0"/>
              <a:t>todos</a:t>
            </a:r>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24</a:t>
            </a:fld>
            <a:endParaRPr lang="en-US"/>
          </a:p>
        </p:txBody>
      </p:sp>
    </p:spTree>
    <p:extLst>
      <p:ext uri="{BB962C8B-B14F-4D97-AF65-F5344CB8AC3E}">
        <p14:creationId xmlns:p14="http://schemas.microsoft.com/office/powerpoint/2010/main" val="37017151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sz="1200" dirty="0" smtClean="0"/>
              <a:t>We need to pass the alt store’s state data to the view.</a:t>
            </a:r>
          </a:p>
          <a:p>
            <a:endParaRPr lang="en-US" sz="1200" dirty="0" smtClean="0"/>
          </a:p>
          <a:p>
            <a:r>
              <a:rPr lang="en-US" sz="1200" dirty="0" smtClean="0"/>
              <a:t>Alt provides a built-in components that binds an specific store to the specific view. This is known as Component Container</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This will actually pass the state data from the store to the view as a prop. Hence the Customer component can now access the state data from Customer Store </a:t>
            </a:r>
            <a:r>
              <a:rPr lang="en-US" sz="1200" dirty="0" err="1" smtClean="0"/>
              <a:t>i.e</a:t>
            </a:r>
            <a:r>
              <a:rPr lang="en-US" sz="1200" dirty="0" smtClean="0"/>
              <a:t> customers from its prop.</a:t>
            </a:r>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25</a:t>
            </a:fld>
            <a:endParaRPr lang="en-US"/>
          </a:p>
        </p:txBody>
      </p:sp>
    </p:spTree>
    <p:extLst>
      <p:ext uri="{BB962C8B-B14F-4D97-AF65-F5344CB8AC3E}">
        <p14:creationId xmlns:p14="http://schemas.microsoft.com/office/powerpoint/2010/main" val="20105995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Use the following code in Todos.js of component directory</a:t>
            </a:r>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26</a:t>
            </a:fld>
            <a:endParaRPr lang="en-US"/>
          </a:p>
        </p:txBody>
      </p:sp>
    </p:spTree>
    <p:extLst>
      <p:ext uri="{BB962C8B-B14F-4D97-AF65-F5344CB8AC3E}">
        <p14:creationId xmlns:p14="http://schemas.microsoft.com/office/powerpoint/2010/main" val="15556693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Use the following code in Todos.js of component directory</a:t>
            </a:r>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27</a:t>
            </a:fld>
            <a:endParaRPr lang="en-US"/>
          </a:p>
        </p:txBody>
      </p:sp>
    </p:spTree>
    <p:extLst>
      <p:ext uri="{BB962C8B-B14F-4D97-AF65-F5344CB8AC3E}">
        <p14:creationId xmlns:p14="http://schemas.microsoft.com/office/powerpoint/2010/main" val="39447156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Use</a:t>
            </a:r>
            <a:r>
              <a:rPr lang="en-US" sz="1200" baseline="0" dirty="0" smtClean="0"/>
              <a:t> the code in index.html</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And in app.js</a:t>
            </a:r>
            <a:endParaRPr lang="en-US" sz="1200" dirty="0" smtClean="0"/>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28</a:t>
            </a:fld>
            <a:endParaRPr lang="en-US"/>
          </a:p>
        </p:txBody>
      </p:sp>
    </p:spTree>
    <p:extLst>
      <p:ext uri="{BB962C8B-B14F-4D97-AF65-F5344CB8AC3E}">
        <p14:creationId xmlns:p14="http://schemas.microsoft.com/office/powerpoint/2010/main" val="28379213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Put the following configuration in </a:t>
            </a:r>
            <a:r>
              <a:rPr lang="en-US" sz="1200" dirty="0" err="1" smtClean="0"/>
              <a:t>package.json</a:t>
            </a:r>
            <a:r>
              <a:rPr lang="en-US" sz="1200" dirty="0" smtClean="0"/>
              <a:t> which contains all the required dependencies. </a:t>
            </a:r>
          </a:p>
          <a:p>
            <a:endParaRPr lang="en-US" sz="1200" dirty="0" smtClean="0"/>
          </a:p>
          <a:p>
            <a:r>
              <a:rPr lang="en-US" sz="1200" dirty="0" smtClean="0"/>
              <a:t>Then use the commands “</a:t>
            </a:r>
            <a:r>
              <a:rPr lang="en-US" sz="1200" dirty="0" err="1" smtClean="0"/>
              <a:t>npm</a:t>
            </a:r>
            <a:r>
              <a:rPr lang="en-US" sz="1200" dirty="0" smtClean="0"/>
              <a:t> install” and “</a:t>
            </a:r>
            <a:r>
              <a:rPr lang="en-US" sz="1200" dirty="0" err="1" smtClean="0"/>
              <a:t>npm</a:t>
            </a:r>
            <a:r>
              <a:rPr lang="en-US" sz="1200" dirty="0" smtClean="0"/>
              <a:t> run build” to install the required dependencies and build the code </a:t>
            </a:r>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30</a:t>
            </a:fld>
            <a:endParaRPr lang="en-US"/>
          </a:p>
        </p:txBody>
      </p:sp>
    </p:spTree>
    <p:extLst>
      <p:ext uri="{BB962C8B-B14F-4D97-AF65-F5344CB8AC3E}">
        <p14:creationId xmlns:p14="http://schemas.microsoft.com/office/powerpoint/2010/main" val="5276642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To make the app SPA using hash routes we will use react-router</a:t>
            </a:r>
            <a:r>
              <a:rPr lang="en-US" sz="1200" baseline="0" dirty="0" smtClean="0"/>
              <a:t> component</a:t>
            </a:r>
          </a:p>
          <a:p>
            <a:r>
              <a:rPr lang="en-US" dirty="0" smtClean="0"/>
              <a:t>https://github.com/rackt/react-router</a:t>
            </a:r>
          </a:p>
          <a:p>
            <a:endParaRPr lang="en-US" dirty="0" smtClean="0"/>
          </a:p>
          <a:p>
            <a:r>
              <a:rPr lang="en-US" dirty="0" smtClean="0"/>
              <a:t>Add</a:t>
            </a:r>
            <a:r>
              <a:rPr lang="en-US" baseline="0" dirty="0" smtClean="0"/>
              <a:t> react-router dependency and run “</a:t>
            </a:r>
            <a:r>
              <a:rPr lang="en-US" baseline="0" dirty="0" err="1" smtClean="0"/>
              <a:t>npm</a:t>
            </a:r>
            <a:r>
              <a:rPr lang="en-US" baseline="0" dirty="0" smtClean="0"/>
              <a:t> install” command</a:t>
            </a:r>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32</a:t>
            </a:fld>
            <a:endParaRPr lang="en-US"/>
          </a:p>
        </p:txBody>
      </p:sp>
    </p:spTree>
    <p:extLst>
      <p:ext uri="{BB962C8B-B14F-4D97-AF65-F5344CB8AC3E}">
        <p14:creationId xmlns:p14="http://schemas.microsoft.com/office/powerpoint/2010/main" val="2039934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smtClean="0"/>
              <a:t>Model watches to views and views watches the model. Too many Watches.</a:t>
            </a:r>
          </a:p>
          <a:p>
            <a:pPr marL="285750" indent="-285750">
              <a:buFont typeface="Arial" panose="020B0604020202020204" pitchFamily="34" charset="0"/>
              <a:buChar char="•"/>
            </a:pPr>
            <a:r>
              <a:rPr lang="en-US" dirty="0" smtClean="0"/>
              <a:t>Views re rendering too much.</a:t>
            </a:r>
          </a:p>
          <a:p>
            <a:pPr marL="285750" indent="-285750">
              <a:buFont typeface="Arial" panose="020B0604020202020204" pitchFamily="34" charset="0"/>
              <a:buChar char="•"/>
            </a:pPr>
            <a:r>
              <a:rPr lang="en-US" dirty="0" smtClean="0"/>
              <a:t>Makes a page of real time data heavy to render.</a:t>
            </a:r>
          </a:p>
          <a:p>
            <a:pPr marL="285750" indent="-285750">
              <a:buFont typeface="Arial" panose="020B0604020202020204" pitchFamily="34" charset="0"/>
              <a:buChar char="•"/>
            </a:pPr>
            <a:r>
              <a:rPr lang="en-US" dirty="0" smtClean="0"/>
              <a:t>Two way data flow make it difficult to debug a problem.</a:t>
            </a:r>
          </a:p>
          <a:p>
            <a:pPr marL="285750" indent="-285750">
              <a:buFont typeface="Arial" panose="020B0604020202020204" pitchFamily="34" charset="0"/>
              <a:buChar char="•"/>
            </a:pPr>
            <a:r>
              <a:rPr lang="en-US" dirty="0" smtClean="0"/>
              <a:t>MVC did not scale well for Facebook’s huge codebase. The main problem for them was the bidirectional </a:t>
            </a:r>
          </a:p>
          <a:p>
            <a:r>
              <a:rPr lang="en-US" dirty="0" smtClean="0"/>
              <a:t>     communication, where one change can loop back and have cascading effects across the codebase </a:t>
            </a:r>
          </a:p>
          <a:p>
            <a:r>
              <a:rPr lang="en-US" dirty="0" smtClean="0"/>
              <a:t>     (making things very complicated to debug and understand).</a:t>
            </a:r>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3</a:t>
            </a:fld>
            <a:endParaRPr lang="en-US"/>
          </a:p>
        </p:txBody>
      </p:sp>
    </p:spTree>
    <p:extLst>
      <p:ext uri="{BB962C8B-B14F-4D97-AF65-F5344CB8AC3E}">
        <p14:creationId xmlns:p14="http://schemas.microsoft.com/office/powerpoint/2010/main" val="26245367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To make the app SPA using hash routes we will use react-router</a:t>
            </a:r>
            <a:r>
              <a:rPr lang="en-US" sz="1200" baseline="0" dirty="0" smtClean="0"/>
              <a:t> component</a:t>
            </a:r>
          </a:p>
          <a:p>
            <a:r>
              <a:rPr lang="en-US" dirty="0" smtClean="0"/>
              <a:t>https://github.com/rackt/react-router</a:t>
            </a:r>
          </a:p>
          <a:p>
            <a:endParaRPr lang="en-US" dirty="0" smtClean="0"/>
          </a:p>
          <a:p>
            <a:r>
              <a:rPr lang="en-US" dirty="0" smtClean="0"/>
              <a:t>Add</a:t>
            </a:r>
            <a:r>
              <a:rPr lang="en-US" baseline="0" dirty="0" smtClean="0"/>
              <a:t> react-router dependency and run “</a:t>
            </a:r>
            <a:r>
              <a:rPr lang="en-US" baseline="0" dirty="0" err="1" smtClean="0"/>
              <a:t>npm</a:t>
            </a:r>
            <a:r>
              <a:rPr lang="en-US" baseline="0" dirty="0" smtClean="0"/>
              <a:t> install” command</a:t>
            </a:r>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33</a:t>
            </a:fld>
            <a:endParaRPr lang="en-US"/>
          </a:p>
        </p:txBody>
      </p:sp>
    </p:spTree>
    <p:extLst>
      <p:ext uri="{BB962C8B-B14F-4D97-AF65-F5344CB8AC3E}">
        <p14:creationId xmlns:p14="http://schemas.microsoft.com/office/powerpoint/2010/main" val="9066555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To make the app SPA using hash routes we will use react-router</a:t>
            </a:r>
            <a:r>
              <a:rPr lang="en-US" sz="1200" baseline="0" dirty="0" smtClean="0"/>
              <a:t> component</a:t>
            </a:r>
          </a:p>
          <a:p>
            <a:r>
              <a:rPr lang="en-US" dirty="0" smtClean="0"/>
              <a:t>https://github.com/rackt/react-router</a:t>
            </a:r>
          </a:p>
          <a:p>
            <a:endParaRPr lang="en-US" dirty="0" smtClean="0"/>
          </a:p>
          <a:p>
            <a:r>
              <a:rPr lang="en-US" dirty="0" smtClean="0"/>
              <a:t>Add</a:t>
            </a:r>
            <a:r>
              <a:rPr lang="en-US" baseline="0" dirty="0" smtClean="0"/>
              <a:t> react-router dependency and run “</a:t>
            </a:r>
            <a:r>
              <a:rPr lang="en-US" baseline="0" dirty="0" err="1" smtClean="0"/>
              <a:t>npm</a:t>
            </a:r>
            <a:r>
              <a:rPr lang="en-US" baseline="0" dirty="0" smtClean="0"/>
              <a:t> install” command</a:t>
            </a:r>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34</a:t>
            </a:fld>
            <a:endParaRPr lang="en-US"/>
          </a:p>
        </p:txBody>
      </p:sp>
    </p:spTree>
    <p:extLst>
      <p:ext uri="{BB962C8B-B14F-4D97-AF65-F5344CB8AC3E}">
        <p14:creationId xmlns:p14="http://schemas.microsoft.com/office/powerpoint/2010/main" val="29920532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creates mash between</a:t>
            </a:r>
            <a:r>
              <a:rPr lang="en-US" baseline="0" dirty="0" smtClean="0"/>
              <a:t> model and views</a:t>
            </a:r>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4</a:t>
            </a:fld>
            <a:endParaRPr lang="en-US"/>
          </a:p>
        </p:txBody>
      </p:sp>
    </p:spTree>
    <p:extLst>
      <p:ext uri="{BB962C8B-B14F-4D97-AF65-F5344CB8AC3E}">
        <p14:creationId xmlns:p14="http://schemas.microsoft.com/office/powerpoint/2010/main" val="781760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Actions </a:t>
            </a:r>
            <a:r>
              <a:rPr lang="en-US" dirty="0" smtClean="0"/>
              <a:t>are the triggers that are initiated by the view or some other components of an application.</a:t>
            </a:r>
            <a:endParaRPr lang="en-US" b="1" dirty="0" smtClean="0"/>
          </a:p>
          <a:p>
            <a:r>
              <a:rPr lang="en-US" b="1" dirty="0" smtClean="0"/>
              <a:t>Dispatcher </a:t>
            </a:r>
            <a:r>
              <a:rPr lang="en-US" dirty="0" smtClean="0"/>
              <a:t>catches the action and dispatch it to its respective stores where the corresponding actions was registered.</a:t>
            </a:r>
            <a:endParaRPr lang="en-US" b="1" dirty="0" smtClean="0"/>
          </a:p>
          <a:p>
            <a:r>
              <a:rPr lang="en-US" b="1" dirty="0" smtClean="0"/>
              <a:t>Stores </a:t>
            </a:r>
            <a:r>
              <a:rPr lang="en-US" dirty="0" smtClean="0"/>
              <a:t>are the data layer of flux that holds the application state data. It also holds the callbacks of actions coming from the dispatcher where the data can be manipulated to its new state. Once the state of data is changed it re renders its respective view.</a:t>
            </a:r>
          </a:p>
          <a:p>
            <a:r>
              <a:rPr lang="en-US" b="1" dirty="0" smtClean="0"/>
              <a:t>Views </a:t>
            </a:r>
            <a:r>
              <a:rPr lang="en-US" dirty="0" smtClean="0"/>
              <a:t>are the front end components to render the data coming from the stores. Views can then again initiate some action to the dispatcher.</a:t>
            </a:r>
            <a:endParaRPr lang="en-US" b="1" dirty="0" smtClean="0"/>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6</a:t>
            </a:fld>
            <a:endParaRPr lang="en-US"/>
          </a:p>
        </p:txBody>
      </p:sp>
    </p:spTree>
    <p:extLst>
      <p:ext uri="{BB962C8B-B14F-4D97-AF65-F5344CB8AC3E}">
        <p14:creationId xmlns:p14="http://schemas.microsoft.com/office/powerpoint/2010/main" val="12847794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Alt.js is meant to use the new features of </a:t>
            </a:r>
            <a:r>
              <a:rPr lang="en-US" dirty="0" err="1" smtClean="0"/>
              <a:t>Ecmascript</a:t>
            </a:r>
            <a:r>
              <a:rPr lang="en-US" dirty="0" smtClean="0"/>
              <a:t> 6. </a:t>
            </a:r>
          </a:p>
          <a:p>
            <a:r>
              <a:rPr lang="en-US" dirty="0" smtClean="0"/>
              <a:t>We will use classes of ES6 in our sample application. </a:t>
            </a:r>
          </a:p>
          <a:p>
            <a:r>
              <a:rPr lang="en-US" dirty="0" smtClean="0"/>
              <a:t>Therefore some transformer is needed to make the ES6 code compatible to the browsers that only know ES5</a:t>
            </a:r>
          </a:p>
          <a:p>
            <a:r>
              <a:rPr lang="en-US" dirty="0" smtClean="0"/>
              <a:t>Will discuss it later</a:t>
            </a:r>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8</a:t>
            </a:fld>
            <a:endParaRPr lang="en-US"/>
          </a:p>
        </p:txBody>
      </p:sp>
    </p:spTree>
    <p:extLst>
      <p:ext uri="{BB962C8B-B14F-4D97-AF65-F5344CB8AC3E}">
        <p14:creationId xmlns:p14="http://schemas.microsoft.com/office/powerpoint/2010/main" val="1719427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9</a:t>
            </a:fld>
            <a:endParaRPr lang="en-US"/>
          </a:p>
        </p:txBody>
      </p:sp>
    </p:spTree>
    <p:extLst>
      <p:ext uri="{BB962C8B-B14F-4D97-AF65-F5344CB8AC3E}">
        <p14:creationId xmlns:p14="http://schemas.microsoft.com/office/powerpoint/2010/main" val="26984050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 </a:t>
            </a:r>
            <a:r>
              <a:rPr lang="en-US" dirty="0" err="1" smtClean="0"/>
              <a:t>npm</a:t>
            </a:r>
            <a:r>
              <a:rPr lang="en-US" dirty="0" smtClean="0"/>
              <a:t> we can run the following command at the root of the directory</a:t>
            </a:r>
          </a:p>
          <a:p>
            <a:r>
              <a:rPr lang="en-US" smtClean="0"/>
              <a:t>This </a:t>
            </a:r>
            <a:r>
              <a:rPr lang="en-US" dirty="0" smtClean="0"/>
              <a:t>will install the require node modules of alt to the project directory</a:t>
            </a:r>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10</a:t>
            </a:fld>
            <a:endParaRPr lang="en-US"/>
          </a:p>
        </p:txBody>
      </p:sp>
    </p:spTree>
    <p:extLst>
      <p:ext uri="{BB962C8B-B14F-4D97-AF65-F5344CB8AC3E}">
        <p14:creationId xmlns:p14="http://schemas.microsoft.com/office/powerpoint/2010/main" val="10937967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now setup an alt app in </a:t>
            </a:r>
            <a:r>
              <a:rPr lang="en-US" dirty="0" err="1" smtClean="0"/>
              <a:t>todos</a:t>
            </a:r>
            <a:r>
              <a:rPr lang="en-US" dirty="0" smtClean="0"/>
              <a:t> folder.</a:t>
            </a:r>
          </a:p>
          <a:p>
            <a:r>
              <a:rPr lang="en-US" dirty="0" smtClean="0"/>
              <a:t>In which all our </a:t>
            </a:r>
            <a:r>
              <a:rPr lang="en-US" dirty="0" err="1" smtClean="0"/>
              <a:t>Js</a:t>
            </a:r>
            <a:r>
              <a:rPr lang="en-US" dirty="0" smtClean="0"/>
              <a:t> code resides in the </a:t>
            </a:r>
            <a:r>
              <a:rPr lang="en-US" dirty="0" err="1" smtClean="0"/>
              <a:t>src</a:t>
            </a:r>
            <a:r>
              <a:rPr lang="en-US" dirty="0" smtClean="0"/>
              <a:t> directory</a:t>
            </a:r>
          </a:p>
          <a:p>
            <a:r>
              <a:rPr lang="en-US" dirty="0" smtClean="0"/>
              <a:t>We added the require files in the their respective folders</a:t>
            </a:r>
          </a:p>
          <a:p>
            <a:r>
              <a:rPr lang="en-US" dirty="0" smtClean="0"/>
              <a:t>Also The Index.html page added at the root which will be starting view</a:t>
            </a:r>
          </a:p>
          <a:p>
            <a:r>
              <a:rPr lang="en-US" dirty="0" smtClean="0"/>
              <a:t>And a </a:t>
            </a:r>
            <a:r>
              <a:rPr lang="en-US" dirty="0" err="1" smtClean="0"/>
              <a:t>package.json</a:t>
            </a:r>
            <a:r>
              <a:rPr lang="en-US" dirty="0" smtClean="0"/>
              <a:t> file for project’s </a:t>
            </a:r>
            <a:r>
              <a:rPr lang="en-US" dirty="0" err="1" smtClean="0"/>
              <a:t>npm</a:t>
            </a:r>
            <a:r>
              <a:rPr lang="en-US" dirty="0" smtClean="0"/>
              <a:t> configuration</a:t>
            </a:r>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11</a:t>
            </a:fld>
            <a:endParaRPr lang="en-US"/>
          </a:p>
        </p:txBody>
      </p:sp>
    </p:spTree>
    <p:extLst>
      <p:ext uri="{BB962C8B-B14F-4D97-AF65-F5344CB8AC3E}">
        <p14:creationId xmlns:p14="http://schemas.microsoft.com/office/powerpoint/2010/main" val="24166532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Open up </a:t>
            </a:r>
            <a:r>
              <a:rPr lang="en-US" sz="1200" dirty="0" err="1" smtClean="0"/>
              <a:t>tha</a:t>
            </a:r>
            <a:r>
              <a:rPr lang="en-US" sz="1200" dirty="0" smtClean="0"/>
              <a:t> Alt.js and use the following code that will initiate the alt object. </a:t>
            </a:r>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12</a:t>
            </a:fld>
            <a:endParaRPr lang="en-US"/>
          </a:p>
        </p:txBody>
      </p:sp>
    </p:spTree>
    <p:extLst>
      <p:ext uri="{BB962C8B-B14F-4D97-AF65-F5344CB8AC3E}">
        <p14:creationId xmlns:p14="http://schemas.microsoft.com/office/powerpoint/2010/main" val="3686265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03EB834-E7B8-409E-81B9-982E8459DCCC}" type="datetime1">
              <a:rPr lang="en-US" smtClean="0"/>
              <a:t>12/29/2015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577428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9D2895-FC19-48B1-B748-C2413DEA71C1}" type="datetime1">
              <a:rPr lang="en-US" smtClean="0"/>
              <a:t>12/29/2015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692428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A00C3C-F0B8-47F0-94A4-AC32EEBC5F82}" type="datetime1">
              <a:rPr lang="en-US" smtClean="0"/>
              <a:t>12/29/2015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8688925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03EB834-E7B8-409E-81B9-982E8459DCCC}" type="datetime1">
              <a:rPr lang="en-US" smtClean="0"/>
              <a:t>12/29/2015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916440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6D12459-9C40-4044-BF33-9A5B25D48414}" type="datetime1">
              <a:rPr lang="en-US" smtClean="0"/>
              <a:t>12/29/2015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9029495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08FAB6-119E-4576-8D09-082504E83A1B}" type="datetime1">
              <a:rPr lang="en-US" smtClean="0"/>
              <a:t>12/29/2015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0485408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39674DB-8137-4B07-9101-81EA67E66245}" type="datetime1">
              <a:rPr lang="en-US" smtClean="0"/>
              <a:t>12/29/2015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2400022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04C8895-3746-40DA-994F-BCAD26497945}" type="datetime1">
              <a:rPr lang="en-US" smtClean="0"/>
              <a:t>12/29/2015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944756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75C878A-3BFB-4C42-913C-C7DB5AC5AA08}" type="datetime1">
              <a:rPr lang="en-US" smtClean="0"/>
              <a:t>12/29/2015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509981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C4F552-6897-43BC-846A-656636E3EE1D}" type="datetime1">
              <a:rPr lang="en-US" smtClean="0"/>
              <a:t>12/29/2015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3635310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A41344-2947-41F1-905A-FD4B8381B313}" type="datetime1">
              <a:rPr lang="en-US" smtClean="0"/>
              <a:t>12/29/2015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097036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D12459-9C40-4044-BF33-9A5B25D48414}" type="datetime1">
              <a:rPr lang="en-US" smtClean="0"/>
              <a:t>12/29/2015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8666890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C85097-E5CA-4C93-85D6-E09D69C5520C}" type="datetime1">
              <a:rPr lang="en-US" smtClean="0"/>
              <a:t>12/29/2015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8843826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969666206"/>
      </p:ext>
    </p:extLst>
  </p:cSld>
  <p:clrMapOvr>
    <a:masterClrMapping/>
  </p:clrMapOvr>
  <p:hf hd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93401582"/>
      </p:ext>
    </p:extLst>
  </p:cSld>
  <p:clrMapOvr>
    <a:masterClrMapping/>
  </p:clrMapOvr>
  <p:hf hd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591092703"/>
      </p:ext>
    </p:extLst>
  </p:cSld>
  <p:clrMapOvr>
    <a:masterClrMapping/>
  </p:clrMapOvr>
  <p:hf hd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23561358"/>
      </p:ext>
    </p:extLst>
  </p:cSld>
  <p:clrMapOvr>
    <a:masterClrMapping/>
  </p:clrMapOvr>
  <p:hf hd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961401728"/>
      </p:ext>
    </p:extLst>
  </p:cSld>
  <p:clrMapOvr>
    <a:masterClrMapping/>
  </p:clrMapOvr>
  <p:hf hd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9D2895-FC19-48B1-B748-C2413DEA71C1}" type="datetime1">
              <a:rPr lang="en-US" smtClean="0"/>
              <a:t>12/29/2015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8412640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A00C3C-F0B8-47F0-94A4-AC32EEBC5F82}" type="datetime1">
              <a:rPr lang="en-US" smtClean="0"/>
              <a:t>12/29/2015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963003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03EB834-E7B8-409E-81B9-982E8459DCCC}" type="datetime1">
              <a:rPr lang="en-US" smtClean="0"/>
              <a:t>12/29/2015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4284903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6D12459-9C40-4044-BF33-9A5B25D48414}" type="datetime1">
              <a:rPr lang="en-US" smtClean="0"/>
              <a:t>12/29/2015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637773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08FAB6-119E-4576-8D09-082504E83A1B}" type="datetime1">
              <a:rPr lang="en-US" smtClean="0"/>
              <a:t>12/29/2015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1753599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08FAB6-119E-4576-8D09-082504E83A1B}" type="datetime1">
              <a:rPr lang="en-US" smtClean="0"/>
              <a:t>12/29/2015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14755862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39674DB-8137-4B07-9101-81EA67E66245}" type="datetime1">
              <a:rPr lang="en-US" smtClean="0"/>
              <a:t>12/29/2015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64557861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04C8895-3746-40DA-994F-BCAD26497945}" type="datetime1">
              <a:rPr lang="en-US" smtClean="0"/>
              <a:t>12/29/2015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93911181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75C878A-3BFB-4C42-913C-C7DB5AC5AA08}" type="datetime1">
              <a:rPr lang="en-US" smtClean="0"/>
              <a:t>12/29/2015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56292556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C4F552-6897-43BC-846A-656636E3EE1D}" type="datetime1">
              <a:rPr lang="en-US" smtClean="0"/>
              <a:t>12/29/2015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60177444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A41344-2947-41F1-905A-FD4B8381B313}" type="datetime1">
              <a:rPr lang="en-US" smtClean="0"/>
              <a:t>12/29/2015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12487797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C85097-E5CA-4C93-85D6-E09D69C5520C}" type="datetime1">
              <a:rPr lang="en-US" smtClean="0"/>
              <a:t>12/29/2015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28216344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650735435"/>
      </p:ext>
    </p:extLst>
  </p:cSld>
  <p:clrMapOvr>
    <a:masterClrMapping/>
  </p:clrMapOvr>
  <p:hf hd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19295456"/>
      </p:ext>
    </p:extLst>
  </p:cSld>
  <p:clrMapOvr>
    <a:masterClrMapping/>
  </p:clrMapOvr>
  <p:hf hd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619635811"/>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9674DB-8137-4B07-9101-81EA67E66245}" type="datetime1">
              <a:rPr lang="en-US" smtClean="0"/>
              <a:t>12/29/2015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12962457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95785508"/>
      </p:ext>
    </p:extLst>
  </p:cSld>
  <p:clrMapOvr>
    <a:masterClrMapping/>
  </p:clrMapOvr>
  <p:hf hd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839450330"/>
      </p:ext>
    </p:extLst>
  </p:cSld>
  <p:clrMapOvr>
    <a:masterClrMapping/>
  </p:clrMapOvr>
  <p:hf hdr="0" dt="0"/>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9D2895-FC19-48B1-B748-C2413DEA71C1}" type="datetime1">
              <a:rPr lang="en-US" smtClean="0"/>
              <a:t>12/29/2015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90798833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A00C3C-F0B8-47F0-94A4-AC32EEBC5F82}" type="datetime1">
              <a:rPr lang="en-US" smtClean="0"/>
              <a:t>12/29/2015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806698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04C8895-3746-40DA-994F-BCAD26497945}" type="datetime1">
              <a:rPr lang="en-US" smtClean="0"/>
              <a:t>12/29/2015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49713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75C878A-3BFB-4C42-913C-C7DB5AC5AA08}" type="datetime1">
              <a:rPr lang="en-US" smtClean="0"/>
              <a:t>12/29/2015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562490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C4F552-6897-43BC-846A-656636E3EE1D}" type="datetime1">
              <a:rPr lang="en-US" smtClean="0"/>
              <a:t>12/29/2015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881695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A41344-2947-41F1-905A-FD4B8381B313}" type="datetime1">
              <a:rPr lang="en-US" smtClean="0"/>
              <a:t>12/29/2015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855993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C85097-E5CA-4C93-85D6-E09D69C5520C}" type="datetime1">
              <a:rPr lang="en-US" smtClean="0"/>
              <a:t>12/29/2015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4255197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theme" Target="../theme/theme3.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2A9C83-92CC-43F7-A504-00D1A2E6CB6D}" type="datetime1">
              <a:rPr lang="en-US" smtClean="0"/>
              <a:t>12/29/2015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77A91B-BF1B-4ECE-B89B-72F2144CF226}" type="slidenum">
              <a:rPr lang="en-US" smtClean="0"/>
              <a:t>‹#›</a:t>
            </a:fld>
            <a:endParaRPr lang="en-US"/>
          </a:p>
        </p:txBody>
      </p:sp>
    </p:spTree>
    <p:extLst>
      <p:ext uri="{BB962C8B-B14F-4D97-AF65-F5344CB8AC3E}">
        <p14:creationId xmlns:p14="http://schemas.microsoft.com/office/powerpoint/2010/main" val="411859823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32A9C83-92CC-43F7-A504-00D1A2E6CB6D}" type="datetime1">
              <a:rPr lang="en-US" smtClean="0"/>
              <a:t>12/29/2015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777A91B-BF1B-4ECE-B89B-72F2144CF226}" type="slidenum">
              <a:rPr lang="en-US" smtClean="0"/>
              <a:t>‹#›</a:t>
            </a:fld>
            <a:endParaRPr lang="en-US"/>
          </a:p>
        </p:txBody>
      </p:sp>
    </p:spTree>
    <p:extLst>
      <p:ext uri="{BB962C8B-B14F-4D97-AF65-F5344CB8AC3E}">
        <p14:creationId xmlns:p14="http://schemas.microsoft.com/office/powerpoint/2010/main" val="3993711067"/>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32A9C83-92CC-43F7-A504-00D1A2E6CB6D}" type="datetime1">
              <a:rPr lang="en-US" smtClean="0"/>
              <a:t>12/29/2015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777A91B-BF1B-4ECE-B89B-72F2144CF226}" type="slidenum">
              <a:rPr lang="en-US" smtClean="0"/>
              <a:t>‹#›</a:t>
            </a:fld>
            <a:endParaRPr lang="en-US"/>
          </a:p>
        </p:txBody>
      </p:sp>
    </p:spTree>
    <p:extLst>
      <p:ext uri="{BB962C8B-B14F-4D97-AF65-F5344CB8AC3E}">
        <p14:creationId xmlns:p14="http://schemas.microsoft.com/office/powerpoint/2010/main" val="34437379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hyperlink" Target="http://facebook.github.io/jest/"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5.jpeg"/><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alt.js.org/"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Training Session</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80788" y="880008"/>
            <a:ext cx="4193214" cy="3881437"/>
          </a:xfrm>
        </p:spPr>
      </p:pic>
      <p:sp>
        <p:nvSpPr>
          <p:cNvPr id="5" name="Slide Number Placeholder 4"/>
          <p:cNvSpPr>
            <a:spLocks noGrp="1"/>
          </p:cNvSpPr>
          <p:nvPr>
            <p:ph type="sldNum" sz="quarter" idx="12"/>
          </p:nvPr>
        </p:nvSpPr>
        <p:spPr/>
        <p:txBody>
          <a:bodyPr/>
          <a:lstStyle/>
          <a:p>
            <a:fld id="{B777A91B-BF1B-4ECE-B89B-72F2144CF226}" type="slidenum">
              <a:rPr lang="en-US" smtClean="0"/>
              <a:t>1</a:t>
            </a:fld>
            <a:endParaRPr lang="en-US"/>
          </a:p>
        </p:txBody>
      </p:sp>
      <p:sp>
        <p:nvSpPr>
          <p:cNvPr id="9" name="TextBox 8"/>
          <p:cNvSpPr txBox="1"/>
          <p:nvPr/>
        </p:nvSpPr>
        <p:spPr>
          <a:xfrm>
            <a:off x="732486" y="4761445"/>
            <a:ext cx="5745144" cy="3139321"/>
          </a:xfrm>
          <a:prstGeom prst="rect">
            <a:avLst/>
          </a:prstGeom>
          <a:noFill/>
        </p:spPr>
        <p:txBody>
          <a:bodyPr wrap="square" rtlCol="0">
            <a:spAutoFit/>
          </a:bodyPr>
          <a:lstStyle/>
          <a:p>
            <a:r>
              <a:rPr lang="en-US" dirty="0" smtClean="0"/>
              <a:t>Audience:</a:t>
            </a:r>
          </a:p>
          <a:p>
            <a:pPr marL="285750" indent="-285750">
              <a:buFont typeface="Arial" panose="020B0604020202020204" pitchFamily="34" charset="0"/>
              <a:buChar char="•"/>
            </a:pPr>
            <a:r>
              <a:rPr lang="en-US" dirty="0" smtClean="0"/>
              <a:t>Tech Leads and developers @</a:t>
            </a:r>
            <a:r>
              <a:rPr lang="en-US" dirty="0" err="1" smtClean="0"/>
              <a:t>VentureDive</a:t>
            </a:r>
            <a:r>
              <a:rPr lang="en-US" dirty="0" smtClean="0"/>
              <a:t>.</a:t>
            </a:r>
          </a:p>
          <a:p>
            <a:endParaRPr lang="en-US" dirty="0" smtClean="0"/>
          </a:p>
          <a:p>
            <a:r>
              <a:rPr lang="en-US" dirty="0" smtClean="0"/>
              <a:t>Presented By:</a:t>
            </a:r>
          </a:p>
          <a:p>
            <a:pPr marL="285750" indent="-285750">
              <a:buFont typeface="Arial" panose="020B0604020202020204" pitchFamily="34" charset="0"/>
              <a:buChar char="•"/>
            </a:pPr>
            <a:r>
              <a:rPr lang="en-US" dirty="0" err="1" smtClean="0"/>
              <a:t>Mr</a:t>
            </a:r>
            <a:r>
              <a:rPr lang="en-US" dirty="0" smtClean="0"/>
              <a:t> Abdul </a:t>
            </a:r>
            <a:r>
              <a:rPr lang="en-US" dirty="0" err="1" smtClean="0"/>
              <a:t>Wahab</a:t>
            </a:r>
            <a:endParaRPr lang="en-US" dirty="0" smtClean="0"/>
          </a:p>
          <a:p>
            <a:pPr marL="285750" indent="-285750">
              <a:buFont typeface="Arial" panose="020B0604020202020204" pitchFamily="34" charset="0"/>
              <a:buChar char="•"/>
            </a:pPr>
            <a:r>
              <a:rPr lang="en-US" dirty="0" err="1" smtClean="0"/>
              <a:t>Mr</a:t>
            </a:r>
            <a:r>
              <a:rPr lang="en-US" dirty="0" smtClean="0"/>
              <a:t> Tahir Masood</a:t>
            </a:r>
          </a:p>
          <a:p>
            <a:pPr marL="285750" indent="-285750">
              <a:buFont typeface="Arial" panose="020B0604020202020204" pitchFamily="34" charset="0"/>
              <a:buChar char="•"/>
            </a:pPr>
            <a:endParaRPr lang="en-US" dirty="0" smtClean="0"/>
          </a:p>
          <a:p>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endParaRPr lang="en-US" dirty="0"/>
          </a:p>
        </p:txBody>
      </p:sp>
    </p:spTree>
    <p:extLst>
      <p:ext uri="{BB962C8B-B14F-4D97-AF65-F5344CB8AC3E}">
        <p14:creationId xmlns:p14="http://schemas.microsoft.com/office/powerpoint/2010/main" val="40665347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 Alt with an example</a:t>
            </a:r>
            <a:endParaRPr lang="en-US" dirty="0"/>
          </a:p>
        </p:txBody>
      </p:sp>
      <p:sp>
        <p:nvSpPr>
          <p:cNvPr id="3" name="Content Placeholder 2"/>
          <p:cNvSpPr>
            <a:spLocks noGrp="1"/>
          </p:cNvSpPr>
          <p:nvPr>
            <p:ph idx="1"/>
          </p:nvPr>
        </p:nvSpPr>
        <p:spPr/>
        <p:txBody>
          <a:bodyPr/>
          <a:lstStyle/>
          <a:p>
            <a:r>
              <a:rPr lang="en-US" dirty="0" smtClean="0"/>
              <a:t>Create an empty folder named “</a:t>
            </a:r>
            <a:r>
              <a:rPr lang="en-US" dirty="0" err="1" smtClean="0"/>
              <a:t>todos</a:t>
            </a:r>
            <a:r>
              <a:rPr lang="en-US" dirty="0" smtClean="0"/>
              <a:t>”.</a:t>
            </a:r>
          </a:p>
          <a:p>
            <a:pPr marL="0" lvl="7" indent="0">
              <a:spcBef>
                <a:spcPts val="1000"/>
              </a:spcBef>
              <a:buNone/>
            </a:pPr>
            <a:r>
              <a:rPr lang="en-US" sz="2800" b="1" dirty="0" smtClean="0"/>
              <a:t>				</a:t>
            </a:r>
            <a:r>
              <a:rPr lang="en-US" sz="2800" b="1" dirty="0" err="1" smtClean="0"/>
              <a:t>npm</a:t>
            </a:r>
            <a:r>
              <a:rPr lang="en-US" sz="2800" b="1" dirty="0" smtClean="0"/>
              <a:t> </a:t>
            </a:r>
            <a:r>
              <a:rPr lang="en-US" sz="2800" b="1" dirty="0"/>
              <a:t>install alt</a:t>
            </a:r>
            <a:endParaRPr lang="en-US" b="1" dirty="0"/>
          </a:p>
          <a:p>
            <a:endParaRPr lang="en-US" dirty="0" smtClean="0"/>
          </a:p>
          <a:p>
            <a:endParaRPr lang="en-US" dirty="0" smtClean="0"/>
          </a:p>
          <a:p>
            <a:pPr marL="0" indent="0">
              <a:buNone/>
            </a:pPr>
            <a:endParaRPr lang="en-US" dirty="0"/>
          </a:p>
        </p:txBody>
      </p:sp>
      <p:sp>
        <p:nvSpPr>
          <p:cNvPr id="4" name="Footer Placeholder 3"/>
          <p:cNvSpPr>
            <a:spLocks noGrp="1"/>
          </p:cNvSpPr>
          <p:nvPr>
            <p:ph type="ftr" sz="quarter" idx="11"/>
          </p:nvPr>
        </p:nvSpPr>
        <p:spPr/>
        <p:txBody>
          <a:bodyPr/>
          <a:lstStyle/>
          <a:p>
            <a:r>
              <a:rPr lang="en-US" dirty="0" smtClean="0"/>
              <a:t>Learning Alt </a:t>
            </a:r>
            <a:r>
              <a:rPr lang="en-US" dirty="0" err="1" smtClean="0"/>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10</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199" y="3151947"/>
            <a:ext cx="10531371" cy="2702741"/>
          </a:xfrm>
          <a:prstGeom prst="rect">
            <a:avLst/>
          </a:prstGeom>
        </p:spPr>
      </p:pic>
    </p:spTree>
    <p:extLst>
      <p:ext uri="{BB962C8B-B14F-4D97-AF65-F5344CB8AC3E}">
        <p14:creationId xmlns:p14="http://schemas.microsoft.com/office/powerpoint/2010/main" val="10733052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 Directory Structure</a:t>
            </a:r>
            <a:endParaRPr lang="en-US" dirty="0"/>
          </a:p>
        </p:txBody>
      </p:sp>
      <p:sp>
        <p:nvSpPr>
          <p:cNvPr id="4" name="Footer Placeholder 3"/>
          <p:cNvSpPr>
            <a:spLocks noGrp="1"/>
          </p:cNvSpPr>
          <p:nvPr>
            <p:ph type="ftr" sz="quarter" idx="11"/>
          </p:nvPr>
        </p:nvSpPr>
        <p:spPr/>
        <p:txBody>
          <a:bodyPr/>
          <a:lstStyle/>
          <a:p>
            <a:r>
              <a:rPr lang="en-US" dirty="0"/>
              <a:t>Learning Alt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11</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45361" y="1513785"/>
            <a:ext cx="3226221" cy="4564285"/>
          </a:xfrm>
          <a:prstGeom prst="rect">
            <a:avLst/>
          </a:prstGeom>
        </p:spPr>
      </p:pic>
    </p:spTree>
    <p:extLst>
      <p:ext uri="{BB962C8B-B14F-4D97-AF65-F5344CB8AC3E}">
        <p14:creationId xmlns:p14="http://schemas.microsoft.com/office/powerpoint/2010/main" val="7332185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Initiating Alt application</a:t>
            </a:r>
            <a:endParaRPr lang="en-US" dirty="0"/>
          </a:p>
        </p:txBody>
      </p:sp>
      <p:sp>
        <p:nvSpPr>
          <p:cNvPr id="3" name="Content Placeholder 2"/>
          <p:cNvSpPr>
            <a:spLocks noGrp="1"/>
          </p:cNvSpPr>
          <p:nvPr>
            <p:ph idx="1"/>
          </p:nvPr>
        </p:nvSpPr>
        <p:spPr/>
        <p:txBody>
          <a:bodyPr>
            <a:normAutofit/>
          </a:bodyPr>
          <a:lstStyle/>
          <a:p>
            <a:pPr marL="0" indent="0">
              <a:buNone/>
            </a:pPr>
            <a:r>
              <a:rPr lang="en-US" sz="1800" dirty="0" err="1"/>
              <a:t>s</a:t>
            </a:r>
            <a:r>
              <a:rPr lang="en-US" sz="1800" dirty="0" err="1" smtClean="0"/>
              <a:t>rc</a:t>
            </a:r>
            <a:r>
              <a:rPr lang="en-US" sz="1800" dirty="0" smtClean="0"/>
              <a:t>/Alt.js</a:t>
            </a:r>
            <a:endParaRPr lang="en-US" sz="1800" dirty="0"/>
          </a:p>
        </p:txBody>
      </p:sp>
      <p:sp>
        <p:nvSpPr>
          <p:cNvPr id="4" name="Footer Placeholder 3"/>
          <p:cNvSpPr>
            <a:spLocks noGrp="1"/>
          </p:cNvSpPr>
          <p:nvPr>
            <p:ph type="ftr" sz="quarter" idx="11"/>
          </p:nvPr>
        </p:nvSpPr>
        <p:spPr/>
        <p:txBody>
          <a:bodyPr/>
          <a:lstStyle/>
          <a:p>
            <a:r>
              <a:rPr lang="en-US" dirty="0"/>
              <a:t>Learning Alt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12</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02311" y="2906406"/>
            <a:ext cx="7130807" cy="2189776"/>
          </a:xfrm>
          <a:prstGeom prst="rect">
            <a:avLst/>
          </a:prstGeom>
        </p:spPr>
      </p:pic>
    </p:spTree>
    <p:extLst>
      <p:ext uri="{BB962C8B-B14F-4D97-AF65-F5344CB8AC3E}">
        <p14:creationId xmlns:p14="http://schemas.microsoft.com/office/powerpoint/2010/main" val="11295167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 Actions</a:t>
            </a:r>
            <a:endParaRPr lang="en-US" dirty="0"/>
          </a:p>
        </p:txBody>
      </p:sp>
      <p:sp>
        <p:nvSpPr>
          <p:cNvPr id="4" name="Footer Placeholder 3"/>
          <p:cNvSpPr>
            <a:spLocks noGrp="1"/>
          </p:cNvSpPr>
          <p:nvPr>
            <p:ph type="ftr" sz="quarter" idx="11"/>
          </p:nvPr>
        </p:nvSpPr>
        <p:spPr/>
        <p:txBody>
          <a:bodyPr/>
          <a:lstStyle/>
          <a:p>
            <a:r>
              <a:rPr lang="en-US" dirty="0"/>
              <a:t>Learning Alt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13</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
        <p:nvSpPr>
          <p:cNvPr id="8" name="Content Placeholder 7"/>
          <p:cNvSpPr>
            <a:spLocks noGrp="1"/>
          </p:cNvSpPr>
          <p:nvPr>
            <p:ph idx="1"/>
          </p:nvPr>
        </p:nvSpPr>
        <p:spPr/>
        <p:txBody>
          <a:bodyPr>
            <a:normAutofit/>
          </a:bodyPr>
          <a:lstStyle/>
          <a:p>
            <a:pPr marL="0" indent="0">
              <a:buNone/>
            </a:pPr>
            <a:r>
              <a:rPr lang="en-US" sz="1800" dirty="0"/>
              <a:t>a</a:t>
            </a:r>
            <a:r>
              <a:rPr lang="en-US" sz="1800" dirty="0" smtClean="0"/>
              <a:t>ctions/TodoActions.js</a:t>
            </a:r>
            <a:endParaRPr lang="en-US" sz="1800" dirty="0"/>
          </a:p>
        </p:txBody>
      </p:sp>
      <p:pic>
        <p:nvPicPr>
          <p:cNvPr id="9" name="Content Placeholder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0040" y="2229811"/>
            <a:ext cx="10413760" cy="3947152"/>
          </a:xfrm>
          <a:prstGeom prst="rect">
            <a:avLst/>
          </a:prstGeom>
        </p:spPr>
      </p:pic>
    </p:spTree>
    <p:extLst>
      <p:ext uri="{BB962C8B-B14F-4D97-AF65-F5344CB8AC3E}">
        <p14:creationId xmlns:p14="http://schemas.microsoft.com/office/powerpoint/2010/main" val="10214641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Alt Stores</a:t>
            </a:r>
            <a:endParaRPr lang="en-US" dirty="0"/>
          </a:p>
        </p:txBody>
      </p:sp>
      <p:sp>
        <p:nvSpPr>
          <p:cNvPr id="4" name="Footer Placeholder 3"/>
          <p:cNvSpPr>
            <a:spLocks noGrp="1"/>
          </p:cNvSpPr>
          <p:nvPr>
            <p:ph type="ftr" sz="quarter" idx="11"/>
          </p:nvPr>
        </p:nvSpPr>
        <p:spPr/>
        <p:txBody>
          <a:bodyPr/>
          <a:lstStyle/>
          <a:p>
            <a:r>
              <a:rPr lang="en-US" dirty="0" smtClean="0"/>
              <a:t>Learning Alt </a:t>
            </a:r>
            <a:r>
              <a:rPr lang="en-US" dirty="0" err="1" smtClean="0"/>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14</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
        <p:nvSpPr>
          <p:cNvPr id="8" name="Content Placeholder 7"/>
          <p:cNvSpPr>
            <a:spLocks noGrp="1"/>
          </p:cNvSpPr>
          <p:nvPr>
            <p:ph idx="1"/>
          </p:nvPr>
        </p:nvSpPr>
        <p:spPr>
          <a:xfrm>
            <a:off x="838200" y="1825625"/>
            <a:ext cx="8803877" cy="4351338"/>
          </a:xfrm>
        </p:spPr>
        <p:txBody>
          <a:bodyPr>
            <a:normAutofit/>
          </a:bodyPr>
          <a:lstStyle/>
          <a:p>
            <a:pPr marL="0" indent="0">
              <a:buNone/>
            </a:pPr>
            <a:r>
              <a:rPr lang="en-US" sz="1800" dirty="0" smtClean="0"/>
              <a:t>									</a:t>
            </a:r>
            <a:r>
              <a:rPr lang="en-US" sz="1800" dirty="0" smtClean="0"/>
              <a:t>	</a:t>
            </a:r>
            <a:endParaRPr lang="en-US" sz="1800"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199" y="1485900"/>
            <a:ext cx="8803878" cy="5030787"/>
          </a:xfrm>
          <a:prstGeom prst="rect">
            <a:avLst/>
          </a:prstGeom>
        </p:spPr>
      </p:pic>
      <p:sp>
        <p:nvSpPr>
          <p:cNvPr id="7" name="Rectangle 6"/>
          <p:cNvSpPr/>
          <p:nvPr/>
        </p:nvSpPr>
        <p:spPr>
          <a:xfrm>
            <a:off x="9642077" y="1506022"/>
            <a:ext cx="1994520" cy="369332"/>
          </a:xfrm>
          <a:prstGeom prst="rect">
            <a:avLst/>
          </a:prstGeom>
        </p:spPr>
        <p:txBody>
          <a:bodyPr wrap="none">
            <a:spAutoFit/>
          </a:bodyPr>
          <a:lstStyle/>
          <a:p>
            <a:r>
              <a:rPr lang="en-US" dirty="0" smtClean="0"/>
              <a:t>stores/TodoStore.js</a:t>
            </a:r>
            <a:endParaRPr lang="en-US" dirty="0"/>
          </a:p>
        </p:txBody>
      </p:sp>
    </p:spTree>
    <p:extLst>
      <p:ext uri="{BB962C8B-B14F-4D97-AF65-F5344CB8AC3E}">
        <p14:creationId xmlns:p14="http://schemas.microsoft.com/office/powerpoint/2010/main" val="18176550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 Views</a:t>
            </a:r>
            <a:endParaRPr lang="en-US" dirty="0"/>
          </a:p>
        </p:txBody>
      </p:sp>
      <p:sp>
        <p:nvSpPr>
          <p:cNvPr id="3" name="Content Placeholder 2"/>
          <p:cNvSpPr>
            <a:spLocks noGrp="1"/>
          </p:cNvSpPr>
          <p:nvPr>
            <p:ph idx="1"/>
          </p:nvPr>
        </p:nvSpPr>
        <p:spPr/>
        <p:txBody>
          <a:bodyPr/>
          <a:lstStyle/>
          <a:p>
            <a:pPr marL="0" indent="0">
              <a:buNone/>
            </a:pPr>
            <a:r>
              <a:rPr lang="en-US" dirty="0" smtClean="0"/>
              <a:t>To render the stores state variables data to the view we are targeting </a:t>
            </a:r>
            <a:r>
              <a:rPr lang="en-US" dirty="0" err="1" smtClean="0"/>
              <a:t>React.Js</a:t>
            </a:r>
            <a:endParaRPr lang="en-US" dirty="0" smtClean="0"/>
          </a:p>
          <a:p>
            <a:pPr marL="0" indent="0">
              <a:buNone/>
            </a:pPr>
            <a:endParaRPr lang="en-US" dirty="0" smtClean="0"/>
          </a:p>
          <a:p>
            <a:pPr marL="0" indent="0">
              <a:buNone/>
            </a:pPr>
            <a:r>
              <a:rPr lang="en-US" dirty="0" smtClean="0"/>
              <a:t>Lets understand the react first then we will move back to our Alt </a:t>
            </a:r>
            <a:r>
              <a:rPr lang="en-US" dirty="0" err="1" smtClean="0"/>
              <a:t>Todo</a:t>
            </a:r>
            <a:r>
              <a:rPr lang="en-US" dirty="0" smtClean="0"/>
              <a:t> app.</a:t>
            </a:r>
            <a:endParaRPr lang="en-US" dirty="0"/>
          </a:p>
        </p:txBody>
      </p:sp>
      <p:sp>
        <p:nvSpPr>
          <p:cNvPr id="4" name="Footer Placeholder 3"/>
          <p:cNvSpPr>
            <a:spLocks noGrp="1"/>
          </p:cNvSpPr>
          <p:nvPr>
            <p:ph type="ftr" sz="quarter" idx="11"/>
          </p:nvPr>
        </p:nvSpPr>
        <p:spPr/>
        <p:txBody>
          <a:bodyPr/>
          <a:lstStyle/>
          <a:p>
            <a:r>
              <a:rPr lang="en-US" dirty="0"/>
              <a:t>Learning Alt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15</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11236253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React </a:t>
            </a:r>
            <a:r>
              <a:rPr lang="en-US" dirty="0" err="1" smtClean="0"/>
              <a:t>Js</a:t>
            </a:r>
            <a:endParaRPr lang="en-US" dirty="0"/>
          </a:p>
        </p:txBody>
      </p:sp>
      <p:sp>
        <p:nvSpPr>
          <p:cNvPr id="3" name="Content Placeholder 2"/>
          <p:cNvSpPr>
            <a:spLocks noGrp="1"/>
          </p:cNvSpPr>
          <p:nvPr>
            <p:ph idx="1"/>
          </p:nvPr>
        </p:nvSpPr>
        <p:spPr>
          <a:xfrm>
            <a:off x="838200" y="1825625"/>
            <a:ext cx="10515600" cy="3324599"/>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		A </a:t>
            </a:r>
            <a:r>
              <a:rPr lang="en-US" dirty="0" err="1" smtClean="0"/>
              <a:t>Javascript</a:t>
            </a:r>
            <a:r>
              <a:rPr lang="en-US" dirty="0" smtClean="0"/>
              <a:t> framework for front end rendering </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5810" y="2450633"/>
            <a:ext cx="4057650" cy="1123950"/>
          </a:xfrm>
          <a:prstGeom prst="rect">
            <a:avLst/>
          </a:prstGeom>
        </p:spPr>
      </p:pic>
      <p:sp>
        <p:nvSpPr>
          <p:cNvPr id="4" name="Footer Placeholder 3"/>
          <p:cNvSpPr>
            <a:spLocks noGrp="1"/>
          </p:cNvSpPr>
          <p:nvPr>
            <p:ph type="ftr" sz="quarter" idx="11"/>
          </p:nvPr>
        </p:nvSpPr>
        <p:spPr/>
        <p:txBody>
          <a:bodyPr/>
          <a:lstStyle/>
          <a:p>
            <a:r>
              <a:rPr lang="en-US" dirty="0" smtClean="0"/>
              <a:t>Learning React </a:t>
            </a:r>
            <a:r>
              <a:rPr lang="en-US" dirty="0" err="1" smtClean="0"/>
              <a:t>Js</a:t>
            </a:r>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16</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10100649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React </a:t>
            </a:r>
            <a:r>
              <a:rPr lang="en-US" dirty="0" err="1"/>
              <a:t>Js</a:t>
            </a:r>
            <a:endParaRPr lang="en-US" dirty="0"/>
          </a:p>
        </p:txBody>
      </p:sp>
      <p:sp>
        <p:nvSpPr>
          <p:cNvPr id="3" name="Content Placeholder 2"/>
          <p:cNvSpPr>
            <a:spLocks noGrp="1"/>
          </p:cNvSpPr>
          <p:nvPr>
            <p:ph idx="1"/>
          </p:nvPr>
        </p:nvSpPr>
        <p:spPr/>
        <p:txBody>
          <a:bodyPr/>
          <a:lstStyle/>
          <a:p>
            <a:r>
              <a:rPr lang="en-US" cap="all" dirty="0"/>
              <a:t>JUST THE UI</a:t>
            </a:r>
          </a:p>
          <a:p>
            <a:pPr lvl="1"/>
            <a:r>
              <a:rPr lang="en-US" sz="2000" dirty="0"/>
              <a:t>Lots of people use React as the V in MVC. Since React makes no assumptions about the rest of your technology stack, it's easy to try it out on a small feature in an existing project</a:t>
            </a:r>
            <a:r>
              <a:rPr lang="en-US" sz="2000" dirty="0" smtClean="0"/>
              <a:t>.</a:t>
            </a:r>
          </a:p>
          <a:p>
            <a:r>
              <a:rPr lang="en-US" cap="all" dirty="0"/>
              <a:t>VIRTUAL DOM</a:t>
            </a:r>
          </a:p>
          <a:p>
            <a:pPr lvl="1"/>
            <a:r>
              <a:rPr lang="en-US" sz="2000" dirty="0"/>
              <a:t>React abstracts away the DOM from you, giving a simpler programming model and better </a:t>
            </a:r>
            <a:r>
              <a:rPr lang="en-US" sz="2000" dirty="0" smtClean="0"/>
              <a:t>performance</a:t>
            </a:r>
          </a:p>
          <a:p>
            <a:r>
              <a:rPr lang="en-US" cap="all" dirty="0" smtClean="0"/>
              <a:t>DATA FLOW</a:t>
            </a:r>
          </a:p>
          <a:p>
            <a:pPr lvl="1"/>
            <a:r>
              <a:rPr lang="en-US" sz="2000" dirty="0" smtClean="0"/>
              <a:t>React implements one-way reactive data flow which reduces boilerplate and is easier to reason about than traditional data binding.</a:t>
            </a:r>
            <a:endParaRPr lang="en-US" sz="2000" dirty="0"/>
          </a:p>
        </p:txBody>
      </p:sp>
      <p:sp>
        <p:nvSpPr>
          <p:cNvPr id="4" name="Footer Placeholder 3"/>
          <p:cNvSpPr>
            <a:spLocks noGrp="1"/>
          </p:cNvSpPr>
          <p:nvPr>
            <p:ph type="ftr" sz="quarter" idx="11"/>
          </p:nvPr>
        </p:nvSpPr>
        <p:spPr/>
        <p:txBody>
          <a:bodyPr/>
          <a:lstStyle/>
          <a:p>
            <a:r>
              <a:rPr lang="en-US" dirty="0"/>
              <a:t>Learning React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17</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245537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Installation</a:t>
            </a:r>
            <a:endParaRPr lang="en-US" dirty="0"/>
          </a:p>
        </p:txBody>
      </p:sp>
      <p:sp>
        <p:nvSpPr>
          <p:cNvPr id="3" name="Content Placeholder 2"/>
          <p:cNvSpPr>
            <a:spLocks noGrp="1"/>
          </p:cNvSpPr>
          <p:nvPr>
            <p:ph idx="1"/>
          </p:nvPr>
        </p:nvSpPr>
        <p:spPr/>
        <p:txBody>
          <a:bodyPr/>
          <a:lstStyle/>
          <a:p>
            <a:pPr marL="0" indent="0">
              <a:buNone/>
            </a:pPr>
            <a:r>
              <a:rPr lang="en-US" dirty="0" smtClean="0"/>
              <a:t>	</a:t>
            </a:r>
          </a:p>
          <a:p>
            <a:pPr marL="0" indent="0">
              <a:buNone/>
            </a:pPr>
            <a:r>
              <a:rPr lang="en-US" dirty="0" smtClean="0"/>
              <a:t>					OR</a:t>
            </a:r>
            <a:endParaRPr lang="en-US" dirty="0"/>
          </a:p>
          <a:p>
            <a:pPr marL="0" indent="0">
              <a:buNone/>
            </a:pPr>
            <a:endParaRPr lang="en-US" dirty="0"/>
          </a:p>
          <a:p>
            <a:pPr marL="0" indent="0">
              <a:buNone/>
            </a:pPr>
            <a:r>
              <a:rPr lang="en-US" sz="2000" b="1" dirty="0" smtClean="0"/>
              <a:t>			</a:t>
            </a:r>
            <a:r>
              <a:rPr lang="en-US" sz="2000" b="1" dirty="0" err="1" smtClean="0"/>
              <a:t>npm</a:t>
            </a:r>
            <a:r>
              <a:rPr lang="en-US" sz="2000" b="1" dirty="0" smtClean="0"/>
              <a:t> </a:t>
            </a:r>
            <a:r>
              <a:rPr lang="en-US" sz="2000" b="1" dirty="0"/>
              <a:t>install --save react </a:t>
            </a:r>
            <a:r>
              <a:rPr lang="en-US" sz="2000" b="1" dirty="0" smtClean="0"/>
              <a:t>react-</a:t>
            </a:r>
            <a:r>
              <a:rPr lang="en-US" sz="2000" b="1" dirty="0" err="1" smtClean="0"/>
              <a:t>dom</a:t>
            </a:r>
            <a:endParaRPr lang="en-US" sz="2000" b="1" dirty="0"/>
          </a:p>
          <a:p>
            <a:pPr marL="0" indent="0">
              <a:buNone/>
            </a:pPr>
            <a:endParaRPr lang="en-US" sz="2000" dirty="0" smtClean="0"/>
          </a:p>
        </p:txBody>
      </p:sp>
      <p:sp>
        <p:nvSpPr>
          <p:cNvPr id="4" name="Footer Placeholder 3"/>
          <p:cNvSpPr>
            <a:spLocks noGrp="1"/>
          </p:cNvSpPr>
          <p:nvPr>
            <p:ph type="ftr" sz="quarter" idx="11"/>
          </p:nvPr>
        </p:nvSpPr>
        <p:spPr/>
        <p:txBody>
          <a:bodyPr/>
          <a:lstStyle/>
          <a:p>
            <a:r>
              <a:rPr lang="en-US" dirty="0"/>
              <a:t>Learning React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18</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8" y="1650969"/>
            <a:ext cx="9572207" cy="6702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84587" y="4157076"/>
            <a:ext cx="8895908" cy="1315255"/>
          </a:xfrm>
          <a:prstGeom prst="rect">
            <a:avLst/>
          </a:prstGeom>
        </p:spPr>
      </p:pic>
    </p:spTree>
    <p:extLst>
      <p:ext uri="{BB962C8B-B14F-4D97-AF65-F5344CB8AC3E}">
        <p14:creationId xmlns:p14="http://schemas.microsoft.com/office/powerpoint/2010/main" val="28708388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JSX syntax</a:t>
            </a:r>
            <a:endParaRPr lang="en-US" dirty="0"/>
          </a:p>
        </p:txBody>
      </p:sp>
      <p:sp>
        <p:nvSpPr>
          <p:cNvPr id="3" name="Content Placeholder 2"/>
          <p:cNvSpPr>
            <a:spLocks noGrp="1"/>
          </p:cNvSpPr>
          <p:nvPr>
            <p:ph idx="1"/>
          </p:nvPr>
        </p:nvSpPr>
        <p:spPr/>
        <p:txBody>
          <a:bodyPr/>
          <a:lstStyle/>
          <a:p>
            <a:r>
              <a:rPr lang="en-US" dirty="0" smtClean="0"/>
              <a:t>React provides us a more convenient way to write Html markup in </a:t>
            </a:r>
            <a:r>
              <a:rPr lang="en-US" dirty="0" err="1" smtClean="0"/>
              <a:t>javascript</a:t>
            </a:r>
            <a:r>
              <a:rPr lang="en-US" dirty="0" smtClean="0"/>
              <a:t> code. We call it the </a:t>
            </a:r>
            <a:r>
              <a:rPr lang="en-US" dirty="0" err="1" smtClean="0"/>
              <a:t>XMLish</a:t>
            </a:r>
            <a:r>
              <a:rPr lang="en-US" dirty="0" smtClean="0"/>
              <a:t> syntax and can refer the files as .</a:t>
            </a:r>
            <a:r>
              <a:rPr lang="en-US" dirty="0" err="1" smtClean="0"/>
              <a:t>jsx</a:t>
            </a:r>
            <a:r>
              <a:rPr lang="en-US" dirty="0" smtClean="0"/>
              <a:t> extension</a:t>
            </a:r>
          </a:p>
          <a:p>
            <a:pPr marL="0" indent="0">
              <a:buNone/>
            </a:pPr>
            <a:endParaRPr lang="en-US" dirty="0" smtClean="0"/>
          </a:p>
          <a:p>
            <a:pPr marL="0" indent="0">
              <a:buNone/>
            </a:pPr>
            <a:endParaRPr lang="en-US" dirty="0" smtClean="0"/>
          </a:p>
        </p:txBody>
      </p:sp>
      <p:sp>
        <p:nvSpPr>
          <p:cNvPr id="4" name="Footer Placeholder 3"/>
          <p:cNvSpPr>
            <a:spLocks noGrp="1"/>
          </p:cNvSpPr>
          <p:nvPr>
            <p:ph type="ftr" sz="quarter" idx="11"/>
          </p:nvPr>
        </p:nvSpPr>
        <p:spPr/>
        <p:txBody>
          <a:bodyPr/>
          <a:lstStyle/>
          <a:p>
            <a:r>
              <a:rPr lang="en-US" smtClean="0"/>
              <a:t>Web Training Session</a:t>
            </a:r>
          </a:p>
          <a:p>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19</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7406" y="3387511"/>
            <a:ext cx="8980859" cy="2056686"/>
          </a:xfrm>
          <a:prstGeom prst="rect">
            <a:avLst/>
          </a:prstGeom>
        </p:spPr>
      </p:pic>
    </p:spTree>
    <p:extLst>
      <p:ext uri="{BB962C8B-B14F-4D97-AF65-F5344CB8AC3E}">
        <p14:creationId xmlns:p14="http://schemas.microsoft.com/office/powerpoint/2010/main" val="23896503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661178"/>
          </a:xfrm>
        </p:spPr>
        <p:txBody>
          <a:bodyPr/>
          <a:lstStyle/>
          <a:p>
            <a:pPr algn="l"/>
            <a:r>
              <a:rPr lang="en-US" dirty="0" smtClean="0"/>
              <a:t>Agenda</a:t>
            </a:r>
            <a:endParaRPr lang="en-US" dirty="0"/>
          </a:p>
        </p:txBody>
      </p:sp>
      <p:sp>
        <p:nvSpPr>
          <p:cNvPr id="3" name="Subtitle 2"/>
          <p:cNvSpPr>
            <a:spLocks noGrp="1"/>
          </p:cNvSpPr>
          <p:nvPr>
            <p:ph type="subTitle" idx="1"/>
          </p:nvPr>
        </p:nvSpPr>
        <p:spPr/>
        <p:txBody>
          <a:bodyPr>
            <a:normAutofit fontScale="92500" lnSpcReduction="10000"/>
          </a:bodyPr>
          <a:lstStyle/>
          <a:p>
            <a:pPr marL="457200" indent="-457200" algn="l">
              <a:buFont typeface="Arial" panose="020B0604020202020204" pitchFamily="34" charset="0"/>
              <a:buChar char="•"/>
            </a:pPr>
            <a:r>
              <a:rPr lang="en-US" dirty="0" smtClean="0"/>
              <a:t>Understanding Flux Architecture</a:t>
            </a:r>
          </a:p>
          <a:p>
            <a:pPr marL="457200" indent="-457200" algn="l">
              <a:buFont typeface="Arial" panose="020B0604020202020204" pitchFamily="34" charset="0"/>
              <a:buChar char="•"/>
            </a:pPr>
            <a:r>
              <a:rPr lang="en-US" dirty="0" smtClean="0"/>
              <a:t>Application Development using Alt.js</a:t>
            </a:r>
          </a:p>
          <a:p>
            <a:pPr marL="457200" indent="-457200" algn="l">
              <a:buFont typeface="Arial" panose="020B0604020202020204" pitchFamily="34" charset="0"/>
              <a:buChar char="•"/>
            </a:pPr>
            <a:r>
              <a:rPr lang="en-US" dirty="0" smtClean="0"/>
              <a:t>Front End Rendering with React.js</a:t>
            </a:r>
          </a:p>
          <a:p>
            <a:pPr marL="457200" indent="-457200" algn="l">
              <a:buFont typeface="Arial" panose="020B0604020202020204" pitchFamily="34" charset="0"/>
              <a:buChar char="•"/>
            </a:pPr>
            <a:r>
              <a:rPr lang="en-US" dirty="0" smtClean="0"/>
              <a:t>Test with Jest.js Framework</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87905" y="1741386"/>
            <a:ext cx="920923" cy="92092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68752" y="4779586"/>
            <a:ext cx="739597" cy="798765"/>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229833" y="3711544"/>
            <a:ext cx="678517" cy="678517"/>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194651" y="2805440"/>
            <a:ext cx="707433" cy="476047"/>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23691479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9271" y="1690688"/>
            <a:ext cx="9369914" cy="3387749"/>
          </a:xfrm>
        </p:spPr>
      </p:pic>
      <p:sp>
        <p:nvSpPr>
          <p:cNvPr id="4" name="Footer Placeholder 3"/>
          <p:cNvSpPr>
            <a:spLocks noGrp="1"/>
          </p:cNvSpPr>
          <p:nvPr>
            <p:ph type="ftr" sz="quarter" idx="11"/>
          </p:nvPr>
        </p:nvSpPr>
        <p:spPr/>
        <p:txBody>
          <a:bodyPr/>
          <a:lstStyle/>
          <a:p>
            <a:r>
              <a:rPr lang="en-US" dirty="0"/>
              <a:t>Learning React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20</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8473713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Component</a:t>
            </a:r>
            <a:endParaRPr lang="en-US" dirty="0"/>
          </a:p>
        </p:txBody>
      </p:sp>
      <p:sp>
        <p:nvSpPr>
          <p:cNvPr id="3" name="Content Placeholder 2"/>
          <p:cNvSpPr>
            <a:spLocks noGrp="1"/>
          </p:cNvSpPr>
          <p:nvPr>
            <p:ph idx="1"/>
          </p:nvPr>
        </p:nvSpPr>
        <p:spPr/>
        <p:txBody>
          <a:bodyPr/>
          <a:lstStyle/>
          <a:p>
            <a:r>
              <a:rPr lang="en-US" dirty="0" smtClean="0"/>
              <a:t>In React we refer all the piece of code as component. </a:t>
            </a:r>
          </a:p>
          <a:p>
            <a:r>
              <a:rPr lang="en-US" dirty="0" smtClean="0"/>
              <a:t>A </a:t>
            </a:r>
            <a:r>
              <a:rPr lang="en-US" dirty="0"/>
              <a:t>component can maintain internal state data (accessed </a:t>
            </a:r>
            <a:r>
              <a:rPr lang="en-US" dirty="0" smtClean="0"/>
              <a:t>via </a:t>
            </a:r>
            <a:r>
              <a:rPr lang="en-US" dirty="0" err="1" smtClean="0"/>
              <a:t>this.props</a:t>
            </a:r>
            <a:r>
              <a:rPr lang="en-US" dirty="0" smtClean="0"/>
              <a:t> or </a:t>
            </a:r>
            <a:r>
              <a:rPr lang="en-US" dirty="0" err="1" smtClean="0"/>
              <a:t>this.state</a:t>
            </a:r>
            <a:r>
              <a:rPr lang="en-US" dirty="0" smtClean="0"/>
              <a:t>) </a:t>
            </a:r>
            <a:r>
              <a:rPr lang="en-US" dirty="0"/>
              <a:t>When a component's state data changes, the rendered markup will be updated by </a:t>
            </a:r>
            <a:r>
              <a:rPr lang="en-US" dirty="0" smtClean="0"/>
              <a:t>re-invoking render() method this is known as </a:t>
            </a:r>
            <a:r>
              <a:rPr lang="en-US" dirty="0" err="1" smtClean="0"/>
              <a:t>stateful</a:t>
            </a:r>
            <a:r>
              <a:rPr lang="en-US" dirty="0" smtClean="0"/>
              <a:t> component.</a:t>
            </a:r>
          </a:p>
          <a:p>
            <a:r>
              <a:rPr lang="en-US" dirty="0" smtClean="0"/>
              <a:t>Components can be nested i.e. One component can use the other component inside its render method()</a:t>
            </a:r>
            <a:endParaRPr lang="en-US" dirty="0"/>
          </a:p>
        </p:txBody>
      </p:sp>
      <p:sp>
        <p:nvSpPr>
          <p:cNvPr id="4" name="Footer Placeholder 3"/>
          <p:cNvSpPr>
            <a:spLocks noGrp="1"/>
          </p:cNvSpPr>
          <p:nvPr>
            <p:ph type="ftr" sz="quarter" idx="11"/>
          </p:nvPr>
        </p:nvSpPr>
        <p:spPr/>
        <p:txBody>
          <a:bodyPr/>
          <a:lstStyle/>
          <a:p>
            <a:r>
              <a:rPr lang="en-US" dirty="0"/>
              <a:t>Learning React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21</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244897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Stateful</a:t>
            </a:r>
            <a:r>
              <a:rPr lang="en-US" dirty="0" smtClean="0"/>
              <a:t> Component</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8" y="1690688"/>
            <a:ext cx="11051367" cy="3621086"/>
          </a:xfrm>
        </p:spPr>
      </p:pic>
      <p:sp>
        <p:nvSpPr>
          <p:cNvPr id="4" name="Footer Placeholder 3"/>
          <p:cNvSpPr>
            <a:spLocks noGrp="1"/>
          </p:cNvSpPr>
          <p:nvPr>
            <p:ph type="ftr" sz="quarter" idx="11"/>
          </p:nvPr>
        </p:nvSpPr>
        <p:spPr/>
        <p:txBody>
          <a:bodyPr/>
          <a:lstStyle/>
          <a:p>
            <a:r>
              <a:rPr lang="en-US" dirty="0"/>
              <a:t>Learning React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22</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18075227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Attributes in React</a:t>
            </a:r>
            <a:endParaRPr lang="en-US" dirty="0"/>
          </a:p>
        </p:txBody>
      </p:sp>
      <p:sp>
        <p:nvSpPr>
          <p:cNvPr id="3" name="Content Placeholder 2"/>
          <p:cNvSpPr>
            <a:spLocks noGrp="1"/>
          </p:cNvSpPr>
          <p:nvPr>
            <p:ph idx="1"/>
          </p:nvPr>
        </p:nvSpPr>
        <p:spPr/>
        <p:txBody>
          <a:bodyPr/>
          <a:lstStyle/>
          <a:p>
            <a:r>
              <a:rPr lang="en-US" dirty="0" smtClean="0"/>
              <a:t>React provides full support to all html attributes to us in its markup as a prop.</a:t>
            </a:r>
          </a:p>
          <a:p>
            <a:r>
              <a:rPr lang="en-US" dirty="0" smtClean="0"/>
              <a:t>But prop names should be in </a:t>
            </a:r>
            <a:r>
              <a:rPr lang="en-US" dirty="0" err="1" smtClean="0"/>
              <a:t>camelCase</a:t>
            </a:r>
            <a:r>
              <a:rPr lang="en-US" dirty="0" smtClean="0"/>
              <a:t>.</a:t>
            </a:r>
          </a:p>
          <a:p>
            <a:r>
              <a:rPr lang="en-US" dirty="0" smtClean="0"/>
              <a:t>Also there are some reserve keywords in </a:t>
            </a:r>
            <a:r>
              <a:rPr lang="en-US" dirty="0" err="1" smtClean="0"/>
              <a:t>Javascript</a:t>
            </a:r>
            <a:r>
              <a:rPr lang="en-US" dirty="0" smtClean="0"/>
              <a:t> like ‘class’ and ‘for’. So use them as props react provides ‘</a:t>
            </a:r>
            <a:r>
              <a:rPr lang="en-US" dirty="0" err="1" smtClean="0"/>
              <a:t>className</a:t>
            </a:r>
            <a:r>
              <a:rPr lang="en-US" dirty="0" smtClean="0"/>
              <a:t>’ and ‘</a:t>
            </a:r>
            <a:r>
              <a:rPr lang="en-US" dirty="0" err="1" smtClean="0"/>
              <a:t>htmlFor</a:t>
            </a:r>
            <a:r>
              <a:rPr lang="en-US" dirty="0" smtClean="0"/>
              <a:t>’ respectively.</a:t>
            </a:r>
          </a:p>
          <a:p>
            <a:r>
              <a:rPr lang="en-US" dirty="0" smtClean="0"/>
              <a:t>Similarly defining any inline style should also use the </a:t>
            </a:r>
            <a:r>
              <a:rPr lang="en-US" dirty="0" err="1" smtClean="0"/>
              <a:t>camelCase</a:t>
            </a:r>
            <a:r>
              <a:rPr lang="en-US" dirty="0" smtClean="0"/>
              <a:t> </a:t>
            </a:r>
            <a:r>
              <a:rPr lang="en-US" dirty="0"/>
              <a:t>syntax like: style={{</a:t>
            </a:r>
            <a:r>
              <a:rPr lang="en-US" dirty="0" err="1"/>
              <a:t>marginLeft</a:t>
            </a:r>
            <a:r>
              <a:rPr lang="en-US" dirty="0"/>
              <a:t>: '5px'}}</a:t>
            </a:r>
          </a:p>
        </p:txBody>
      </p:sp>
      <p:sp>
        <p:nvSpPr>
          <p:cNvPr id="4" name="Footer Placeholder 3"/>
          <p:cNvSpPr>
            <a:spLocks noGrp="1"/>
          </p:cNvSpPr>
          <p:nvPr>
            <p:ph type="ftr" sz="quarter" idx="11"/>
          </p:nvPr>
        </p:nvSpPr>
        <p:spPr/>
        <p:txBody>
          <a:bodyPr/>
          <a:lstStyle/>
          <a:p>
            <a:r>
              <a:rPr lang="en-US" dirty="0"/>
              <a:t>Learning React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23</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4152091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endParaRPr lang="en-US" sz="2400" dirty="0" smtClean="0"/>
          </a:p>
          <a:p>
            <a:pPr marL="0" indent="0">
              <a:buNone/>
            </a:pPr>
            <a:r>
              <a:rPr lang="en-US" sz="4000" dirty="0" smtClean="0"/>
              <a:t>		</a:t>
            </a:r>
          </a:p>
          <a:p>
            <a:pPr marL="0" indent="0">
              <a:buNone/>
            </a:pPr>
            <a:r>
              <a:rPr lang="en-US" sz="4000" dirty="0"/>
              <a:t>	</a:t>
            </a:r>
            <a:r>
              <a:rPr lang="en-US" sz="4000" dirty="0" smtClean="0"/>
              <a:t>	Moving </a:t>
            </a:r>
            <a:r>
              <a:rPr lang="en-US" sz="4000" dirty="0"/>
              <a:t>back to our </a:t>
            </a:r>
            <a:r>
              <a:rPr lang="en-US" sz="4000" dirty="0" err="1"/>
              <a:t>Todo</a:t>
            </a:r>
            <a:r>
              <a:rPr lang="en-US" sz="4000" dirty="0"/>
              <a:t> App</a:t>
            </a:r>
          </a:p>
        </p:txBody>
      </p:sp>
      <p:sp>
        <p:nvSpPr>
          <p:cNvPr id="4" name="Footer Placeholder 3"/>
          <p:cNvSpPr>
            <a:spLocks noGrp="1"/>
          </p:cNvSpPr>
          <p:nvPr>
            <p:ph type="ftr" sz="quarter" idx="11"/>
          </p:nvPr>
        </p:nvSpPr>
        <p:spPr/>
        <p:txBody>
          <a:bodyPr/>
          <a:lstStyle/>
          <a:p>
            <a:r>
              <a:rPr lang="en-US" dirty="0" smtClean="0"/>
              <a:t>The </a:t>
            </a:r>
            <a:r>
              <a:rPr lang="en-US" dirty="0" err="1" smtClean="0"/>
              <a:t>Todo</a:t>
            </a:r>
            <a:r>
              <a:rPr lang="en-US" dirty="0" smtClean="0"/>
              <a:t> App</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24</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33851891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React Component as Alt View</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smtClean="0"/>
              <a:t>			</a:t>
            </a:r>
          </a:p>
          <a:p>
            <a:pPr marL="0" indent="0">
              <a:buNone/>
            </a:pPr>
            <a:endParaRPr lang="en-US" sz="2400" dirty="0" smtClean="0"/>
          </a:p>
          <a:p>
            <a:pPr marL="0" indent="0">
              <a:buNone/>
            </a:pPr>
            <a:endParaRPr lang="en-US" sz="2400" dirty="0"/>
          </a:p>
          <a:p>
            <a:pPr marL="0" indent="0">
              <a:buNone/>
            </a:pPr>
            <a:endParaRPr lang="en-US" sz="2400" dirty="0" smtClean="0"/>
          </a:p>
          <a:p>
            <a:pPr marL="0" indent="0">
              <a:buNone/>
            </a:pPr>
            <a:endParaRPr lang="en-US" sz="2400" dirty="0"/>
          </a:p>
          <a:p>
            <a:pPr marL="0" indent="0">
              <a:buNone/>
            </a:pPr>
            <a:endParaRPr lang="en-US" sz="2400" dirty="0" smtClean="0"/>
          </a:p>
          <a:p>
            <a:pPr marL="0" indent="0">
              <a:buNone/>
            </a:pPr>
            <a:endParaRPr lang="en-US" sz="2400" dirty="0"/>
          </a:p>
        </p:txBody>
      </p:sp>
      <p:sp>
        <p:nvSpPr>
          <p:cNvPr id="4" name="Footer Placeholder 3"/>
          <p:cNvSpPr>
            <a:spLocks noGrp="1"/>
          </p:cNvSpPr>
          <p:nvPr>
            <p:ph type="ftr" sz="quarter" idx="11"/>
          </p:nvPr>
        </p:nvSpPr>
        <p:spPr/>
        <p:txBody>
          <a:bodyPr/>
          <a:lstStyle/>
          <a:p>
            <a:r>
              <a:rPr lang="en-US" dirty="0"/>
              <a:t>The </a:t>
            </a:r>
            <a:r>
              <a:rPr lang="en-US" dirty="0" err="1"/>
              <a:t>Todo</a:t>
            </a:r>
            <a:r>
              <a:rPr lang="en-US" dirty="0"/>
              <a:t> App</a:t>
            </a:r>
          </a:p>
        </p:txBody>
      </p:sp>
      <p:sp>
        <p:nvSpPr>
          <p:cNvPr id="5" name="Slide Number Placeholder 4"/>
          <p:cNvSpPr>
            <a:spLocks noGrp="1"/>
          </p:cNvSpPr>
          <p:nvPr>
            <p:ph type="sldNum" sz="quarter" idx="12"/>
          </p:nvPr>
        </p:nvSpPr>
        <p:spPr/>
        <p:txBody>
          <a:bodyPr/>
          <a:lstStyle/>
          <a:p>
            <a:fld id="{B777A91B-BF1B-4ECE-B89B-72F2144CF226}" type="slidenum">
              <a:rPr lang="en-US" smtClean="0"/>
              <a:t>25</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11309" y="3086870"/>
            <a:ext cx="6783706" cy="1744382"/>
          </a:xfrm>
          <a:prstGeom prst="rect">
            <a:avLst/>
          </a:prstGeom>
        </p:spPr>
      </p:pic>
    </p:spTree>
    <p:extLst>
      <p:ext uri="{BB962C8B-B14F-4D97-AF65-F5344CB8AC3E}">
        <p14:creationId xmlns:p14="http://schemas.microsoft.com/office/powerpoint/2010/main" val="19826723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 Component</a:t>
            </a:r>
            <a:endParaRPr lang="en-US" dirty="0"/>
          </a:p>
        </p:txBody>
      </p:sp>
      <p:sp>
        <p:nvSpPr>
          <p:cNvPr id="4" name="Footer Placeholder 3"/>
          <p:cNvSpPr>
            <a:spLocks noGrp="1"/>
          </p:cNvSpPr>
          <p:nvPr>
            <p:ph type="ftr" sz="quarter" idx="11"/>
          </p:nvPr>
        </p:nvSpPr>
        <p:spPr/>
        <p:txBody>
          <a:bodyPr/>
          <a:lstStyle/>
          <a:p>
            <a:r>
              <a:rPr lang="en-US" dirty="0" smtClean="0"/>
              <a:t>The </a:t>
            </a:r>
            <a:r>
              <a:rPr lang="en-US" dirty="0" err="1" smtClean="0"/>
              <a:t>Todo</a:t>
            </a:r>
            <a:r>
              <a:rPr lang="en-US" dirty="0" smtClean="0"/>
              <a:t> App</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26</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3" name="Content Placeholder 2"/>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966890" y="1690688"/>
            <a:ext cx="8741674" cy="4267589"/>
          </a:xfrm>
        </p:spPr>
      </p:pic>
      <p:sp>
        <p:nvSpPr>
          <p:cNvPr id="7" name="Rectangle 6"/>
          <p:cNvSpPr/>
          <p:nvPr/>
        </p:nvSpPr>
        <p:spPr>
          <a:xfrm>
            <a:off x="838199" y="1335726"/>
            <a:ext cx="2192716" cy="369332"/>
          </a:xfrm>
          <a:prstGeom prst="rect">
            <a:avLst/>
          </a:prstGeom>
        </p:spPr>
        <p:txBody>
          <a:bodyPr wrap="none">
            <a:spAutoFit/>
          </a:bodyPr>
          <a:lstStyle/>
          <a:p>
            <a:r>
              <a:rPr lang="en-US" dirty="0" smtClean="0"/>
              <a:t>components/Todos.js</a:t>
            </a:r>
            <a:endParaRPr lang="en-US" dirty="0"/>
          </a:p>
        </p:txBody>
      </p:sp>
    </p:spTree>
    <p:extLst>
      <p:ext uri="{BB962C8B-B14F-4D97-AF65-F5344CB8AC3E}">
        <p14:creationId xmlns:p14="http://schemas.microsoft.com/office/powerpoint/2010/main" val="34303425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 Component</a:t>
            </a:r>
            <a:endParaRPr lang="en-US" dirty="0"/>
          </a:p>
        </p:txBody>
      </p:sp>
      <p:sp>
        <p:nvSpPr>
          <p:cNvPr id="4" name="Footer Placeholder 3"/>
          <p:cNvSpPr>
            <a:spLocks noGrp="1"/>
          </p:cNvSpPr>
          <p:nvPr>
            <p:ph type="ftr" sz="quarter" idx="11"/>
          </p:nvPr>
        </p:nvSpPr>
        <p:spPr/>
        <p:txBody>
          <a:bodyPr/>
          <a:lstStyle/>
          <a:p>
            <a:r>
              <a:rPr lang="en-US" dirty="0" smtClean="0"/>
              <a:t>The </a:t>
            </a:r>
            <a:r>
              <a:rPr lang="en-US" dirty="0" err="1" smtClean="0"/>
              <a:t>Todo</a:t>
            </a:r>
            <a:r>
              <a:rPr lang="en-US" dirty="0" smtClean="0"/>
              <a:t> App</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27</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3" name="Content Placeholder 2"/>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876800" y="646112"/>
            <a:ext cx="5378824" cy="5789422"/>
          </a:xfrm>
        </p:spPr>
      </p:pic>
      <p:sp>
        <p:nvSpPr>
          <p:cNvPr id="7" name="Rectangle 6"/>
          <p:cNvSpPr/>
          <p:nvPr/>
        </p:nvSpPr>
        <p:spPr>
          <a:xfrm>
            <a:off x="838199" y="1787010"/>
            <a:ext cx="2192716" cy="369332"/>
          </a:xfrm>
          <a:prstGeom prst="rect">
            <a:avLst/>
          </a:prstGeom>
        </p:spPr>
        <p:txBody>
          <a:bodyPr wrap="none">
            <a:spAutoFit/>
          </a:bodyPr>
          <a:lstStyle/>
          <a:p>
            <a:r>
              <a:rPr lang="en-US" dirty="0"/>
              <a:t>components/Todos.js</a:t>
            </a:r>
          </a:p>
        </p:txBody>
      </p:sp>
    </p:spTree>
    <p:extLst>
      <p:ext uri="{BB962C8B-B14F-4D97-AF65-F5344CB8AC3E}">
        <p14:creationId xmlns:p14="http://schemas.microsoft.com/office/powerpoint/2010/main" val="29920157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Rendering Component</a:t>
            </a:r>
            <a:endParaRPr lang="en-US" dirty="0"/>
          </a:p>
        </p:txBody>
      </p:sp>
      <p:sp>
        <p:nvSpPr>
          <p:cNvPr id="4" name="Footer Placeholder 3"/>
          <p:cNvSpPr>
            <a:spLocks noGrp="1"/>
          </p:cNvSpPr>
          <p:nvPr>
            <p:ph type="ftr" sz="quarter" idx="11"/>
          </p:nvPr>
        </p:nvSpPr>
        <p:spPr/>
        <p:txBody>
          <a:bodyPr/>
          <a:lstStyle/>
          <a:p>
            <a:r>
              <a:rPr lang="en-US" dirty="0" smtClean="0"/>
              <a:t>The </a:t>
            </a:r>
            <a:r>
              <a:rPr lang="en-US" dirty="0" err="1" smtClean="0"/>
              <a:t>Todo</a:t>
            </a:r>
            <a:r>
              <a:rPr lang="en-US" dirty="0" smtClean="0"/>
              <a:t> App</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28</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8" name="Content Placeholder 7"/>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540493" y="2539873"/>
            <a:ext cx="9111013" cy="3060731"/>
          </a:xfrm>
        </p:spPr>
      </p:pic>
      <p:sp>
        <p:nvSpPr>
          <p:cNvPr id="3" name="Rectangle 2"/>
          <p:cNvSpPr/>
          <p:nvPr/>
        </p:nvSpPr>
        <p:spPr>
          <a:xfrm>
            <a:off x="1519237" y="2077102"/>
            <a:ext cx="1188980" cy="369332"/>
          </a:xfrm>
          <a:prstGeom prst="rect">
            <a:avLst/>
          </a:prstGeom>
        </p:spPr>
        <p:txBody>
          <a:bodyPr wrap="none">
            <a:spAutoFit/>
          </a:bodyPr>
          <a:lstStyle/>
          <a:p>
            <a:r>
              <a:rPr lang="en-US" dirty="0" smtClean="0"/>
              <a:t>Index.html</a:t>
            </a:r>
            <a:endParaRPr lang="en-US" dirty="0"/>
          </a:p>
        </p:txBody>
      </p:sp>
      <p:sp>
        <p:nvSpPr>
          <p:cNvPr id="7" name="Rectangle 6"/>
          <p:cNvSpPr/>
          <p:nvPr/>
        </p:nvSpPr>
        <p:spPr>
          <a:xfrm>
            <a:off x="6096000" y="2077102"/>
            <a:ext cx="763351" cy="369332"/>
          </a:xfrm>
          <a:prstGeom prst="rect">
            <a:avLst/>
          </a:prstGeom>
        </p:spPr>
        <p:txBody>
          <a:bodyPr wrap="none">
            <a:spAutoFit/>
          </a:bodyPr>
          <a:lstStyle/>
          <a:p>
            <a:r>
              <a:rPr lang="en-US" dirty="0" smtClean="0"/>
              <a:t>App.js</a:t>
            </a:r>
            <a:endParaRPr lang="en-US" dirty="0"/>
          </a:p>
        </p:txBody>
      </p:sp>
    </p:spTree>
    <p:extLst>
      <p:ext uri="{BB962C8B-B14F-4D97-AF65-F5344CB8AC3E}">
        <p14:creationId xmlns:p14="http://schemas.microsoft.com/office/powerpoint/2010/main" val="39823294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Jsx</a:t>
            </a:r>
            <a:r>
              <a:rPr lang="en-US" dirty="0" smtClean="0"/>
              <a:t> Compilation and ES6 to 5 Transformation</a:t>
            </a:r>
            <a:endParaRPr lang="en-US" dirty="0"/>
          </a:p>
        </p:txBody>
      </p:sp>
      <p:sp>
        <p:nvSpPr>
          <p:cNvPr id="3" name="Content Placeholder 2"/>
          <p:cNvSpPr>
            <a:spLocks noGrp="1"/>
          </p:cNvSpPr>
          <p:nvPr>
            <p:ph idx="1"/>
          </p:nvPr>
        </p:nvSpPr>
        <p:spPr/>
        <p:txBody>
          <a:bodyPr/>
          <a:lstStyle/>
          <a:p>
            <a:r>
              <a:rPr lang="en-US" dirty="0" smtClean="0"/>
              <a:t>So far we use just the </a:t>
            </a:r>
            <a:r>
              <a:rPr lang="en-US" dirty="0" err="1" smtClean="0"/>
              <a:t>jsx</a:t>
            </a:r>
            <a:r>
              <a:rPr lang="en-US" dirty="0" smtClean="0"/>
              <a:t> syntax in our component and also used the ES6 features in the stores.</a:t>
            </a:r>
          </a:p>
          <a:p>
            <a:r>
              <a:rPr lang="en-US" dirty="0" smtClean="0"/>
              <a:t>Browser don’t knows the </a:t>
            </a:r>
            <a:r>
              <a:rPr lang="en-US" dirty="0" err="1" smtClean="0"/>
              <a:t>jsx</a:t>
            </a:r>
            <a:r>
              <a:rPr lang="en-US" dirty="0" smtClean="0"/>
              <a:t> syntax in </a:t>
            </a:r>
            <a:r>
              <a:rPr lang="en-US" dirty="0" err="1" smtClean="0"/>
              <a:t>javascript</a:t>
            </a:r>
            <a:r>
              <a:rPr lang="en-US" dirty="0" smtClean="0"/>
              <a:t> so we need some transformer utility that transform this syntax to plain script for browser to digest.</a:t>
            </a:r>
          </a:p>
          <a:p>
            <a:r>
              <a:rPr lang="en-US" dirty="0" smtClean="0"/>
              <a:t>Babel.js done this job pretty well this can be use directly by linking its script file or using </a:t>
            </a:r>
            <a:r>
              <a:rPr lang="en-US" dirty="0" err="1" smtClean="0"/>
              <a:t>npm</a:t>
            </a:r>
            <a:r>
              <a:rPr lang="en-US" dirty="0" smtClean="0"/>
              <a:t>. </a:t>
            </a:r>
          </a:p>
          <a:p>
            <a:r>
              <a:rPr lang="en-US" dirty="0"/>
              <a:t>https://babeljs.io/</a:t>
            </a:r>
            <a:endParaRPr lang="en-US" dirty="0" smtClean="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6929" y="4749886"/>
            <a:ext cx="4096871" cy="1427077"/>
          </a:xfrm>
          <a:prstGeom prst="rect">
            <a:avLst/>
          </a:prstGeom>
        </p:spPr>
      </p:pic>
      <p:sp>
        <p:nvSpPr>
          <p:cNvPr id="5" name="Footer Placeholder 4"/>
          <p:cNvSpPr>
            <a:spLocks noGrp="1"/>
          </p:cNvSpPr>
          <p:nvPr>
            <p:ph type="ftr" sz="quarter" idx="11"/>
          </p:nvPr>
        </p:nvSpPr>
        <p:spPr/>
        <p:txBody>
          <a:bodyPr/>
          <a:lstStyle/>
          <a:p>
            <a:r>
              <a:rPr lang="en-US" smtClean="0"/>
              <a:t>Babel Js the Transpiler</a:t>
            </a:r>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29</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2627637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Flux Architecture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27536" y="1900545"/>
            <a:ext cx="9453509" cy="2917404"/>
          </a:xfrm>
        </p:spPr>
      </p:pic>
      <p:sp>
        <p:nvSpPr>
          <p:cNvPr id="5" name="TextBox 4"/>
          <p:cNvSpPr txBox="1"/>
          <p:nvPr/>
        </p:nvSpPr>
        <p:spPr>
          <a:xfrm>
            <a:off x="994453" y="3591139"/>
            <a:ext cx="10359347" cy="1200329"/>
          </a:xfrm>
          <a:prstGeom prst="rect">
            <a:avLst/>
          </a:prstGeom>
          <a:noFill/>
        </p:spPr>
        <p:txBody>
          <a:bodyPr wrap="square" rtlCol="0">
            <a:spAutoFit/>
          </a:bodyPr>
          <a:lstStyle/>
          <a:p>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endParaRPr lang="en-US" dirty="0"/>
          </a:p>
        </p:txBody>
      </p:sp>
      <p:sp>
        <p:nvSpPr>
          <p:cNvPr id="3" name="Footer Placeholder 2"/>
          <p:cNvSpPr>
            <a:spLocks noGrp="1"/>
          </p:cNvSpPr>
          <p:nvPr>
            <p:ph type="ftr" sz="quarter" idx="11"/>
          </p:nvPr>
        </p:nvSpPr>
        <p:spPr/>
        <p:txBody>
          <a:bodyPr/>
          <a:lstStyle/>
          <a:p>
            <a:r>
              <a:rPr lang="en-US" dirty="0" smtClean="0"/>
              <a:t>Understanding Flux</a:t>
            </a:r>
          </a:p>
          <a:p>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3</a:t>
            </a:fld>
            <a:endParaRPr lang="en-US"/>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772403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and Run</a:t>
            </a:r>
            <a:endParaRPr lang="en-US" dirty="0"/>
          </a:p>
        </p:txBody>
      </p:sp>
      <p:sp>
        <p:nvSpPr>
          <p:cNvPr id="4" name="Footer Placeholder 3"/>
          <p:cNvSpPr>
            <a:spLocks noGrp="1"/>
          </p:cNvSpPr>
          <p:nvPr>
            <p:ph type="ftr" sz="quarter" idx="11"/>
          </p:nvPr>
        </p:nvSpPr>
        <p:spPr/>
        <p:txBody>
          <a:bodyPr/>
          <a:lstStyle/>
          <a:p>
            <a:r>
              <a:rPr lang="en-US" dirty="0"/>
              <a:t>The </a:t>
            </a:r>
            <a:r>
              <a:rPr lang="en-US" dirty="0" err="1"/>
              <a:t>Todo</a:t>
            </a:r>
            <a:r>
              <a:rPr lang="en-US" dirty="0"/>
              <a:t> App</a:t>
            </a:r>
          </a:p>
        </p:txBody>
      </p:sp>
      <p:sp>
        <p:nvSpPr>
          <p:cNvPr id="5" name="Slide Number Placeholder 4"/>
          <p:cNvSpPr>
            <a:spLocks noGrp="1"/>
          </p:cNvSpPr>
          <p:nvPr>
            <p:ph type="sldNum" sz="quarter" idx="12"/>
          </p:nvPr>
        </p:nvSpPr>
        <p:spPr/>
        <p:txBody>
          <a:bodyPr/>
          <a:lstStyle/>
          <a:p>
            <a:fld id="{B777A91B-BF1B-4ECE-B89B-72F2144CF226}" type="slidenum">
              <a:rPr lang="en-US" smtClean="0"/>
              <a:t>30</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
        <p:nvSpPr>
          <p:cNvPr id="10" name="Content Placeholder 9"/>
          <p:cNvSpPr>
            <a:spLocks noGrp="1"/>
          </p:cNvSpPr>
          <p:nvPr>
            <p:ph idx="1"/>
          </p:nvPr>
        </p:nvSpPr>
        <p:spPr/>
        <p:txBody>
          <a:bodyPr>
            <a:normAutofit/>
          </a:bodyPr>
          <a:lstStyle/>
          <a:p>
            <a:pPr marL="0" indent="0">
              <a:buNone/>
            </a:pPr>
            <a:r>
              <a:rPr lang="en-US" sz="1800" dirty="0" smtClean="0"/>
              <a:t/>
            </a:r>
            <a:br>
              <a:rPr lang="en-US" sz="1800" dirty="0" smtClean="0"/>
            </a:br>
            <a:endParaRPr lang="en-US" sz="1800" dirty="0"/>
          </a:p>
          <a:p>
            <a:endParaRPr lang="en-US" sz="1800" dirty="0" smtClean="0"/>
          </a:p>
          <a:p>
            <a:endParaRPr lang="en-US" sz="2400" dirty="0"/>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06798" y="4195232"/>
            <a:ext cx="3886742" cy="1657581"/>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7882" y="1339123"/>
            <a:ext cx="5558118" cy="5017227"/>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99901" y="2266123"/>
            <a:ext cx="6621397" cy="1442110"/>
          </a:xfrm>
          <a:prstGeom prst="rect">
            <a:avLst/>
          </a:prstGeom>
        </p:spPr>
      </p:pic>
    </p:spTree>
    <p:extLst>
      <p:ext uri="{BB962C8B-B14F-4D97-AF65-F5344CB8AC3E}">
        <p14:creationId xmlns:p14="http://schemas.microsoft.com/office/powerpoint/2010/main" val="2964273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Footer Placeholder 3"/>
          <p:cNvSpPr>
            <a:spLocks noGrp="1"/>
          </p:cNvSpPr>
          <p:nvPr>
            <p:ph type="ftr" sz="quarter" idx="11"/>
          </p:nvPr>
        </p:nvSpPr>
        <p:spPr/>
        <p:txBody>
          <a:bodyPr/>
          <a:lstStyle/>
          <a:p>
            <a:r>
              <a:rPr lang="en-US" dirty="0"/>
              <a:t>The </a:t>
            </a:r>
            <a:r>
              <a:rPr lang="en-US" dirty="0" err="1"/>
              <a:t>Todo</a:t>
            </a:r>
            <a:r>
              <a:rPr lang="en-US" dirty="0"/>
              <a:t> App</a:t>
            </a:r>
          </a:p>
        </p:txBody>
      </p:sp>
      <p:sp>
        <p:nvSpPr>
          <p:cNvPr id="5" name="Slide Number Placeholder 4"/>
          <p:cNvSpPr>
            <a:spLocks noGrp="1"/>
          </p:cNvSpPr>
          <p:nvPr>
            <p:ph type="sldNum" sz="quarter" idx="12"/>
          </p:nvPr>
        </p:nvSpPr>
        <p:spPr/>
        <p:txBody>
          <a:bodyPr/>
          <a:lstStyle/>
          <a:p>
            <a:fld id="{B777A91B-BF1B-4ECE-B89B-72F2144CF226}" type="slidenum">
              <a:rPr lang="en-US" smtClean="0"/>
              <a:t>31</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
        <p:nvSpPr>
          <p:cNvPr id="10" name="Content Placeholder 9"/>
          <p:cNvSpPr>
            <a:spLocks noGrp="1"/>
          </p:cNvSpPr>
          <p:nvPr>
            <p:ph idx="1"/>
          </p:nvPr>
        </p:nvSpPr>
        <p:spPr/>
        <p:txBody>
          <a:bodyPr>
            <a:normAutofit/>
          </a:bodyPr>
          <a:lstStyle/>
          <a:p>
            <a:pPr marL="0" indent="0">
              <a:buNone/>
            </a:pPr>
            <a:r>
              <a:rPr lang="en-US" sz="1800" dirty="0" smtClean="0"/>
              <a:t>			</a:t>
            </a:r>
          </a:p>
          <a:p>
            <a:pPr marL="0" indent="0">
              <a:buNone/>
            </a:pPr>
            <a:endParaRPr lang="en-US" sz="1800" dirty="0"/>
          </a:p>
          <a:p>
            <a:pPr marL="0" indent="0">
              <a:buNone/>
            </a:pPr>
            <a:r>
              <a:rPr lang="en-US" sz="1800" dirty="0" smtClean="0"/>
              <a:t>				</a:t>
            </a:r>
            <a:r>
              <a:rPr lang="en-US" sz="7200" dirty="0" smtClean="0"/>
              <a:t>Demo</a:t>
            </a:r>
            <a:endParaRPr lang="en-US" sz="7200" dirty="0"/>
          </a:p>
          <a:p>
            <a:pPr marL="0" indent="0">
              <a:buNone/>
            </a:pPr>
            <a:endParaRPr lang="en-US" sz="1800" dirty="0"/>
          </a:p>
          <a:p>
            <a:endParaRPr lang="en-US" sz="1800" dirty="0" smtClean="0"/>
          </a:p>
          <a:p>
            <a:endParaRPr lang="en-US" sz="2400" dirty="0"/>
          </a:p>
        </p:txBody>
      </p:sp>
    </p:spTree>
    <p:extLst>
      <p:ext uri="{BB962C8B-B14F-4D97-AF65-F5344CB8AC3E}">
        <p14:creationId xmlns:p14="http://schemas.microsoft.com/office/powerpoint/2010/main" val="740627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hash routes</a:t>
            </a:r>
            <a:endParaRPr lang="en-US" dirty="0"/>
          </a:p>
        </p:txBody>
      </p:sp>
      <p:sp>
        <p:nvSpPr>
          <p:cNvPr id="4" name="Footer Placeholder 3"/>
          <p:cNvSpPr>
            <a:spLocks noGrp="1"/>
          </p:cNvSpPr>
          <p:nvPr>
            <p:ph type="ftr" sz="quarter" idx="11"/>
          </p:nvPr>
        </p:nvSpPr>
        <p:spPr/>
        <p:txBody>
          <a:bodyPr/>
          <a:lstStyle/>
          <a:p>
            <a:r>
              <a:rPr lang="en-US" dirty="0"/>
              <a:t>The </a:t>
            </a:r>
            <a:r>
              <a:rPr lang="en-US" dirty="0" err="1"/>
              <a:t>Todo</a:t>
            </a:r>
            <a:r>
              <a:rPr lang="en-US" dirty="0"/>
              <a:t> App</a:t>
            </a:r>
          </a:p>
        </p:txBody>
      </p:sp>
      <p:sp>
        <p:nvSpPr>
          <p:cNvPr id="5" name="Slide Number Placeholder 4"/>
          <p:cNvSpPr>
            <a:spLocks noGrp="1"/>
          </p:cNvSpPr>
          <p:nvPr>
            <p:ph type="sldNum" sz="quarter" idx="12"/>
          </p:nvPr>
        </p:nvSpPr>
        <p:spPr/>
        <p:txBody>
          <a:bodyPr/>
          <a:lstStyle/>
          <a:p>
            <a:fld id="{B777A91B-BF1B-4ECE-B89B-72F2144CF226}" type="slidenum">
              <a:rPr lang="en-US" smtClean="0"/>
              <a:t>32</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9" name="Content Placeholder 8"/>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38199" y="1617225"/>
            <a:ext cx="4140513" cy="1520345"/>
          </a:xfr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199" y="4347859"/>
            <a:ext cx="7935974" cy="971113"/>
          </a:xfrm>
          <a:prstGeom prst="rect">
            <a:avLst/>
          </a:prstGeom>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08766" y="832199"/>
            <a:ext cx="1829055" cy="3191320"/>
          </a:xfrm>
          <a:prstGeom prst="rect">
            <a:avLst/>
          </a:prstGeom>
        </p:spPr>
      </p:pic>
    </p:spTree>
    <p:extLst>
      <p:ext uri="{BB962C8B-B14F-4D97-AF65-F5344CB8AC3E}">
        <p14:creationId xmlns:p14="http://schemas.microsoft.com/office/powerpoint/2010/main" val="2298874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hash routes</a:t>
            </a:r>
            <a:endParaRPr lang="en-US" dirty="0"/>
          </a:p>
        </p:txBody>
      </p:sp>
      <p:sp>
        <p:nvSpPr>
          <p:cNvPr id="4" name="Footer Placeholder 3"/>
          <p:cNvSpPr>
            <a:spLocks noGrp="1"/>
          </p:cNvSpPr>
          <p:nvPr>
            <p:ph type="ftr" sz="quarter" idx="11"/>
          </p:nvPr>
        </p:nvSpPr>
        <p:spPr/>
        <p:txBody>
          <a:bodyPr/>
          <a:lstStyle/>
          <a:p>
            <a:r>
              <a:rPr lang="en-US" dirty="0"/>
              <a:t>The </a:t>
            </a:r>
            <a:r>
              <a:rPr lang="en-US" dirty="0" err="1"/>
              <a:t>Todo</a:t>
            </a:r>
            <a:r>
              <a:rPr lang="en-US" dirty="0"/>
              <a:t> App</a:t>
            </a:r>
          </a:p>
        </p:txBody>
      </p:sp>
      <p:sp>
        <p:nvSpPr>
          <p:cNvPr id="5" name="Slide Number Placeholder 4"/>
          <p:cNvSpPr>
            <a:spLocks noGrp="1"/>
          </p:cNvSpPr>
          <p:nvPr>
            <p:ph type="sldNum" sz="quarter" idx="12"/>
          </p:nvPr>
        </p:nvSpPr>
        <p:spPr/>
        <p:txBody>
          <a:bodyPr/>
          <a:lstStyle/>
          <a:p>
            <a:fld id="{B777A91B-BF1B-4ECE-B89B-72F2144CF226}" type="slidenum">
              <a:rPr lang="en-US" smtClean="0"/>
              <a:t>33</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7" name="Content Placeholder 6"/>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38199" y="1700345"/>
            <a:ext cx="4533331" cy="2694095"/>
          </a:xfr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96684" y="1700345"/>
            <a:ext cx="5582480" cy="3365406"/>
          </a:xfrm>
          <a:prstGeom prst="rect">
            <a:avLst/>
          </a:prstGeom>
        </p:spPr>
      </p:pic>
    </p:spTree>
    <p:extLst>
      <p:ext uri="{BB962C8B-B14F-4D97-AF65-F5344CB8AC3E}">
        <p14:creationId xmlns:p14="http://schemas.microsoft.com/office/powerpoint/2010/main" val="1905390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hash routes</a:t>
            </a:r>
            <a:endParaRPr lang="en-US" dirty="0"/>
          </a:p>
        </p:txBody>
      </p:sp>
      <p:sp>
        <p:nvSpPr>
          <p:cNvPr id="4" name="Footer Placeholder 3"/>
          <p:cNvSpPr>
            <a:spLocks noGrp="1"/>
          </p:cNvSpPr>
          <p:nvPr>
            <p:ph type="ftr" sz="quarter" idx="11"/>
          </p:nvPr>
        </p:nvSpPr>
        <p:spPr/>
        <p:txBody>
          <a:bodyPr/>
          <a:lstStyle/>
          <a:p>
            <a:r>
              <a:rPr lang="en-US" dirty="0"/>
              <a:t>The </a:t>
            </a:r>
            <a:r>
              <a:rPr lang="en-US" dirty="0" err="1"/>
              <a:t>Todo</a:t>
            </a:r>
            <a:r>
              <a:rPr lang="en-US" dirty="0"/>
              <a:t> App</a:t>
            </a:r>
          </a:p>
        </p:txBody>
      </p:sp>
      <p:sp>
        <p:nvSpPr>
          <p:cNvPr id="5" name="Slide Number Placeholder 4"/>
          <p:cNvSpPr>
            <a:spLocks noGrp="1"/>
          </p:cNvSpPr>
          <p:nvPr>
            <p:ph type="sldNum" sz="quarter" idx="12"/>
          </p:nvPr>
        </p:nvSpPr>
        <p:spPr/>
        <p:txBody>
          <a:bodyPr/>
          <a:lstStyle/>
          <a:p>
            <a:fld id="{B777A91B-BF1B-4ECE-B89B-72F2144CF226}" type="slidenum">
              <a:rPr lang="en-US" smtClean="0"/>
              <a:t>34</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10" name="Content Placeholder 9"/>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43724" y="1275815"/>
            <a:ext cx="6420746" cy="3467584"/>
          </a:xfr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90175" y="4420670"/>
            <a:ext cx="6235460" cy="1582287"/>
          </a:xfrm>
          <a:prstGeom prst="rect">
            <a:avLst/>
          </a:prstGeom>
        </p:spPr>
      </p:pic>
    </p:spTree>
    <p:extLst>
      <p:ext uri="{BB962C8B-B14F-4D97-AF65-F5344CB8AC3E}">
        <p14:creationId xmlns:p14="http://schemas.microsoft.com/office/powerpoint/2010/main" val="3100918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tests</a:t>
            </a:r>
            <a:endParaRPr lang="en-US" dirty="0"/>
          </a:p>
        </p:txBody>
      </p:sp>
      <p:sp>
        <p:nvSpPr>
          <p:cNvPr id="3" name="Content Placeholder 2"/>
          <p:cNvSpPr>
            <a:spLocks noGrp="1"/>
          </p:cNvSpPr>
          <p:nvPr>
            <p:ph idx="1"/>
          </p:nvPr>
        </p:nvSpPr>
        <p:spPr/>
        <p:txBody>
          <a:bodyPr/>
          <a:lstStyle/>
          <a:p>
            <a:r>
              <a:rPr lang="en-US" dirty="0" smtClean="0"/>
              <a:t>To Test the code in our stores and action dispatcher we found a good testing framework which is officially use by </a:t>
            </a:r>
            <a:r>
              <a:rPr lang="en-US" dirty="0" err="1" smtClean="0"/>
              <a:t>facebook</a:t>
            </a:r>
            <a:r>
              <a:rPr lang="en-US" dirty="0" smtClean="0"/>
              <a:t>.</a:t>
            </a:r>
          </a:p>
          <a:p>
            <a:pPr marL="0" indent="0">
              <a:buNone/>
            </a:pPr>
            <a:endParaRPr lang="en-US" dirty="0" smtClean="0"/>
          </a:p>
          <a:p>
            <a:pPr marL="0" indent="0">
              <a:buNone/>
            </a:pPr>
            <a:r>
              <a:rPr lang="en-US" dirty="0" smtClean="0"/>
              <a:t>	</a:t>
            </a:r>
            <a:r>
              <a:rPr lang="en-US" dirty="0" smtClean="0">
                <a:hlinkClick r:id="rId2"/>
              </a:rPr>
              <a:t>http://facebook.github.io/jest/</a:t>
            </a:r>
            <a:endParaRPr lang="en-US" dirty="0" smtClean="0"/>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6975" y="3854155"/>
            <a:ext cx="5734850" cy="1543265"/>
          </a:xfrm>
          <a:prstGeom prst="rect">
            <a:avLst/>
          </a:prstGeom>
        </p:spPr>
      </p:pic>
      <p:sp>
        <p:nvSpPr>
          <p:cNvPr id="5" name="Footer Placeholder 4"/>
          <p:cNvSpPr>
            <a:spLocks noGrp="1"/>
          </p:cNvSpPr>
          <p:nvPr>
            <p:ph type="ftr" sz="quarter" idx="11"/>
          </p:nvPr>
        </p:nvSpPr>
        <p:spPr/>
        <p:txBody>
          <a:bodyPr/>
          <a:lstStyle/>
          <a:p>
            <a:r>
              <a:rPr lang="en-US" smtClean="0"/>
              <a:t>Unit testing With JEST</a:t>
            </a:r>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35</a:t>
            </a:fld>
            <a:endParaRPr lang="en-US"/>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391342501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Jest</a:t>
            </a:r>
            <a:endParaRPr lang="en-US" dirty="0"/>
          </a:p>
        </p:txBody>
      </p:sp>
      <p:sp>
        <p:nvSpPr>
          <p:cNvPr id="3" name="Content Placeholder 2"/>
          <p:cNvSpPr>
            <a:spLocks noGrp="1"/>
          </p:cNvSpPr>
          <p:nvPr>
            <p:ph idx="1"/>
          </p:nvPr>
        </p:nvSpPr>
        <p:spPr/>
        <p:txBody>
          <a:bodyPr/>
          <a:lstStyle/>
          <a:p>
            <a:pPr marL="0" indent="0">
              <a:buNone/>
            </a:pPr>
            <a:r>
              <a:rPr lang="en-US" dirty="0"/>
              <a:t>Jest provides </a:t>
            </a:r>
            <a:r>
              <a:rPr lang="en-US" dirty="0" smtClean="0"/>
              <a:t>you:</a:t>
            </a:r>
            <a:endParaRPr lang="en-US" dirty="0"/>
          </a:p>
          <a:p>
            <a:r>
              <a:rPr lang="en-US" dirty="0"/>
              <a:t>Automatically finds tests to execute in your </a:t>
            </a:r>
            <a:r>
              <a:rPr lang="en-US" dirty="0" smtClean="0"/>
              <a:t>repository.</a:t>
            </a:r>
            <a:endParaRPr lang="en-US" dirty="0"/>
          </a:p>
          <a:p>
            <a:r>
              <a:rPr lang="en-US" dirty="0"/>
              <a:t>Automatically mocks dependencies for you when running your tests</a:t>
            </a:r>
          </a:p>
          <a:p>
            <a:r>
              <a:rPr lang="en-US" dirty="0"/>
              <a:t>Allows you to test asynchronous code synchronously</a:t>
            </a:r>
          </a:p>
          <a:p>
            <a:r>
              <a:rPr lang="en-US" dirty="0"/>
              <a:t>Runs your tests with a fake DOM implementation (via jsdom) so that your tests can run on the command line</a:t>
            </a:r>
          </a:p>
          <a:p>
            <a:r>
              <a:rPr lang="en-US" dirty="0"/>
              <a:t>Runs tests in parallel processes so that they finish sooner</a:t>
            </a:r>
          </a:p>
          <a:p>
            <a:endParaRPr lang="en-US" dirty="0"/>
          </a:p>
        </p:txBody>
      </p:sp>
      <p:sp>
        <p:nvSpPr>
          <p:cNvPr id="4" name="Footer Placeholder 3"/>
          <p:cNvSpPr>
            <a:spLocks noGrp="1"/>
          </p:cNvSpPr>
          <p:nvPr>
            <p:ph type="ftr" sz="quarter" idx="11"/>
          </p:nvPr>
        </p:nvSpPr>
        <p:spPr/>
        <p:txBody>
          <a:bodyPr/>
          <a:lstStyle/>
          <a:p>
            <a:r>
              <a:rPr lang="en-US" smtClean="0"/>
              <a:t>Unit testing With JEST</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36</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2356172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t>
            </a:r>
            <a:r>
              <a:rPr lang="en-US" dirty="0" smtClean="0"/>
              <a:t>est Installation</a:t>
            </a:r>
            <a:endParaRPr lang="en-US" dirty="0"/>
          </a:p>
        </p:txBody>
      </p:sp>
      <p:sp>
        <p:nvSpPr>
          <p:cNvPr id="3" name="Content Placeholder 2"/>
          <p:cNvSpPr>
            <a:spLocks noGrp="1"/>
          </p:cNvSpPr>
          <p:nvPr>
            <p:ph idx="1"/>
          </p:nvPr>
        </p:nvSpPr>
        <p:spPr>
          <a:xfrm>
            <a:off x="4724400" y="1949904"/>
            <a:ext cx="10515600" cy="4351338"/>
          </a:xfrm>
        </p:spPr>
        <p:txBody>
          <a:bodyPr/>
          <a:lstStyle/>
          <a:p>
            <a:pPr marL="0" indent="0">
              <a:buNone/>
            </a:pPr>
            <a:r>
              <a:rPr lang="en-US" dirty="0" smtClean="0"/>
              <a:t>	</a:t>
            </a:r>
          </a:p>
          <a:p>
            <a:pPr marL="0" indent="0">
              <a:buNone/>
            </a:pPr>
            <a:r>
              <a:rPr lang="en-US" dirty="0" smtClean="0"/>
              <a:t>				OR</a:t>
            </a:r>
            <a:endParaRPr lang="en-US" dirty="0"/>
          </a:p>
          <a:p>
            <a:pPr marL="0" indent="0">
              <a:buNone/>
            </a:pPr>
            <a:endParaRPr lang="en-US" dirty="0"/>
          </a:p>
          <a:p>
            <a:pPr marL="0" indent="0">
              <a:buNone/>
            </a:pPr>
            <a:r>
              <a:rPr lang="en-US" sz="2000" b="1" dirty="0" smtClean="0"/>
              <a:t>			</a:t>
            </a:r>
            <a:r>
              <a:rPr lang="en-US" sz="2000" dirty="0" err="1"/>
              <a:t>npm</a:t>
            </a:r>
            <a:r>
              <a:rPr lang="en-US" sz="2000" dirty="0"/>
              <a:t> install jest-cli --save-dev</a:t>
            </a:r>
            <a:endParaRPr lang="en-US" sz="2000" b="1" dirty="0"/>
          </a:p>
          <a:p>
            <a:pPr marL="0" indent="0">
              <a:buNone/>
            </a:pPr>
            <a:endParaRPr lang="en-US" sz="2000" dirty="0" smtClean="0"/>
          </a:p>
        </p:txBody>
      </p:sp>
      <p:sp>
        <p:nvSpPr>
          <p:cNvPr id="4" name="Footer Placeholder 3"/>
          <p:cNvSpPr>
            <a:spLocks noGrp="1"/>
          </p:cNvSpPr>
          <p:nvPr>
            <p:ph type="ftr" sz="quarter" idx="11"/>
          </p:nvPr>
        </p:nvSpPr>
        <p:spPr/>
        <p:txBody>
          <a:bodyPr/>
          <a:lstStyle/>
          <a:p>
            <a:r>
              <a:rPr lang="en-US" dirty="0"/>
              <a:t>Learning React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37</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9" name="Picture 8"/>
          <p:cNvPicPr>
            <a:picLocks noChangeAspect="1"/>
          </p:cNvPicPr>
          <p:nvPr/>
        </p:nvPicPr>
        <p:blipFill>
          <a:blip r:embed="rId3"/>
          <a:stretch>
            <a:fillRect/>
          </a:stretch>
        </p:blipFill>
        <p:spPr>
          <a:xfrm>
            <a:off x="489016" y="1366653"/>
            <a:ext cx="6362667" cy="4105678"/>
          </a:xfrm>
          <a:prstGeom prst="rect">
            <a:avLst/>
          </a:prstGeom>
        </p:spPr>
      </p:pic>
      <p:pic>
        <p:nvPicPr>
          <p:cNvPr id="10" name="Picture 9"/>
          <p:cNvPicPr>
            <a:picLocks noChangeAspect="1"/>
          </p:cNvPicPr>
          <p:nvPr/>
        </p:nvPicPr>
        <p:blipFill>
          <a:blip r:embed="rId4"/>
          <a:stretch>
            <a:fillRect/>
          </a:stretch>
        </p:blipFill>
        <p:spPr>
          <a:xfrm>
            <a:off x="3836866" y="5019374"/>
            <a:ext cx="8088303" cy="1173498"/>
          </a:xfrm>
          <a:prstGeom prst="rect">
            <a:avLst/>
          </a:prstGeom>
        </p:spPr>
      </p:pic>
    </p:spTree>
    <p:extLst>
      <p:ext uri="{BB962C8B-B14F-4D97-AF65-F5344CB8AC3E}">
        <p14:creationId xmlns:p14="http://schemas.microsoft.com/office/powerpoint/2010/main" val="29116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Unit testing With JEST</a:t>
            </a:r>
          </a:p>
        </p:txBody>
      </p:sp>
      <p:sp>
        <p:nvSpPr>
          <p:cNvPr id="5" name="Slide Number Placeholder 4"/>
          <p:cNvSpPr>
            <a:spLocks noGrp="1"/>
          </p:cNvSpPr>
          <p:nvPr>
            <p:ph type="sldNum" sz="quarter" idx="12"/>
          </p:nvPr>
        </p:nvSpPr>
        <p:spPr/>
        <p:txBody>
          <a:bodyPr/>
          <a:lstStyle/>
          <a:p>
            <a:fld id="{B777A91B-BF1B-4ECE-B89B-72F2144CF226}" type="slidenum">
              <a:rPr lang="en-US" smtClean="0"/>
              <a:t>38</a:t>
            </a:fld>
            <a:endParaRPr lang="en-US"/>
          </a:p>
        </p:txBody>
      </p:sp>
      <p:pic>
        <p:nvPicPr>
          <p:cNvPr id="7" name="Picture 6"/>
          <p:cNvPicPr>
            <a:picLocks noChangeAspect="1"/>
          </p:cNvPicPr>
          <p:nvPr/>
        </p:nvPicPr>
        <p:blipFill>
          <a:blip r:embed="rId2"/>
          <a:stretch>
            <a:fillRect/>
          </a:stretch>
        </p:blipFill>
        <p:spPr>
          <a:xfrm>
            <a:off x="431040" y="1599909"/>
            <a:ext cx="6648450" cy="4611240"/>
          </a:xfrm>
          <a:prstGeom prst="rect">
            <a:avLst/>
          </a:prstGeom>
        </p:spPr>
      </p:pic>
      <p:sp>
        <p:nvSpPr>
          <p:cNvPr id="9" name="Title 1"/>
          <p:cNvSpPr>
            <a:spLocks noGrp="1"/>
          </p:cNvSpPr>
          <p:nvPr>
            <p:ph type="title"/>
          </p:nvPr>
        </p:nvSpPr>
        <p:spPr>
          <a:xfrm>
            <a:off x="431040" y="129146"/>
            <a:ext cx="10515600" cy="1325563"/>
          </a:xfrm>
        </p:spPr>
        <p:txBody>
          <a:bodyPr/>
          <a:lstStyle/>
          <a:p>
            <a:r>
              <a:rPr lang="en-US" dirty="0" smtClean="0"/>
              <a:t>Test And Result</a:t>
            </a:r>
            <a:endParaRPr lang="en-US" dirty="0"/>
          </a:p>
        </p:txBody>
      </p:sp>
      <p:pic>
        <p:nvPicPr>
          <p:cNvPr id="10" name="Picture 9"/>
          <p:cNvPicPr>
            <a:picLocks noChangeAspect="1"/>
          </p:cNvPicPr>
          <p:nvPr/>
        </p:nvPicPr>
        <p:blipFill>
          <a:blip r:embed="rId3"/>
          <a:stretch>
            <a:fillRect/>
          </a:stretch>
        </p:blipFill>
        <p:spPr>
          <a:xfrm>
            <a:off x="7202242" y="2326648"/>
            <a:ext cx="4848090" cy="1781712"/>
          </a:xfrm>
          <a:prstGeom prst="rect">
            <a:avLst/>
          </a:prstGeom>
        </p:spPr>
      </p:pic>
    </p:spTree>
    <p:extLst>
      <p:ext uri="{BB962C8B-B14F-4D97-AF65-F5344CB8AC3E}">
        <p14:creationId xmlns:p14="http://schemas.microsoft.com/office/powerpoint/2010/main" val="2027190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Jest Directory </a:t>
            </a:r>
            <a:r>
              <a:rPr lang="en-US" dirty="0" smtClean="0"/>
              <a:t>Structure</a:t>
            </a:r>
            <a:endParaRPr lang="en-US" dirty="0"/>
          </a:p>
        </p:txBody>
      </p:sp>
      <p:sp>
        <p:nvSpPr>
          <p:cNvPr id="3" name="Content Placeholder 2"/>
          <p:cNvSpPr>
            <a:spLocks noGrp="1"/>
          </p:cNvSpPr>
          <p:nvPr>
            <p:ph idx="1"/>
          </p:nvPr>
        </p:nvSpPr>
        <p:spPr>
          <a:xfrm>
            <a:off x="838200" y="1825625"/>
            <a:ext cx="6348211" cy="4351338"/>
          </a:xfrm>
        </p:spPr>
        <p:txBody>
          <a:bodyPr/>
          <a:lstStyle/>
          <a:p>
            <a:r>
              <a:rPr lang="en-US" dirty="0" smtClean="0"/>
              <a:t>You can follow the structure as provided by Jest Examples as it creates a folder ‘__tests__’ at top and place all test cases inside it.</a:t>
            </a:r>
          </a:p>
          <a:p>
            <a:pPr marL="0" indent="0">
              <a:buNone/>
            </a:pPr>
            <a:endParaRPr lang="en-US" dirty="0"/>
          </a:p>
        </p:txBody>
      </p:sp>
      <p:sp>
        <p:nvSpPr>
          <p:cNvPr id="4" name="Footer Placeholder 3"/>
          <p:cNvSpPr>
            <a:spLocks noGrp="1"/>
          </p:cNvSpPr>
          <p:nvPr>
            <p:ph type="ftr" sz="quarter" idx="11"/>
          </p:nvPr>
        </p:nvSpPr>
        <p:spPr/>
        <p:txBody>
          <a:bodyPr/>
          <a:lstStyle/>
          <a:p>
            <a:r>
              <a:rPr lang="en-US" dirty="0" smtClean="0"/>
              <a:t>Unit testing With JEST</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39</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0" y="1017529"/>
            <a:ext cx="2809590" cy="4490642"/>
          </a:xfrm>
          <a:prstGeom prst="rect">
            <a:avLst/>
          </a:prstGeom>
        </p:spPr>
      </p:pic>
    </p:spTree>
    <p:extLst>
      <p:ext uri="{BB962C8B-B14F-4D97-AF65-F5344CB8AC3E}">
        <p14:creationId xmlns:p14="http://schemas.microsoft.com/office/powerpoint/2010/main" val="8014307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with Two-way binding</a:t>
            </a:r>
            <a:endParaRPr lang="en-US" dirty="0"/>
          </a:p>
        </p:txBody>
      </p:sp>
      <p:sp>
        <p:nvSpPr>
          <p:cNvPr id="5" name="TextBox 4"/>
          <p:cNvSpPr txBox="1"/>
          <p:nvPr/>
        </p:nvSpPr>
        <p:spPr>
          <a:xfrm>
            <a:off x="1828800" y="4168588"/>
            <a:ext cx="184731" cy="369332"/>
          </a:xfrm>
          <a:prstGeom prst="rect">
            <a:avLst/>
          </a:prstGeom>
          <a:noFill/>
        </p:spPr>
        <p:txBody>
          <a:bodyPr wrap="none" rtlCol="0">
            <a:spAutoFit/>
          </a:bodyPr>
          <a:lstStyle/>
          <a:p>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9237" y="1870075"/>
            <a:ext cx="8262633" cy="4306888"/>
          </a:xfrm>
          <a:prstGeom prst="rect">
            <a:avLst/>
          </a:prstGeom>
        </p:spPr>
      </p:pic>
      <p:sp>
        <p:nvSpPr>
          <p:cNvPr id="7" name="Slide Number Placeholder 6"/>
          <p:cNvSpPr>
            <a:spLocks noGrp="1"/>
          </p:cNvSpPr>
          <p:nvPr>
            <p:ph type="sldNum" sz="quarter" idx="12"/>
          </p:nvPr>
        </p:nvSpPr>
        <p:spPr/>
        <p:txBody>
          <a:bodyPr/>
          <a:lstStyle/>
          <a:p>
            <a:fld id="{B777A91B-BF1B-4ECE-B89B-72F2144CF226}" type="slidenum">
              <a:rPr lang="en-US" smtClean="0"/>
              <a:t>4</a:t>
            </a:fld>
            <a:endParaRPr lang="en-US"/>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
        <p:nvSpPr>
          <p:cNvPr id="9" name="Footer Placeholder 8"/>
          <p:cNvSpPr>
            <a:spLocks noGrp="1"/>
          </p:cNvSpPr>
          <p:nvPr>
            <p:ph type="ftr" sz="quarter" idx="11"/>
          </p:nvPr>
        </p:nvSpPr>
        <p:spPr/>
        <p:txBody>
          <a:bodyPr/>
          <a:lstStyle/>
          <a:p>
            <a:r>
              <a:rPr lang="en-US" dirty="0" smtClean="0"/>
              <a:t>Understanding Flux</a:t>
            </a:r>
            <a:endParaRPr lang="en-US" dirty="0"/>
          </a:p>
        </p:txBody>
      </p:sp>
    </p:spTree>
    <p:extLst>
      <p:ext uri="{BB962C8B-B14F-4D97-AF65-F5344CB8AC3E}">
        <p14:creationId xmlns:p14="http://schemas.microsoft.com/office/powerpoint/2010/main" val="271833815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Thank You</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619492" y="1100670"/>
            <a:ext cx="4881033" cy="3660775"/>
          </a:xfrm>
        </p:spPr>
      </p:pic>
      <p:sp>
        <p:nvSpPr>
          <p:cNvPr id="5" name="Slide Number Placeholder 4"/>
          <p:cNvSpPr>
            <a:spLocks noGrp="1"/>
          </p:cNvSpPr>
          <p:nvPr>
            <p:ph type="sldNum" sz="quarter" idx="12"/>
          </p:nvPr>
        </p:nvSpPr>
        <p:spPr/>
        <p:txBody>
          <a:bodyPr/>
          <a:lstStyle/>
          <a:p>
            <a:fld id="{B777A91B-BF1B-4ECE-B89B-72F2144CF226}" type="slidenum">
              <a:rPr lang="en-US" smtClean="0"/>
              <a:t>40</a:t>
            </a:fld>
            <a:endParaRPr lang="en-US"/>
          </a:p>
        </p:txBody>
      </p:sp>
      <p:sp>
        <p:nvSpPr>
          <p:cNvPr id="9" name="TextBox 8"/>
          <p:cNvSpPr txBox="1"/>
          <p:nvPr/>
        </p:nvSpPr>
        <p:spPr>
          <a:xfrm>
            <a:off x="748317" y="1710263"/>
            <a:ext cx="6027464" cy="2031325"/>
          </a:xfrm>
          <a:prstGeom prst="rect">
            <a:avLst/>
          </a:prstGeom>
          <a:noFill/>
        </p:spPr>
        <p:txBody>
          <a:bodyPr wrap="square" rtlCol="0">
            <a:spAutoFit/>
          </a:bodyPr>
          <a:lstStyle/>
          <a:p>
            <a:r>
              <a:rPr lang="en-US" dirty="0" smtClean="0"/>
              <a:t>	</a:t>
            </a:r>
          </a:p>
          <a:p>
            <a:r>
              <a:rPr lang="en-US" dirty="0"/>
              <a:t>	</a:t>
            </a:r>
            <a:r>
              <a:rPr lang="en-US" dirty="0" smtClean="0"/>
              <a:t>Any questions from the audience please!!!</a:t>
            </a:r>
          </a:p>
          <a:p>
            <a:pPr marL="285750" indent="-285750">
              <a:buFont typeface="Arial" panose="020B0604020202020204" pitchFamily="34" charset="0"/>
              <a:buChar char="•"/>
            </a:pPr>
            <a:endParaRPr lang="en-US" dirty="0" smtClean="0"/>
          </a:p>
          <a:p>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25851806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the </a:t>
            </a:r>
            <a:r>
              <a:rPr lang="en-US" dirty="0"/>
              <a:t>Flux Architecture </a:t>
            </a:r>
          </a:p>
        </p:txBody>
      </p:sp>
      <p:sp>
        <p:nvSpPr>
          <p:cNvPr id="3" name="Content Placeholder 2"/>
          <p:cNvSpPr>
            <a:spLocks noGrp="1"/>
          </p:cNvSpPr>
          <p:nvPr>
            <p:ph idx="1"/>
          </p:nvPr>
        </p:nvSpPr>
        <p:spPr/>
        <p:txBody>
          <a:bodyPr/>
          <a:lstStyle/>
          <a:p>
            <a:pPr marL="0" indent="0">
              <a:buNone/>
            </a:pPr>
            <a:r>
              <a:rPr lang="en-US" dirty="0" smtClean="0"/>
              <a:t>Flux is simply a design pattern that proposes the idea of one way data flow to the view.</a:t>
            </a:r>
          </a:p>
          <a:p>
            <a:pPr marL="0" indent="0">
              <a:buNone/>
            </a:pPr>
            <a:endParaRPr lang="en-US"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203985"/>
            <a:ext cx="10058400" cy="2212848"/>
          </a:xfrm>
          <a:prstGeom prst="rect">
            <a:avLst/>
          </a:prstGeom>
        </p:spPr>
      </p:pic>
      <p:sp>
        <p:nvSpPr>
          <p:cNvPr id="5" name="Footer Placeholder 4"/>
          <p:cNvSpPr>
            <a:spLocks noGrp="1"/>
          </p:cNvSpPr>
          <p:nvPr>
            <p:ph type="ftr" sz="quarter" idx="11"/>
          </p:nvPr>
        </p:nvSpPr>
        <p:spPr/>
        <p:txBody>
          <a:bodyPr/>
          <a:lstStyle/>
          <a:p>
            <a:endParaRPr lang="en-US" smtClean="0"/>
          </a:p>
          <a:p>
            <a:r>
              <a:rPr lang="en-US" smtClean="0"/>
              <a:t>Flux Architecture </a:t>
            </a:r>
          </a:p>
          <a:p>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5</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30241422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the Flux Architecture </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43928" y="1690688"/>
            <a:ext cx="7989744" cy="4351338"/>
          </a:xfrm>
        </p:spPr>
      </p:pic>
      <p:sp>
        <p:nvSpPr>
          <p:cNvPr id="3" name="Footer Placeholder 2"/>
          <p:cNvSpPr>
            <a:spLocks noGrp="1"/>
          </p:cNvSpPr>
          <p:nvPr>
            <p:ph type="ftr" sz="quarter" idx="11"/>
          </p:nvPr>
        </p:nvSpPr>
        <p:spPr/>
        <p:txBody>
          <a:bodyPr/>
          <a:lstStyle/>
          <a:p>
            <a:endParaRPr lang="en-US" smtClean="0"/>
          </a:p>
          <a:p>
            <a:r>
              <a:rPr lang="en-US" smtClean="0"/>
              <a:t>Flux Architecture </a:t>
            </a:r>
          </a:p>
          <a:p>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6</a:t>
            </a:fld>
            <a:endParaRPr lang="en-US"/>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8394289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a:t>
            </a:r>
            <a:r>
              <a:rPr lang="en-US" dirty="0" err="1" smtClean="0"/>
              <a:t>Alt.Js</a:t>
            </a:r>
            <a:endParaRPr lang="en-US" dirty="0"/>
          </a:p>
        </p:txBody>
      </p:sp>
      <p:sp>
        <p:nvSpPr>
          <p:cNvPr id="3" name="Content Placeholder 2"/>
          <p:cNvSpPr>
            <a:spLocks noGrp="1"/>
          </p:cNvSpPr>
          <p:nvPr>
            <p:ph idx="1"/>
          </p:nvPr>
        </p:nvSpPr>
        <p:spPr/>
        <p:txBody>
          <a:bodyPr/>
          <a:lstStyle/>
          <a:p>
            <a:r>
              <a:rPr lang="en-US" dirty="0" smtClean="0"/>
              <a:t>Alt.js provides us an easy and convenient way to implement flux architecture into project.</a:t>
            </a:r>
          </a:p>
          <a:p>
            <a:pPr marL="0" indent="0">
              <a:buNone/>
            </a:pPr>
            <a:r>
              <a:rPr lang="en-US" dirty="0" smtClean="0"/>
              <a:t>		</a:t>
            </a:r>
            <a:r>
              <a:rPr lang="en-US" dirty="0" smtClean="0">
                <a:hlinkClick r:id="rId2"/>
              </a:rPr>
              <a:t>http://alt.js.org/</a:t>
            </a:r>
            <a:endParaRPr lang="en-US" dirty="0" smtClean="0"/>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8369" y="3678564"/>
            <a:ext cx="6211167" cy="1390844"/>
          </a:xfrm>
          <a:prstGeom prst="rect">
            <a:avLst/>
          </a:prstGeom>
        </p:spPr>
      </p:pic>
      <p:sp>
        <p:nvSpPr>
          <p:cNvPr id="5" name="Footer Placeholder 4"/>
          <p:cNvSpPr>
            <a:spLocks noGrp="1"/>
          </p:cNvSpPr>
          <p:nvPr>
            <p:ph type="ftr" sz="quarter" idx="11"/>
          </p:nvPr>
        </p:nvSpPr>
        <p:spPr/>
        <p:txBody>
          <a:bodyPr/>
          <a:lstStyle/>
          <a:p>
            <a:r>
              <a:rPr lang="en-US" dirty="0" smtClean="0"/>
              <a:t>Flux Architecture</a:t>
            </a:r>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7</a:t>
            </a:fld>
            <a:endParaRPr lang="en-US"/>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17829040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brief intro of </a:t>
            </a:r>
            <a:r>
              <a:rPr lang="en-US" dirty="0" err="1" smtClean="0"/>
              <a:t>Ecmascript</a:t>
            </a:r>
            <a:r>
              <a:rPr lang="en-US" dirty="0" smtClean="0"/>
              <a:t> 6</a:t>
            </a:r>
            <a:endParaRPr lang="en-US" dirty="0"/>
          </a:p>
        </p:txBody>
      </p:sp>
      <p:sp>
        <p:nvSpPr>
          <p:cNvPr id="3" name="Content Placeholder 2"/>
          <p:cNvSpPr>
            <a:spLocks noGrp="1"/>
          </p:cNvSpPr>
          <p:nvPr>
            <p:ph idx="1"/>
          </p:nvPr>
        </p:nvSpPr>
        <p:spPr/>
        <p:txBody>
          <a:bodyPr/>
          <a:lstStyle/>
          <a:p>
            <a:r>
              <a:rPr lang="en-US" dirty="0" smtClean="0"/>
              <a:t>Alt.js is meant to use the new features of </a:t>
            </a:r>
            <a:r>
              <a:rPr lang="en-US" dirty="0" err="1" smtClean="0"/>
              <a:t>Ecmascript</a:t>
            </a:r>
            <a:r>
              <a:rPr lang="en-US" dirty="0" smtClean="0"/>
              <a:t> 6. </a:t>
            </a:r>
          </a:p>
          <a:p>
            <a:pPr marL="0" indent="0">
              <a:buNone/>
            </a:pPr>
            <a:r>
              <a:rPr lang="en-US" dirty="0" smtClean="0"/>
              <a:t>			</a:t>
            </a:r>
            <a:endParaRPr lang="en-US" dirty="0"/>
          </a:p>
        </p:txBody>
      </p:sp>
      <p:sp>
        <p:nvSpPr>
          <p:cNvPr id="5" name="Footer Placeholder 4"/>
          <p:cNvSpPr>
            <a:spLocks noGrp="1"/>
          </p:cNvSpPr>
          <p:nvPr>
            <p:ph type="ftr" sz="quarter" idx="11"/>
          </p:nvPr>
        </p:nvSpPr>
        <p:spPr/>
        <p:txBody>
          <a:bodyPr/>
          <a:lstStyle/>
          <a:p>
            <a:r>
              <a:rPr lang="en-US" smtClean="0"/>
              <a:t>Ecmascript 6</a:t>
            </a:r>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8</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7999" y="2341327"/>
            <a:ext cx="7822918" cy="3925329"/>
          </a:xfrm>
          <a:prstGeom prst="rect">
            <a:avLst/>
          </a:prstGeom>
        </p:spPr>
      </p:pic>
    </p:spTree>
    <p:extLst>
      <p:ext uri="{BB962C8B-B14F-4D97-AF65-F5344CB8AC3E}">
        <p14:creationId xmlns:p14="http://schemas.microsoft.com/office/powerpoint/2010/main" val="19098072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Alt provides us?</a:t>
            </a:r>
            <a:endParaRPr lang="en-US" dirty="0"/>
          </a:p>
        </p:txBody>
      </p:sp>
      <p:sp>
        <p:nvSpPr>
          <p:cNvPr id="3" name="Content Placeholder 2"/>
          <p:cNvSpPr>
            <a:spLocks noGrp="1"/>
          </p:cNvSpPr>
          <p:nvPr>
            <p:ph idx="1"/>
          </p:nvPr>
        </p:nvSpPr>
        <p:spPr>
          <a:xfrm>
            <a:off x="4038600" y="1991519"/>
            <a:ext cx="6427694" cy="4351338"/>
          </a:xfrm>
        </p:spPr>
        <p:txBody>
          <a:bodyPr/>
          <a:lstStyle/>
          <a:p>
            <a:r>
              <a:rPr lang="en-US" dirty="0" smtClean="0"/>
              <a:t>Yes </a:t>
            </a:r>
          </a:p>
          <a:p>
            <a:r>
              <a:rPr lang="en-US" dirty="0" smtClean="0"/>
              <a:t>No (we will use react-router)</a:t>
            </a:r>
          </a:p>
          <a:p>
            <a:r>
              <a:rPr lang="en-US" dirty="0" smtClean="0"/>
              <a:t>Yes (Abstract)</a:t>
            </a:r>
          </a:p>
          <a:p>
            <a:r>
              <a:rPr lang="en-US" dirty="0" smtClean="0"/>
              <a:t>Yes (Abstract)</a:t>
            </a:r>
          </a:p>
          <a:p>
            <a:r>
              <a:rPr lang="en-US" dirty="0" smtClean="0"/>
              <a:t>No (we will use jest)</a:t>
            </a:r>
          </a:p>
          <a:p>
            <a:r>
              <a:rPr lang="en-US" dirty="0" smtClean="0"/>
              <a:t>No (we will use react)</a:t>
            </a:r>
          </a:p>
          <a:p>
            <a:r>
              <a:rPr lang="en-US" dirty="0" smtClean="0"/>
              <a:t>Yes		</a:t>
            </a:r>
            <a:endParaRPr lang="en-US" dirty="0"/>
          </a:p>
        </p:txBody>
      </p:sp>
      <p:sp>
        <p:nvSpPr>
          <p:cNvPr id="5" name="Footer Placeholder 4"/>
          <p:cNvSpPr>
            <a:spLocks noGrp="1"/>
          </p:cNvSpPr>
          <p:nvPr>
            <p:ph type="ftr" sz="quarter" idx="11"/>
          </p:nvPr>
        </p:nvSpPr>
        <p:spPr/>
        <p:txBody>
          <a:bodyPr/>
          <a:lstStyle/>
          <a:p>
            <a:r>
              <a:rPr lang="en-US" smtClean="0"/>
              <a:t>Ecmascript 6</a:t>
            </a:r>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9</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
        <p:nvSpPr>
          <p:cNvPr id="8" name="Content Placeholder 2"/>
          <p:cNvSpPr txBox="1">
            <a:spLocks/>
          </p:cNvSpPr>
          <p:nvPr/>
        </p:nvSpPr>
        <p:spPr>
          <a:xfrm>
            <a:off x="990600" y="1978025"/>
            <a:ext cx="425375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Dispatcher </a:t>
            </a:r>
          </a:p>
          <a:p>
            <a:r>
              <a:rPr lang="en-US" dirty="0" smtClean="0"/>
              <a:t>Routing</a:t>
            </a:r>
          </a:p>
          <a:p>
            <a:r>
              <a:rPr lang="en-US" dirty="0" smtClean="0"/>
              <a:t>Stores</a:t>
            </a:r>
          </a:p>
          <a:p>
            <a:r>
              <a:rPr lang="en-US" dirty="0" smtClean="0"/>
              <a:t>Actions</a:t>
            </a:r>
          </a:p>
          <a:p>
            <a:r>
              <a:rPr lang="en-US" dirty="0" smtClean="0"/>
              <a:t>Unit Testing</a:t>
            </a:r>
          </a:p>
          <a:p>
            <a:r>
              <a:rPr lang="en-US" dirty="0" smtClean="0"/>
              <a:t>Views </a:t>
            </a:r>
          </a:p>
          <a:p>
            <a:r>
              <a:rPr lang="en-US" dirty="0" smtClean="0"/>
              <a:t>Flexible Directory Structure			</a:t>
            </a:r>
            <a:endParaRPr lang="en-US" dirty="0"/>
          </a:p>
        </p:txBody>
      </p:sp>
    </p:spTree>
    <p:extLst>
      <p:ext uri="{BB962C8B-B14F-4D97-AF65-F5344CB8AC3E}">
        <p14:creationId xmlns:p14="http://schemas.microsoft.com/office/powerpoint/2010/main" val="427908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1_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1133</TotalTime>
  <Words>1479</Words>
  <Application>Microsoft Office PowerPoint</Application>
  <PresentationFormat>Widescreen</PresentationFormat>
  <Paragraphs>318</Paragraphs>
  <Slides>40</Slides>
  <Notes>21</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40</vt:i4>
      </vt:variant>
    </vt:vector>
  </HeadingPairs>
  <TitlesOfParts>
    <vt:vector size="48" baseType="lpstr">
      <vt:lpstr>Arial</vt:lpstr>
      <vt:lpstr>Calibri</vt:lpstr>
      <vt:lpstr>Calibri Light</vt:lpstr>
      <vt:lpstr>Trebuchet MS</vt:lpstr>
      <vt:lpstr>Wingdings 3</vt:lpstr>
      <vt:lpstr>Office Theme</vt:lpstr>
      <vt:lpstr>Facet</vt:lpstr>
      <vt:lpstr>1_Facet</vt:lpstr>
      <vt:lpstr>Web Training Session</vt:lpstr>
      <vt:lpstr>Agenda</vt:lpstr>
      <vt:lpstr>Introducing Flux Architecture</vt:lpstr>
      <vt:lpstr>Problem with Two-way binding</vt:lpstr>
      <vt:lpstr>Understanding the Flux Architecture </vt:lpstr>
      <vt:lpstr>Understanding the Flux Architecture </vt:lpstr>
      <vt:lpstr>Introducing Alt.Js</vt:lpstr>
      <vt:lpstr>A brief intro of Ecmascript 6</vt:lpstr>
      <vt:lpstr>What Alt provides us?</vt:lpstr>
      <vt:lpstr>Learn Alt with an example</vt:lpstr>
      <vt:lpstr>Alt Directory Structure</vt:lpstr>
      <vt:lpstr>Initiating Alt application</vt:lpstr>
      <vt:lpstr>Alt Actions</vt:lpstr>
      <vt:lpstr>Alt Stores</vt:lpstr>
      <vt:lpstr>Alt Views</vt:lpstr>
      <vt:lpstr>Introducing React Js</vt:lpstr>
      <vt:lpstr>Introducing React Js</vt:lpstr>
      <vt:lpstr>React Installation</vt:lpstr>
      <vt:lpstr>The JSX syntax</vt:lpstr>
      <vt:lpstr>Hello World</vt:lpstr>
      <vt:lpstr>React Component</vt:lpstr>
      <vt:lpstr>Stateful Component</vt:lpstr>
      <vt:lpstr>Html Attributes in React</vt:lpstr>
      <vt:lpstr>PowerPoint Presentation</vt:lpstr>
      <vt:lpstr>Using React Component as Alt View</vt:lpstr>
      <vt:lpstr>Alt Component</vt:lpstr>
      <vt:lpstr>Alt Component</vt:lpstr>
      <vt:lpstr>Rendering Component</vt:lpstr>
      <vt:lpstr>Jsx Compilation and ES6 to 5 Transformation</vt:lpstr>
      <vt:lpstr>Build and Run</vt:lpstr>
      <vt:lpstr>PowerPoint Presentation</vt:lpstr>
      <vt:lpstr>Introducing hash routes</vt:lpstr>
      <vt:lpstr>Introducing hash routes</vt:lpstr>
      <vt:lpstr>Introducing hash routes</vt:lpstr>
      <vt:lpstr>Unit tests</vt:lpstr>
      <vt:lpstr>Using Jest</vt:lpstr>
      <vt:lpstr>Jest Installation</vt:lpstr>
      <vt:lpstr>Test And Result</vt:lpstr>
      <vt:lpstr>Jest Directory Structure</vt:lpstr>
      <vt:lpstr> 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React.Js</dc:title>
  <dc:creator>V_D</dc:creator>
  <cp:lastModifiedBy>V_D</cp:lastModifiedBy>
  <cp:revision>152</cp:revision>
  <dcterms:created xsi:type="dcterms:W3CDTF">2015-12-16T02:18:09Z</dcterms:created>
  <dcterms:modified xsi:type="dcterms:W3CDTF">2015-12-29T05:52:53Z</dcterms:modified>
</cp:coreProperties>
</file>