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 id="2147483690" r:id="rId2"/>
    <p:sldMasterId id="2147483707" r:id="rId3"/>
  </p:sldMasterIdLst>
  <p:notesMasterIdLst>
    <p:notesMasterId r:id="rId43"/>
  </p:notesMasterIdLst>
  <p:handoutMasterIdLst>
    <p:handoutMasterId r:id="rId44"/>
  </p:handoutMasterIdLst>
  <p:sldIdLst>
    <p:sldId id="309" r:id="rId4"/>
    <p:sldId id="270" r:id="rId5"/>
    <p:sldId id="302" r:id="rId6"/>
    <p:sldId id="271" r:id="rId7"/>
    <p:sldId id="276" r:id="rId8"/>
    <p:sldId id="263" r:id="rId9"/>
    <p:sldId id="264" r:id="rId10"/>
    <p:sldId id="318" r:id="rId11"/>
    <p:sldId id="322" r:id="rId12"/>
    <p:sldId id="312" r:id="rId13"/>
    <p:sldId id="313" r:id="rId14"/>
    <p:sldId id="314" r:id="rId15"/>
    <p:sldId id="287" r:id="rId16"/>
    <p:sldId id="315" r:id="rId17"/>
    <p:sldId id="289" r:id="rId18"/>
    <p:sldId id="284" r:id="rId19"/>
    <p:sldId id="286" r:id="rId20"/>
    <p:sldId id="269" r:id="rId21"/>
    <p:sldId id="258" r:id="rId22"/>
    <p:sldId id="259" r:id="rId23"/>
    <p:sldId id="291" r:id="rId24"/>
    <p:sldId id="261" r:id="rId25"/>
    <p:sldId id="293" r:id="rId26"/>
    <p:sldId id="316" r:id="rId27"/>
    <p:sldId id="298" r:id="rId28"/>
    <p:sldId id="296" r:id="rId29"/>
    <p:sldId id="321" r:id="rId30"/>
    <p:sldId id="323" r:id="rId31"/>
    <p:sldId id="301" r:id="rId32"/>
    <p:sldId id="317" r:id="rId33"/>
    <p:sldId id="324" r:id="rId34"/>
    <p:sldId id="325" r:id="rId35"/>
    <p:sldId id="326" r:id="rId36"/>
    <p:sldId id="320" r:id="rId37"/>
    <p:sldId id="268" r:id="rId38"/>
    <p:sldId id="306" r:id="rId39"/>
    <p:sldId id="319" r:id="rId40"/>
    <p:sldId id="304" r:id="rId41"/>
    <p:sldId id="31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FD9B8E-C96D-4966-AB0C-65054ECE24DD}">
          <p14:sldIdLst>
            <p14:sldId id="309"/>
            <p14:sldId id="270"/>
            <p14:sldId id="302"/>
            <p14:sldId id="271"/>
            <p14:sldId id="276"/>
            <p14:sldId id="263"/>
            <p14:sldId id="264"/>
            <p14:sldId id="318"/>
            <p14:sldId id="322"/>
            <p14:sldId id="312"/>
            <p14:sldId id="313"/>
            <p14:sldId id="314"/>
            <p14:sldId id="287"/>
            <p14:sldId id="315"/>
            <p14:sldId id="289"/>
            <p14:sldId id="284"/>
            <p14:sldId id="286"/>
            <p14:sldId id="269"/>
            <p14:sldId id="258"/>
            <p14:sldId id="259"/>
            <p14:sldId id="291"/>
            <p14:sldId id="261"/>
            <p14:sldId id="293"/>
            <p14:sldId id="316"/>
            <p14:sldId id="298"/>
            <p14:sldId id="296"/>
            <p14:sldId id="321"/>
            <p14:sldId id="323"/>
            <p14:sldId id="301"/>
            <p14:sldId id="317"/>
            <p14:sldId id="324"/>
            <p14:sldId id="325"/>
            <p14:sldId id="326"/>
            <p14:sldId id="320"/>
            <p14:sldId id="268"/>
            <p14:sldId id="306"/>
            <p14:sldId id="319"/>
            <p14:sldId id="304"/>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5140" autoAdjust="0"/>
  </p:normalViewPr>
  <p:slideViewPr>
    <p:cSldViewPr snapToGrid="0">
      <p:cViewPr varScale="1">
        <p:scale>
          <a:sx n="54" d="100"/>
          <a:sy n="54" d="100"/>
        </p:scale>
        <p:origin x="13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FB67D1-B930-45EB-8ABD-6B5C9D4B80D1}" type="datetimeFigureOut">
              <a:rPr lang="en-US" smtClean="0"/>
              <a:t>12/28/2015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F009B3-D1C4-4F25-AC27-38EB6DBF6410}" type="slidenum">
              <a:rPr lang="en-US" smtClean="0"/>
              <a:t>‹#›</a:t>
            </a:fld>
            <a:endParaRPr lang="en-US"/>
          </a:p>
        </p:txBody>
      </p:sp>
    </p:spTree>
    <p:extLst>
      <p:ext uri="{BB962C8B-B14F-4D97-AF65-F5344CB8AC3E}">
        <p14:creationId xmlns:p14="http://schemas.microsoft.com/office/powerpoint/2010/main" val="50401024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1B4B99-2273-4D0F-B50E-7680EF1753AD}" type="datetimeFigureOut">
              <a:rPr lang="en-US" smtClean="0"/>
              <a:t>12/28/2015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06FEA-4AFC-4465-8ABD-ECC3D411179B}" type="slidenum">
              <a:rPr lang="en-US" smtClean="0"/>
              <a:t>‹#›</a:t>
            </a:fld>
            <a:endParaRPr lang="en-US"/>
          </a:p>
        </p:txBody>
      </p:sp>
    </p:spTree>
    <p:extLst>
      <p:ext uri="{BB962C8B-B14F-4D97-AF65-F5344CB8AC3E}">
        <p14:creationId xmlns:p14="http://schemas.microsoft.com/office/powerpoint/2010/main" val="56754431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206FEA-4AFC-4465-8ABD-ECC3D411179B}" type="slidenum">
              <a:rPr lang="en-US" smtClean="0"/>
              <a:t>2</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283872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Put the following code in TodoActions.js</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13</a:t>
            </a:fld>
            <a:endParaRPr lang="en-US"/>
          </a:p>
        </p:txBody>
      </p:sp>
    </p:spTree>
    <p:extLst>
      <p:ext uri="{BB962C8B-B14F-4D97-AF65-F5344CB8AC3E}">
        <p14:creationId xmlns:p14="http://schemas.microsoft.com/office/powerpoint/2010/main" val="3369049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Put the following code in TodoStore.js</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14</a:t>
            </a:fld>
            <a:endParaRPr lang="en-US"/>
          </a:p>
        </p:txBody>
      </p:sp>
    </p:spTree>
    <p:extLst>
      <p:ext uri="{BB962C8B-B14F-4D97-AF65-F5344CB8AC3E}">
        <p14:creationId xmlns:p14="http://schemas.microsoft.com/office/powerpoint/2010/main" val="2863549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206FEA-4AFC-4465-8ABD-ECC3D411179B}" type="slidenum">
              <a:rPr lang="en-US" smtClean="0"/>
              <a:t>23</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4238810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learned the React rendering enough so far.</a:t>
            </a:r>
          </a:p>
          <a:p>
            <a:r>
              <a:rPr lang="en-US" dirty="0" smtClean="0"/>
              <a:t>Lets use a react view in our app to render the </a:t>
            </a:r>
            <a:r>
              <a:rPr lang="en-US" dirty="0" err="1" smtClean="0"/>
              <a:t>todos</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24</a:t>
            </a:fld>
            <a:endParaRPr lang="en-US"/>
          </a:p>
        </p:txBody>
      </p:sp>
    </p:spTree>
    <p:extLst>
      <p:ext uri="{BB962C8B-B14F-4D97-AF65-F5344CB8AC3E}">
        <p14:creationId xmlns:p14="http://schemas.microsoft.com/office/powerpoint/2010/main" val="3701715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200" dirty="0" smtClean="0"/>
              <a:t>We need to pass the alt store’s state data to the view.</a:t>
            </a:r>
          </a:p>
          <a:p>
            <a:endParaRPr lang="en-US" sz="1200" dirty="0" smtClean="0"/>
          </a:p>
          <a:p>
            <a:r>
              <a:rPr lang="en-US" sz="1200" dirty="0" smtClean="0"/>
              <a:t>Alt provides a built-in components that binds an specific store to the specific view. This is known as Component Container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will actually pass the state data from the store to the view as a prop. Hence the Customer component can now access the state data from Customer Store </a:t>
            </a:r>
            <a:r>
              <a:rPr lang="en-US" sz="1200" dirty="0" err="1" smtClean="0"/>
              <a:t>i.e</a:t>
            </a:r>
            <a:r>
              <a:rPr lang="en-US" sz="1200" dirty="0" smtClean="0"/>
              <a:t> customers from its prop.</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25</a:t>
            </a:fld>
            <a:endParaRPr lang="en-US"/>
          </a:p>
        </p:txBody>
      </p:sp>
    </p:spTree>
    <p:extLst>
      <p:ext uri="{BB962C8B-B14F-4D97-AF65-F5344CB8AC3E}">
        <p14:creationId xmlns:p14="http://schemas.microsoft.com/office/powerpoint/2010/main" val="2010599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 the following code in Todos.js of component directory</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26</a:t>
            </a:fld>
            <a:endParaRPr lang="en-US"/>
          </a:p>
        </p:txBody>
      </p:sp>
    </p:spTree>
    <p:extLst>
      <p:ext uri="{BB962C8B-B14F-4D97-AF65-F5344CB8AC3E}">
        <p14:creationId xmlns:p14="http://schemas.microsoft.com/office/powerpoint/2010/main" val="1555669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 the following code in Todos.js of component directory</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27</a:t>
            </a:fld>
            <a:endParaRPr lang="en-US"/>
          </a:p>
        </p:txBody>
      </p:sp>
    </p:spTree>
    <p:extLst>
      <p:ext uri="{BB962C8B-B14F-4D97-AF65-F5344CB8AC3E}">
        <p14:creationId xmlns:p14="http://schemas.microsoft.com/office/powerpoint/2010/main" val="3944715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a:t>
            </a:r>
            <a:r>
              <a:rPr lang="en-US" sz="1200" baseline="0" dirty="0" smtClean="0"/>
              <a:t> the code in index.html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And in app.js</a:t>
            </a:r>
            <a:endParaRPr lang="en-US" sz="1200"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28</a:t>
            </a:fld>
            <a:endParaRPr lang="en-US"/>
          </a:p>
        </p:txBody>
      </p:sp>
    </p:spTree>
    <p:extLst>
      <p:ext uri="{BB962C8B-B14F-4D97-AF65-F5344CB8AC3E}">
        <p14:creationId xmlns:p14="http://schemas.microsoft.com/office/powerpoint/2010/main" val="2837921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Put the following configuration in </a:t>
            </a:r>
            <a:r>
              <a:rPr lang="en-US" sz="1200" dirty="0" err="1" smtClean="0"/>
              <a:t>package.json</a:t>
            </a:r>
            <a:r>
              <a:rPr lang="en-US" sz="1200" dirty="0" smtClean="0"/>
              <a:t> which contains all the required dependencies. </a:t>
            </a:r>
          </a:p>
          <a:p>
            <a:endParaRPr lang="en-US" sz="1200" dirty="0" smtClean="0"/>
          </a:p>
          <a:p>
            <a:r>
              <a:rPr lang="en-US" sz="1200" dirty="0" smtClean="0"/>
              <a:t>Then use the commands “</a:t>
            </a:r>
            <a:r>
              <a:rPr lang="en-US" sz="1200" dirty="0" err="1" smtClean="0"/>
              <a:t>npm</a:t>
            </a:r>
            <a:r>
              <a:rPr lang="en-US" sz="1200" dirty="0" smtClean="0"/>
              <a:t> install” and “</a:t>
            </a:r>
            <a:r>
              <a:rPr lang="en-US" sz="1200" dirty="0" err="1" smtClean="0"/>
              <a:t>npm</a:t>
            </a:r>
            <a:r>
              <a:rPr lang="en-US" sz="1200" dirty="0" smtClean="0"/>
              <a:t> run build” to install the required dependencies and build the code </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30</a:t>
            </a:fld>
            <a:endParaRPr lang="en-US"/>
          </a:p>
        </p:txBody>
      </p:sp>
    </p:spTree>
    <p:extLst>
      <p:ext uri="{BB962C8B-B14F-4D97-AF65-F5344CB8AC3E}">
        <p14:creationId xmlns:p14="http://schemas.microsoft.com/office/powerpoint/2010/main" val="527664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31</a:t>
            </a:fld>
            <a:endParaRPr lang="en-US"/>
          </a:p>
        </p:txBody>
      </p:sp>
    </p:spTree>
    <p:extLst>
      <p:ext uri="{BB962C8B-B14F-4D97-AF65-F5344CB8AC3E}">
        <p14:creationId xmlns:p14="http://schemas.microsoft.com/office/powerpoint/2010/main" val="203993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smtClean="0"/>
              <a:t>Views re rendering too much.</a:t>
            </a:r>
          </a:p>
          <a:p>
            <a:pPr marL="285750" indent="-285750">
              <a:buFont typeface="Arial" panose="020B0604020202020204" pitchFamily="34" charset="0"/>
              <a:buChar char="•"/>
            </a:pPr>
            <a:r>
              <a:rPr lang="en-US" dirty="0" smtClean="0"/>
              <a:t>Makes a page of real time data heavy to render.</a:t>
            </a:r>
          </a:p>
          <a:p>
            <a:pPr marL="285750" indent="-285750">
              <a:buFont typeface="Arial" panose="020B0604020202020204" pitchFamily="34" charset="0"/>
              <a:buChar char="•"/>
            </a:pPr>
            <a:r>
              <a:rPr lang="en-US" dirty="0" smtClean="0"/>
              <a:t>Two way data flow make it difficult to debug a problem.</a:t>
            </a:r>
          </a:p>
          <a:p>
            <a:pPr marL="285750" indent="-285750">
              <a:buFont typeface="Arial" panose="020B0604020202020204" pitchFamily="34" charset="0"/>
              <a:buChar char="•"/>
            </a:pPr>
            <a:r>
              <a:rPr lang="en-US" dirty="0" smtClean="0"/>
              <a:t>MVC did not scale well for Facebook’s huge codebase. The main problem for them was the bidirectional </a:t>
            </a:r>
          </a:p>
          <a:p>
            <a:r>
              <a:rPr lang="en-US" dirty="0" smtClean="0"/>
              <a:t>     communication, where one change can loop back and have cascading effects across the codebase </a:t>
            </a:r>
          </a:p>
          <a:p>
            <a:r>
              <a:rPr lang="en-US" dirty="0" smtClean="0"/>
              <a:t>     (making things very complicated to debug and understand).</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a:t>
            </a:fld>
            <a:endParaRPr lang="en-US"/>
          </a:p>
        </p:txBody>
      </p:sp>
    </p:spTree>
    <p:extLst>
      <p:ext uri="{BB962C8B-B14F-4D97-AF65-F5344CB8AC3E}">
        <p14:creationId xmlns:p14="http://schemas.microsoft.com/office/powerpoint/2010/main" val="2624536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32</a:t>
            </a:fld>
            <a:endParaRPr lang="en-US"/>
          </a:p>
        </p:txBody>
      </p:sp>
    </p:spTree>
    <p:extLst>
      <p:ext uri="{BB962C8B-B14F-4D97-AF65-F5344CB8AC3E}">
        <p14:creationId xmlns:p14="http://schemas.microsoft.com/office/powerpoint/2010/main" val="9066555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33</a:t>
            </a:fld>
            <a:endParaRPr lang="en-US"/>
          </a:p>
        </p:txBody>
      </p:sp>
    </p:spTree>
    <p:extLst>
      <p:ext uri="{BB962C8B-B14F-4D97-AF65-F5344CB8AC3E}">
        <p14:creationId xmlns:p14="http://schemas.microsoft.com/office/powerpoint/2010/main" val="2992053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creates mash between</a:t>
            </a:r>
            <a:r>
              <a:rPr lang="en-US" baseline="0" dirty="0" smtClean="0"/>
              <a:t> model and views</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4</a:t>
            </a:fld>
            <a:endParaRPr lang="en-US"/>
          </a:p>
        </p:txBody>
      </p:sp>
    </p:spTree>
    <p:extLst>
      <p:ext uri="{BB962C8B-B14F-4D97-AF65-F5344CB8AC3E}">
        <p14:creationId xmlns:p14="http://schemas.microsoft.com/office/powerpoint/2010/main" val="781760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Actions </a:t>
            </a:r>
            <a:r>
              <a:rPr lang="en-US" dirty="0" smtClean="0"/>
              <a:t>are the triggers that are initiated by the view or some other components of an application.</a:t>
            </a:r>
            <a:endParaRPr lang="en-US" b="1" dirty="0" smtClean="0"/>
          </a:p>
          <a:p>
            <a:r>
              <a:rPr lang="en-US" b="1" dirty="0" smtClean="0"/>
              <a:t>Dispatcher </a:t>
            </a:r>
            <a:r>
              <a:rPr lang="en-US" dirty="0" smtClean="0"/>
              <a:t>catches the action and dispatch it to its respective stores where the corresponding actions was registered.</a:t>
            </a:r>
            <a:endParaRPr lang="en-US" b="1" dirty="0" smtClean="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a:p>
            <a:r>
              <a:rPr lang="en-US" b="1" dirty="0" smtClean="0"/>
              <a:t>Views </a:t>
            </a:r>
            <a:r>
              <a:rPr lang="en-US" dirty="0" smtClean="0"/>
              <a:t>are the front end components to render the data coming from the stores. Views can then again initiate some action to the dispatcher.</a:t>
            </a:r>
            <a:endParaRPr lang="en-US" b="1"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6</a:t>
            </a:fld>
            <a:endParaRPr lang="en-US"/>
          </a:p>
        </p:txBody>
      </p:sp>
    </p:spTree>
    <p:extLst>
      <p:ext uri="{BB962C8B-B14F-4D97-AF65-F5344CB8AC3E}">
        <p14:creationId xmlns:p14="http://schemas.microsoft.com/office/powerpoint/2010/main" val="1284779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Alt.js is meant to use the new features of </a:t>
            </a:r>
            <a:r>
              <a:rPr lang="en-US" dirty="0" err="1" smtClean="0"/>
              <a:t>Ecmascript</a:t>
            </a:r>
            <a:r>
              <a:rPr lang="en-US" dirty="0" smtClean="0"/>
              <a:t> 6. </a:t>
            </a:r>
          </a:p>
          <a:p>
            <a:r>
              <a:rPr lang="en-US" dirty="0" smtClean="0"/>
              <a:t>We will use classes of ES6 in our sample application. </a:t>
            </a:r>
          </a:p>
          <a:p>
            <a:r>
              <a:rPr lang="en-US" dirty="0" smtClean="0"/>
              <a:t>Therefore some transformer is needed to make the ES6 code compatible to the browsers that only know ES5</a:t>
            </a:r>
          </a:p>
          <a:p>
            <a:r>
              <a:rPr lang="en-US" dirty="0" smtClean="0"/>
              <a:t>Will discuss it later</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8</a:t>
            </a:fld>
            <a:endParaRPr lang="en-US"/>
          </a:p>
        </p:txBody>
      </p:sp>
    </p:spTree>
    <p:extLst>
      <p:ext uri="{BB962C8B-B14F-4D97-AF65-F5344CB8AC3E}">
        <p14:creationId xmlns:p14="http://schemas.microsoft.com/office/powerpoint/2010/main" val="171942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9</a:t>
            </a:fld>
            <a:endParaRPr lang="en-US"/>
          </a:p>
        </p:txBody>
      </p:sp>
    </p:spTree>
    <p:extLst>
      <p:ext uri="{BB962C8B-B14F-4D97-AF65-F5344CB8AC3E}">
        <p14:creationId xmlns:p14="http://schemas.microsoft.com/office/powerpoint/2010/main" val="2698405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t>
            </a:r>
            <a:r>
              <a:rPr lang="en-US" dirty="0" err="1" smtClean="0"/>
              <a:t>npm</a:t>
            </a:r>
            <a:r>
              <a:rPr lang="en-US" dirty="0" smtClean="0"/>
              <a:t> we can run the following command at the root of the directory</a:t>
            </a:r>
          </a:p>
          <a:p>
            <a:r>
              <a:rPr lang="en-US" smtClean="0"/>
              <a:t>This </a:t>
            </a:r>
            <a:r>
              <a:rPr lang="en-US" dirty="0" smtClean="0"/>
              <a:t>will install the require node modules of alt to the project directory</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10</a:t>
            </a:fld>
            <a:endParaRPr lang="en-US"/>
          </a:p>
        </p:txBody>
      </p:sp>
    </p:spTree>
    <p:extLst>
      <p:ext uri="{BB962C8B-B14F-4D97-AF65-F5344CB8AC3E}">
        <p14:creationId xmlns:p14="http://schemas.microsoft.com/office/powerpoint/2010/main" val="1093796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now setup an alt app in </a:t>
            </a:r>
            <a:r>
              <a:rPr lang="en-US" dirty="0" err="1" smtClean="0"/>
              <a:t>todos</a:t>
            </a:r>
            <a:r>
              <a:rPr lang="en-US" dirty="0" smtClean="0"/>
              <a:t> folder.</a:t>
            </a:r>
          </a:p>
          <a:p>
            <a:r>
              <a:rPr lang="en-US" dirty="0" smtClean="0"/>
              <a:t>In which all our </a:t>
            </a:r>
            <a:r>
              <a:rPr lang="en-US" dirty="0" err="1" smtClean="0"/>
              <a:t>Js</a:t>
            </a:r>
            <a:r>
              <a:rPr lang="en-US" dirty="0" smtClean="0"/>
              <a:t> code resides in the </a:t>
            </a:r>
            <a:r>
              <a:rPr lang="en-US" dirty="0" err="1" smtClean="0"/>
              <a:t>src</a:t>
            </a:r>
            <a:r>
              <a:rPr lang="en-US" dirty="0" smtClean="0"/>
              <a:t> directory</a:t>
            </a:r>
          </a:p>
          <a:p>
            <a:r>
              <a:rPr lang="en-US" dirty="0" smtClean="0"/>
              <a:t>We added the require files in the their respective folders</a:t>
            </a:r>
          </a:p>
          <a:p>
            <a:r>
              <a:rPr lang="en-US" dirty="0" smtClean="0"/>
              <a:t>Also The Index.html page added at the root which will be starting view</a:t>
            </a:r>
          </a:p>
          <a:p>
            <a:r>
              <a:rPr lang="en-US" dirty="0" smtClean="0"/>
              <a:t>And a </a:t>
            </a:r>
            <a:r>
              <a:rPr lang="en-US" dirty="0" err="1" smtClean="0"/>
              <a:t>package.json</a:t>
            </a:r>
            <a:r>
              <a:rPr lang="en-US" dirty="0" smtClean="0"/>
              <a:t> file for project’s </a:t>
            </a:r>
            <a:r>
              <a:rPr lang="en-US" dirty="0" err="1" smtClean="0"/>
              <a:t>npm</a:t>
            </a:r>
            <a:r>
              <a:rPr lang="en-US" dirty="0" smtClean="0"/>
              <a:t> configuration</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11</a:t>
            </a:fld>
            <a:endParaRPr lang="en-US"/>
          </a:p>
        </p:txBody>
      </p:sp>
    </p:spTree>
    <p:extLst>
      <p:ext uri="{BB962C8B-B14F-4D97-AF65-F5344CB8AC3E}">
        <p14:creationId xmlns:p14="http://schemas.microsoft.com/office/powerpoint/2010/main" val="2416653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Open up </a:t>
            </a:r>
            <a:r>
              <a:rPr lang="en-US" sz="1200" dirty="0" err="1" smtClean="0"/>
              <a:t>tha</a:t>
            </a:r>
            <a:r>
              <a:rPr lang="en-US" sz="1200" dirty="0" smtClean="0"/>
              <a:t> Alt.js and use the following code that will initiate the alt object. </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12</a:t>
            </a:fld>
            <a:endParaRPr lang="en-US"/>
          </a:p>
        </p:txBody>
      </p:sp>
    </p:spTree>
    <p:extLst>
      <p:ext uri="{BB962C8B-B14F-4D97-AF65-F5344CB8AC3E}">
        <p14:creationId xmlns:p14="http://schemas.microsoft.com/office/powerpoint/2010/main" val="3686265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3EB834-E7B8-409E-81B9-982E8459DCCC}"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57742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9D2895-FC19-48B1-B748-C2413DEA71C1}"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92428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00C3C-F0B8-47F0-94A4-AC32EEBC5F82}"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68892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1644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02949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04854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40002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4475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50998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363531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09703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D12459-9C40-4044-BF33-9A5B25D48414}"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66689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884382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9666206"/>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3401582"/>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91092703"/>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3561358"/>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1401728"/>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41264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6300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4284903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63777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753599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475586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455786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391118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629255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6017744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248779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821634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650735435"/>
      </p:ext>
    </p:extLst>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9295456"/>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1963581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9674DB-8137-4B07-9101-81EA67E66245}"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296245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5785508"/>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39450330"/>
      </p:ext>
    </p:extLst>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079883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0669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4C8895-3746-40DA-994F-BCAD26497945}" type="datetime1">
              <a:rPr lang="en-US" smtClean="0"/>
              <a:t>12/28/2015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4971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5C878A-3BFB-4C42-913C-C7DB5AC5AA08}" type="datetime1">
              <a:rPr lang="en-US" smtClean="0"/>
              <a:t>12/28/2015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56249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81695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5599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425519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A9C83-92CC-43F7-A504-00D1A2E6CB6D}" type="datetime1">
              <a:rPr lang="en-US" smtClean="0"/>
              <a:t>12/28/2015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41185982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12/28/2015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99371106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12/28/2015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443737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facebook.github.io/jest/"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3.jpe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alt.js.org/"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Training Session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788" y="880008"/>
            <a:ext cx="4193214" cy="3881437"/>
          </a:xfrm>
        </p:spPr>
      </p:pic>
      <p:sp>
        <p:nvSpPr>
          <p:cNvPr id="5" name="Slide Number Placeholder 4"/>
          <p:cNvSpPr>
            <a:spLocks noGrp="1"/>
          </p:cNvSpPr>
          <p:nvPr>
            <p:ph type="sldNum" sz="quarter" idx="12"/>
          </p:nvPr>
        </p:nvSpPr>
        <p:spPr/>
        <p:txBody>
          <a:bodyPr/>
          <a:lstStyle/>
          <a:p>
            <a:fld id="{B777A91B-BF1B-4ECE-B89B-72F2144CF226}" type="slidenum">
              <a:rPr lang="en-US" smtClean="0"/>
              <a:t>1</a:t>
            </a:fld>
            <a:endParaRPr lang="en-US"/>
          </a:p>
        </p:txBody>
      </p:sp>
      <p:sp>
        <p:nvSpPr>
          <p:cNvPr id="9" name="TextBox 8"/>
          <p:cNvSpPr txBox="1"/>
          <p:nvPr/>
        </p:nvSpPr>
        <p:spPr>
          <a:xfrm>
            <a:off x="732486" y="4761445"/>
            <a:ext cx="5745144" cy="3139321"/>
          </a:xfrm>
          <a:prstGeom prst="rect">
            <a:avLst/>
          </a:prstGeom>
          <a:noFill/>
        </p:spPr>
        <p:txBody>
          <a:bodyPr wrap="square" rtlCol="0">
            <a:spAutoFit/>
          </a:bodyPr>
          <a:lstStyle/>
          <a:p>
            <a:r>
              <a:rPr lang="en-US" dirty="0" smtClean="0"/>
              <a:t>Audience:</a:t>
            </a:r>
          </a:p>
          <a:p>
            <a:pPr marL="285750" indent="-285750">
              <a:buFont typeface="Arial" panose="020B0604020202020204" pitchFamily="34" charset="0"/>
              <a:buChar char="•"/>
            </a:pPr>
            <a:r>
              <a:rPr lang="en-US" dirty="0" smtClean="0"/>
              <a:t>Tech Leads and developers @</a:t>
            </a:r>
            <a:r>
              <a:rPr lang="en-US" dirty="0" err="1" smtClean="0"/>
              <a:t>VentureDive</a:t>
            </a:r>
            <a:r>
              <a:rPr lang="en-US" dirty="0" smtClean="0"/>
              <a:t>.</a:t>
            </a:r>
          </a:p>
          <a:p>
            <a:endParaRPr lang="en-US" dirty="0" smtClean="0"/>
          </a:p>
          <a:p>
            <a:r>
              <a:rPr lang="en-US" dirty="0" smtClean="0"/>
              <a:t>Presented By:</a:t>
            </a:r>
          </a:p>
          <a:p>
            <a:pPr marL="285750" indent="-285750">
              <a:buFont typeface="Arial" panose="020B0604020202020204" pitchFamily="34" charset="0"/>
              <a:buChar char="•"/>
            </a:pPr>
            <a:r>
              <a:rPr lang="en-US" dirty="0" err="1" smtClean="0"/>
              <a:t>Mr</a:t>
            </a:r>
            <a:r>
              <a:rPr lang="en-US" dirty="0" smtClean="0"/>
              <a:t> Abdul </a:t>
            </a:r>
            <a:r>
              <a:rPr lang="en-US" dirty="0" err="1" smtClean="0"/>
              <a:t>Wahab</a:t>
            </a:r>
            <a:endParaRPr lang="en-US" dirty="0" smtClean="0"/>
          </a:p>
          <a:p>
            <a:pPr marL="285750" indent="-285750">
              <a:buFont typeface="Arial" panose="020B0604020202020204" pitchFamily="34" charset="0"/>
              <a:buChar char="•"/>
            </a:pPr>
            <a:r>
              <a:rPr lang="en-US" dirty="0" err="1" smtClean="0"/>
              <a:t>Mr</a:t>
            </a:r>
            <a:r>
              <a:rPr lang="en-US" dirty="0" smtClean="0"/>
              <a:t> Tahir Masood</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4066534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Alt with an example</a:t>
            </a:r>
            <a:endParaRPr lang="en-US" dirty="0"/>
          </a:p>
        </p:txBody>
      </p:sp>
      <p:sp>
        <p:nvSpPr>
          <p:cNvPr id="3" name="Content Placeholder 2"/>
          <p:cNvSpPr>
            <a:spLocks noGrp="1"/>
          </p:cNvSpPr>
          <p:nvPr>
            <p:ph idx="1"/>
          </p:nvPr>
        </p:nvSpPr>
        <p:spPr/>
        <p:txBody>
          <a:bodyPr/>
          <a:lstStyle/>
          <a:p>
            <a:r>
              <a:rPr lang="en-US" dirty="0" smtClean="0"/>
              <a:t>Create an empty folder named “</a:t>
            </a:r>
            <a:r>
              <a:rPr lang="en-US" dirty="0" err="1" smtClean="0"/>
              <a:t>todos</a:t>
            </a:r>
            <a:r>
              <a:rPr lang="en-US" dirty="0" smtClean="0"/>
              <a:t>”.</a:t>
            </a:r>
          </a:p>
          <a:p>
            <a:pPr marL="0" lvl="7" indent="0">
              <a:spcBef>
                <a:spcPts val="1000"/>
              </a:spcBef>
              <a:buNone/>
            </a:pPr>
            <a:r>
              <a:rPr lang="en-US" sz="2800" b="1" dirty="0" smtClean="0"/>
              <a:t>				</a:t>
            </a:r>
            <a:r>
              <a:rPr lang="en-US" sz="2800" b="1" dirty="0" err="1" smtClean="0"/>
              <a:t>npm</a:t>
            </a:r>
            <a:r>
              <a:rPr lang="en-US" sz="2800" b="1" dirty="0" smtClean="0"/>
              <a:t> </a:t>
            </a:r>
            <a:r>
              <a:rPr lang="en-US" sz="2800" b="1" dirty="0"/>
              <a:t>install alt</a:t>
            </a:r>
            <a:endParaRPr lang="en-US" b="1" dirty="0"/>
          </a:p>
          <a:p>
            <a:endParaRPr lang="en-US" dirty="0" smtClean="0"/>
          </a:p>
          <a:p>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Learning 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3151947"/>
            <a:ext cx="10531371" cy="2702741"/>
          </a:xfrm>
          <a:prstGeom prst="rect">
            <a:avLst/>
          </a:prstGeom>
        </p:spPr>
      </p:pic>
    </p:spTree>
    <p:extLst>
      <p:ext uri="{BB962C8B-B14F-4D97-AF65-F5344CB8AC3E}">
        <p14:creationId xmlns:p14="http://schemas.microsoft.com/office/powerpoint/2010/main" val="1073305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Todo</a:t>
            </a:r>
            <a:r>
              <a:rPr lang="en-US" dirty="0" smtClean="0"/>
              <a:t> App</a:t>
            </a:r>
            <a:endParaRPr lang="en-US" dirty="0"/>
          </a:p>
        </p:txBody>
      </p:sp>
      <p:sp>
        <p:nvSpPr>
          <p:cNvPr id="3" name="Content Placeholder 2"/>
          <p:cNvSpPr>
            <a:spLocks noGrp="1"/>
          </p:cNvSpPr>
          <p:nvPr>
            <p:ph idx="1"/>
          </p:nvPr>
        </p:nvSpPr>
        <p:spPr>
          <a:xfrm>
            <a:off x="838200" y="1825625"/>
            <a:ext cx="7203487" cy="4351338"/>
          </a:xfrm>
        </p:spPr>
        <p:txBody>
          <a:bodyPr>
            <a:normAutofit/>
          </a:bodyPr>
          <a:lstStyle/>
          <a:p>
            <a:pPr marL="0" indent="0">
              <a:buNone/>
            </a:pPr>
            <a:endParaRPr lang="en-US" dirty="0" smtClean="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4561" y="1083480"/>
            <a:ext cx="3727077" cy="5272870"/>
          </a:xfrm>
          <a:prstGeom prst="rect">
            <a:avLst/>
          </a:prstGeom>
        </p:spPr>
      </p:pic>
    </p:spTree>
    <p:extLst>
      <p:ext uri="{BB962C8B-B14F-4D97-AF65-F5344CB8AC3E}">
        <p14:creationId xmlns:p14="http://schemas.microsoft.com/office/powerpoint/2010/main" val="73321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Initiating Alt application</a:t>
            </a:r>
            <a:endParaRPr lang="en-US" dirty="0"/>
          </a:p>
        </p:txBody>
      </p:sp>
      <p:sp>
        <p:nvSpPr>
          <p:cNvPr id="3" name="Content Placeholder 2"/>
          <p:cNvSpPr>
            <a:spLocks noGrp="1"/>
          </p:cNvSpPr>
          <p:nvPr>
            <p:ph idx="1"/>
          </p:nvPr>
        </p:nvSpPr>
        <p:spPr/>
        <p:txBody>
          <a:bodyPr>
            <a:normAutofit/>
          </a:bodyPr>
          <a:lstStyle/>
          <a:p>
            <a:pPr marL="0" indent="0">
              <a:buNone/>
            </a:pPr>
            <a:endParaRPr lang="en-US" sz="2400"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12</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2311" y="2906406"/>
            <a:ext cx="7130807" cy="2189776"/>
          </a:xfrm>
          <a:prstGeom prst="rect">
            <a:avLst/>
          </a:prstGeom>
        </p:spPr>
      </p:pic>
    </p:spTree>
    <p:extLst>
      <p:ext uri="{BB962C8B-B14F-4D97-AF65-F5344CB8AC3E}">
        <p14:creationId xmlns:p14="http://schemas.microsoft.com/office/powerpoint/2010/main" val="1129516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Actions</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13</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p:txBody>
          <a:bodyPr>
            <a:normAutofit/>
          </a:bodyPr>
          <a:lstStyle/>
          <a:p>
            <a:pPr marL="0" indent="0">
              <a:buNone/>
            </a:pPr>
            <a:endParaRPr lang="en-US" sz="1800" dirty="0"/>
          </a:p>
        </p:txBody>
      </p:sp>
      <p:pic>
        <p:nvPicPr>
          <p:cNvPr id="9" name="Content Placeholder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646238"/>
            <a:ext cx="10413760" cy="3947152"/>
          </a:xfrm>
          <a:prstGeom prst="rect">
            <a:avLst/>
          </a:prstGeom>
        </p:spPr>
      </p:pic>
    </p:spTree>
    <p:extLst>
      <p:ext uri="{BB962C8B-B14F-4D97-AF65-F5344CB8AC3E}">
        <p14:creationId xmlns:p14="http://schemas.microsoft.com/office/powerpoint/2010/main" val="1021464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Stores</a:t>
            </a:r>
            <a:endParaRPr lang="en-US" dirty="0"/>
          </a:p>
        </p:txBody>
      </p:sp>
      <p:sp>
        <p:nvSpPr>
          <p:cNvPr id="4" name="Footer Placeholder 3"/>
          <p:cNvSpPr>
            <a:spLocks noGrp="1"/>
          </p:cNvSpPr>
          <p:nvPr>
            <p:ph type="ftr" sz="quarter" idx="11"/>
          </p:nvPr>
        </p:nvSpPr>
        <p:spPr/>
        <p:txBody>
          <a:bodyPr/>
          <a:lstStyle/>
          <a:p>
            <a:r>
              <a:rPr lang="en-US" dirty="0" smtClean="0"/>
              <a:t>Learning 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p:txBody>
          <a:bodyPr>
            <a:normAutofit/>
          </a:bodyPr>
          <a:lstStyle/>
          <a:p>
            <a:pPr marL="0" indent="0">
              <a:buNone/>
            </a:pPr>
            <a:endParaRPr lang="en-US" sz="18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1325563"/>
            <a:ext cx="8803878" cy="5030787"/>
          </a:xfrm>
          <a:prstGeom prst="rect">
            <a:avLst/>
          </a:prstGeom>
        </p:spPr>
      </p:pic>
    </p:spTree>
    <p:extLst>
      <p:ext uri="{BB962C8B-B14F-4D97-AF65-F5344CB8AC3E}">
        <p14:creationId xmlns:p14="http://schemas.microsoft.com/office/powerpoint/2010/main" val="1817655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Views</a:t>
            </a:r>
            <a:endParaRPr lang="en-US" dirty="0"/>
          </a:p>
        </p:txBody>
      </p:sp>
      <p:sp>
        <p:nvSpPr>
          <p:cNvPr id="3" name="Content Placeholder 2"/>
          <p:cNvSpPr>
            <a:spLocks noGrp="1"/>
          </p:cNvSpPr>
          <p:nvPr>
            <p:ph idx="1"/>
          </p:nvPr>
        </p:nvSpPr>
        <p:spPr/>
        <p:txBody>
          <a:bodyPr/>
          <a:lstStyle/>
          <a:p>
            <a:pPr marL="0" indent="0">
              <a:buNone/>
            </a:pPr>
            <a:r>
              <a:rPr lang="en-US" dirty="0" smtClean="0"/>
              <a:t>To render the stores state variables data to the view we are targeting </a:t>
            </a:r>
            <a:r>
              <a:rPr lang="en-US" dirty="0" err="1" smtClean="0"/>
              <a:t>React.Js</a:t>
            </a:r>
            <a:endParaRPr lang="en-US" dirty="0" smtClean="0"/>
          </a:p>
          <a:p>
            <a:pPr marL="0" indent="0">
              <a:buNone/>
            </a:pPr>
            <a:endParaRPr lang="en-US" dirty="0" smtClean="0"/>
          </a:p>
          <a:p>
            <a:pPr marL="0" indent="0">
              <a:buNone/>
            </a:pPr>
            <a:r>
              <a:rPr lang="en-US" dirty="0" smtClean="0"/>
              <a:t>Lets understand the react first then we will move back to our Alt </a:t>
            </a:r>
            <a:r>
              <a:rPr lang="en-US" dirty="0" err="1" smtClean="0"/>
              <a:t>Todo</a:t>
            </a:r>
            <a:r>
              <a:rPr lang="en-US" dirty="0" smtClean="0"/>
              <a:t> app.</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123625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React </a:t>
            </a:r>
            <a:r>
              <a:rPr lang="en-US" dirty="0" err="1" smtClean="0"/>
              <a:t>Js</a:t>
            </a:r>
            <a:endParaRPr lang="en-US" dirty="0"/>
          </a:p>
        </p:txBody>
      </p:sp>
      <p:sp>
        <p:nvSpPr>
          <p:cNvPr id="3" name="Content Placeholder 2"/>
          <p:cNvSpPr>
            <a:spLocks noGrp="1"/>
          </p:cNvSpPr>
          <p:nvPr>
            <p:ph idx="1"/>
          </p:nvPr>
        </p:nvSpPr>
        <p:spPr>
          <a:xfrm>
            <a:off x="838200" y="1825625"/>
            <a:ext cx="10515600" cy="3324599"/>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 </a:t>
            </a:r>
            <a:r>
              <a:rPr lang="en-US" dirty="0" err="1" smtClean="0"/>
              <a:t>Javascript</a:t>
            </a:r>
            <a:r>
              <a:rPr lang="en-US" dirty="0" smtClean="0"/>
              <a:t> framework for front end rendering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810" y="2450633"/>
            <a:ext cx="4057650" cy="1123950"/>
          </a:xfrm>
          <a:prstGeom prst="rect">
            <a:avLst/>
          </a:prstGeom>
        </p:spPr>
      </p:pic>
      <p:sp>
        <p:nvSpPr>
          <p:cNvPr id="4" name="Footer Placeholder 3"/>
          <p:cNvSpPr>
            <a:spLocks noGrp="1"/>
          </p:cNvSpPr>
          <p:nvPr>
            <p:ph type="ftr" sz="quarter" idx="11"/>
          </p:nvPr>
        </p:nvSpPr>
        <p:spPr/>
        <p:txBody>
          <a:bodyPr/>
          <a:lstStyle/>
          <a:p>
            <a:r>
              <a:rPr lang="en-US" dirty="0" smtClean="0"/>
              <a:t>Learning React </a:t>
            </a:r>
            <a:r>
              <a:rPr lang="en-US" dirty="0" err="1" smtClean="0"/>
              <a:t>Js</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16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010064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p>
          <a:p>
            <a:r>
              <a:rPr lang="en-US" cap="all" dirty="0" smtClean="0"/>
              <a:t>DATA FLOW</a:t>
            </a:r>
          </a:p>
          <a:p>
            <a:pPr lvl="1"/>
            <a:r>
              <a:rPr lang="en-US" sz="2000" dirty="0" smtClean="0"/>
              <a:t>React implements one-way reactive data flow which reduces boilerplate and is easier to reason about than traditional data binding.</a:t>
            </a:r>
            <a:endParaRPr lang="en-US" sz="2000" dirty="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4553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Installation</a:t>
            </a:r>
            <a:endParaRPr lang="en-US"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smtClean="0"/>
              <a:t>					OR</a:t>
            </a:r>
            <a:endParaRPr lang="en-US" dirty="0"/>
          </a:p>
          <a:p>
            <a:pPr marL="0" indent="0">
              <a:buNone/>
            </a:pPr>
            <a:endParaRPr lang="en-US" dirty="0"/>
          </a:p>
          <a:p>
            <a:pPr marL="0" indent="0">
              <a:buNone/>
            </a:pPr>
            <a:r>
              <a:rPr lang="en-US" sz="2000" b="1" dirty="0" smtClean="0"/>
              <a:t>			</a:t>
            </a:r>
            <a:r>
              <a:rPr lang="en-US" sz="2000" b="1" dirty="0" err="1" smtClean="0"/>
              <a:t>npm</a:t>
            </a:r>
            <a:r>
              <a:rPr lang="en-US" sz="2000" b="1" dirty="0" smtClean="0"/>
              <a:t> </a:t>
            </a:r>
            <a:r>
              <a:rPr lang="en-US" sz="2000" b="1" dirty="0"/>
              <a:t>install --save react </a:t>
            </a:r>
            <a:r>
              <a:rPr lang="en-US" sz="2000" b="1" dirty="0" smtClean="0"/>
              <a:t>react-</a:t>
            </a:r>
            <a:r>
              <a:rPr lang="en-US" sz="2000" b="1" dirty="0" err="1" smtClean="0"/>
              <a:t>dom</a:t>
            </a:r>
            <a:endParaRPr lang="en-US" sz="2000" b="1"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8" y="1650969"/>
            <a:ext cx="9572207" cy="6702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4587" y="4157076"/>
            <a:ext cx="8895908" cy="1315255"/>
          </a:xfrm>
          <a:prstGeom prst="rect">
            <a:avLst/>
          </a:prstGeom>
        </p:spPr>
      </p:pic>
    </p:spTree>
    <p:extLst>
      <p:ext uri="{BB962C8B-B14F-4D97-AF65-F5344CB8AC3E}">
        <p14:creationId xmlns:p14="http://schemas.microsoft.com/office/powerpoint/2010/main" val="2870838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JSX syntax</a:t>
            </a:r>
            <a:endParaRPr lang="en-US" dirty="0"/>
          </a:p>
        </p:txBody>
      </p:sp>
      <p:sp>
        <p:nvSpPr>
          <p:cNvPr id="3" name="Content Placeholder 2"/>
          <p:cNvSpPr>
            <a:spLocks noGrp="1"/>
          </p:cNvSpPr>
          <p:nvPr>
            <p:ph idx="1"/>
          </p:nvPr>
        </p:nvSpPr>
        <p:spPr/>
        <p:txBody>
          <a:bodyPr/>
          <a:lstStyle/>
          <a:p>
            <a:r>
              <a:rPr lang="en-US" dirty="0" smtClean="0"/>
              <a:t>React provides us a more convenient way to write Html markup in </a:t>
            </a:r>
            <a:r>
              <a:rPr lang="en-US" dirty="0" err="1" smtClean="0"/>
              <a:t>javascript</a:t>
            </a:r>
            <a:r>
              <a:rPr lang="en-US" dirty="0" smtClean="0"/>
              <a:t> code. We call it the </a:t>
            </a:r>
            <a:r>
              <a:rPr lang="en-US" dirty="0" err="1" smtClean="0"/>
              <a:t>XMLish</a:t>
            </a:r>
            <a:r>
              <a:rPr lang="en-US" dirty="0" smtClean="0"/>
              <a:t> syntax and can refer the files as .</a:t>
            </a:r>
            <a:r>
              <a:rPr lang="en-US" dirty="0" err="1" smtClean="0"/>
              <a:t>jsx</a:t>
            </a:r>
            <a:r>
              <a:rPr lang="en-US" dirty="0" smtClean="0"/>
              <a:t> extension</a:t>
            </a:r>
          </a:p>
          <a:p>
            <a:pPr marL="0" indent="0">
              <a:buNone/>
            </a:pPr>
            <a:endParaRPr lang="en-US" dirty="0" smtClean="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Web Training Session</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406" y="3387511"/>
            <a:ext cx="8980859" cy="2056686"/>
          </a:xfrm>
          <a:prstGeom prst="rect">
            <a:avLst/>
          </a:prstGeom>
        </p:spPr>
      </p:pic>
    </p:spTree>
    <p:extLst>
      <p:ext uri="{BB962C8B-B14F-4D97-AF65-F5344CB8AC3E}">
        <p14:creationId xmlns:p14="http://schemas.microsoft.com/office/powerpoint/2010/main" val="2389650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61178"/>
          </a:xfrm>
        </p:spPr>
        <p:txBody>
          <a:bodyPr/>
          <a:lstStyle/>
          <a:p>
            <a:pPr algn="l"/>
            <a:r>
              <a:rPr lang="en-US" dirty="0" smtClean="0"/>
              <a:t>Agenda</a:t>
            </a:r>
            <a:endParaRPr lang="en-US" dirty="0"/>
          </a:p>
        </p:txBody>
      </p:sp>
      <p:sp>
        <p:nvSpPr>
          <p:cNvPr id="3" name="Subtitle 2"/>
          <p:cNvSpPr>
            <a:spLocks noGrp="1"/>
          </p:cNvSpPr>
          <p:nvPr>
            <p:ph type="subTitle" idx="1"/>
          </p:nvPr>
        </p:nvSpPr>
        <p:spPr/>
        <p:txBody>
          <a:bodyPr>
            <a:normAutofit fontScale="92500" lnSpcReduction="10000"/>
          </a:bodyPr>
          <a:lstStyle/>
          <a:p>
            <a:pPr marL="457200" indent="-457200" algn="l">
              <a:buFont typeface="Arial" panose="020B0604020202020204" pitchFamily="34" charset="0"/>
              <a:buChar char="•"/>
            </a:pPr>
            <a:r>
              <a:rPr lang="en-US" dirty="0" smtClean="0"/>
              <a:t>Understanding Flux Architecture</a:t>
            </a:r>
          </a:p>
          <a:p>
            <a:pPr marL="457200" indent="-457200" algn="l">
              <a:buFont typeface="Arial" panose="020B0604020202020204" pitchFamily="34" charset="0"/>
              <a:buChar char="•"/>
            </a:pPr>
            <a:r>
              <a:rPr lang="en-US" dirty="0" smtClean="0"/>
              <a:t>Application Development using Alt.js</a:t>
            </a:r>
          </a:p>
          <a:p>
            <a:pPr marL="457200" indent="-457200" algn="l">
              <a:buFont typeface="Arial" panose="020B0604020202020204" pitchFamily="34" charset="0"/>
              <a:buChar char="•"/>
            </a:pPr>
            <a:r>
              <a:rPr lang="en-US" dirty="0" smtClean="0"/>
              <a:t>Front End Rendering with React.js</a:t>
            </a:r>
          </a:p>
          <a:p>
            <a:pPr marL="457200" indent="-457200" algn="l">
              <a:buFont typeface="Arial" panose="020B0604020202020204" pitchFamily="34" charset="0"/>
              <a:buChar char="•"/>
            </a:pPr>
            <a:r>
              <a:rPr lang="en-US" dirty="0" smtClean="0"/>
              <a:t>Test with Jest.js Framework</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7905" y="1741386"/>
            <a:ext cx="920923" cy="92092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8752" y="4779586"/>
            <a:ext cx="739597" cy="798765"/>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9833" y="3711544"/>
            <a:ext cx="678517" cy="67851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94651" y="2805440"/>
            <a:ext cx="707433" cy="476047"/>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69147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271" y="1690688"/>
            <a:ext cx="9369914" cy="3387749"/>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473713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refer all the piece of code as component. </a:t>
            </a:r>
          </a:p>
          <a:p>
            <a:r>
              <a:rPr lang="en-US" dirty="0" smtClean="0"/>
              <a:t>A </a:t>
            </a:r>
            <a:r>
              <a:rPr lang="en-US" dirty="0"/>
              <a:t>component can maintain internal state data (accessed </a:t>
            </a:r>
            <a:r>
              <a:rPr lang="en-US" dirty="0" smtClean="0"/>
              <a:t>via </a:t>
            </a:r>
            <a:r>
              <a:rPr lang="en-US" dirty="0" err="1" smtClean="0"/>
              <a:t>this.props</a:t>
            </a:r>
            <a:r>
              <a:rPr lang="en-US" dirty="0" smtClean="0"/>
              <a:t> or </a:t>
            </a:r>
            <a:r>
              <a:rPr lang="en-US" dirty="0" err="1" smtClean="0"/>
              <a:t>this.state</a:t>
            </a:r>
            <a:r>
              <a:rPr lang="en-US" dirty="0" smtClean="0"/>
              <a:t>) </a:t>
            </a:r>
            <a:r>
              <a:rPr lang="en-US" dirty="0"/>
              <a:t>When a component's state data changes, the rendered markup will be updated by </a:t>
            </a:r>
            <a:r>
              <a:rPr lang="en-US" dirty="0" smtClean="0"/>
              <a:t>re-invoking render() method this is known as </a:t>
            </a:r>
            <a:r>
              <a:rPr lang="en-US" dirty="0" err="1" smtClean="0"/>
              <a:t>stateful</a:t>
            </a:r>
            <a:r>
              <a:rPr lang="en-US" dirty="0" smtClean="0"/>
              <a:t> component.</a:t>
            </a:r>
          </a:p>
          <a:p>
            <a:r>
              <a:rPr lang="en-US" dirty="0" smtClean="0"/>
              <a:t>Components can be nested i.e. One component can use the other component inside its render method()</a:t>
            </a:r>
            <a:endParaRPr lang="en-US" dirty="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4489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Component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8" y="1690688"/>
            <a:ext cx="11051367" cy="3621086"/>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8075227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p>
          <a:p>
            <a:r>
              <a:rPr lang="en-US" dirty="0" smtClean="0"/>
              <a:t>Also there are some reserve keywords in </a:t>
            </a:r>
            <a:r>
              <a:rPr lang="en-US" dirty="0" err="1" smtClean="0"/>
              <a:t>Javascript</a:t>
            </a:r>
            <a:r>
              <a:rPr lang="en-US" dirty="0" smtClean="0"/>
              <a:t> like ‘class’ and ‘for’. So use them as props react provides ‘</a:t>
            </a:r>
            <a:r>
              <a:rPr lang="en-US" dirty="0" err="1" smtClean="0"/>
              <a:t>className</a:t>
            </a:r>
            <a:r>
              <a:rPr lang="en-US" dirty="0" smtClean="0"/>
              <a:t>’ and ‘</a:t>
            </a:r>
            <a:r>
              <a:rPr lang="en-US" dirty="0" err="1" smtClean="0"/>
              <a:t>htmlFor</a:t>
            </a:r>
            <a:r>
              <a:rPr lang="en-US" dirty="0" smtClean="0"/>
              <a:t>’ respectively.</a:t>
            </a:r>
          </a:p>
          <a:p>
            <a:r>
              <a:rPr lang="en-US" dirty="0" smtClean="0"/>
              <a:t>Similarly defining any inline style should also use the </a:t>
            </a:r>
            <a:r>
              <a:rPr lang="en-US" dirty="0" err="1" smtClean="0"/>
              <a:t>camelCase</a:t>
            </a:r>
            <a:r>
              <a:rPr lang="en-US" dirty="0" smtClean="0"/>
              <a:t> </a:t>
            </a:r>
            <a:r>
              <a:rPr lang="en-US" dirty="0"/>
              <a:t>syntax like: style={{</a:t>
            </a:r>
            <a:r>
              <a:rPr lang="en-US" dirty="0" err="1"/>
              <a:t>marginLeft</a:t>
            </a:r>
            <a:r>
              <a:rPr lang="en-US" dirty="0"/>
              <a:t>: '5px'}}</a:t>
            </a:r>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415209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endParaRPr lang="en-US" sz="2400" dirty="0" smtClean="0"/>
          </a:p>
          <a:p>
            <a:pPr marL="0" indent="0">
              <a:buNone/>
            </a:pPr>
            <a:r>
              <a:rPr lang="en-US" sz="4000" dirty="0" smtClean="0"/>
              <a:t>		</a:t>
            </a:r>
          </a:p>
          <a:p>
            <a:pPr marL="0" indent="0">
              <a:buNone/>
            </a:pPr>
            <a:r>
              <a:rPr lang="en-US" sz="4000" dirty="0"/>
              <a:t>	</a:t>
            </a:r>
            <a:r>
              <a:rPr lang="en-US" sz="4000" dirty="0" smtClean="0"/>
              <a:t>	Moving </a:t>
            </a:r>
            <a:r>
              <a:rPr lang="en-US" sz="4000" dirty="0"/>
              <a:t>back to our </a:t>
            </a:r>
            <a:r>
              <a:rPr lang="en-US" sz="4000" dirty="0" err="1"/>
              <a:t>Todo</a:t>
            </a:r>
            <a:r>
              <a:rPr lang="en-US" sz="4000" dirty="0"/>
              <a:t> App</a:t>
            </a:r>
            <a:endParaRPr lang="en-US" sz="4000"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3851891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			</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25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1309" y="3086870"/>
            <a:ext cx="6783706" cy="1744382"/>
          </a:xfrm>
          <a:prstGeom prst="rect">
            <a:avLst/>
          </a:prstGeom>
        </p:spPr>
      </p:pic>
    </p:spTree>
    <p:extLst>
      <p:ext uri="{BB962C8B-B14F-4D97-AF65-F5344CB8AC3E}">
        <p14:creationId xmlns:p14="http://schemas.microsoft.com/office/powerpoint/2010/main" val="198267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26</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4819" y="1506071"/>
            <a:ext cx="8741674" cy="4267589"/>
          </a:xfrm>
        </p:spPr>
      </p:pic>
    </p:spTree>
    <p:extLst>
      <p:ext uri="{BB962C8B-B14F-4D97-AF65-F5344CB8AC3E}">
        <p14:creationId xmlns:p14="http://schemas.microsoft.com/office/powerpoint/2010/main" val="34303425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76800" y="646112"/>
            <a:ext cx="5378824" cy="5789422"/>
          </a:xfrm>
        </p:spPr>
      </p:pic>
    </p:spTree>
    <p:extLst>
      <p:ext uri="{BB962C8B-B14F-4D97-AF65-F5344CB8AC3E}">
        <p14:creationId xmlns:p14="http://schemas.microsoft.com/office/powerpoint/2010/main" val="29920157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8"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736791" y="2241177"/>
            <a:ext cx="9111013" cy="3060731"/>
          </a:xfrm>
        </p:spPr>
      </p:pic>
    </p:spTree>
    <p:extLst>
      <p:ext uri="{BB962C8B-B14F-4D97-AF65-F5344CB8AC3E}">
        <p14:creationId xmlns:p14="http://schemas.microsoft.com/office/powerpoint/2010/main" val="39823294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to 5 Transformation</a:t>
            </a:r>
            <a:endParaRPr lang="en-US" dirty="0"/>
          </a:p>
        </p:txBody>
      </p:sp>
      <p:sp>
        <p:nvSpPr>
          <p:cNvPr id="3" name="Content Placeholder 2"/>
          <p:cNvSpPr>
            <a:spLocks noGrp="1"/>
          </p:cNvSpPr>
          <p:nvPr>
            <p:ph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a:p>
            <a:r>
              <a:rPr lang="en-US" dirty="0" smtClean="0"/>
              <a:t>Browser don’t knows the </a:t>
            </a:r>
            <a:r>
              <a:rPr lang="en-US" dirty="0" err="1" smtClean="0"/>
              <a:t>jsx</a:t>
            </a:r>
            <a:r>
              <a:rPr lang="en-US" dirty="0" smtClean="0"/>
              <a:t> syntax in </a:t>
            </a:r>
            <a:r>
              <a:rPr lang="en-US" dirty="0" err="1" smtClean="0"/>
              <a:t>javascript</a:t>
            </a:r>
            <a:r>
              <a:rPr lang="en-US" dirty="0" smtClean="0"/>
              <a:t> so we need some transformer utility that transform this syntax to plain script for browser to digest.</a:t>
            </a:r>
          </a:p>
          <a:p>
            <a:r>
              <a:rPr lang="en-US" dirty="0" smtClean="0"/>
              <a:t>Babel.js done this job pretty well this can be use directly by linking its script file or using </a:t>
            </a:r>
            <a:r>
              <a:rPr lang="en-US" dirty="0" err="1" smtClean="0"/>
              <a:t>npm</a:t>
            </a:r>
            <a:r>
              <a:rPr lang="en-US" dirty="0" smtClean="0"/>
              <a:t>. </a:t>
            </a:r>
          </a:p>
          <a:p>
            <a:r>
              <a:rPr lang="en-US" dirty="0"/>
              <a:t>https://babeljs.io/</a:t>
            </a: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6929" y="4749886"/>
            <a:ext cx="4096871" cy="1427077"/>
          </a:xfrm>
          <a:prstGeom prst="rect">
            <a:avLst/>
          </a:prstGeom>
        </p:spPr>
      </p:pic>
      <p:sp>
        <p:nvSpPr>
          <p:cNvPr id="5" name="Footer Placeholder 4"/>
          <p:cNvSpPr>
            <a:spLocks noGrp="1"/>
          </p:cNvSpPr>
          <p:nvPr>
            <p:ph type="ftr" sz="quarter" idx="11"/>
          </p:nvPr>
        </p:nvSpPr>
        <p:spPr/>
        <p:txBody>
          <a:bodyPr/>
          <a:lstStyle/>
          <a:p>
            <a:r>
              <a:rPr lang="en-US" smtClean="0"/>
              <a:t>Babel Js the Transpiler</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29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62763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Flux Architecture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7536" y="1900545"/>
            <a:ext cx="9453509" cy="2917404"/>
          </a:xfrm>
        </p:spPr>
      </p:pic>
      <p:sp>
        <p:nvSpPr>
          <p:cNvPr id="5" name="TextBox 4"/>
          <p:cNvSpPr txBox="1"/>
          <p:nvPr/>
        </p:nvSpPr>
        <p:spPr>
          <a:xfrm>
            <a:off x="994453" y="3591139"/>
            <a:ext cx="10359347" cy="1200329"/>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
        <p:nvSpPr>
          <p:cNvPr id="3" name="Footer Placeholder 2"/>
          <p:cNvSpPr>
            <a:spLocks noGrp="1"/>
          </p:cNvSpPr>
          <p:nvPr>
            <p:ph type="ftr" sz="quarter" idx="11"/>
          </p:nvPr>
        </p:nvSpPr>
        <p:spPr/>
        <p:txBody>
          <a:bodyPr/>
          <a:lstStyle/>
          <a:p>
            <a:r>
              <a:rPr lang="en-US" dirty="0" smtClean="0"/>
              <a:t>Understanding Flux</a:t>
            </a:r>
            <a:endParaRPr lang="en-US" dirty="0" smtClean="0"/>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a:t>
            </a:fld>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77240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and Run</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pPr marL="0" indent="0">
              <a:buNone/>
            </a:pPr>
            <a:r>
              <a:rPr lang="en-US" sz="1800" dirty="0" smtClean="0"/>
              <a:t/>
            </a:r>
            <a:br>
              <a:rPr lang="en-US" sz="1800" dirty="0" smtClean="0"/>
            </a:br>
            <a:endParaRPr lang="en-US" sz="1800" dirty="0"/>
          </a:p>
          <a:p>
            <a:endParaRPr lang="en-US" sz="1800" dirty="0" smtClean="0"/>
          </a:p>
          <a:p>
            <a:endParaRPr lang="en-US" sz="24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526" y="1646238"/>
            <a:ext cx="6149013" cy="334573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5160" y="2251906"/>
            <a:ext cx="6624794" cy="143978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06798" y="4195232"/>
            <a:ext cx="3886742" cy="1657581"/>
          </a:xfrm>
          <a:prstGeom prst="rect">
            <a:avLst/>
          </a:prstGeom>
        </p:spPr>
      </p:pic>
    </p:spTree>
    <p:extLst>
      <p:ext uri="{BB962C8B-B14F-4D97-AF65-F5344CB8AC3E}">
        <p14:creationId xmlns:p14="http://schemas.microsoft.com/office/powerpoint/2010/main" val="296427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9" name="Content Placeholder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199" y="1617225"/>
            <a:ext cx="4140513" cy="1520345"/>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199" y="4347859"/>
            <a:ext cx="7935974" cy="971113"/>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08766" y="832199"/>
            <a:ext cx="1829055" cy="3191320"/>
          </a:xfrm>
          <a:prstGeom prst="rect">
            <a:avLst/>
          </a:prstGeom>
        </p:spPr>
      </p:pic>
    </p:spTree>
    <p:extLst>
      <p:ext uri="{BB962C8B-B14F-4D97-AF65-F5344CB8AC3E}">
        <p14:creationId xmlns:p14="http://schemas.microsoft.com/office/powerpoint/2010/main" val="229887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199" y="1700345"/>
            <a:ext cx="4533331" cy="2694095"/>
          </a:xfr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6684" y="1700345"/>
            <a:ext cx="5582480" cy="3365406"/>
          </a:xfrm>
          <a:prstGeom prst="rect">
            <a:avLst/>
          </a:prstGeom>
        </p:spPr>
      </p:pic>
    </p:spTree>
    <p:extLst>
      <p:ext uri="{BB962C8B-B14F-4D97-AF65-F5344CB8AC3E}">
        <p14:creationId xmlns:p14="http://schemas.microsoft.com/office/powerpoint/2010/main" val="190539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43724" y="1275815"/>
            <a:ext cx="6420746" cy="3467584"/>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0175" y="4420670"/>
            <a:ext cx="6235460" cy="1582287"/>
          </a:xfrm>
          <a:prstGeom prst="rect">
            <a:avLst/>
          </a:prstGeom>
        </p:spPr>
      </p:pic>
    </p:spTree>
    <p:extLst>
      <p:ext uri="{BB962C8B-B14F-4D97-AF65-F5344CB8AC3E}">
        <p14:creationId xmlns:p14="http://schemas.microsoft.com/office/powerpoint/2010/main" val="310091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34</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pPr marL="0" indent="0">
              <a:buNone/>
            </a:pPr>
            <a:r>
              <a:rPr lang="en-US" sz="1800" dirty="0" smtClean="0"/>
              <a:t>			</a:t>
            </a:r>
          </a:p>
          <a:p>
            <a:pPr marL="0" indent="0">
              <a:buNone/>
            </a:pPr>
            <a:endParaRPr lang="en-US" sz="1800" dirty="0"/>
          </a:p>
          <a:p>
            <a:pPr marL="0" indent="0">
              <a:buNone/>
            </a:pPr>
            <a:r>
              <a:rPr lang="en-US" sz="1800" dirty="0" smtClean="0"/>
              <a:t>				</a:t>
            </a:r>
            <a:r>
              <a:rPr lang="en-US" sz="7200" dirty="0" smtClean="0"/>
              <a:t>Demo</a:t>
            </a:r>
            <a:endParaRPr lang="en-US" sz="7200" dirty="0"/>
          </a:p>
          <a:p>
            <a:pPr marL="0" indent="0">
              <a:buNone/>
            </a:pPr>
            <a:endParaRPr lang="en-US" sz="1800" dirty="0"/>
          </a:p>
          <a:p>
            <a:endParaRPr lang="en-US" sz="1800" dirty="0" smtClean="0"/>
          </a:p>
          <a:p>
            <a:endParaRPr lang="en-US" sz="2400" dirty="0"/>
          </a:p>
        </p:txBody>
      </p:sp>
    </p:spTree>
    <p:extLst>
      <p:ext uri="{BB962C8B-B14F-4D97-AF65-F5344CB8AC3E}">
        <p14:creationId xmlns:p14="http://schemas.microsoft.com/office/powerpoint/2010/main" val="740627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idx="1"/>
          </p:nvPr>
        </p:nvSpPr>
        <p:spPr/>
        <p:txBody>
          <a:bodyPr/>
          <a:lstStyle/>
          <a:p>
            <a:r>
              <a:rPr lang="en-US" dirty="0" smtClean="0"/>
              <a:t>To Test the code in our stores and action dispatcher we found a good testing framework which is officially use by </a:t>
            </a:r>
            <a:r>
              <a:rPr lang="en-US" dirty="0" err="1" smtClean="0"/>
              <a:t>facebook</a:t>
            </a:r>
            <a:r>
              <a:rPr lang="en-US" dirty="0" smtClean="0"/>
              <a:t>.</a:t>
            </a:r>
          </a:p>
          <a:p>
            <a:pPr marL="0" indent="0">
              <a:buNone/>
            </a:pPr>
            <a:endParaRPr lang="en-US" dirty="0" smtClean="0"/>
          </a:p>
          <a:p>
            <a:pPr marL="0" indent="0">
              <a:buNone/>
            </a:pPr>
            <a:r>
              <a:rPr lang="en-US" dirty="0" smtClean="0"/>
              <a:t>	</a:t>
            </a:r>
            <a:r>
              <a:rPr lang="en-US" dirty="0" smtClean="0">
                <a:hlinkClick r:id="rId2"/>
              </a:rPr>
              <a:t>http://facebook.github.io/jest/</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975" y="3854155"/>
            <a:ext cx="5734850" cy="1543265"/>
          </a:xfrm>
          <a:prstGeom prst="rect">
            <a:avLst/>
          </a:prstGeom>
        </p:spPr>
      </p:pic>
      <p:sp>
        <p:nvSpPr>
          <p:cNvPr id="5" name="Footer Placeholder 4"/>
          <p:cNvSpPr>
            <a:spLocks noGrp="1"/>
          </p:cNvSpPr>
          <p:nvPr>
            <p:ph type="ftr" sz="quarter" idx="11"/>
          </p:nvPr>
        </p:nvSpPr>
        <p:spPr/>
        <p:txBody>
          <a:bodyPr/>
          <a:lstStyle/>
          <a:p>
            <a:r>
              <a:rPr lang="en-US" smtClean="0"/>
              <a:t>Unit testing With JEST</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35</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9134250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r>
              <a:rPr lang="en-US" dirty="0"/>
              <a:t>Allows you to test asynchronous code synchronously</a:t>
            </a:r>
          </a:p>
          <a:p>
            <a:r>
              <a:rPr lang="en-US" dirty="0"/>
              <a:t>Runs your tests with a fake DOM implementation (via jsdom) so that your tests can run on the command line</a:t>
            </a:r>
          </a:p>
          <a:p>
            <a:r>
              <a:rPr lang="en-US" dirty="0"/>
              <a:t>Runs tests in parallel processes so that they finish sooner</a:t>
            </a:r>
          </a:p>
          <a:p>
            <a:endParaRPr lang="en-US" dirty="0"/>
          </a:p>
        </p:txBody>
      </p:sp>
      <p:sp>
        <p:nvSpPr>
          <p:cNvPr id="4" name="Footer Placeholder 3"/>
          <p:cNvSpPr>
            <a:spLocks noGrp="1"/>
          </p:cNvSpPr>
          <p:nvPr>
            <p:ph type="ftr" sz="quarter" idx="11"/>
          </p:nvPr>
        </p:nvSpPr>
        <p:spPr/>
        <p:txBody>
          <a:bodyPr/>
          <a:lstStyle/>
          <a:p>
            <a:r>
              <a:rPr lang="en-US"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5617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Unit testing With JEST</a:t>
            </a:r>
          </a:p>
        </p:txBody>
      </p:sp>
      <p:sp>
        <p:nvSpPr>
          <p:cNvPr id="5" name="Slide Number Placeholder 4"/>
          <p:cNvSpPr>
            <a:spLocks noGrp="1"/>
          </p:cNvSpPr>
          <p:nvPr>
            <p:ph type="sldNum" sz="quarter" idx="12"/>
          </p:nvPr>
        </p:nvSpPr>
        <p:spPr/>
        <p:txBody>
          <a:bodyPr/>
          <a:lstStyle/>
          <a:p>
            <a:fld id="{B777A91B-BF1B-4ECE-B89B-72F2144CF226}" type="slidenum">
              <a:rPr lang="en-US" smtClean="0"/>
              <a:t>37</a:t>
            </a:fld>
            <a:endParaRPr lang="en-US"/>
          </a:p>
        </p:txBody>
      </p:sp>
      <p:pic>
        <p:nvPicPr>
          <p:cNvPr id="7" name="Picture 6"/>
          <p:cNvPicPr>
            <a:picLocks noChangeAspect="1"/>
          </p:cNvPicPr>
          <p:nvPr/>
        </p:nvPicPr>
        <p:blipFill>
          <a:blip r:embed="rId2"/>
          <a:stretch>
            <a:fillRect/>
          </a:stretch>
        </p:blipFill>
        <p:spPr>
          <a:xfrm>
            <a:off x="431040" y="1599909"/>
            <a:ext cx="6648450" cy="4611240"/>
          </a:xfrm>
          <a:prstGeom prst="rect">
            <a:avLst/>
          </a:prstGeom>
        </p:spPr>
      </p:pic>
      <p:sp>
        <p:nvSpPr>
          <p:cNvPr id="9" name="Title 1"/>
          <p:cNvSpPr>
            <a:spLocks noGrp="1"/>
          </p:cNvSpPr>
          <p:nvPr>
            <p:ph type="title"/>
          </p:nvPr>
        </p:nvSpPr>
        <p:spPr>
          <a:xfrm>
            <a:off x="431040" y="129146"/>
            <a:ext cx="10515600" cy="1325563"/>
          </a:xfrm>
        </p:spPr>
        <p:txBody>
          <a:bodyPr/>
          <a:lstStyle/>
          <a:p>
            <a:r>
              <a:rPr lang="en-US" dirty="0" smtClean="0"/>
              <a:t>Test And Result</a:t>
            </a:r>
            <a:endParaRPr lang="en-US" dirty="0"/>
          </a:p>
        </p:txBody>
      </p:sp>
      <p:pic>
        <p:nvPicPr>
          <p:cNvPr id="10" name="Picture 9"/>
          <p:cNvPicPr>
            <a:picLocks noChangeAspect="1"/>
          </p:cNvPicPr>
          <p:nvPr/>
        </p:nvPicPr>
        <p:blipFill>
          <a:blip r:embed="rId3"/>
          <a:stretch>
            <a:fillRect/>
          </a:stretch>
        </p:blipFill>
        <p:spPr>
          <a:xfrm>
            <a:off x="7202242" y="2326648"/>
            <a:ext cx="4848090" cy="1781712"/>
          </a:xfrm>
          <a:prstGeom prst="rect">
            <a:avLst/>
          </a:prstGeom>
        </p:spPr>
      </p:pic>
    </p:spTree>
    <p:extLst>
      <p:ext uri="{BB962C8B-B14F-4D97-AF65-F5344CB8AC3E}">
        <p14:creationId xmlns:p14="http://schemas.microsoft.com/office/powerpoint/2010/main" val="202719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Jest Directory </a:t>
            </a:r>
            <a:r>
              <a:rPr lang="en-US" dirty="0" smtClean="0"/>
              <a:t>Structure</a:t>
            </a:r>
            <a:endParaRPr lang="en-US" dirty="0"/>
          </a:p>
        </p:txBody>
      </p:sp>
      <p:sp>
        <p:nvSpPr>
          <p:cNvPr id="3" name="Content Placeholder 2"/>
          <p:cNvSpPr>
            <a:spLocks noGrp="1"/>
          </p:cNvSpPr>
          <p:nvPr>
            <p:ph idx="1"/>
          </p:nvPr>
        </p:nvSpPr>
        <p:spPr>
          <a:xfrm>
            <a:off x="838200" y="1825625"/>
            <a:ext cx="6348211" cy="4351338"/>
          </a:xfrm>
        </p:spPr>
        <p:txBody>
          <a:bodyPr/>
          <a:lstStyle/>
          <a:p>
            <a:r>
              <a:rPr lang="en-US" dirty="0" smtClean="0"/>
              <a:t>You can follow the structure as provided by Jest Examples as it creates a folder ‘__tests__’ at top and place all test cases inside it.</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38</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1017529"/>
            <a:ext cx="2809590" cy="4490642"/>
          </a:xfrm>
          <a:prstGeom prst="rect">
            <a:avLst/>
          </a:prstGeom>
        </p:spPr>
      </p:pic>
    </p:spTree>
    <p:extLst>
      <p:ext uri="{BB962C8B-B14F-4D97-AF65-F5344CB8AC3E}">
        <p14:creationId xmlns:p14="http://schemas.microsoft.com/office/powerpoint/2010/main" val="8014307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Thank You</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19492" y="1100670"/>
            <a:ext cx="4881033" cy="3660775"/>
          </a:xfrm>
        </p:spPr>
      </p:pic>
      <p:sp>
        <p:nvSpPr>
          <p:cNvPr id="5" name="Slide Number Placeholder 4"/>
          <p:cNvSpPr>
            <a:spLocks noGrp="1"/>
          </p:cNvSpPr>
          <p:nvPr>
            <p:ph type="sldNum" sz="quarter" idx="12"/>
          </p:nvPr>
        </p:nvSpPr>
        <p:spPr/>
        <p:txBody>
          <a:bodyPr/>
          <a:lstStyle/>
          <a:p>
            <a:fld id="{B777A91B-BF1B-4ECE-B89B-72F2144CF226}" type="slidenum">
              <a:rPr lang="en-US" smtClean="0"/>
              <a:t>39</a:t>
            </a:fld>
            <a:endParaRPr lang="en-US"/>
          </a:p>
        </p:txBody>
      </p:sp>
      <p:sp>
        <p:nvSpPr>
          <p:cNvPr id="9" name="TextBox 8"/>
          <p:cNvSpPr txBox="1"/>
          <p:nvPr/>
        </p:nvSpPr>
        <p:spPr>
          <a:xfrm>
            <a:off x="748317" y="1710263"/>
            <a:ext cx="6027464" cy="2031325"/>
          </a:xfrm>
          <a:prstGeom prst="rect">
            <a:avLst/>
          </a:prstGeom>
          <a:noFill/>
        </p:spPr>
        <p:txBody>
          <a:bodyPr wrap="square" rtlCol="0">
            <a:spAutoFit/>
          </a:bodyPr>
          <a:lstStyle/>
          <a:p>
            <a:r>
              <a:rPr lang="en-US" dirty="0" smtClean="0"/>
              <a:t>	</a:t>
            </a:r>
          </a:p>
          <a:p>
            <a:r>
              <a:rPr lang="en-US" dirty="0"/>
              <a:t>	</a:t>
            </a:r>
            <a:r>
              <a:rPr lang="en-US" dirty="0" smtClean="0"/>
              <a:t>Any questions from the audience please!!!</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585180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Two-way binding</a:t>
            </a:r>
            <a:endParaRPr lang="en-US" dirty="0"/>
          </a:p>
        </p:txBody>
      </p:sp>
      <p:sp>
        <p:nvSpPr>
          <p:cNvPr id="5" name="TextBox 4"/>
          <p:cNvSpPr txBox="1"/>
          <p:nvPr/>
        </p:nvSpPr>
        <p:spPr>
          <a:xfrm>
            <a:off x="1828800" y="4168588"/>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237" y="1870075"/>
            <a:ext cx="8262633" cy="4306888"/>
          </a:xfrm>
          <a:prstGeom prst="rect">
            <a:avLst/>
          </a:prstGeom>
        </p:spPr>
      </p:pic>
      <p:sp>
        <p:nvSpPr>
          <p:cNvPr id="7" name="Slide Number Placeholder 6"/>
          <p:cNvSpPr>
            <a:spLocks noGrp="1"/>
          </p:cNvSpPr>
          <p:nvPr>
            <p:ph type="sldNum" sz="quarter" idx="12"/>
          </p:nvPr>
        </p:nvSpPr>
        <p:spPr/>
        <p:txBody>
          <a:bodyPr/>
          <a:lstStyle/>
          <a:p>
            <a:fld id="{B777A91B-BF1B-4ECE-B89B-72F2144CF226}" type="slidenum">
              <a:rPr lang="en-US" smtClean="0"/>
              <a:t>4</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3" name="Content Placeholder 2"/>
          <p:cNvSpPr>
            <a:spLocks noGrp="1"/>
          </p:cNvSpPr>
          <p:nvPr>
            <p:ph idx="1"/>
          </p:nvPr>
        </p:nvSpPr>
        <p:spPr/>
        <p:txBody>
          <a:bodyPr/>
          <a:lstStyle/>
          <a:p>
            <a:endParaRPr lang="en-US" dirty="0"/>
          </a:p>
        </p:txBody>
      </p:sp>
      <p:sp>
        <p:nvSpPr>
          <p:cNvPr id="9" name="Footer Placeholder 8"/>
          <p:cNvSpPr>
            <a:spLocks noGrp="1"/>
          </p:cNvSpPr>
          <p:nvPr>
            <p:ph type="ftr" sz="quarter" idx="11"/>
          </p:nvPr>
        </p:nvSpPr>
        <p:spPr/>
        <p:txBody>
          <a:bodyPr/>
          <a:lstStyle/>
          <a:p>
            <a:r>
              <a:rPr lang="en-US" dirty="0" smtClean="0"/>
              <a:t>Understanding Flux</a:t>
            </a:r>
            <a:endParaRPr lang="en-US" dirty="0"/>
          </a:p>
        </p:txBody>
      </p:sp>
    </p:spTree>
    <p:extLst>
      <p:ext uri="{BB962C8B-B14F-4D97-AF65-F5344CB8AC3E}">
        <p14:creationId xmlns:p14="http://schemas.microsoft.com/office/powerpoint/2010/main" val="2718338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a:t>
            </a:r>
            <a:r>
              <a:rPr lang="en-US" dirty="0"/>
              <a:t>Flux Architecture </a:t>
            </a:r>
          </a:p>
        </p:txBody>
      </p:sp>
      <p:sp>
        <p:nvSpPr>
          <p:cNvPr id="3" name="Content Placeholder 2"/>
          <p:cNvSpPr>
            <a:spLocks noGrp="1"/>
          </p:cNvSpPr>
          <p:nvPr>
            <p:ph idx="1"/>
          </p:nvPr>
        </p:nvSpPr>
        <p:spPr/>
        <p:txBody>
          <a:bodyPr/>
          <a:lstStyle/>
          <a:p>
            <a:pPr marL="0" indent="0">
              <a:buNone/>
            </a:pPr>
            <a:r>
              <a:rPr lang="en-US" dirty="0" smtClean="0"/>
              <a:t>Flux is simply a design pattern that proposes the idea of one way data flow to the view.</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03985"/>
            <a:ext cx="10058400" cy="2212848"/>
          </a:xfrm>
          <a:prstGeom prst="rect">
            <a:avLst/>
          </a:prstGeom>
        </p:spPr>
      </p:pic>
      <p:sp>
        <p:nvSpPr>
          <p:cNvPr id="5" name="Footer Placeholder 4"/>
          <p:cNvSpPr>
            <a:spLocks noGrp="1"/>
          </p:cNvSpPr>
          <p:nvPr>
            <p:ph type="ftr" sz="quarter" idx="11"/>
          </p:nvPr>
        </p:nvSpPr>
        <p:spPr/>
        <p:txBody>
          <a:bodyPr/>
          <a:lstStyle/>
          <a:p>
            <a:endParaRPr lang="en-US" smtClean="0"/>
          </a:p>
          <a:p>
            <a:r>
              <a:rPr lang="en-US" smtClean="0"/>
              <a:t>Flux Architecture </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5</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024142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a:t>
            </a:r>
            <a:r>
              <a:rPr lang="en-US" dirty="0" smtClean="0"/>
              <a:t>the </a:t>
            </a:r>
            <a:r>
              <a:rPr lang="en-US" dirty="0" smtClean="0"/>
              <a:t>Flux Architecture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3928" y="1690688"/>
            <a:ext cx="7989744" cy="4351338"/>
          </a:xfrm>
        </p:spPr>
      </p:pic>
      <p:sp>
        <p:nvSpPr>
          <p:cNvPr id="3" name="Footer Placeholder 2"/>
          <p:cNvSpPr>
            <a:spLocks noGrp="1"/>
          </p:cNvSpPr>
          <p:nvPr>
            <p:ph type="ftr" sz="quarter" idx="11"/>
          </p:nvPr>
        </p:nvSpPr>
        <p:spPr/>
        <p:txBody>
          <a:bodyPr/>
          <a:lstStyle/>
          <a:p>
            <a:endParaRPr lang="en-US" smtClean="0"/>
          </a:p>
          <a:p>
            <a:r>
              <a:rPr lang="en-US" smtClean="0"/>
              <a:t>Flux Architecture </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6</a:t>
            </a:fld>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39428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Alt.Js</a:t>
            </a:r>
            <a:endParaRPr lang="en-US" dirty="0"/>
          </a:p>
        </p:txBody>
      </p:sp>
      <p:sp>
        <p:nvSpPr>
          <p:cNvPr id="3" name="Content Placeholder 2"/>
          <p:cNvSpPr>
            <a:spLocks noGrp="1"/>
          </p:cNvSpPr>
          <p:nvPr>
            <p:ph idx="1"/>
          </p:nvPr>
        </p:nvSpPr>
        <p:spPr/>
        <p:txBody>
          <a:bodyPr/>
          <a:lstStyle/>
          <a:p>
            <a:r>
              <a:rPr lang="en-US" dirty="0" smtClean="0"/>
              <a:t>Alt.js provides us an easy and convenient way to implement flux architecture into project.</a:t>
            </a:r>
          </a:p>
          <a:p>
            <a:pPr marL="0" indent="0">
              <a:buNone/>
            </a:pPr>
            <a:r>
              <a:rPr lang="en-US" dirty="0" smtClean="0"/>
              <a:t>		</a:t>
            </a:r>
            <a:r>
              <a:rPr lang="en-US" dirty="0" smtClean="0">
                <a:hlinkClick r:id="rId2"/>
              </a:rPr>
              <a:t>http://alt.js.org/</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8369" y="3678564"/>
            <a:ext cx="6211167" cy="1390844"/>
          </a:xfrm>
          <a:prstGeom prst="rect">
            <a:avLst/>
          </a:prstGeom>
        </p:spPr>
      </p:pic>
      <p:sp>
        <p:nvSpPr>
          <p:cNvPr id="5" name="Footer Placeholder 4"/>
          <p:cNvSpPr>
            <a:spLocks noGrp="1"/>
          </p:cNvSpPr>
          <p:nvPr>
            <p:ph type="ftr" sz="quarter" idx="11"/>
          </p:nvPr>
        </p:nvSpPr>
        <p:spPr/>
        <p:txBody>
          <a:bodyPr/>
          <a:lstStyle/>
          <a:p>
            <a:r>
              <a:rPr lang="en-US" dirty="0" smtClean="0"/>
              <a:t>Flux Architecture</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7</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782904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intro of </a:t>
            </a:r>
            <a:r>
              <a:rPr lang="en-US" dirty="0" err="1" smtClean="0"/>
              <a:t>Ecmascript</a:t>
            </a:r>
            <a:r>
              <a:rPr lang="en-US" dirty="0" smtClean="0"/>
              <a:t> </a:t>
            </a:r>
            <a:r>
              <a:rPr lang="en-US" dirty="0" smtClean="0"/>
              <a:t>6</a:t>
            </a:r>
            <a:endParaRPr lang="en-US" dirty="0"/>
          </a:p>
        </p:txBody>
      </p:sp>
      <p:sp>
        <p:nvSpPr>
          <p:cNvPr id="3" name="Content Placeholder 2"/>
          <p:cNvSpPr>
            <a:spLocks noGrp="1"/>
          </p:cNvSpPr>
          <p:nvPr>
            <p:ph idx="1"/>
          </p:nvPr>
        </p:nvSpPr>
        <p:spPr/>
        <p:txBody>
          <a:bodyPr/>
          <a:lstStyle/>
          <a:p>
            <a:r>
              <a:rPr lang="en-US" dirty="0" smtClean="0"/>
              <a:t>Alt.js is meant to use the new features of </a:t>
            </a:r>
            <a:r>
              <a:rPr lang="en-US" dirty="0" err="1" smtClean="0"/>
              <a:t>Ecmascript</a:t>
            </a:r>
            <a:r>
              <a:rPr lang="en-US" dirty="0" smtClean="0"/>
              <a:t> 6. </a:t>
            </a:r>
          </a:p>
          <a:p>
            <a:pPr marL="0" indent="0">
              <a:buNone/>
            </a:pPr>
            <a:r>
              <a:rPr lang="en-US" dirty="0" smtClean="0"/>
              <a:t>			</a:t>
            </a:r>
            <a:endParaRPr lang="en-US" dirty="0"/>
          </a:p>
        </p:txBody>
      </p:sp>
      <p:sp>
        <p:nvSpPr>
          <p:cNvPr id="5" name="Footer Placeholder 4"/>
          <p:cNvSpPr>
            <a:spLocks noGrp="1"/>
          </p:cNvSpPr>
          <p:nvPr>
            <p:ph type="ftr" sz="quarter" idx="11"/>
          </p:nvPr>
        </p:nvSpPr>
        <p:spPr/>
        <p:txBody>
          <a:bodyPr/>
          <a:lstStyle/>
          <a:p>
            <a:r>
              <a:rPr lang="en-US" smtClean="0"/>
              <a:t>Ecmascript 6</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8</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7999" y="2341327"/>
            <a:ext cx="7822918" cy="3925329"/>
          </a:xfrm>
          <a:prstGeom prst="rect">
            <a:avLst/>
          </a:prstGeom>
        </p:spPr>
      </p:pic>
    </p:spTree>
    <p:extLst>
      <p:ext uri="{BB962C8B-B14F-4D97-AF65-F5344CB8AC3E}">
        <p14:creationId xmlns:p14="http://schemas.microsoft.com/office/powerpoint/2010/main" val="1909807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Alt provides us?</a:t>
            </a:r>
            <a:endParaRPr lang="en-US" dirty="0"/>
          </a:p>
        </p:txBody>
      </p:sp>
      <p:sp>
        <p:nvSpPr>
          <p:cNvPr id="3" name="Content Placeholder 2"/>
          <p:cNvSpPr>
            <a:spLocks noGrp="1"/>
          </p:cNvSpPr>
          <p:nvPr>
            <p:ph idx="1"/>
          </p:nvPr>
        </p:nvSpPr>
        <p:spPr>
          <a:xfrm>
            <a:off x="4038600" y="1991519"/>
            <a:ext cx="6427694" cy="4351338"/>
          </a:xfrm>
        </p:spPr>
        <p:txBody>
          <a:bodyPr/>
          <a:lstStyle/>
          <a:p>
            <a:r>
              <a:rPr lang="en-US" dirty="0" smtClean="0"/>
              <a:t>Yes </a:t>
            </a:r>
          </a:p>
          <a:p>
            <a:r>
              <a:rPr lang="en-US" dirty="0" smtClean="0"/>
              <a:t>No (we will use react-router)</a:t>
            </a:r>
          </a:p>
          <a:p>
            <a:r>
              <a:rPr lang="en-US" dirty="0" smtClean="0"/>
              <a:t>Yes (Abstract)</a:t>
            </a:r>
          </a:p>
          <a:p>
            <a:r>
              <a:rPr lang="en-US" dirty="0" smtClean="0"/>
              <a:t>Yes (Abstract)</a:t>
            </a:r>
          </a:p>
          <a:p>
            <a:r>
              <a:rPr lang="en-US" dirty="0" smtClean="0"/>
              <a:t>No</a:t>
            </a:r>
            <a:r>
              <a:rPr lang="en-US" dirty="0" smtClean="0"/>
              <a:t>			</a:t>
            </a:r>
            <a:endParaRPr lang="en-US" dirty="0"/>
          </a:p>
        </p:txBody>
      </p:sp>
      <p:sp>
        <p:nvSpPr>
          <p:cNvPr id="5" name="Footer Placeholder 4"/>
          <p:cNvSpPr>
            <a:spLocks noGrp="1"/>
          </p:cNvSpPr>
          <p:nvPr>
            <p:ph type="ftr" sz="quarter" idx="11"/>
          </p:nvPr>
        </p:nvSpPr>
        <p:spPr/>
        <p:txBody>
          <a:bodyPr/>
          <a:lstStyle/>
          <a:p>
            <a:r>
              <a:rPr lang="en-US" smtClean="0"/>
              <a:t>Ecmascript 6</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2"/>
          <p:cNvSpPr txBox="1">
            <a:spLocks/>
          </p:cNvSpPr>
          <p:nvPr/>
        </p:nvSpPr>
        <p:spPr>
          <a:xfrm>
            <a:off x="990600" y="1978025"/>
            <a:ext cx="42537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Dispatcher </a:t>
            </a:r>
          </a:p>
          <a:p>
            <a:r>
              <a:rPr lang="en-US" dirty="0" smtClean="0"/>
              <a:t>Routing</a:t>
            </a:r>
          </a:p>
          <a:p>
            <a:r>
              <a:rPr lang="en-US" dirty="0" smtClean="0"/>
              <a:t>Stores</a:t>
            </a:r>
          </a:p>
          <a:p>
            <a:r>
              <a:rPr lang="en-US" dirty="0" smtClean="0"/>
              <a:t>Actions</a:t>
            </a:r>
          </a:p>
          <a:p>
            <a:r>
              <a:rPr lang="en-US" dirty="0" smtClean="0"/>
              <a:t>Tests			</a:t>
            </a:r>
            <a:endParaRPr lang="en-US" dirty="0"/>
          </a:p>
        </p:txBody>
      </p:sp>
    </p:spTree>
    <p:extLst>
      <p:ext uri="{BB962C8B-B14F-4D97-AF65-F5344CB8AC3E}">
        <p14:creationId xmlns:p14="http://schemas.microsoft.com/office/powerpoint/2010/main" val="42790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1096</TotalTime>
  <Words>1447</Words>
  <Application>Microsoft Office PowerPoint</Application>
  <PresentationFormat>Widescreen</PresentationFormat>
  <Paragraphs>299</Paragraphs>
  <Slides>39</Slides>
  <Notes>21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39</vt:i4>
      </vt:variant>
    </vt:vector>
  </HeadingPairs>
  <TitlesOfParts>
    <vt:vector size="47" baseType="lpstr">
      <vt:lpstr>Arial</vt:lpstr>
      <vt:lpstr>Calibri</vt:lpstr>
      <vt:lpstr>Calibri Light</vt:lpstr>
      <vt:lpstr>Trebuchet MS</vt:lpstr>
      <vt:lpstr>Wingdings 3</vt:lpstr>
      <vt:lpstr>Office Theme</vt:lpstr>
      <vt:lpstr>Facet</vt:lpstr>
      <vt:lpstr>1_Facet</vt:lpstr>
      <vt:lpstr>Web Training Session</vt:lpstr>
      <vt:lpstr>Agenda</vt:lpstr>
      <vt:lpstr>Introducing Flux Architecture</vt:lpstr>
      <vt:lpstr>Problem with Two-way binding</vt:lpstr>
      <vt:lpstr>Understanding the Flux Architecture </vt:lpstr>
      <vt:lpstr>Understanding the Flux Architecture </vt:lpstr>
      <vt:lpstr>Introducing Alt.Js</vt:lpstr>
      <vt:lpstr>A brief intro of Ecmascript 6</vt:lpstr>
      <vt:lpstr>What Alt provides us?</vt:lpstr>
      <vt:lpstr>Learn Alt with an example</vt:lpstr>
      <vt:lpstr>Example Todo App</vt:lpstr>
      <vt:lpstr>Initiating Alt application</vt:lpstr>
      <vt:lpstr>Alt Actions</vt:lpstr>
      <vt:lpstr>Alt Stores</vt:lpstr>
      <vt:lpstr>Alt Views</vt:lpstr>
      <vt:lpstr>Introducing React Js</vt:lpstr>
      <vt:lpstr>Introducing React Js</vt:lpstr>
      <vt:lpstr>React Installation</vt:lpstr>
      <vt:lpstr>The JSX syntax</vt:lpstr>
      <vt:lpstr>Hello World</vt:lpstr>
      <vt:lpstr>React Component</vt:lpstr>
      <vt:lpstr>Stateful Component</vt:lpstr>
      <vt:lpstr>Html Attributes in React</vt:lpstr>
      <vt:lpstr>PowerPoint Presentation</vt:lpstr>
      <vt:lpstr>Using React Component as Alt View</vt:lpstr>
      <vt:lpstr>Alt Component</vt:lpstr>
      <vt:lpstr>Alt Component</vt:lpstr>
      <vt:lpstr>Rendering Component</vt:lpstr>
      <vt:lpstr>Jsx Compilation and ES6 to 5 Transformation</vt:lpstr>
      <vt:lpstr>Build and Run</vt:lpstr>
      <vt:lpstr>Introducing hash routes</vt:lpstr>
      <vt:lpstr>Introducing hash routes</vt:lpstr>
      <vt:lpstr>Introducing hash routes</vt:lpstr>
      <vt:lpstr>PowerPoint Presentation</vt:lpstr>
      <vt:lpstr>Unit tests</vt:lpstr>
      <vt:lpstr>Using Jest</vt:lpstr>
      <vt:lpstr>Test And Result</vt:lpstr>
      <vt:lpstr>Jest Directory Structure</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V_D</dc:creator>
  <cp:lastModifiedBy>V_D</cp:lastModifiedBy>
  <cp:revision>141</cp:revision>
  <dcterms:created xsi:type="dcterms:W3CDTF">2015-12-16T02:18:09Z</dcterms:created>
  <dcterms:modified xsi:type="dcterms:W3CDTF">2015-12-28T11:51:36Z</dcterms:modified>
</cp:coreProperties>
</file>