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1" r:id="rId5"/>
    <p:sldId id="262" r:id="rId6"/>
    <p:sldId id="263" r:id="rId7"/>
    <p:sldId id="264" r:id="rId8"/>
    <p:sldId id="267" r:id="rId9"/>
    <p:sldId id="26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42"/>
    <p:restoredTop sz="96327"/>
  </p:normalViewPr>
  <p:slideViewPr>
    <p:cSldViewPr snapToGrid="0" snapToObjects="1">
      <p:cViewPr varScale="1">
        <p:scale>
          <a:sx n="90" d="100"/>
          <a:sy n="90" d="100"/>
        </p:scale>
        <p:origin x="216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5/30/20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5/30/20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5/30/20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5/30/20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5/30/20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5/30/20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5/30/20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.png"/><Relationship Id="rId7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320CE-42E4-FB46-93B5-259A33E6F7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EC2AD1-3620-814F-90CC-A787F28035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Predicting Best players in </a:t>
            </a:r>
            <a:r>
              <a:rPr lang="en-US" dirty="0" err="1"/>
              <a:t>Fifa</a:t>
            </a:r>
            <a:r>
              <a:rPr lang="en-US" dirty="0"/>
              <a:t> 2018 world cup</a:t>
            </a:r>
          </a:p>
        </p:txBody>
      </p:sp>
    </p:spTree>
    <p:extLst>
      <p:ext uri="{BB962C8B-B14F-4D97-AF65-F5344CB8AC3E}">
        <p14:creationId xmlns:p14="http://schemas.microsoft.com/office/powerpoint/2010/main" val="2564324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9CE41-52A3-4747-8F92-4075EC1B2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the dataset look like?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15445-3A8C-6148-BCAC-88893C0B202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We have 53 columns  in our dataset</a:t>
            </a:r>
          </a:p>
          <a:p>
            <a:r>
              <a:rPr lang="en-US" dirty="0"/>
              <a:t>We need to remove unused columns</a:t>
            </a:r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7C09B199-A29C-0A44-83EA-8E89FC6031B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928839" y="1853248"/>
            <a:ext cx="7047571" cy="4090352"/>
          </a:xfrm>
        </p:spPr>
      </p:pic>
    </p:spTree>
    <p:extLst>
      <p:ext uri="{BB962C8B-B14F-4D97-AF65-F5344CB8AC3E}">
        <p14:creationId xmlns:p14="http://schemas.microsoft.com/office/powerpoint/2010/main" val="3445422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582D6-3181-054B-BD4A-73910884D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 the number of players representing a particular country.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460FFE8C-8712-9842-9994-06F6CABA704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654493" y="2056092"/>
            <a:ext cx="4395787" cy="4034582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3D2B02-61C3-A040-89B4-CCDCDB9E2E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1031" y="2056092"/>
            <a:ext cx="4396341" cy="4200245"/>
          </a:xfrm>
        </p:spPr>
        <p:txBody>
          <a:bodyPr/>
          <a:lstStyle/>
          <a:p>
            <a:r>
              <a:rPr lang="en-US" dirty="0"/>
              <a:t>This graph shows the number of players representing each country</a:t>
            </a:r>
          </a:p>
          <a:p>
            <a:r>
              <a:rPr lang="en-US" dirty="0"/>
              <a:t>Based on the results from the graph, we conclude that most of the players are from </a:t>
            </a:r>
            <a:r>
              <a:rPr lang="en-US" b="1" i="1" dirty="0"/>
              <a:t>England, Argentina, Spain, France and Brazil</a:t>
            </a:r>
            <a:r>
              <a:rPr lang="en-US" dirty="0"/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3097258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57" name="Oval 56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C582D6-3181-054B-BD4A-73910884D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542503"/>
            <a:ext cx="9184606" cy="117987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800"/>
              <a:t>Capture the Age of the soccer players</a:t>
            </a:r>
          </a:p>
        </p:txBody>
      </p:sp>
      <p:pic>
        <p:nvPicPr>
          <p:cNvPr id="11" name="Content Placeholder 10" descr="A picture containing drawing, fence&#10;&#10;Description automatically generated">
            <a:extLst>
              <a:ext uri="{FF2B5EF4-FFF2-40B4-BE49-F238E27FC236}">
                <a16:creationId xmlns:a16="http://schemas.microsoft.com/office/drawing/2014/main" id="{8E9226D9-5D0E-0F4A-B97A-25C1B21A754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7"/>
          <a:srcRect t="6061" r="-1" b="-1"/>
          <a:stretch/>
        </p:blipFill>
        <p:spPr>
          <a:xfrm>
            <a:off x="635458" y="640080"/>
            <a:ext cx="9186063" cy="360273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74562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14">
            <a:extLst>
              <a:ext uri="{FF2B5EF4-FFF2-40B4-BE49-F238E27FC236}">
                <a16:creationId xmlns:a16="http://schemas.microsoft.com/office/drawing/2014/main" id="{412E3267-7ABE-412B-8580-47EC0D1F61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48" name="Picture 16">
            <a:extLst>
              <a:ext uri="{FF2B5EF4-FFF2-40B4-BE49-F238E27FC236}">
                <a16:creationId xmlns:a16="http://schemas.microsoft.com/office/drawing/2014/main" id="{20B62C5A-2250-4380-AB23-DB87446CC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49" name="Oval 18">
            <a:extLst>
              <a:ext uri="{FF2B5EF4-FFF2-40B4-BE49-F238E27FC236}">
                <a16:creationId xmlns:a16="http://schemas.microsoft.com/office/drawing/2014/main" id="{D42CF425-7213-4F89-B0FF-4C2BDDD9C6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0" name="Picture 20">
            <a:extLst>
              <a:ext uri="{FF2B5EF4-FFF2-40B4-BE49-F238E27FC236}">
                <a16:creationId xmlns:a16="http://schemas.microsoft.com/office/drawing/2014/main" id="{D35DA97D-88F8-4249-B650-4FC9FD50A3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51" name="Picture 22">
            <a:extLst>
              <a:ext uri="{FF2B5EF4-FFF2-40B4-BE49-F238E27FC236}">
                <a16:creationId xmlns:a16="http://schemas.microsoft.com/office/drawing/2014/main" id="{43F38673-6E30-4BAE-AC67-0B283EBF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202A25CB-1ED1-4C87-AB49-8D3BC684D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7137B2-D6E2-D041-AAF9-3716256EB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4165580" cy="140053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Predicting best GoalKeeper</a:t>
            </a:r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DBAF956B-591A-4461-BB3C-79AA176B09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7191 h 6985200"/>
              <a:gd name="connsiteX6" fmla="*/ 1 w 6858001"/>
              <a:gd name="connsiteY6" fmla="*/ 887191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7191"/>
                </a:lnTo>
                <a:lnTo>
                  <a:pt x="1" y="887191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9" name="Freeform 23">
            <a:extLst>
              <a:ext uri="{FF2B5EF4-FFF2-40B4-BE49-F238E27FC236}">
                <a16:creationId xmlns:a16="http://schemas.microsoft.com/office/drawing/2014/main" id="{E8895FAA-0D03-43F6-9594-A8733552E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3E7A4C-33BF-CC43-BB03-B7F94DF3C5D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7"/>
          <a:stretch>
            <a:fillRect/>
          </a:stretch>
        </p:blipFill>
        <p:spPr>
          <a:xfrm>
            <a:off x="6128522" y="647699"/>
            <a:ext cx="5381247" cy="3242202"/>
          </a:xfrm>
          <a:prstGeom prst="rect">
            <a:avLst/>
          </a:prstGeom>
          <a:effectLst/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918FB696-BC5E-43A4-9768-4BB5278BD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2" name="Content Placeholder 11">
            <a:extLst>
              <a:ext uri="{FF2B5EF4-FFF2-40B4-BE49-F238E27FC236}">
                <a16:creationId xmlns:a16="http://schemas.microsoft.com/office/drawing/2014/main" id="{212BAEBF-1C08-420E-9029-B69A4400B8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6113" y="2052918"/>
            <a:ext cx="4165146" cy="419548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Manuel </a:t>
            </a:r>
            <a:r>
              <a:rPr lang="en-US" dirty="0" err="1"/>
              <a:t>Neuer</a:t>
            </a:r>
            <a:r>
              <a:rPr lang="en-US" dirty="0"/>
              <a:t> would be the best choice goalkeeper</a:t>
            </a:r>
          </a:p>
          <a:p>
            <a:r>
              <a:rPr lang="en-US" dirty="0"/>
              <a:t>We used the sweeper and shot stopper features </a:t>
            </a:r>
          </a:p>
        </p:txBody>
      </p:sp>
      <p:pic>
        <p:nvPicPr>
          <p:cNvPr id="6" name="Content Placeholder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D80BED93-BEB1-8E48-822A-C8183BAAB69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24492" y="4085841"/>
            <a:ext cx="3589306" cy="216255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989613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14">
            <a:extLst>
              <a:ext uri="{FF2B5EF4-FFF2-40B4-BE49-F238E27FC236}">
                <a16:creationId xmlns:a16="http://schemas.microsoft.com/office/drawing/2014/main" id="{94DDC893-E5EF-4CDE-B040-BA5B53AADD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40" name="Picture 16">
            <a:extLst>
              <a:ext uri="{FF2B5EF4-FFF2-40B4-BE49-F238E27FC236}">
                <a16:creationId xmlns:a16="http://schemas.microsoft.com/office/drawing/2014/main" id="{85F1A06D-D369-4974-8208-56120C5E7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41" name="Oval 18">
            <a:extLst>
              <a:ext uri="{FF2B5EF4-FFF2-40B4-BE49-F238E27FC236}">
                <a16:creationId xmlns:a16="http://schemas.microsoft.com/office/drawing/2014/main" id="{DAD27A50-88D7-4E2A-8488-F2879768A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2" name="Picture 20">
            <a:extLst>
              <a:ext uri="{FF2B5EF4-FFF2-40B4-BE49-F238E27FC236}">
                <a16:creationId xmlns:a16="http://schemas.microsoft.com/office/drawing/2014/main" id="{A47C6ACD-2325-48C6-B9F3-C21563A05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43" name="Picture 22">
            <a:extLst>
              <a:ext uri="{FF2B5EF4-FFF2-40B4-BE49-F238E27FC236}">
                <a16:creationId xmlns:a16="http://schemas.microsoft.com/office/drawing/2014/main" id="{1081DF83-4F35-4560-87E6-0DE8AAAC33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44" name="Rectangle 24">
            <a:extLst>
              <a:ext uri="{FF2B5EF4-FFF2-40B4-BE49-F238E27FC236}">
                <a16:creationId xmlns:a16="http://schemas.microsoft.com/office/drawing/2014/main" id="{7C704F0F-1CD8-4DC1-AEE9-225958232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91E232-5F7D-4742-ADF4-279C7BE3B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1" y="452718"/>
            <a:ext cx="4765226" cy="1400530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dirty="0"/>
              <a:t>Predict the best Central Defenders</a:t>
            </a:r>
          </a:p>
        </p:txBody>
      </p:sp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8C56118D-8FEF-4B4D-9C8D-56163906A73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7"/>
          <a:srcRect t="3455" r="3" b="1858"/>
          <a:stretch/>
        </p:blipFill>
        <p:spPr>
          <a:xfrm>
            <a:off x="6103423" y="-2"/>
            <a:ext cx="6087038" cy="3429461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C4FC9395-363F-4303-9B88-F5B9F15A2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Content Placeholder 11">
            <a:extLst>
              <a:ext uri="{FF2B5EF4-FFF2-40B4-BE49-F238E27FC236}">
                <a16:creationId xmlns:a16="http://schemas.microsoft.com/office/drawing/2014/main" id="{4969DE98-831E-4184-883A-3C6985097D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7701" y="2052918"/>
            <a:ext cx="4764245" cy="419548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i="1" dirty="0"/>
              <a:t>Sergio Ramos is the Best Left Central Defender</a:t>
            </a:r>
            <a:r>
              <a:rPr lang="en-US" dirty="0"/>
              <a:t>.</a:t>
            </a:r>
          </a:p>
          <a:p>
            <a:r>
              <a:rPr lang="en-US" i="1" dirty="0"/>
              <a:t>Azpilicueta is the Best Right Central Defender</a:t>
            </a:r>
            <a:r>
              <a:rPr lang="en-US" dirty="0"/>
              <a:t>. </a:t>
            </a:r>
          </a:p>
        </p:txBody>
      </p:sp>
      <p:pic>
        <p:nvPicPr>
          <p:cNvPr id="6" name="Content Placeholder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75E51F12-0BE4-A24B-A649-9A6CAC2ED955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3623" r="3" b="1715"/>
          <a:stretch/>
        </p:blipFill>
        <p:spPr>
          <a:xfrm>
            <a:off x="6103423" y="3429460"/>
            <a:ext cx="6087038" cy="3428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650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14">
            <a:extLst>
              <a:ext uri="{FF2B5EF4-FFF2-40B4-BE49-F238E27FC236}">
                <a16:creationId xmlns:a16="http://schemas.microsoft.com/office/drawing/2014/main" id="{412E3267-7ABE-412B-8580-47EC0D1F61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53" name="Picture 16">
            <a:extLst>
              <a:ext uri="{FF2B5EF4-FFF2-40B4-BE49-F238E27FC236}">
                <a16:creationId xmlns:a16="http://schemas.microsoft.com/office/drawing/2014/main" id="{20B62C5A-2250-4380-AB23-DB87446CC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54" name="Oval 18">
            <a:extLst>
              <a:ext uri="{FF2B5EF4-FFF2-40B4-BE49-F238E27FC236}">
                <a16:creationId xmlns:a16="http://schemas.microsoft.com/office/drawing/2014/main" id="{D42CF425-7213-4F89-B0FF-4C2BDDD9C6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5" name="Picture 20">
            <a:extLst>
              <a:ext uri="{FF2B5EF4-FFF2-40B4-BE49-F238E27FC236}">
                <a16:creationId xmlns:a16="http://schemas.microsoft.com/office/drawing/2014/main" id="{D35DA97D-88F8-4249-B650-4FC9FD50A3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56" name="Picture 22">
            <a:extLst>
              <a:ext uri="{FF2B5EF4-FFF2-40B4-BE49-F238E27FC236}">
                <a16:creationId xmlns:a16="http://schemas.microsoft.com/office/drawing/2014/main" id="{43F38673-6E30-4BAE-AC67-0B283EBF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57" name="Rectangle 24">
            <a:extLst>
              <a:ext uri="{FF2B5EF4-FFF2-40B4-BE49-F238E27FC236}">
                <a16:creationId xmlns:a16="http://schemas.microsoft.com/office/drawing/2014/main" id="{202A25CB-1ED1-4C87-AB49-8D3BC684D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60008A-2FDE-654D-BC2B-83A510413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4165580" cy="140053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900"/>
              <a:t>Predict the best wing Backs Defenders </a:t>
            </a:r>
          </a:p>
        </p:txBody>
      </p:sp>
      <p:sp>
        <p:nvSpPr>
          <p:cNvPr id="58" name="Freeform: Shape 26">
            <a:extLst>
              <a:ext uri="{FF2B5EF4-FFF2-40B4-BE49-F238E27FC236}">
                <a16:creationId xmlns:a16="http://schemas.microsoft.com/office/drawing/2014/main" id="{7DAA46B9-B7E8-4487-B28E-C63A6EB7A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7191 h 6985200"/>
              <a:gd name="connsiteX6" fmla="*/ 1 w 6858001"/>
              <a:gd name="connsiteY6" fmla="*/ 887191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7191"/>
                </a:lnTo>
                <a:lnTo>
                  <a:pt x="1" y="887191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9" name="Freeform 23">
            <a:extLst>
              <a:ext uri="{FF2B5EF4-FFF2-40B4-BE49-F238E27FC236}">
                <a16:creationId xmlns:a16="http://schemas.microsoft.com/office/drawing/2014/main" id="{C866818C-1E5F-475A-B310-3C06B555F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57847903-700F-494B-BA16-3928417037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64246" y="647699"/>
            <a:ext cx="4509798" cy="2683330"/>
          </a:xfrm>
          <a:prstGeom prst="rect">
            <a:avLst/>
          </a:prstGeom>
          <a:effectLst/>
        </p:spPr>
      </p:pic>
      <p:sp>
        <p:nvSpPr>
          <p:cNvPr id="59" name="Rectangle 30">
            <a:extLst>
              <a:ext uri="{FF2B5EF4-FFF2-40B4-BE49-F238E27FC236}">
                <a16:creationId xmlns:a16="http://schemas.microsoft.com/office/drawing/2014/main" id="{D12AFDE8-E1ED-4A49-B8B3-4953F4B8A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0" name="Content Placeholder 11">
            <a:extLst>
              <a:ext uri="{FF2B5EF4-FFF2-40B4-BE49-F238E27FC236}">
                <a16:creationId xmlns:a16="http://schemas.microsoft.com/office/drawing/2014/main" id="{71109E4B-F981-4647-AD4E-B694A8ED5E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6113" y="2052918"/>
            <a:ext cx="4165146" cy="419548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Kyle Walker is the best RWB/RB</a:t>
            </a:r>
          </a:p>
          <a:p>
            <a:r>
              <a:rPr lang="en-US" dirty="0"/>
              <a:t>David </a:t>
            </a:r>
            <a:r>
              <a:rPr lang="en-US" dirty="0" err="1"/>
              <a:t>Alaba</a:t>
            </a:r>
            <a:r>
              <a:rPr lang="en-US" dirty="0"/>
              <a:t> as the best LWB/LB defender.</a:t>
            </a:r>
          </a:p>
        </p:txBody>
      </p:sp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F054144E-FEAD-F041-9CAC-A646888D5DA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8"/>
          <a:stretch>
            <a:fillRect/>
          </a:stretch>
        </p:blipFill>
        <p:spPr>
          <a:xfrm>
            <a:off x="6532232" y="3526971"/>
            <a:ext cx="4573826" cy="272142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436311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>
            <a:extLst>
              <a:ext uri="{FF2B5EF4-FFF2-40B4-BE49-F238E27FC236}">
                <a16:creationId xmlns:a16="http://schemas.microsoft.com/office/drawing/2014/main" id="{0F7302AF-86B9-441B-8D24-AC382E2A43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99A2A6C2-D371-4C6B-B50F-CC71C6D01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45" name="Oval 44">
            <a:extLst>
              <a:ext uri="{FF2B5EF4-FFF2-40B4-BE49-F238E27FC236}">
                <a16:creationId xmlns:a16="http://schemas.microsoft.com/office/drawing/2014/main" id="{5F07A6A6-E44B-411E-AA18-65E481136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8CC3468F-5EED-42B0-8507-F30360E1D5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591711EE-029D-453C-9AE9-E87829F1D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5D5A8E14-301B-40C0-A174-D2232EF95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2C6744-564C-B84D-90F7-93E7D876D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0518" y="1447800"/>
            <a:ext cx="4143781" cy="309698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Best Mid-Fielders</a:t>
            </a:r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22AC4D5D-0A9D-43D6-A836-13B38BA13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68960" y="-68960"/>
            <a:ext cx="6858001" cy="6995918"/>
          </a:xfrm>
          <a:custGeom>
            <a:avLst/>
            <a:gdLst>
              <a:gd name="connsiteX0" fmla="*/ 6858001 w 6858001"/>
              <a:gd name="connsiteY0" fmla="*/ 1344715 h 6995918"/>
              <a:gd name="connsiteX1" fmla="*/ 6858001 w 6858001"/>
              <a:gd name="connsiteY1" fmla="*/ 1177 h 6995918"/>
              <a:gd name="connsiteX2" fmla="*/ 6702324 w 6858001"/>
              <a:gd name="connsiteY2" fmla="*/ 26222 h 6995918"/>
              <a:gd name="connsiteX3" fmla="*/ 6547333 w 6858001"/>
              <a:gd name="connsiteY3" fmla="*/ 50091 h 6995918"/>
              <a:gd name="connsiteX4" fmla="*/ 6391657 w 6858001"/>
              <a:gd name="connsiteY4" fmla="*/ 73455 h 6995918"/>
              <a:gd name="connsiteX5" fmla="*/ 6235294 w 6858001"/>
              <a:gd name="connsiteY5" fmla="*/ 93458 h 6995918"/>
              <a:gd name="connsiteX6" fmla="*/ 6079618 w 6858001"/>
              <a:gd name="connsiteY6" fmla="*/ 113629 h 6995918"/>
              <a:gd name="connsiteX7" fmla="*/ 5923255 w 6858001"/>
              <a:gd name="connsiteY7" fmla="*/ 132455 h 6995918"/>
              <a:gd name="connsiteX8" fmla="*/ 5768950 w 6858001"/>
              <a:gd name="connsiteY8" fmla="*/ 148591 h 6995918"/>
              <a:gd name="connsiteX9" fmla="*/ 5612588 w 6858001"/>
              <a:gd name="connsiteY9" fmla="*/ 163887 h 6995918"/>
              <a:gd name="connsiteX10" fmla="*/ 5456911 w 6858001"/>
              <a:gd name="connsiteY10" fmla="*/ 177839 h 6995918"/>
              <a:gd name="connsiteX11" fmla="*/ 5303978 w 6858001"/>
              <a:gd name="connsiteY11" fmla="*/ 189941 h 6995918"/>
              <a:gd name="connsiteX12" fmla="*/ 5148987 w 6858001"/>
              <a:gd name="connsiteY12" fmla="*/ 202044 h 6995918"/>
              <a:gd name="connsiteX13" fmla="*/ 4996054 w 6858001"/>
              <a:gd name="connsiteY13" fmla="*/ 212129 h 6995918"/>
              <a:gd name="connsiteX14" fmla="*/ 4843120 w 6858001"/>
              <a:gd name="connsiteY14" fmla="*/ 220029 h 6995918"/>
              <a:gd name="connsiteX15" fmla="*/ 4690873 w 6858001"/>
              <a:gd name="connsiteY15" fmla="*/ 228266 h 6995918"/>
              <a:gd name="connsiteX16" fmla="*/ 4539997 w 6858001"/>
              <a:gd name="connsiteY16" fmla="*/ 235157 h 6995918"/>
              <a:gd name="connsiteX17" fmla="*/ 4390492 w 6858001"/>
              <a:gd name="connsiteY17" fmla="*/ 240032 h 6995918"/>
              <a:gd name="connsiteX18" fmla="*/ 4240988 w 6858001"/>
              <a:gd name="connsiteY18" fmla="*/ 244234 h 6995918"/>
              <a:gd name="connsiteX19" fmla="*/ 4092855 w 6858001"/>
              <a:gd name="connsiteY19" fmla="*/ 248268 h 6995918"/>
              <a:gd name="connsiteX20" fmla="*/ 3946780 w 6858001"/>
              <a:gd name="connsiteY20" fmla="*/ 250117 h 6995918"/>
              <a:gd name="connsiteX21" fmla="*/ 3800704 w 6858001"/>
              <a:gd name="connsiteY21" fmla="*/ 252134 h 6995918"/>
              <a:gd name="connsiteX22" fmla="*/ 3656686 w 6858001"/>
              <a:gd name="connsiteY22" fmla="*/ 253143 h 6995918"/>
              <a:gd name="connsiteX23" fmla="*/ 3514040 w 6858001"/>
              <a:gd name="connsiteY23" fmla="*/ 252134 h 6995918"/>
              <a:gd name="connsiteX24" fmla="*/ 3372765 w 6858001"/>
              <a:gd name="connsiteY24" fmla="*/ 252134 h 6995918"/>
              <a:gd name="connsiteX25" fmla="*/ 3232862 w 6858001"/>
              <a:gd name="connsiteY25" fmla="*/ 250117 h 6995918"/>
              <a:gd name="connsiteX26" fmla="*/ 3095702 w 6858001"/>
              <a:gd name="connsiteY26" fmla="*/ 247092 h 6995918"/>
              <a:gd name="connsiteX27" fmla="*/ 2959914 w 6858001"/>
              <a:gd name="connsiteY27" fmla="*/ 244234 h 6995918"/>
              <a:gd name="connsiteX28" fmla="*/ 2826868 w 6858001"/>
              <a:gd name="connsiteY28" fmla="*/ 241040 h 6995918"/>
              <a:gd name="connsiteX29" fmla="*/ 2694509 w 6858001"/>
              <a:gd name="connsiteY29" fmla="*/ 236166 h 6995918"/>
              <a:gd name="connsiteX30" fmla="*/ 2564208 w 6858001"/>
              <a:gd name="connsiteY30" fmla="*/ 230955 h 6995918"/>
              <a:gd name="connsiteX31" fmla="*/ 2436649 w 6858001"/>
              <a:gd name="connsiteY31" fmla="*/ 226249 h 6995918"/>
              <a:gd name="connsiteX32" fmla="*/ 2187703 w 6858001"/>
              <a:gd name="connsiteY32" fmla="*/ 212969 h 6995918"/>
              <a:gd name="connsiteX33" fmla="*/ 1949045 w 6858001"/>
              <a:gd name="connsiteY33" fmla="*/ 198850 h 6995918"/>
              <a:gd name="connsiteX34" fmla="*/ 1719988 w 6858001"/>
              <a:gd name="connsiteY34" fmla="*/ 184058 h 6995918"/>
              <a:gd name="connsiteX35" fmla="*/ 1503275 w 6858001"/>
              <a:gd name="connsiteY35" fmla="*/ 167753 h 6995918"/>
              <a:gd name="connsiteX36" fmla="*/ 1296163 w 6858001"/>
              <a:gd name="connsiteY36" fmla="*/ 150776 h 6995918"/>
              <a:gd name="connsiteX37" fmla="*/ 1104139 w 6858001"/>
              <a:gd name="connsiteY37" fmla="*/ 132455 h 6995918"/>
              <a:gd name="connsiteX38" fmla="*/ 923774 w 6858001"/>
              <a:gd name="connsiteY38" fmla="*/ 114469 h 6995918"/>
              <a:gd name="connsiteX39" fmla="*/ 757810 w 6858001"/>
              <a:gd name="connsiteY39" fmla="*/ 96484 h 6995918"/>
              <a:gd name="connsiteX40" fmla="*/ 605563 w 6858001"/>
              <a:gd name="connsiteY40" fmla="*/ 79507 h 6995918"/>
              <a:gd name="connsiteX41" fmla="*/ 470460 w 6858001"/>
              <a:gd name="connsiteY41" fmla="*/ 63370 h 6995918"/>
              <a:gd name="connsiteX42" fmla="*/ 348388 w 6858001"/>
              <a:gd name="connsiteY42" fmla="*/ 48074 h 6995918"/>
              <a:gd name="connsiteX43" fmla="*/ 245518 w 6858001"/>
              <a:gd name="connsiteY43" fmla="*/ 35299 h 6995918"/>
              <a:gd name="connsiteX44" fmla="*/ 159107 w 6858001"/>
              <a:gd name="connsiteY44" fmla="*/ 23197 h 6995918"/>
              <a:gd name="connsiteX45" fmla="*/ 40463 w 6858001"/>
              <a:gd name="connsiteY45" fmla="*/ 5883 h 6995918"/>
              <a:gd name="connsiteX46" fmla="*/ 1 w 6858001"/>
              <a:gd name="connsiteY46" fmla="*/ 0 h 6995918"/>
              <a:gd name="connsiteX47" fmla="*/ 1 w 6858001"/>
              <a:gd name="connsiteY47" fmla="*/ 905354 h 6995918"/>
              <a:gd name="connsiteX48" fmla="*/ 0 w 6858001"/>
              <a:gd name="connsiteY48" fmla="*/ 905354 h 6995918"/>
              <a:gd name="connsiteX49" fmla="*/ 0 w 6858001"/>
              <a:gd name="connsiteY49" fmla="*/ 6995918 h 6995918"/>
              <a:gd name="connsiteX50" fmla="*/ 6858000 w 6858001"/>
              <a:gd name="connsiteY50" fmla="*/ 6995918 h 6995918"/>
              <a:gd name="connsiteX51" fmla="*/ 6858000 w 6858001"/>
              <a:gd name="connsiteY51" fmla="*/ 1344715 h 6995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95918">
                <a:moveTo>
                  <a:pt x="6858001" y="1344715"/>
                </a:moveTo>
                <a:lnTo>
                  <a:pt x="6858001" y="1177"/>
                </a:lnTo>
                <a:lnTo>
                  <a:pt x="6702324" y="26222"/>
                </a:lnTo>
                <a:lnTo>
                  <a:pt x="6547333" y="50091"/>
                </a:lnTo>
                <a:lnTo>
                  <a:pt x="6391657" y="73455"/>
                </a:lnTo>
                <a:lnTo>
                  <a:pt x="6235294" y="93458"/>
                </a:lnTo>
                <a:lnTo>
                  <a:pt x="6079618" y="113629"/>
                </a:lnTo>
                <a:lnTo>
                  <a:pt x="5923255" y="132455"/>
                </a:lnTo>
                <a:lnTo>
                  <a:pt x="5768950" y="148591"/>
                </a:lnTo>
                <a:lnTo>
                  <a:pt x="5612588" y="163887"/>
                </a:lnTo>
                <a:lnTo>
                  <a:pt x="5456911" y="177839"/>
                </a:lnTo>
                <a:lnTo>
                  <a:pt x="5303978" y="189941"/>
                </a:lnTo>
                <a:lnTo>
                  <a:pt x="5148987" y="202044"/>
                </a:lnTo>
                <a:lnTo>
                  <a:pt x="4996054" y="212129"/>
                </a:lnTo>
                <a:lnTo>
                  <a:pt x="4843120" y="220029"/>
                </a:lnTo>
                <a:lnTo>
                  <a:pt x="4690873" y="228266"/>
                </a:lnTo>
                <a:lnTo>
                  <a:pt x="4539997" y="235157"/>
                </a:lnTo>
                <a:lnTo>
                  <a:pt x="4390492" y="240032"/>
                </a:lnTo>
                <a:lnTo>
                  <a:pt x="4240988" y="244234"/>
                </a:lnTo>
                <a:lnTo>
                  <a:pt x="4092855" y="248268"/>
                </a:lnTo>
                <a:lnTo>
                  <a:pt x="3946780" y="250117"/>
                </a:lnTo>
                <a:lnTo>
                  <a:pt x="3800704" y="252134"/>
                </a:lnTo>
                <a:lnTo>
                  <a:pt x="3656686" y="253143"/>
                </a:lnTo>
                <a:lnTo>
                  <a:pt x="3514040" y="252134"/>
                </a:lnTo>
                <a:lnTo>
                  <a:pt x="3372765" y="252134"/>
                </a:lnTo>
                <a:lnTo>
                  <a:pt x="3232862" y="250117"/>
                </a:lnTo>
                <a:lnTo>
                  <a:pt x="3095702" y="247092"/>
                </a:lnTo>
                <a:lnTo>
                  <a:pt x="2959914" y="244234"/>
                </a:lnTo>
                <a:lnTo>
                  <a:pt x="2826868" y="241040"/>
                </a:lnTo>
                <a:lnTo>
                  <a:pt x="2694509" y="236166"/>
                </a:lnTo>
                <a:lnTo>
                  <a:pt x="2564208" y="230955"/>
                </a:lnTo>
                <a:lnTo>
                  <a:pt x="2436649" y="226249"/>
                </a:lnTo>
                <a:lnTo>
                  <a:pt x="2187703" y="212969"/>
                </a:lnTo>
                <a:lnTo>
                  <a:pt x="1949045" y="198850"/>
                </a:lnTo>
                <a:lnTo>
                  <a:pt x="1719988" y="184058"/>
                </a:lnTo>
                <a:lnTo>
                  <a:pt x="1503275" y="167753"/>
                </a:lnTo>
                <a:lnTo>
                  <a:pt x="1296163" y="150776"/>
                </a:lnTo>
                <a:lnTo>
                  <a:pt x="1104139" y="132455"/>
                </a:lnTo>
                <a:lnTo>
                  <a:pt x="923774" y="114469"/>
                </a:lnTo>
                <a:lnTo>
                  <a:pt x="757810" y="96484"/>
                </a:lnTo>
                <a:lnTo>
                  <a:pt x="605563" y="79507"/>
                </a:lnTo>
                <a:lnTo>
                  <a:pt x="470460" y="63370"/>
                </a:lnTo>
                <a:lnTo>
                  <a:pt x="348388" y="48074"/>
                </a:lnTo>
                <a:lnTo>
                  <a:pt x="245518" y="35299"/>
                </a:lnTo>
                <a:lnTo>
                  <a:pt x="159107" y="23197"/>
                </a:lnTo>
                <a:lnTo>
                  <a:pt x="40463" y="5883"/>
                </a:lnTo>
                <a:lnTo>
                  <a:pt x="1" y="0"/>
                </a:lnTo>
                <a:lnTo>
                  <a:pt x="1" y="905354"/>
                </a:lnTo>
                <a:lnTo>
                  <a:pt x="0" y="905354"/>
                </a:lnTo>
                <a:lnTo>
                  <a:pt x="0" y="6995918"/>
                </a:lnTo>
                <a:lnTo>
                  <a:pt x="6858000" y="6995918"/>
                </a:lnTo>
                <a:lnTo>
                  <a:pt x="6858000" y="134471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DC29B1E2-816B-9941-938A-978BC4F927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1044" y="647699"/>
            <a:ext cx="4740026" cy="2701814"/>
          </a:xfrm>
          <a:prstGeom prst="rect">
            <a:avLst/>
          </a:prstGeom>
          <a:effectLst/>
        </p:spPr>
      </p:pic>
      <p:sp>
        <p:nvSpPr>
          <p:cNvPr id="55" name="Freeform 27">
            <a:extLst>
              <a:ext uri="{FF2B5EF4-FFF2-40B4-BE49-F238E27FC236}">
                <a16:creationId xmlns:a16="http://schemas.microsoft.com/office/drawing/2014/main" id="{6929218D-E6E8-4BC7-9F4C-397A7FE534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49646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E113EFB7-FFBA-C54A-A1D1-41415F7113C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3853" y="4095069"/>
            <a:ext cx="2646210" cy="1528185"/>
          </a:xfrm>
          <a:prstGeom prst="rect">
            <a:avLst/>
          </a:prstGeom>
          <a:effectLst/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A4F683B8-987B-094C-A40E-CC9C201025F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48201" y="4095069"/>
            <a:ext cx="2646210" cy="152818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572843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16">
            <a:extLst>
              <a:ext uri="{FF2B5EF4-FFF2-40B4-BE49-F238E27FC236}">
                <a16:creationId xmlns:a16="http://schemas.microsoft.com/office/drawing/2014/main" id="{0F7302AF-86B9-441B-8D24-AC382E2A43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4" name="Picture 18">
            <a:extLst>
              <a:ext uri="{FF2B5EF4-FFF2-40B4-BE49-F238E27FC236}">
                <a16:creationId xmlns:a16="http://schemas.microsoft.com/office/drawing/2014/main" id="{99A2A6C2-D371-4C6B-B50F-CC71C6D01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5" name="Oval 20">
            <a:extLst>
              <a:ext uri="{FF2B5EF4-FFF2-40B4-BE49-F238E27FC236}">
                <a16:creationId xmlns:a16="http://schemas.microsoft.com/office/drawing/2014/main" id="{5F07A6A6-E44B-411E-AA18-65E481136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6" name="Picture 22">
            <a:extLst>
              <a:ext uri="{FF2B5EF4-FFF2-40B4-BE49-F238E27FC236}">
                <a16:creationId xmlns:a16="http://schemas.microsoft.com/office/drawing/2014/main" id="{8CC3468F-5EED-42B0-8507-F30360E1D5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7" name="Picture 24">
            <a:extLst>
              <a:ext uri="{FF2B5EF4-FFF2-40B4-BE49-F238E27FC236}">
                <a16:creationId xmlns:a16="http://schemas.microsoft.com/office/drawing/2014/main" id="{591711EE-029D-453C-9AE9-E87829F1D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8" name="Rectangle 26">
            <a:extLst>
              <a:ext uri="{FF2B5EF4-FFF2-40B4-BE49-F238E27FC236}">
                <a16:creationId xmlns:a16="http://schemas.microsoft.com/office/drawing/2014/main" id="{5D5A8E14-301B-40C0-A174-D2232EF95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1502E6-A3DA-F941-8957-780C4B698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4165580" cy="1400530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dirty="0"/>
              <a:t>The Best Attackers</a:t>
            </a:r>
            <a:br>
              <a:rPr lang="en-US" dirty="0"/>
            </a:br>
            <a:endParaRPr lang="en-US" dirty="0"/>
          </a:p>
        </p:txBody>
      </p:sp>
      <p:sp>
        <p:nvSpPr>
          <p:cNvPr id="39" name="Freeform: Shape 28">
            <a:extLst>
              <a:ext uri="{FF2B5EF4-FFF2-40B4-BE49-F238E27FC236}">
                <a16:creationId xmlns:a16="http://schemas.microsoft.com/office/drawing/2014/main" id="{01F06C3F-35EE-478B-B96B-1247519C73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7191 h 6985200"/>
              <a:gd name="connsiteX6" fmla="*/ 1 w 6858001"/>
              <a:gd name="connsiteY6" fmla="*/ 887191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7191"/>
                </a:lnTo>
                <a:lnTo>
                  <a:pt x="1" y="887191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1" name="Freeform 23">
            <a:extLst>
              <a:ext uri="{FF2B5EF4-FFF2-40B4-BE49-F238E27FC236}">
                <a16:creationId xmlns:a16="http://schemas.microsoft.com/office/drawing/2014/main" id="{72742D7C-18EF-4DDC-B3B1-7D394C348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57F04FCB-4D0D-7F43-9AEE-58D837A3A8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4410" y="695266"/>
            <a:ext cx="5446818" cy="3145536"/>
          </a:xfrm>
          <a:prstGeom prst="rect">
            <a:avLst/>
          </a:prstGeom>
          <a:effectLst/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5DFB004C-C794-45CE-846D-166C532D6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C96BE462-D25B-4B1A-854F-9D927FC268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6113" y="2052918"/>
            <a:ext cx="4165146" cy="419548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Ronaldo is the best Left Wing Attacker</a:t>
            </a:r>
          </a:p>
          <a:p>
            <a:r>
              <a:rPr lang="en-US" dirty="0"/>
              <a:t>Lionel Messi as the right wing attacker</a:t>
            </a:r>
          </a:p>
          <a:p>
            <a:r>
              <a:rPr lang="en-US" dirty="0"/>
              <a:t>Robert Lewandowski is the best striker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8ABDDB6E-1B48-564B-8C23-480C387C3E1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4408" y="4306531"/>
            <a:ext cx="2627752" cy="1721177"/>
          </a:xfrm>
          <a:prstGeom prst="rect">
            <a:avLst/>
          </a:prstGeom>
          <a:effectLst/>
        </p:spPr>
      </p:pic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8C65621A-3801-6F40-93FD-58A7CDEC68E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9"/>
          <a:stretch>
            <a:fillRect/>
          </a:stretch>
        </p:blipFill>
        <p:spPr>
          <a:xfrm>
            <a:off x="8916129" y="4385363"/>
            <a:ext cx="2627752" cy="156351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9214857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175</Words>
  <Application>Microsoft Macintosh PowerPoint</Application>
  <PresentationFormat>Widescreen</PresentationFormat>
  <Paragraphs>23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Final Project</vt:lpstr>
      <vt:lpstr>What does the dataset look like?</vt:lpstr>
      <vt:lpstr>Show the number of players representing a particular country.</vt:lpstr>
      <vt:lpstr>Capture the Age of the soccer players</vt:lpstr>
      <vt:lpstr>Predicting best GoalKeeper</vt:lpstr>
      <vt:lpstr>Predict the best Central Defenders</vt:lpstr>
      <vt:lpstr>Predict the best wing Backs Defenders </vt:lpstr>
      <vt:lpstr>Best Mid-Fielders</vt:lpstr>
      <vt:lpstr>The Best Attackers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</dc:title>
  <dc:creator>Awah Ndingwan</dc:creator>
  <cp:lastModifiedBy>Awah Ndingwan</cp:lastModifiedBy>
  <cp:revision>2</cp:revision>
  <dcterms:created xsi:type="dcterms:W3CDTF">2020-05-30T09:02:49Z</dcterms:created>
  <dcterms:modified xsi:type="dcterms:W3CDTF">2020-05-30T09:07:09Z</dcterms:modified>
</cp:coreProperties>
</file>