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4" r:id="rId3"/>
    <p:sldId id="334" r:id="rId4"/>
    <p:sldId id="262" r:id="rId5"/>
    <p:sldId id="258" r:id="rId6"/>
    <p:sldId id="269" r:id="rId7"/>
    <p:sldId id="266" r:id="rId8"/>
    <p:sldId id="279" r:id="rId9"/>
    <p:sldId id="333" r:id="rId10"/>
    <p:sldId id="282" r:id="rId11"/>
    <p:sldId id="300" r:id="rId12"/>
    <p:sldId id="302" r:id="rId13"/>
    <p:sldId id="274" r:id="rId14"/>
    <p:sldId id="283" r:id="rId15"/>
    <p:sldId id="284" r:id="rId16"/>
    <p:sldId id="285" r:id="rId17"/>
    <p:sldId id="286" r:id="rId18"/>
    <p:sldId id="287" r:id="rId19"/>
    <p:sldId id="289" r:id="rId20"/>
    <p:sldId id="290" r:id="rId21"/>
    <p:sldId id="291" r:id="rId22"/>
    <p:sldId id="292" r:id="rId23"/>
    <p:sldId id="294" r:id="rId24"/>
    <p:sldId id="295" r:id="rId25"/>
    <p:sldId id="303" r:id="rId26"/>
    <p:sldId id="304" r:id="rId27"/>
    <p:sldId id="301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9" r:id="rId52"/>
    <p:sldId id="335" r:id="rId53"/>
    <p:sldId id="331" r:id="rId54"/>
    <p:sldId id="297" r:id="rId55"/>
    <p:sldId id="296" r:id="rId56"/>
    <p:sldId id="330" r:id="rId57"/>
    <p:sldId id="332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700" autoAdjust="0"/>
  </p:normalViewPr>
  <p:slideViewPr>
    <p:cSldViewPr snapToGrid="0" snapToObjects="1">
      <p:cViewPr>
        <p:scale>
          <a:sx n="103" d="100"/>
          <a:sy n="103" d="100"/>
        </p:scale>
        <p:origin x="-2376" y="-6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BD6A-202B-BB4E-AC93-F16698B00F1F}" type="datetimeFigureOut">
              <a:rPr lang="en-US" smtClean="0"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9E91-5B97-9E46-ADE7-13A47D66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BD6A-202B-BB4E-AC93-F16698B00F1F}" type="datetimeFigureOut">
              <a:rPr lang="en-US" smtClean="0"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9E91-5B97-9E46-ADE7-13A47D66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5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BD6A-202B-BB4E-AC93-F16698B00F1F}" type="datetimeFigureOut">
              <a:rPr lang="en-US" smtClean="0"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9E91-5B97-9E46-ADE7-13A47D66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8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BD6A-202B-BB4E-AC93-F16698B00F1F}" type="datetimeFigureOut">
              <a:rPr lang="en-US" smtClean="0"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9E91-5B97-9E46-ADE7-13A47D66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2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BD6A-202B-BB4E-AC93-F16698B00F1F}" type="datetimeFigureOut">
              <a:rPr lang="en-US" smtClean="0"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9E91-5B97-9E46-ADE7-13A47D66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6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BD6A-202B-BB4E-AC93-F16698B00F1F}" type="datetimeFigureOut">
              <a:rPr lang="en-US" smtClean="0"/>
              <a:t>3/6/13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9E91-5B97-9E46-ADE7-13A47D66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BD6A-202B-BB4E-AC93-F16698B00F1F}" type="datetimeFigureOut">
              <a:rPr lang="en-US" smtClean="0"/>
              <a:t>3/6/13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9E91-5B97-9E46-ADE7-13A47D66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8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BD6A-202B-BB4E-AC93-F16698B00F1F}" type="datetimeFigureOut">
              <a:rPr lang="en-US" smtClean="0"/>
              <a:t>3/6/13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9E91-5B97-9E46-ADE7-13A47D66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3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BD6A-202B-BB4E-AC93-F16698B00F1F}" type="datetimeFigureOut">
              <a:rPr lang="en-US" smtClean="0"/>
              <a:t>3/6/13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9E91-5B97-9E46-ADE7-13A47D66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0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BD6A-202B-BB4E-AC93-F16698B00F1F}" type="datetimeFigureOut">
              <a:rPr lang="en-US" smtClean="0"/>
              <a:t>3/6/13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9E91-5B97-9E46-ADE7-13A47D66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9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BD6A-202B-BB4E-AC93-F16698B00F1F}" type="datetimeFigureOut">
              <a:rPr lang="en-US" smtClean="0"/>
              <a:t>3/6/13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9E91-5B97-9E46-ADE7-13A47D66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4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3BD6A-202B-BB4E-AC93-F16698B00F1F}" type="datetimeFigureOut">
              <a:rPr lang="en-US" smtClean="0"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C9E91-5B97-9E46-ADE7-13A47D66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6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97841" y="186279"/>
            <a:ext cx="1585120" cy="60999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024" y="28538"/>
            <a:ext cx="9126975" cy="68294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158546" y="1140865"/>
            <a:ext cx="6040213" cy="4331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158546" y="2238811"/>
            <a:ext cx="6040213" cy="102857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867059" y="454445"/>
            <a:ext cx="255033" cy="637402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867059" y="485062"/>
            <a:ext cx="255033" cy="52272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09461" y="637924"/>
            <a:ext cx="1250377" cy="4036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Project 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68097" y="1692492"/>
            <a:ext cx="1250377" cy="4036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Project Team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68097" y="3382465"/>
            <a:ext cx="1250377" cy="4036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Value Stream  Description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44720" y="2544282"/>
            <a:ext cx="447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97120" y="2696682"/>
            <a:ext cx="447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649816" y="1850159"/>
            <a:ext cx="447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32391" y="2288036"/>
            <a:ext cx="2377070" cy="153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Name 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853598" y="2288036"/>
            <a:ext cx="255033" cy="9302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853598" y="2277775"/>
            <a:ext cx="255033" cy="26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11206" y="3860316"/>
            <a:ext cx="5966368" cy="29681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2961" y="3860316"/>
            <a:ext cx="16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33432" y="1179894"/>
            <a:ext cx="16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32391" y="2550713"/>
            <a:ext cx="2377070" cy="153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Name 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232391" y="2800991"/>
            <a:ext cx="2377070" cy="153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Name 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32391" y="3065250"/>
            <a:ext cx="2377070" cy="153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Name 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33432" y="2315346"/>
            <a:ext cx="2377070" cy="153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Function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33432" y="2563969"/>
            <a:ext cx="2377070" cy="153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Function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33432" y="2810121"/>
            <a:ext cx="2377070" cy="153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Function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31631" y="3065250"/>
            <a:ext cx="2377070" cy="153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Function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0" y="28538"/>
            <a:ext cx="9143999" cy="48362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515" y="61835"/>
            <a:ext cx="553806" cy="407518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965" y="61835"/>
            <a:ext cx="1583585" cy="447535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17024" y="509370"/>
            <a:ext cx="1496515" cy="6330241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69000"/>
                </a:schemeClr>
              </a:gs>
              <a:gs pos="35000">
                <a:schemeClr val="dk1">
                  <a:tint val="37000"/>
                  <a:satMod val="300000"/>
                  <a:alpha val="69000"/>
                </a:schemeClr>
              </a:gs>
              <a:gs pos="100000">
                <a:schemeClr val="dk1">
                  <a:tint val="15000"/>
                  <a:satMod val="350000"/>
                  <a:alpha val="6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86177" y="594243"/>
            <a:ext cx="1338983" cy="403629"/>
          </a:xfrm>
          <a:prstGeom prst="rect">
            <a:avLst/>
          </a:prstGeom>
          <a:effectLst>
            <a:glow rad="139700">
              <a:schemeClr val="accent5">
                <a:lumMod val="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Value Stream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6177" y="1220313"/>
            <a:ext cx="1338983" cy="403629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Current Value </a:t>
            </a:r>
            <a:r>
              <a:rPr lang="en-US" sz="1200" dirty="0" smtClean="0">
                <a:solidFill>
                  <a:schemeClr val="tx1"/>
                </a:solidFill>
              </a:rPr>
              <a:t>Stream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6177" y="1759817"/>
            <a:ext cx="1338983" cy="4036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Future Value Stream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6177" y="2289207"/>
            <a:ext cx="1338983" cy="4036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6177" y="2884731"/>
            <a:ext cx="1338983" cy="4036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Improvement Steps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448" y="3584279"/>
            <a:ext cx="1338983" cy="403629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Symbols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925" y="0"/>
            <a:ext cx="39021" cy="6858000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1268001" y="4280448"/>
            <a:ext cx="1564640" cy="589280"/>
          </a:xfrm>
          <a:prstGeom prst="wedgeRoundRectCallout">
            <a:avLst>
              <a:gd name="adj1" fmla="val -44344"/>
              <a:gd name="adj2" fmla="val -9825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Symbols tab will be inactive other than value current / future stream screen</a:t>
            </a:r>
            <a:endParaRPr lang="en-US" sz="1000" dirty="0"/>
          </a:p>
        </p:txBody>
      </p:sp>
      <p:sp>
        <p:nvSpPr>
          <p:cNvPr id="39" name="Rounded Rectangular Callout 38"/>
          <p:cNvSpPr/>
          <p:nvPr/>
        </p:nvSpPr>
        <p:spPr>
          <a:xfrm>
            <a:off x="1268001" y="1007789"/>
            <a:ext cx="1564640" cy="589280"/>
          </a:xfrm>
          <a:prstGeom prst="wedgeRoundRectCallout">
            <a:avLst>
              <a:gd name="adj1" fmla="val -44344"/>
              <a:gd name="adj2" fmla="val -9825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This is the default screen, that user will see when user starts the VSMAP app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1274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Box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600267" y="2085311"/>
            <a:ext cx="1997408" cy="1763045"/>
            <a:chOff x="3600267" y="2085311"/>
            <a:chExt cx="1997408" cy="1763045"/>
          </a:xfrm>
        </p:grpSpPr>
        <p:grpSp>
          <p:nvGrpSpPr>
            <p:cNvPr id="6" name="Group 5"/>
            <p:cNvGrpSpPr/>
            <p:nvPr/>
          </p:nvGrpSpPr>
          <p:grpSpPr>
            <a:xfrm>
              <a:off x="3600267" y="2085311"/>
              <a:ext cx="1997408" cy="1763045"/>
              <a:chOff x="2244002" y="2441140"/>
              <a:chExt cx="1997408" cy="176304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4002" y="2441140"/>
                <a:ext cx="1997408" cy="1763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244002" y="2441140"/>
                <a:ext cx="1997408" cy="52569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Process Name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711233" y="3219815"/>
              <a:ext cx="369495" cy="554804"/>
              <a:chOff x="727451" y="3836027"/>
              <a:chExt cx="406880" cy="479119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27451" y="3848356"/>
                <a:ext cx="406880" cy="46679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27451" y="3836027"/>
                <a:ext cx="406880" cy="2818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63061" y="4019250"/>
                <a:ext cx="147956" cy="18493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303059" y="3343732"/>
              <a:ext cx="8507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No of Operators</a:t>
              </a:r>
              <a:endParaRPr lang="en-US" sz="11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393253" y="5437084"/>
            <a:ext cx="7101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number will be updated automatically when user will put information about “number of operators” in Data Box, or manually here. 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268661" y="3774620"/>
            <a:ext cx="2034398" cy="873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06143" y="2971192"/>
            <a:ext cx="25522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will be able to write text here. It should be stored in a separate list named as “Process List”. We will use that list in the final comparison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165" y="1446334"/>
            <a:ext cx="2911835" cy="994806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731589" y="3848356"/>
            <a:ext cx="1323328" cy="1427446"/>
            <a:chOff x="969993" y="3316111"/>
            <a:chExt cx="2474040" cy="203740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993" y="3316111"/>
              <a:ext cx="2474040" cy="193792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9993" y="5254037"/>
              <a:ext cx="2474040" cy="99480"/>
            </a:xfrm>
            <a:prstGeom prst="rect">
              <a:avLst/>
            </a:prstGeom>
          </p:spPr>
        </p:pic>
      </p:grpSp>
      <p:cxnSp>
        <p:nvCxnSpPr>
          <p:cNvPr id="31" name="Straight Arrow Connector 30"/>
          <p:cNvCxnSpPr/>
          <p:nvPr/>
        </p:nvCxnSpPr>
        <p:spPr>
          <a:xfrm flipH="1">
            <a:off x="5474379" y="1672499"/>
            <a:ext cx="757786" cy="853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286" y="541938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2</a:t>
            </a:r>
          </a:p>
        </p:txBody>
      </p:sp>
    </p:spTree>
    <p:extLst>
      <p:ext uri="{BB962C8B-B14F-4D97-AF65-F5344CB8AC3E}">
        <p14:creationId xmlns:p14="http://schemas.microsoft.com/office/powerpoint/2010/main" val="70999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60486" y="2268534"/>
            <a:ext cx="2946794" cy="1639755"/>
            <a:chOff x="2860486" y="2268534"/>
            <a:chExt cx="2946794" cy="1639755"/>
          </a:xfrm>
        </p:grpSpPr>
        <p:sp>
          <p:nvSpPr>
            <p:cNvPr id="7" name="Rectangle 6"/>
            <p:cNvSpPr/>
            <p:nvPr/>
          </p:nvSpPr>
          <p:spPr>
            <a:xfrm>
              <a:off x="2860486" y="2268534"/>
              <a:ext cx="2946794" cy="16397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Department / Function Name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60486" y="2268535"/>
              <a:ext cx="2946794" cy="36987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Process Name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60486" y="3526091"/>
              <a:ext cx="1122001" cy="36987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Manual /Automatic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1722015" y="3908289"/>
            <a:ext cx="1545350" cy="950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165" y="1446334"/>
            <a:ext cx="2911835" cy="99480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474379" y="1672499"/>
            <a:ext cx="757786" cy="853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06143" y="2971192"/>
            <a:ext cx="25522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will be able to write text here. It should be stored in a separate list named as “Process List”. We will use that list in the final comparison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16914" y="4302156"/>
            <a:ext cx="1387374" cy="1615760"/>
            <a:chOff x="2510785" y="2038682"/>
            <a:chExt cx="1103792" cy="2170158"/>
          </a:xfrm>
        </p:grpSpPr>
        <p:grpSp>
          <p:nvGrpSpPr>
            <p:cNvPr id="19" name="Group 18"/>
            <p:cNvGrpSpPr/>
            <p:nvPr/>
          </p:nvGrpSpPr>
          <p:grpSpPr>
            <a:xfrm>
              <a:off x="2510785" y="2038682"/>
              <a:ext cx="1103792" cy="2170158"/>
              <a:chOff x="1320036" y="2230163"/>
              <a:chExt cx="753768" cy="2170158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320036" y="2230163"/>
                <a:ext cx="753768" cy="217015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421210" y="2370173"/>
                <a:ext cx="568395" cy="1880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2691777" y="2707146"/>
              <a:ext cx="799501" cy="51680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50000"/>
                    <a:satMod val="300000"/>
                    <a:alpha val="42000"/>
                  </a:schemeClr>
                </a:gs>
                <a:gs pos="35000">
                  <a:schemeClr val="accent1">
                    <a:tint val="37000"/>
                    <a:satMod val="300000"/>
                    <a:alpha val="42000"/>
                  </a:schemeClr>
                </a:gs>
                <a:gs pos="100000">
                  <a:schemeClr val="accent1">
                    <a:tint val="15000"/>
                    <a:satMod val="350000"/>
                    <a:alpha val="42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58940" y="2777673"/>
              <a:ext cx="9163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Automatic </a:t>
              </a:r>
            </a:p>
            <a:p>
              <a:r>
                <a:rPr lang="en-US" dirty="0"/>
                <a:t> </a:t>
              </a:r>
              <a:endParaRPr lang="en-US" dirty="0" smtClean="0"/>
            </a:p>
            <a:p>
              <a:r>
                <a:rPr lang="en-US" dirty="0" smtClean="0"/>
                <a:t>Manual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31486" y="357272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7495" y="357272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 Box with Information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5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815" y="2580728"/>
            <a:ext cx="2003082" cy="1216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251" y="3040986"/>
            <a:ext cx="2911835" cy="99480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637255" y="3008337"/>
            <a:ext cx="1176996" cy="789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88229" y="4565844"/>
            <a:ext cx="25522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will be able to write text here. It should be stored in a separate list named as “Process List”. We will use that list in the final comparison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0286" y="357272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</a:t>
            </a:r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330310" y="233982"/>
            <a:ext cx="4155102" cy="144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Shared Process</a:t>
            </a:r>
          </a:p>
        </p:txBody>
      </p:sp>
    </p:spTree>
    <p:extLst>
      <p:ext uri="{BB962C8B-B14F-4D97-AF65-F5344CB8AC3E}">
        <p14:creationId xmlns:p14="http://schemas.microsoft.com/office/powerpoint/2010/main" val="307446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961583"/>
              </p:ext>
            </p:extLst>
          </p:nvPr>
        </p:nvGraphicFramePr>
        <p:xfrm>
          <a:off x="6035629" y="4608023"/>
          <a:ext cx="2214936" cy="1693122"/>
        </p:xfrm>
        <a:graphic>
          <a:graphicData uri="http://schemas.openxmlformats.org/drawingml/2006/table">
            <a:tbl>
              <a:tblPr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tblPr>
              <a:tblGrid>
                <a:gridCol w="1107468"/>
                <a:gridCol w="1107468"/>
              </a:tblGrid>
              <a:tr h="282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effectLst/>
                          <a:latin typeface="Trebuchet MS"/>
                        </a:rPr>
                        <a:t>CT </a:t>
                      </a:r>
                      <a:endParaRPr lang="en-US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effectLst/>
                          <a:latin typeface="Trebuchet MS"/>
                        </a:rPr>
                        <a:t>30</a:t>
                      </a:r>
                      <a:r>
                        <a:rPr lang="en-US" sz="900" b="1" i="0" u="none" strike="noStrike" baseline="0" dirty="0" smtClean="0">
                          <a:effectLst/>
                          <a:latin typeface="Trebuchet MS"/>
                        </a:rPr>
                        <a:t> </a:t>
                      </a:r>
                      <a:r>
                        <a:rPr lang="en-US" sz="900" b="1" i="0" u="none" strike="noStrike" baseline="0" dirty="0" err="1" smtClean="0">
                          <a:effectLst/>
                          <a:latin typeface="Trebuchet MS"/>
                        </a:rPr>
                        <a:t>mins</a:t>
                      </a:r>
                      <a:endParaRPr lang="en-US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28218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 smtClean="0">
                          <a:effectLst/>
                          <a:latin typeface="Trebuchet MS"/>
                        </a:rPr>
                        <a:t>C/O </a:t>
                      </a:r>
                      <a:endParaRPr lang="pt-BR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effectLst/>
                          <a:latin typeface="Trebuchet MS"/>
                        </a:rPr>
                        <a:t>10</a:t>
                      </a:r>
                      <a:r>
                        <a:rPr lang="en-US" sz="900" b="1" i="0" u="none" strike="noStrike" baseline="0" dirty="0" smtClean="0">
                          <a:effectLst/>
                          <a:latin typeface="Trebuchet MS"/>
                        </a:rPr>
                        <a:t> </a:t>
                      </a:r>
                      <a:r>
                        <a:rPr lang="en-US" sz="900" b="1" i="0" u="none" strike="noStrike" baseline="0" dirty="0" err="1" smtClean="0">
                          <a:effectLst/>
                          <a:latin typeface="Trebuchet MS"/>
                        </a:rPr>
                        <a:t>mins</a:t>
                      </a:r>
                      <a:endParaRPr lang="en-US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282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effectLst/>
                          <a:latin typeface="Trebuchet MS"/>
                        </a:rPr>
                        <a:t>Shifts</a:t>
                      </a:r>
                      <a:endParaRPr lang="en-US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effectLst/>
                          <a:latin typeface="Trebuchet MS"/>
                        </a:rPr>
                        <a:t>2</a:t>
                      </a:r>
                      <a:endParaRPr lang="en-US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282187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b="1" i="0" u="none" strike="noStrike" dirty="0" smtClean="0">
                          <a:effectLst/>
                          <a:latin typeface="Trebuchet MS"/>
                        </a:rPr>
                        <a:t>Availability</a:t>
                      </a:r>
                      <a:endParaRPr lang="nl-NL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effectLst/>
                          <a:latin typeface="Trebuchet MS"/>
                        </a:rPr>
                        <a:t>30%</a:t>
                      </a:r>
                      <a:endParaRPr lang="en-US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282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effectLst/>
                          <a:latin typeface="Trebuchet MS"/>
                        </a:rPr>
                        <a:t>Batch size</a:t>
                      </a:r>
                      <a:endParaRPr lang="en-US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effectLst/>
                          <a:latin typeface="Trebuchet MS"/>
                        </a:rPr>
                        <a:t>15</a:t>
                      </a:r>
                      <a:endParaRPr lang="en-US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282187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2000" b="0" i="0" u="none" strike="noStrike" dirty="0" smtClean="0">
                          <a:effectLst/>
                          <a:latin typeface="Trebuchet MS"/>
                        </a:rPr>
                        <a:t>+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 smtClean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359156"/>
              </p:ext>
            </p:extLst>
          </p:nvPr>
        </p:nvGraphicFramePr>
        <p:xfrm>
          <a:off x="3038366" y="935154"/>
          <a:ext cx="1800050" cy="811408"/>
        </p:xfrm>
        <a:graphic>
          <a:graphicData uri="http://schemas.openxmlformats.org/drawingml/2006/table">
            <a:tbl>
              <a:tblPr/>
              <a:tblGrid>
                <a:gridCol w="900025"/>
                <a:gridCol w="900025"/>
              </a:tblGrid>
              <a:tr h="4057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effectLst/>
                          <a:latin typeface="Trebuchet MS"/>
                        </a:rPr>
                        <a:t>CT</a:t>
                      </a:r>
                      <a:endParaRPr lang="en-US" sz="10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effectLst/>
                          <a:latin typeface="Trebuchet MS"/>
                        </a:rPr>
                        <a:t>Hour : min : sec</a:t>
                      </a:r>
                      <a:endParaRPr lang="en-US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405704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2000" b="0" i="0" u="none" strike="noStrike" dirty="0" smtClean="0">
                          <a:effectLst/>
                          <a:latin typeface="Trebuchet MS"/>
                        </a:rPr>
                        <a:t>+</a:t>
                      </a:r>
                      <a:r>
                        <a:rPr lang="en-US" sz="2000" b="0" i="0" u="none" strike="noStrike" dirty="0">
                          <a:effectLst/>
                          <a:latin typeface="Trebuchet MS"/>
                        </a:rPr>
                        <a:t> </a:t>
                      </a:r>
                      <a:endParaRPr lang="en-US" sz="2000" b="0" i="0" u="none" strike="noStrike" dirty="0" smtClean="0">
                        <a:effectLst/>
                        <a:latin typeface="Trebuchet MS"/>
                      </a:endParaRPr>
                    </a:p>
                    <a:p>
                      <a:pPr algn="ctr" fontAlgn="ctr">
                        <a:lnSpc>
                          <a:spcPct val="90000"/>
                        </a:lnSpc>
                      </a:pP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92452" y="758994"/>
            <a:ext cx="1851221" cy="2197378"/>
            <a:chOff x="1320036" y="2230163"/>
            <a:chExt cx="1851221" cy="2197378"/>
          </a:xfrm>
        </p:grpSpPr>
        <p:grpSp>
          <p:nvGrpSpPr>
            <p:cNvPr id="9" name="Group 8"/>
            <p:cNvGrpSpPr/>
            <p:nvPr/>
          </p:nvGrpSpPr>
          <p:grpSpPr>
            <a:xfrm>
              <a:off x="1320036" y="2230163"/>
              <a:ext cx="1800049" cy="2170158"/>
              <a:chOff x="1320036" y="2230163"/>
              <a:chExt cx="1800049" cy="217015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20036" y="2230163"/>
                <a:ext cx="1800049" cy="217015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421209" y="2370173"/>
                <a:ext cx="1598874" cy="1880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421209" y="3010219"/>
                <a:ext cx="1598874" cy="30577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  <a:alpha val="42000"/>
                    </a:schemeClr>
                  </a:gs>
                  <a:gs pos="35000">
                    <a:schemeClr val="accent1">
                      <a:tint val="37000"/>
                      <a:satMod val="300000"/>
                      <a:alpha val="42000"/>
                    </a:schemeClr>
                  </a:gs>
                  <a:gs pos="100000">
                    <a:schemeClr val="accent1">
                      <a:tint val="15000"/>
                      <a:satMod val="350000"/>
                      <a:alpha val="42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421209" y="2950213"/>
              <a:ext cx="17500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CT</a:t>
              </a:r>
            </a:p>
            <a:p>
              <a:r>
                <a:rPr lang="en-US" dirty="0" smtClean="0"/>
                <a:t>C/O</a:t>
              </a:r>
            </a:p>
            <a:p>
              <a:r>
                <a:rPr lang="en-US" dirty="0" smtClean="0"/>
                <a:t>Time Available</a:t>
              </a:r>
            </a:p>
            <a:p>
              <a:r>
                <a:rPr lang="en-US" dirty="0" smtClean="0"/>
                <a:t>Batch Size</a:t>
              </a:r>
            </a:p>
            <a:p>
              <a:r>
                <a:rPr lang="en-US" dirty="0" smtClean="0"/>
                <a:t>Other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934458" y="728545"/>
            <a:ext cx="2635928" cy="2170158"/>
            <a:chOff x="2510783" y="2038682"/>
            <a:chExt cx="2635928" cy="2170158"/>
          </a:xfrm>
        </p:grpSpPr>
        <p:grpSp>
          <p:nvGrpSpPr>
            <p:cNvPr id="20" name="Group 19"/>
            <p:cNvGrpSpPr/>
            <p:nvPr/>
          </p:nvGrpSpPr>
          <p:grpSpPr>
            <a:xfrm>
              <a:off x="2510783" y="2038682"/>
              <a:ext cx="2635928" cy="2170158"/>
              <a:chOff x="1320036" y="2230163"/>
              <a:chExt cx="1800049" cy="2170158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320036" y="2230163"/>
                <a:ext cx="1800049" cy="217015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421209" y="2370173"/>
                <a:ext cx="1598874" cy="1880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421209" y="2383031"/>
                <a:ext cx="1598874" cy="30577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  <a:alpha val="42000"/>
                    </a:schemeClr>
                  </a:gs>
                  <a:gs pos="35000">
                    <a:schemeClr val="accent1">
                      <a:tint val="37000"/>
                      <a:satMod val="300000"/>
                      <a:alpha val="42000"/>
                    </a:schemeClr>
                  </a:gs>
                  <a:gs pos="100000">
                    <a:schemeClr val="accent1">
                      <a:tint val="15000"/>
                      <a:satMod val="350000"/>
                      <a:alpha val="42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5400000">
              <a:off x="2496428" y="3065956"/>
              <a:ext cx="1867279" cy="118469"/>
            </a:xfrm>
            <a:prstGeom prst="rect">
              <a:avLst/>
            </a:prstGeom>
            <a:solidFill>
              <a:schemeClr val="tx1">
                <a:alpha val="42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58937" y="2984483"/>
              <a:ext cx="2341334" cy="30577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50000"/>
                    <a:satMod val="300000"/>
                    <a:alpha val="42000"/>
                  </a:schemeClr>
                </a:gs>
                <a:gs pos="35000">
                  <a:schemeClr val="accent1">
                    <a:tint val="37000"/>
                    <a:satMod val="300000"/>
                    <a:alpha val="42000"/>
                  </a:schemeClr>
                </a:gs>
                <a:gs pos="100000">
                  <a:schemeClr val="accent1">
                    <a:tint val="15000"/>
                    <a:satMod val="350000"/>
                    <a:alpha val="42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11954" y="2940975"/>
              <a:ext cx="25223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00              00         00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01              01         01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02              02         02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03              03         03</a:t>
              </a: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3217955" y="3078813"/>
              <a:ext cx="1867279" cy="118469"/>
            </a:xfrm>
            <a:prstGeom prst="rect">
              <a:avLst/>
            </a:prstGeom>
            <a:solidFill>
              <a:schemeClr val="tx1">
                <a:alpha val="42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671267" y="2157573"/>
              <a:ext cx="234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Hours     </a:t>
              </a:r>
              <a:r>
                <a:rPr lang="en-US" dirty="0" err="1" smtClean="0"/>
                <a:t>Mins</a:t>
              </a:r>
              <a:r>
                <a:rPr lang="en-US" dirty="0" smtClean="0"/>
                <a:t>       Sec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0" y="3466543"/>
            <a:ext cx="279482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Box Options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CT: Cycle Time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C/O: Change Over Time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Effective Machine Cycle Time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Scrap Rate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Defect Rate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Uptime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Time Available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Shifts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Operators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Batch Size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Add Other</a:t>
            </a:r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429083" y="3418"/>
            <a:ext cx="390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Box</a:t>
            </a:r>
            <a:endParaRPr lang="en-US" sz="2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170024" y="1368518"/>
            <a:ext cx="868342" cy="1705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38416" y="1187188"/>
            <a:ext cx="1096042" cy="181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0286" y="172606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</a:t>
            </a:r>
            <a:r>
              <a:rPr lang="en-US" dirty="0"/>
              <a:t>5</a:t>
            </a:r>
            <a:endParaRPr lang="en-US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3337292" y="4235333"/>
            <a:ext cx="2474040" cy="2037406"/>
            <a:chOff x="969993" y="3316111"/>
            <a:chExt cx="2474040" cy="2037406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9993" y="3316111"/>
              <a:ext cx="2474040" cy="19379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993" y="5254037"/>
              <a:ext cx="2474040" cy="99480"/>
            </a:xfrm>
            <a:prstGeom prst="rect">
              <a:avLst/>
            </a:prstGeom>
          </p:spPr>
        </p:pic>
      </p:grpSp>
      <p:cxnSp>
        <p:nvCxnSpPr>
          <p:cNvPr id="17" name="Straight Arrow Connector 16"/>
          <p:cNvCxnSpPr>
            <a:stCxn id="35" idx="0"/>
          </p:cNvCxnSpPr>
          <p:nvPr/>
        </p:nvCxnSpPr>
        <p:spPr>
          <a:xfrm flipH="1" flipV="1">
            <a:off x="3933168" y="2416482"/>
            <a:ext cx="641144" cy="18188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47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04355" y="1955856"/>
            <a:ext cx="1997408" cy="1763045"/>
            <a:chOff x="3600267" y="2085311"/>
            <a:chExt cx="1997408" cy="1763045"/>
          </a:xfrm>
        </p:grpSpPr>
        <p:grpSp>
          <p:nvGrpSpPr>
            <p:cNvPr id="5" name="Group 4"/>
            <p:cNvGrpSpPr/>
            <p:nvPr/>
          </p:nvGrpSpPr>
          <p:grpSpPr>
            <a:xfrm>
              <a:off x="3600267" y="2085311"/>
              <a:ext cx="1997408" cy="1763045"/>
              <a:chOff x="2244002" y="2441140"/>
              <a:chExt cx="1997408" cy="176304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244002" y="2441140"/>
                <a:ext cx="1997408" cy="1763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244002" y="2441140"/>
                <a:ext cx="1997408" cy="52569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Process Name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711233" y="3219815"/>
              <a:ext cx="369495" cy="554804"/>
              <a:chOff x="727451" y="3836027"/>
              <a:chExt cx="406880" cy="47911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727451" y="3848356"/>
                <a:ext cx="406880" cy="46679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27451" y="3836027"/>
                <a:ext cx="406880" cy="2818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63061" y="4019250"/>
                <a:ext cx="147956" cy="18493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303059" y="3343732"/>
              <a:ext cx="8507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No of Operators</a:t>
              </a:r>
              <a:endParaRPr lang="en-US" sz="1100" dirty="0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70227"/>
              </p:ext>
            </p:extLst>
          </p:nvPr>
        </p:nvGraphicFramePr>
        <p:xfrm>
          <a:off x="3197797" y="3985408"/>
          <a:ext cx="2214936" cy="564374"/>
        </p:xfrm>
        <a:graphic>
          <a:graphicData uri="http://schemas.openxmlformats.org/drawingml/2006/table">
            <a:tbl>
              <a:tblPr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tblPr>
              <a:tblGrid>
                <a:gridCol w="1107468"/>
                <a:gridCol w="1107468"/>
              </a:tblGrid>
              <a:tr h="282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effectLst/>
                          <a:latin typeface="Trebuchet MS"/>
                        </a:rPr>
                        <a:t>CT </a:t>
                      </a:r>
                      <a:endParaRPr lang="en-US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effectLst/>
                          <a:latin typeface="Trebuchet MS"/>
                        </a:rPr>
                        <a:t>Hour : min : sec</a:t>
                      </a:r>
                      <a:endParaRPr lang="en-US" sz="900" b="1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282187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2000" b="0" i="0" u="none" strike="noStrike" dirty="0" smtClean="0">
                          <a:effectLst/>
                          <a:latin typeface="Trebuchet MS"/>
                        </a:rPr>
                        <a:t>+</a:t>
                      </a:r>
                      <a:r>
                        <a:rPr lang="en-US" sz="20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 smtClean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42573" y="455904"/>
            <a:ext cx="7496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When ever a process box/process box with technology/Shared Process symbols are added in the map area, A data box should automatically be added under it. User can remove the data box if required.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647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834531" y="1800032"/>
            <a:ext cx="1590536" cy="1972101"/>
            <a:chOff x="3834531" y="1800032"/>
            <a:chExt cx="1590536" cy="1972101"/>
          </a:xfrm>
        </p:grpSpPr>
        <p:sp>
          <p:nvSpPr>
            <p:cNvPr id="36" name="Rectangle 35"/>
            <p:cNvSpPr/>
            <p:nvPr/>
          </p:nvSpPr>
          <p:spPr>
            <a:xfrm>
              <a:off x="3834531" y="3402801"/>
              <a:ext cx="1565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3834531" y="1800032"/>
              <a:ext cx="1565870" cy="160276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4574312" y="2441140"/>
              <a:ext cx="12329" cy="77672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63345" y="2441140"/>
              <a:ext cx="27125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63345" y="3217866"/>
              <a:ext cx="27125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093461" y="3402801"/>
              <a:ext cx="1331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# Inventory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37292" y="4235333"/>
            <a:ext cx="2474040" cy="2037406"/>
            <a:chOff x="969993" y="3316111"/>
            <a:chExt cx="2474040" cy="2037406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9993" y="3316111"/>
              <a:ext cx="2474040" cy="193792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993" y="5254037"/>
              <a:ext cx="2474040" cy="99480"/>
            </a:xfrm>
            <a:prstGeom prst="rect">
              <a:avLst/>
            </a:prstGeom>
          </p:spPr>
        </p:pic>
      </p:grpSp>
      <p:cxnSp>
        <p:nvCxnSpPr>
          <p:cNvPr id="34" name="Straight Arrow Connector 33"/>
          <p:cNvCxnSpPr/>
          <p:nvPr/>
        </p:nvCxnSpPr>
        <p:spPr>
          <a:xfrm flipV="1">
            <a:off x="3970157" y="3772133"/>
            <a:ext cx="295912" cy="46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8242" y="3402801"/>
            <a:ext cx="2576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user tap on inventory, this calculator will be shown to insert inventory value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0286" y="590716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</a:t>
            </a:r>
            <a:r>
              <a:rPr lang="en-US" dirty="0"/>
              <a:t>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5716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Symbol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735892" y="2940464"/>
            <a:ext cx="2009737" cy="604120"/>
            <a:chOff x="1726155" y="2638404"/>
            <a:chExt cx="2009737" cy="604120"/>
          </a:xfrm>
        </p:grpSpPr>
        <p:sp>
          <p:nvSpPr>
            <p:cNvPr id="4" name="Rectangle 3"/>
            <p:cNvSpPr/>
            <p:nvPr/>
          </p:nvSpPr>
          <p:spPr>
            <a:xfrm>
              <a:off x="1726155" y="2774023"/>
              <a:ext cx="1738485" cy="33288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37123" y="2774023"/>
              <a:ext cx="353116" cy="3328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01206" y="2774023"/>
              <a:ext cx="353116" cy="3328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06722" y="2774023"/>
              <a:ext cx="353116" cy="3328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255030" y="2638404"/>
              <a:ext cx="480862" cy="604120"/>
            </a:xfrm>
            <a:prstGeom prst="rightArrow">
              <a:avLst>
                <a:gd name="adj1" fmla="val 50000"/>
                <a:gd name="adj2" fmla="val 52564"/>
              </a:avLst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0286" y="360403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</a:t>
            </a:r>
            <a:r>
              <a:rPr lang="en-US" dirty="0"/>
              <a:t>7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38418" y="5091872"/>
            <a:ext cx="813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arrow symbol will be resized automatically when the attached icons are moved in any direction like in power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0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Symbol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3" y="2623608"/>
            <a:ext cx="1509621" cy="13340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286" y="541938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</a:t>
            </a:r>
            <a:r>
              <a:rPr lang="en-US" dirty="0"/>
              <a:t>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571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Control Box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18047" y="2219218"/>
            <a:ext cx="2996113" cy="1664414"/>
            <a:chOff x="3218047" y="2219218"/>
            <a:chExt cx="2996113" cy="1664414"/>
          </a:xfrm>
        </p:grpSpPr>
        <p:sp>
          <p:nvSpPr>
            <p:cNvPr id="4" name="Rectangle 3"/>
            <p:cNvSpPr/>
            <p:nvPr/>
          </p:nvSpPr>
          <p:spPr>
            <a:xfrm>
              <a:off x="3218047" y="2219218"/>
              <a:ext cx="2996113" cy="166441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18047" y="2219218"/>
              <a:ext cx="2996113" cy="52569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Production Control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760" y="4768679"/>
            <a:ext cx="6115522" cy="208932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935760" y="2552101"/>
            <a:ext cx="1627518" cy="2221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5626" y="357272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</a:t>
            </a:r>
            <a:r>
              <a:rPr lang="en-US" dirty="0"/>
              <a:t>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5494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 1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428947" y="3020602"/>
            <a:ext cx="3193388" cy="98632"/>
          </a:xfrm>
          <a:prstGeom prst="rightArrow">
            <a:avLst/>
          </a:prstGeom>
          <a:solidFill>
            <a:schemeClr val="tx1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 cmpd="sng">
                <a:solidFill>
                  <a:schemeClr val="tx1"/>
                </a:solidFill>
              </a:ln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286" y="443843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418" y="5091872"/>
            <a:ext cx="813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arrow symbol will be resized automatically when the attached icons are moved in any direction like in power </a:t>
            </a:r>
            <a:r>
              <a:rPr lang="en-US" dirty="0" smtClean="0"/>
              <a:t>point. User can write in the box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33277" y="2872654"/>
            <a:ext cx="647848" cy="29589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320" y="3556456"/>
            <a:ext cx="3277688" cy="1119797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4315389" y="3556456"/>
            <a:ext cx="1382931" cy="559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62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97841" y="186279"/>
            <a:ext cx="1585120" cy="60999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024" y="28538"/>
            <a:ext cx="9126975" cy="68294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641326" y="1216392"/>
            <a:ext cx="6040213" cy="3973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641326" y="2314337"/>
            <a:ext cx="6040213" cy="1048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781433" y="485062"/>
            <a:ext cx="255033" cy="634340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81433" y="556407"/>
            <a:ext cx="255033" cy="52272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92241" y="713450"/>
            <a:ext cx="1250377" cy="3702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Project 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50877" y="1768018"/>
            <a:ext cx="1250377" cy="3702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Project Team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50877" y="3457991"/>
            <a:ext cx="1250377" cy="3702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Value Stream  Description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27500" y="2619808"/>
            <a:ext cx="447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79900" y="2772208"/>
            <a:ext cx="447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75100" y="2482176"/>
            <a:ext cx="447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5171" y="2363563"/>
            <a:ext cx="2377070" cy="14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Name 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36378" y="2363562"/>
            <a:ext cx="255033" cy="8534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336378" y="2738564"/>
            <a:ext cx="255033" cy="244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3986" y="4013751"/>
            <a:ext cx="5966368" cy="2821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65741" y="4492333"/>
            <a:ext cx="16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16212" y="1255420"/>
            <a:ext cx="16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715171" y="2626240"/>
            <a:ext cx="2377070" cy="14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Name 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715171" y="2876518"/>
            <a:ext cx="2377070" cy="14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Name 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15171" y="3140777"/>
            <a:ext cx="2377070" cy="14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Name 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516212" y="2390873"/>
            <a:ext cx="2377070" cy="14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Function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16212" y="2639496"/>
            <a:ext cx="2377070" cy="14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Function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16212" y="2885648"/>
            <a:ext cx="2377070" cy="14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Function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14411" y="3140777"/>
            <a:ext cx="2377070" cy="14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Function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96" y="28538"/>
            <a:ext cx="9112703" cy="48362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" y="76104"/>
            <a:ext cx="553806" cy="4075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965" y="61835"/>
            <a:ext cx="1583585" cy="4475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93178" y="627752"/>
            <a:ext cx="1901078" cy="25130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8448297" y="526429"/>
            <a:ext cx="416917" cy="101323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50262" y="741988"/>
            <a:ext cx="1788255" cy="2312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35388" y="827596"/>
            <a:ext cx="1617503" cy="21554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92473" y="913458"/>
            <a:ext cx="1498432" cy="3992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List of Projects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192473" y="1938666"/>
            <a:ext cx="1498432" cy="3992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Send as 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11644" y="2420165"/>
            <a:ext cx="1498432" cy="3992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Send as VSM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178200" y="1425109"/>
            <a:ext cx="1498432" cy="3992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Start New Project</a:t>
            </a:r>
          </a:p>
        </p:txBody>
      </p:sp>
    </p:spTree>
    <p:extLst>
      <p:ext uri="{BB962C8B-B14F-4D97-AF65-F5344CB8AC3E}">
        <p14:creationId xmlns:p14="http://schemas.microsoft.com/office/powerpoint/2010/main" val="12511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145" y="1635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Information Flow 2 </a:t>
            </a:r>
            <a:br>
              <a:rPr lang="en-US" dirty="0" smtClean="0"/>
            </a:br>
            <a:r>
              <a:rPr lang="en-US" dirty="0" smtClean="0"/>
              <a:t>(Electronic Information Flow)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86507" y="2842291"/>
            <a:ext cx="2631861" cy="1158009"/>
            <a:chOff x="2034870" y="654796"/>
            <a:chExt cx="1835292" cy="1027655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2926874" y="654796"/>
              <a:ext cx="943288" cy="6614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2926874" y="922668"/>
              <a:ext cx="19403" cy="3935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2034870" y="922668"/>
              <a:ext cx="892004" cy="75978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60286" y="172606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418" y="5091872"/>
            <a:ext cx="813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arrow symbol will be resized automatically when the attached icons are moved in any direction like in power point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38619" y="3020602"/>
            <a:ext cx="850748" cy="29589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057" y="3852352"/>
            <a:ext cx="3277688" cy="1119797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1" idx="0"/>
          </p:cNvCxnSpPr>
          <p:nvPr/>
        </p:nvCxnSpPr>
        <p:spPr>
          <a:xfrm flipH="1" flipV="1">
            <a:off x="4266070" y="3144142"/>
            <a:ext cx="2966831" cy="708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580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12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Line Symbols 1 </a:t>
            </a:r>
            <a:br>
              <a:rPr lang="en-US" dirty="0" smtClean="0"/>
            </a:br>
            <a:r>
              <a:rPr lang="en-US" dirty="0" smtClean="0"/>
              <a:t>(Non Value Added)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52311" y="2655208"/>
            <a:ext cx="1282287" cy="990234"/>
            <a:chOff x="3452311" y="2655208"/>
            <a:chExt cx="1282287" cy="990234"/>
          </a:xfrm>
        </p:grpSpPr>
        <p:grpSp>
          <p:nvGrpSpPr>
            <p:cNvPr id="8" name="Group 7"/>
            <p:cNvGrpSpPr/>
            <p:nvPr/>
          </p:nvGrpSpPr>
          <p:grpSpPr>
            <a:xfrm>
              <a:off x="3452311" y="3012211"/>
              <a:ext cx="1282287" cy="633231"/>
              <a:chOff x="1627518" y="2761693"/>
              <a:chExt cx="1282287" cy="633231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12463" y="2761693"/>
                <a:ext cx="1097342" cy="567134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27518" y="2827790"/>
                <a:ext cx="1212755" cy="5671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871520" y="2655208"/>
              <a:ext cx="64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85079" y="4119017"/>
            <a:ext cx="3465897" cy="2170158"/>
            <a:chOff x="1320036" y="2230163"/>
            <a:chExt cx="1800049" cy="2170158"/>
          </a:xfrm>
        </p:grpSpPr>
        <p:sp>
          <p:nvSpPr>
            <p:cNvPr id="18" name="Rectangle 17"/>
            <p:cNvSpPr/>
            <p:nvPr/>
          </p:nvSpPr>
          <p:spPr>
            <a:xfrm>
              <a:off x="1320036" y="2230163"/>
              <a:ext cx="1800049" cy="21701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21209" y="2370173"/>
              <a:ext cx="1598874" cy="1880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21209" y="2383031"/>
              <a:ext cx="1598874" cy="30577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50000"/>
                    <a:satMod val="300000"/>
                    <a:alpha val="42000"/>
                  </a:schemeClr>
                </a:gs>
                <a:gs pos="35000">
                  <a:schemeClr val="accent1">
                    <a:tint val="37000"/>
                    <a:satMod val="300000"/>
                    <a:alpha val="42000"/>
                  </a:schemeClr>
                </a:gs>
                <a:gs pos="100000">
                  <a:schemeClr val="accent1">
                    <a:tint val="15000"/>
                    <a:satMod val="350000"/>
                    <a:alpha val="42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 rot="5400000">
            <a:off x="2800693" y="5146291"/>
            <a:ext cx="1867279" cy="118469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79882" y="5064818"/>
            <a:ext cx="3124654" cy="305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42000"/>
                </a:schemeClr>
              </a:gs>
              <a:gs pos="35000">
                <a:schemeClr val="accent1">
                  <a:tint val="37000"/>
                  <a:satMod val="300000"/>
                  <a:alpha val="42000"/>
                </a:schemeClr>
              </a:gs>
              <a:gs pos="100000">
                <a:schemeClr val="accent1">
                  <a:tint val="15000"/>
                  <a:satMod val="350000"/>
                  <a:alpha val="4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76419" y="5021310"/>
            <a:ext cx="3082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00              00         00           00</a:t>
            </a:r>
          </a:p>
          <a:p>
            <a:r>
              <a:rPr lang="en-US" dirty="0"/>
              <a:t> </a:t>
            </a:r>
            <a:r>
              <a:rPr lang="en-US" dirty="0" smtClean="0"/>
              <a:t> 01              01         01           01</a:t>
            </a:r>
          </a:p>
          <a:p>
            <a:r>
              <a:rPr lang="en-US" dirty="0"/>
              <a:t> </a:t>
            </a:r>
            <a:r>
              <a:rPr lang="en-US" dirty="0" smtClean="0"/>
              <a:t> 02              02         02           02</a:t>
            </a:r>
          </a:p>
          <a:p>
            <a:r>
              <a:rPr lang="en-US" dirty="0"/>
              <a:t> </a:t>
            </a:r>
            <a:r>
              <a:rPr lang="en-US" dirty="0" smtClean="0"/>
              <a:t> 03              03         03           03</a:t>
            </a:r>
          </a:p>
        </p:txBody>
      </p:sp>
      <p:sp>
        <p:nvSpPr>
          <p:cNvPr id="16" name="Rectangle 15"/>
          <p:cNvSpPr/>
          <p:nvPr/>
        </p:nvSpPr>
        <p:spPr>
          <a:xfrm rot="5400000">
            <a:off x="3522220" y="5159148"/>
            <a:ext cx="1867279" cy="118469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76419" y="4237908"/>
            <a:ext cx="314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Days     Hours     </a:t>
            </a:r>
            <a:r>
              <a:rPr lang="en-US" dirty="0" err="1" smtClean="0"/>
              <a:t>Mins</a:t>
            </a:r>
            <a:r>
              <a:rPr lang="en-US" dirty="0" smtClean="0"/>
              <a:t>       Sec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1982658" y="5159148"/>
            <a:ext cx="1867279" cy="118469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330310" y="3012211"/>
            <a:ext cx="1011034" cy="871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675098" y="3078308"/>
            <a:ext cx="0" cy="525696"/>
          </a:xfrm>
          <a:prstGeom prst="line">
            <a:avLst/>
          </a:prstGeom>
          <a:ln w="762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286" y="357272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12</a:t>
            </a:r>
          </a:p>
        </p:txBody>
      </p:sp>
    </p:spTree>
    <p:extLst>
      <p:ext uri="{BB962C8B-B14F-4D97-AF65-F5344CB8AC3E}">
        <p14:creationId xmlns:p14="http://schemas.microsoft.com/office/powerpoint/2010/main" val="2267338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 Symbols 2 (Value added)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0800000" flipH="1">
            <a:off x="3375751" y="2868201"/>
            <a:ext cx="1382228" cy="567134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0800000" flipH="1">
            <a:off x="3142791" y="2802104"/>
            <a:ext cx="1527604" cy="5671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19345" y="2999907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85079" y="4119017"/>
            <a:ext cx="3465897" cy="2170158"/>
            <a:chOff x="1320036" y="2230163"/>
            <a:chExt cx="1800049" cy="2170158"/>
          </a:xfrm>
        </p:grpSpPr>
        <p:sp>
          <p:nvSpPr>
            <p:cNvPr id="18" name="Rectangle 17"/>
            <p:cNvSpPr/>
            <p:nvPr/>
          </p:nvSpPr>
          <p:spPr>
            <a:xfrm>
              <a:off x="1320036" y="2230163"/>
              <a:ext cx="1800049" cy="21701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21209" y="2370173"/>
              <a:ext cx="1598874" cy="1880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21209" y="2383031"/>
              <a:ext cx="1598874" cy="30577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50000"/>
                    <a:satMod val="300000"/>
                    <a:alpha val="42000"/>
                  </a:schemeClr>
                </a:gs>
                <a:gs pos="35000">
                  <a:schemeClr val="accent1">
                    <a:tint val="37000"/>
                    <a:satMod val="300000"/>
                    <a:alpha val="42000"/>
                  </a:schemeClr>
                </a:gs>
                <a:gs pos="100000">
                  <a:schemeClr val="accent1">
                    <a:tint val="15000"/>
                    <a:satMod val="350000"/>
                    <a:alpha val="42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 rot="5400000">
            <a:off x="2800693" y="5146291"/>
            <a:ext cx="1867279" cy="118469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79882" y="5064818"/>
            <a:ext cx="3124654" cy="305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42000"/>
                </a:schemeClr>
              </a:gs>
              <a:gs pos="35000">
                <a:schemeClr val="accent1">
                  <a:tint val="37000"/>
                  <a:satMod val="300000"/>
                  <a:alpha val="42000"/>
                </a:schemeClr>
              </a:gs>
              <a:gs pos="100000">
                <a:schemeClr val="accent1">
                  <a:tint val="15000"/>
                  <a:satMod val="350000"/>
                  <a:alpha val="4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76419" y="5021310"/>
            <a:ext cx="3082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00              00         00           00</a:t>
            </a:r>
          </a:p>
          <a:p>
            <a:r>
              <a:rPr lang="en-US" dirty="0"/>
              <a:t> </a:t>
            </a:r>
            <a:r>
              <a:rPr lang="en-US" dirty="0" smtClean="0"/>
              <a:t> 01              01         01           01</a:t>
            </a:r>
          </a:p>
          <a:p>
            <a:r>
              <a:rPr lang="en-US" dirty="0"/>
              <a:t> </a:t>
            </a:r>
            <a:r>
              <a:rPr lang="en-US" dirty="0" smtClean="0"/>
              <a:t> 02              02         02           02</a:t>
            </a:r>
          </a:p>
          <a:p>
            <a:r>
              <a:rPr lang="en-US" dirty="0"/>
              <a:t> </a:t>
            </a:r>
            <a:r>
              <a:rPr lang="en-US" dirty="0" smtClean="0"/>
              <a:t> 03              03         03           03</a:t>
            </a:r>
          </a:p>
        </p:txBody>
      </p:sp>
      <p:sp>
        <p:nvSpPr>
          <p:cNvPr id="16" name="Rectangle 15"/>
          <p:cNvSpPr/>
          <p:nvPr/>
        </p:nvSpPr>
        <p:spPr>
          <a:xfrm rot="5400000">
            <a:off x="3522220" y="5159148"/>
            <a:ext cx="1867279" cy="118469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76419" y="4237908"/>
            <a:ext cx="314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Days     Hours     </a:t>
            </a:r>
            <a:r>
              <a:rPr lang="en-US" dirty="0" err="1" smtClean="0"/>
              <a:t>Mins</a:t>
            </a:r>
            <a:r>
              <a:rPr lang="en-US" dirty="0" smtClean="0"/>
              <a:t>       Sec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1982658" y="5159148"/>
            <a:ext cx="1867279" cy="118469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9" idx="1"/>
          </p:cNvCxnSpPr>
          <p:nvPr/>
        </p:nvCxnSpPr>
        <p:spPr>
          <a:xfrm flipV="1">
            <a:off x="2330310" y="3184573"/>
            <a:ext cx="1389035" cy="699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375751" y="2868201"/>
            <a:ext cx="0" cy="525696"/>
          </a:xfrm>
          <a:prstGeom prst="line">
            <a:avLst/>
          </a:prstGeom>
          <a:ln w="762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286" y="172606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13</a:t>
            </a:r>
          </a:p>
        </p:txBody>
      </p:sp>
    </p:spTree>
    <p:extLst>
      <p:ext uri="{BB962C8B-B14F-4D97-AF65-F5344CB8AC3E}">
        <p14:creationId xmlns:p14="http://schemas.microsoft.com/office/powerpoint/2010/main" val="3145552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39" y="0"/>
            <a:ext cx="8229600" cy="1143000"/>
          </a:xfrm>
        </p:spPr>
        <p:txBody>
          <a:bodyPr/>
          <a:lstStyle/>
          <a:p>
            <a:r>
              <a:rPr lang="en-US" dirty="0" smtClean="0"/>
              <a:t>Time Line Symbols 3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77628" y="2375725"/>
            <a:ext cx="1533320" cy="1475026"/>
            <a:chOff x="1869672" y="1405309"/>
            <a:chExt cx="1533320" cy="1475026"/>
          </a:xfrm>
        </p:grpSpPr>
        <p:sp>
          <p:nvSpPr>
            <p:cNvPr id="3" name="Rectangle 2"/>
            <p:cNvSpPr/>
            <p:nvPr/>
          </p:nvSpPr>
          <p:spPr>
            <a:xfrm>
              <a:off x="1869672" y="1425514"/>
              <a:ext cx="1528880" cy="1454821"/>
            </a:xfrm>
            <a:prstGeom prst="rect">
              <a:avLst/>
            </a:prstGeom>
            <a:ln w="57150" cmpd="sng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r>
                <a:rPr lang="en-US" dirty="0">
                  <a:solidFill>
                    <a:srgbClr val="000000"/>
                  </a:solidFill>
                </a:rPr>
                <a:t>Value Added Time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74112" y="1405309"/>
              <a:ext cx="1528880" cy="772274"/>
            </a:xfrm>
            <a:prstGeom prst="rect">
              <a:avLst/>
            </a:prstGeom>
            <a:ln w="57150" cmpd="sng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Non Value Added Time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87718" y="2326605"/>
            <a:ext cx="2774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Value added and value added times will be calculated automatically as user insert their values in time line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0286" y="357272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14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467232" y="3147999"/>
            <a:ext cx="1310396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87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89190" y="3870788"/>
            <a:ext cx="1615189" cy="633231"/>
            <a:chOff x="3142791" y="2802104"/>
            <a:chExt cx="1615188" cy="633231"/>
          </a:xfrm>
        </p:grpSpPr>
        <p:grpSp>
          <p:nvGrpSpPr>
            <p:cNvPr id="5" name="Group 4"/>
            <p:cNvGrpSpPr/>
            <p:nvPr/>
          </p:nvGrpSpPr>
          <p:grpSpPr>
            <a:xfrm rot="10800000" flipH="1">
              <a:off x="3142791" y="2802104"/>
              <a:ext cx="1615188" cy="633231"/>
              <a:chOff x="1627518" y="2761693"/>
              <a:chExt cx="1282287" cy="63323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12463" y="2761693"/>
                <a:ext cx="1097342" cy="567134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627518" y="2827790"/>
                <a:ext cx="1212755" cy="5671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719345" y="2999907"/>
              <a:ext cx="944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 B1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34330" y="3579882"/>
            <a:ext cx="1282287" cy="990234"/>
            <a:chOff x="3452311" y="2655208"/>
            <a:chExt cx="1282287" cy="990234"/>
          </a:xfrm>
        </p:grpSpPr>
        <p:grpSp>
          <p:nvGrpSpPr>
            <p:cNvPr id="10" name="Group 9"/>
            <p:cNvGrpSpPr/>
            <p:nvPr/>
          </p:nvGrpSpPr>
          <p:grpSpPr>
            <a:xfrm>
              <a:off x="3452311" y="3012211"/>
              <a:ext cx="1282287" cy="633231"/>
              <a:chOff x="1627518" y="2761693"/>
              <a:chExt cx="1282287" cy="63323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812463" y="2761693"/>
                <a:ext cx="1097342" cy="567134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27518" y="2827790"/>
                <a:ext cx="1212755" cy="5671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711230" y="2655208"/>
              <a:ext cx="95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 A1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61640" y="3866850"/>
            <a:ext cx="1615189" cy="633231"/>
            <a:chOff x="3142791" y="2802104"/>
            <a:chExt cx="1615188" cy="633231"/>
          </a:xfrm>
        </p:grpSpPr>
        <p:grpSp>
          <p:nvGrpSpPr>
            <p:cNvPr id="15" name="Group 14"/>
            <p:cNvGrpSpPr/>
            <p:nvPr/>
          </p:nvGrpSpPr>
          <p:grpSpPr>
            <a:xfrm rot="10800000" flipH="1">
              <a:off x="3142791" y="2802104"/>
              <a:ext cx="1615188" cy="633231"/>
              <a:chOff x="1627518" y="2761693"/>
              <a:chExt cx="1282287" cy="63323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12463" y="2761693"/>
                <a:ext cx="1097342" cy="567134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27518" y="2827790"/>
                <a:ext cx="1212755" cy="5671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719345" y="2999907"/>
              <a:ext cx="944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 B2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91725" y="3575944"/>
            <a:ext cx="1097342" cy="990234"/>
            <a:chOff x="3637256" y="2655208"/>
            <a:chExt cx="1097342" cy="990234"/>
          </a:xfrm>
        </p:grpSpPr>
        <p:grpSp>
          <p:nvGrpSpPr>
            <p:cNvPr id="20" name="Group 19"/>
            <p:cNvGrpSpPr/>
            <p:nvPr/>
          </p:nvGrpSpPr>
          <p:grpSpPr>
            <a:xfrm>
              <a:off x="3637256" y="3012211"/>
              <a:ext cx="1097342" cy="633231"/>
              <a:chOff x="1812463" y="2761693"/>
              <a:chExt cx="1097342" cy="63323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812463" y="2761693"/>
                <a:ext cx="1097342" cy="567134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812463" y="2827790"/>
                <a:ext cx="1027810" cy="5671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711230" y="2655208"/>
              <a:ext cx="95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 A2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364081" y="3195434"/>
            <a:ext cx="1533320" cy="1475026"/>
            <a:chOff x="1869672" y="1405309"/>
            <a:chExt cx="1533320" cy="1475026"/>
          </a:xfrm>
        </p:grpSpPr>
        <p:sp>
          <p:nvSpPr>
            <p:cNvPr id="25" name="Rectangle 24"/>
            <p:cNvSpPr/>
            <p:nvPr/>
          </p:nvSpPr>
          <p:spPr>
            <a:xfrm>
              <a:off x="1869672" y="1425514"/>
              <a:ext cx="1528880" cy="1454821"/>
            </a:xfrm>
            <a:prstGeom prst="rect">
              <a:avLst/>
            </a:prstGeom>
            <a:ln w="57150" cmpd="sng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Value Added </a:t>
              </a:r>
              <a:r>
                <a:rPr lang="en-US" sz="1200" dirty="0" smtClean="0">
                  <a:solidFill>
                    <a:srgbClr val="000000"/>
                  </a:solidFill>
                </a:rPr>
                <a:t>Time = B1+B2+….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74112" y="1405309"/>
              <a:ext cx="1528880" cy="772274"/>
            </a:xfrm>
            <a:prstGeom prst="rect">
              <a:avLst/>
            </a:prstGeom>
            <a:ln w="57150" cmpd="sng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Non Value Added Time = A1+A2+..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238560" y="3568067"/>
            <a:ext cx="1109672" cy="990234"/>
            <a:chOff x="3624926" y="2655208"/>
            <a:chExt cx="1109672" cy="990234"/>
          </a:xfrm>
        </p:grpSpPr>
        <p:grpSp>
          <p:nvGrpSpPr>
            <p:cNvPr id="28" name="Group 27"/>
            <p:cNvGrpSpPr/>
            <p:nvPr/>
          </p:nvGrpSpPr>
          <p:grpSpPr>
            <a:xfrm>
              <a:off x="3624926" y="3012211"/>
              <a:ext cx="1109672" cy="633231"/>
              <a:chOff x="1800133" y="2761693"/>
              <a:chExt cx="1109672" cy="63323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812463" y="2761693"/>
                <a:ext cx="1097342" cy="567134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800133" y="2827790"/>
                <a:ext cx="1109672" cy="5671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711230" y="2655208"/>
              <a:ext cx="95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 A1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824793" y="2157571"/>
            <a:ext cx="372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How three symbols will look like when attach to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39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563279" y="2823340"/>
            <a:ext cx="1849452" cy="1689071"/>
            <a:chOff x="3378333" y="2441141"/>
            <a:chExt cx="1849452" cy="1689071"/>
          </a:xfrm>
        </p:grpSpPr>
        <p:grpSp>
          <p:nvGrpSpPr>
            <p:cNvPr id="8" name="Group 7"/>
            <p:cNvGrpSpPr/>
            <p:nvPr/>
          </p:nvGrpSpPr>
          <p:grpSpPr>
            <a:xfrm>
              <a:off x="3378333" y="2441141"/>
              <a:ext cx="1849452" cy="1689071"/>
              <a:chOff x="3378333" y="2441141"/>
              <a:chExt cx="1849452" cy="1689071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476971" y="2527443"/>
                <a:ext cx="1590528" cy="1602769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378333" y="2441141"/>
                <a:ext cx="1849452" cy="900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3809872" y="3007247"/>
              <a:ext cx="914400" cy="914400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08442" y="591791"/>
            <a:ext cx="400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Operator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15</a:t>
            </a:r>
          </a:p>
        </p:txBody>
      </p:sp>
    </p:spTree>
    <p:extLst>
      <p:ext uri="{BB962C8B-B14F-4D97-AF65-F5344CB8AC3E}">
        <p14:creationId xmlns:p14="http://schemas.microsoft.com/office/powerpoint/2010/main" val="3630271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08442" y="591791"/>
            <a:ext cx="400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Operators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563279" y="2823340"/>
            <a:ext cx="2151529" cy="1727087"/>
            <a:chOff x="3563279" y="2823340"/>
            <a:chExt cx="2151529" cy="1727087"/>
          </a:xfrm>
        </p:grpSpPr>
        <p:grpSp>
          <p:nvGrpSpPr>
            <p:cNvPr id="4" name="Group 3"/>
            <p:cNvGrpSpPr/>
            <p:nvPr/>
          </p:nvGrpSpPr>
          <p:grpSpPr>
            <a:xfrm>
              <a:off x="3563279" y="2823340"/>
              <a:ext cx="1849452" cy="1689071"/>
              <a:chOff x="3378333" y="2441141"/>
              <a:chExt cx="1849452" cy="168907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378333" y="2441141"/>
                <a:ext cx="1849452" cy="1689071"/>
                <a:chOff x="3378333" y="2441141"/>
                <a:chExt cx="1849452" cy="1689071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3476971" y="2527443"/>
                  <a:ext cx="1590528" cy="1602769"/>
                </a:xfrm>
                <a:prstGeom prst="ellipse">
                  <a:avLst/>
                </a:prstGeom>
                <a:solidFill>
                  <a:srgbClr val="FFFFFF"/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378333" y="2441141"/>
                  <a:ext cx="1849452" cy="9000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Oval 5"/>
              <p:cNvSpPr/>
              <p:nvPr/>
            </p:nvSpPr>
            <p:spPr>
              <a:xfrm>
                <a:off x="3809872" y="3007247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110654" y="4181095"/>
              <a:ext cx="604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X5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30680" y="4512411"/>
            <a:ext cx="2474040" cy="2037406"/>
            <a:chOff x="969993" y="3316111"/>
            <a:chExt cx="2474040" cy="203740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9993" y="3316111"/>
              <a:ext cx="2474040" cy="193792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993" y="5254037"/>
              <a:ext cx="2474040" cy="99480"/>
            </a:xfrm>
            <a:prstGeom prst="rect">
              <a:avLst/>
            </a:prstGeom>
          </p:spPr>
        </p:pic>
      </p:grpSp>
      <p:cxnSp>
        <p:nvCxnSpPr>
          <p:cNvPr id="14" name="Straight Arrow Connector 13"/>
          <p:cNvCxnSpPr/>
          <p:nvPr/>
        </p:nvCxnSpPr>
        <p:spPr>
          <a:xfrm flipH="1" flipV="1">
            <a:off x="5708643" y="4512411"/>
            <a:ext cx="715121" cy="1084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1081" y="2823340"/>
            <a:ext cx="277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input number of operators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16</a:t>
            </a:r>
          </a:p>
        </p:txBody>
      </p:sp>
    </p:spTree>
    <p:extLst>
      <p:ext uri="{BB962C8B-B14F-4D97-AF65-F5344CB8AC3E}">
        <p14:creationId xmlns:p14="http://schemas.microsoft.com/office/powerpoint/2010/main" val="3811002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Work cell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19276" y="46850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5186162" y="5931898"/>
            <a:ext cx="421727" cy="524597"/>
            <a:chOff x="3378333" y="2441141"/>
            <a:chExt cx="1849452" cy="1689071"/>
          </a:xfrm>
        </p:grpSpPr>
        <p:grpSp>
          <p:nvGrpSpPr>
            <p:cNvPr id="9" name="Group 8"/>
            <p:cNvGrpSpPr/>
            <p:nvPr/>
          </p:nvGrpSpPr>
          <p:grpSpPr>
            <a:xfrm>
              <a:off x="3378333" y="2441141"/>
              <a:ext cx="1849452" cy="1689071"/>
              <a:chOff x="3378333" y="2441141"/>
              <a:chExt cx="1849452" cy="1689071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476971" y="2527443"/>
                <a:ext cx="1590528" cy="1602769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78333" y="2441141"/>
                <a:ext cx="1849452" cy="900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3809872" y="3007247"/>
              <a:ext cx="914400" cy="914400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659324" y="4906938"/>
            <a:ext cx="604154" cy="1578111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30093" y="4906938"/>
            <a:ext cx="604154" cy="1578111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96113" y="4906938"/>
            <a:ext cx="3057761" cy="493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30093" y="4894609"/>
            <a:ext cx="34333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34247" y="5400098"/>
            <a:ext cx="222507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07234" y="4906938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A / Step B / Step C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69242" y="5478133"/>
            <a:ext cx="421727" cy="348774"/>
            <a:chOff x="3378333" y="2441141"/>
            <a:chExt cx="1849452" cy="1689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78333" y="2441141"/>
              <a:ext cx="1849452" cy="1689071"/>
              <a:chOff x="3378333" y="2441141"/>
              <a:chExt cx="1849452" cy="1689071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3476971" y="2527443"/>
                <a:ext cx="1590528" cy="1602769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378333" y="2441141"/>
                <a:ext cx="1849452" cy="900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809872" y="3007247"/>
              <a:ext cx="914400" cy="914400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 rot="16637939">
            <a:off x="3531793" y="5936047"/>
            <a:ext cx="421727" cy="524597"/>
            <a:chOff x="3378333" y="2441141"/>
            <a:chExt cx="1849452" cy="1689071"/>
          </a:xfrm>
        </p:grpSpPr>
        <p:grpSp>
          <p:nvGrpSpPr>
            <p:cNvPr id="26" name="Group 25"/>
            <p:cNvGrpSpPr/>
            <p:nvPr/>
          </p:nvGrpSpPr>
          <p:grpSpPr>
            <a:xfrm>
              <a:off x="3378333" y="2441141"/>
              <a:ext cx="1849452" cy="1689071"/>
              <a:chOff x="3378333" y="2441141"/>
              <a:chExt cx="1849452" cy="168907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476971" y="2527443"/>
                <a:ext cx="1590528" cy="1602769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378333" y="2441141"/>
                <a:ext cx="1849452" cy="900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Oval 26"/>
            <p:cNvSpPr/>
            <p:nvPr/>
          </p:nvSpPr>
          <p:spPr>
            <a:xfrm>
              <a:off x="3809872" y="3007247"/>
              <a:ext cx="914400" cy="914400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659324" y="1816813"/>
            <a:ext cx="604154" cy="1578111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830093" y="1816813"/>
            <a:ext cx="604154" cy="1578111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996113" y="1816813"/>
            <a:ext cx="3057761" cy="493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830093" y="1804484"/>
            <a:ext cx="34333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34247" y="2309973"/>
            <a:ext cx="222507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07234" y="1816813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A / Step B / Step C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8923" y="5276270"/>
            <a:ext cx="2096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</a:t>
            </a:r>
            <a:r>
              <a:rPr lang="en-US" dirty="0" smtClean="0"/>
              <a:t>drag and drop</a:t>
            </a:r>
            <a:r>
              <a:rPr lang="en-US" dirty="0" smtClean="0"/>
              <a:t> </a:t>
            </a:r>
            <a:r>
              <a:rPr lang="en-US" dirty="0" smtClean="0"/>
              <a:t>operators symbol here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503942" y="5783840"/>
            <a:ext cx="2651161" cy="506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97342" y="4154869"/>
            <a:ext cx="210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add text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3"/>
          </p:cNvCxnSpPr>
          <p:nvPr/>
        </p:nvCxnSpPr>
        <p:spPr>
          <a:xfrm>
            <a:off x="3207234" y="4339535"/>
            <a:ext cx="947869" cy="345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17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8923" y="3550749"/>
            <a:ext cx="856912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8923" y="3772671"/>
            <a:ext cx="2737190" cy="382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Example:</a:t>
            </a:r>
            <a:endParaRPr lang="en-US" u="sng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128" y="5687786"/>
            <a:ext cx="2487872" cy="102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05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5894" y="826042"/>
            <a:ext cx="224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Load Leveling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007146" y="2490456"/>
            <a:ext cx="1072682" cy="36987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OXOX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18</a:t>
            </a:r>
          </a:p>
        </p:txBody>
      </p:sp>
    </p:spTree>
    <p:extLst>
      <p:ext uri="{BB962C8B-B14F-4D97-AF65-F5344CB8AC3E}">
        <p14:creationId xmlns:p14="http://schemas.microsoft.com/office/powerpoint/2010/main" val="2185882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0375" y="2565842"/>
            <a:ext cx="2465937" cy="2857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61916" y="776189"/>
            <a:ext cx="282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19</a:t>
            </a:r>
          </a:p>
        </p:txBody>
      </p:sp>
    </p:spTree>
    <p:extLst>
      <p:ext uri="{BB962C8B-B14F-4D97-AF65-F5344CB8AC3E}">
        <p14:creationId xmlns:p14="http://schemas.microsoft.com/office/powerpoint/2010/main" val="355249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835"/>
            <a:ext cx="1687354" cy="67666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1206150" y="3860458"/>
            <a:ext cx="146842" cy="736809"/>
          </a:xfrm>
          <a:prstGeom prst="downArrow">
            <a:avLst>
              <a:gd name="adj1" fmla="val 50000"/>
              <a:gd name="adj2" fmla="val 5037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70"/>
          <p:cNvSpPr txBox="1"/>
          <p:nvPr/>
        </p:nvSpPr>
        <p:spPr>
          <a:xfrm>
            <a:off x="203200" y="3214531"/>
            <a:ext cx="1139631" cy="2133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Process 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Text Box 75"/>
          <p:cNvSpPr txBox="1"/>
          <p:nvPr/>
        </p:nvSpPr>
        <p:spPr>
          <a:xfrm>
            <a:off x="192790" y="6112188"/>
            <a:ext cx="1160202" cy="228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Information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Text Box 78"/>
          <p:cNvSpPr txBox="1"/>
          <p:nvPr/>
        </p:nvSpPr>
        <p:spPr>
          <a:xfrm>
            <a:off x="192789" y="6340788"/>
            <a:ext cx="1150123" cy="228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General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8" name="Text Box 79"/>
          <p:cNvSpPr txBox="1"/>
          <p:nvPr/>
        </p:nvSpPr>
        <p:spPr>
          <a:xfrm>
            <a:off x="192790" y="6569388"/>
            <a:ext cx="1160201" cy="228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Extended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1" y="3860458"/>
            <a:ext cx="669619" cy="298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1" y="4597267"/>
            <a:ext cx="669619" cy="45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0" y="4179689"/>
            <a:ext cx="669619" cy="386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3" y="5074556"/>
            <a:ext cx="664517" cy="482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3" y="5624824"/>
            <a:ext cx="664517" cy="38989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/>
        </p:nvSpPr>
        <p:spPr>
          <a:xfrm>
            <a:off x="0" y="28538"/>
            <a:ext cx="9143999" cy="48362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7354" y="61835"/>
            <a:ext cx="553806" cy="4075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9965" y="61835"/>
            <a:ext cx="1583585" cy="44753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86177" y="594243"/>
            <a:ext cx="1338983" cy="403629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Value Stream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0448" y="1080511"/>
            <a:ext cx="1324712" cy="301250"/>
          </a:xfrm>
          <a:prstGeom prst="rect">
            <a:avLst/>
          </a:prstGeom>
          <a:solidFill>
            <a:schemeClr val="accent1">
              <a:alpha val="19000"/>
            </a:schemeClr>
          </a:solidFill>
          <a:effectLst>
            <a:glow rad="139700">
              <a:schemeClr val="tx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Current Value Stream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0449" y="1437844"/>
            <a:ext cx="1324712" cy="280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Future Value Stream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6177" y="1837985"/>
            <a:ext cx="1324712" cy="249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0448" y="2195011"/>
            <a:ext cx="1338983" cy="4036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Improvement Steps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2320" y="2744353"/>
            <a:ext cx="1338983" cy="303647"/>
          </a:xfrm>
          <a:prstGeom prst="rect">
            <a:avLst/>
          </a:prstGeom>
          <a:solidFill>
            <a:schemeClr val="accent1">
              <a:alpha val="19000"/>
            </a:schemeClr>
          </a:solidFill>
          <a:effectLst>
            <a:glow rad="139700">
              <a:schemeClr val="tx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Symbols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 Box 72"/>
          <p:cNvSpPr txBox="1"/>
          <p:nvPr/>
        </p:nvSpPr>
        <p:spPr>
          <a:xfrm>
            <a:off x="193040" y="3458328"/>
            <a:ext cx="1139631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</a:effectLst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spcAft>
                <a:spcPts val="0"/>
              </a:spcAft>
              <a:defRPr sz="1000">
                <a:solidFill>
                  <a:srgbClr val="FFFFFF"/>
                </a:solidFill>
                <a:effectLst/>
                <a:ea typeface="ＭＳ 明朝"/>
                <a:cs typeface="Times New Roman"/>
              </a:defRPr>
            </a:lvl1pPr>
          </a:lstStyle>
          <a:p>
            <a:r>
              <a:rPr lang="en-US" dirty="0"/>
              <a:t>Material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85754" y="594243"/>
            <a:ext cx="101600" cy="3735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9645" y="0"/>
            <a:ext cx="39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51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48157" y="973989"/>
            <a:ext cx="197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 </a:t>
            </a:r>
            <a:r>
              <a:rPr lang="en-US" dirty="0" err="1"/>
              <a:t>Kanban</a:t>
            </a:r>
            <a:r>
              <a:rPr lang="en-US" dirty="0"/>
              <a:t> </a:t>
            </a: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157" y="2356995"/>
            <a:ext cx="2066371" cy="16869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20</a:t>
            </a:r>
          </a:p>
        </p:txBody>
      </p:sp>
    </p:spTree>
    <p:extLst>
      <p:ext uri="{BB962C8B-B14F-4D97-AF65-F5344CB8AC3E}">
        <p14:creationId xmlns:p14="http://schemas.microsoft.com/office/powerpoint/2010/main" val="2684517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0882" y="678094"/>
            <a:ext cx="20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Withdrawal </a:t>
            </a:r>
            <a:r>
              <a:rPr lang="en-US" dirty="0" err="1"/>
              <a:t>Kanban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39" y="2763641"/>
            <a:ext cx="2291904" cy="17980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21</a:t>
            </a:r>
          </a:p>
        </p:txBody>
      </p:sp>
    </p:spTree>
    <p:extLst>
      <p:ext uri="{BB962C8B-B14F-4D97-AF65-F5344CB8AC3E}">
        <p14:creationId xmlns:p14="http://schemas.microsoft.com/office/powerpoint/2010/main" val="2931877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Signal </a:t>
            </a:r>
            <a:r>
              <a:rPr lang="en-US" dirty="0" err="1"/>
              <a:t>Kanban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520" y="3054611"/>
            <a:ext cx="3182165" cy="16057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22</a:t>
            </a:r>
          </a:p>
        </p:txBody>
      </p:sp>
    </p:spTree>
    <p:extLst>
      <p:ext uri="{BB962C8B-B14F-4D97-AF65-F5344CB8AC3E}">
        <p14:creationId xmlns:p14="http://schemas.microsoft.com/office/powerpoint/2010/main" val="3283594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Kanban</a:t>
            </a:r>
            <a:r>
              <a:rPr lang="en-US" dirty="0"/>
              <a:t> Post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958" y="2825597"/>
            <a:ext cx="1799815" cy="18717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23</a:t>
            </a:r>
          </a:p>
        </p:txBody>
      </p:sp>
    </p:spTree>
    <p:extLst>
      <p:ext uri="{BB962C8B-B14F-4D97-AF65-F5344CB8AC3E}">
        <p14:creationId xmlns:p14="http://schemas.microsoft.com/office/powerpoint/2010/main" val="1577462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Sequenced Pull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786" y="2318467"/>
            <a:ext cx="2000581" cy="22432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24</a:t>
            </a:r>
          </a:p>
        </p:txBody>
      </p:sp>
    </p:spTree>
    <p:extLst>
      <p:ext uri="{BB962C8B-B14F-4D97-AF65-F5344CB8AC3E}">
        <p14:creationId xmlns:p14="http://schemas.microsoft.com/office/powerpoint/2010/main" val="2303996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MRP/ERP</a:t>
            </a:r>
            <a:br>
              <a:rPr lang="en-US" dirty="0"/>
            </a:b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748223" y="2108257"/>
            <a:ext cx="1467232" cy="2145244"/>
          </a:xfrm>
          <a:prstGeom prst="can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25</a:t>
            </a:r>
          </a:p>
        </p:txBody>
      </p:sp>
    </p:spTree>
    <p:extLst>
      <p:ext uri="{BB962C8B-B14F-4D97-AF65-F5344CB8AC3E}">
        <p14:creationId xmlns:p14="http://schemas.microsoft.com/office/powerpoint/2010/main" val="1322765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See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2958956"/>
            <a:ext cx="2462751" cy="1281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26</a:t>
            </a:r>
          </a:p>
        </p:txBody>
      </p:sp>
    </p:spTree>
    <p:extLst>
      <p:ext uri="{BB962C8B-B14F-4D97-AF65-F5344CB8AC3E}">
        <p14:creationId xmlns:p14="http://schemas.microsoft.com/office/powerpoint/2010/main" val="2484681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Verbal Information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58" y="2014408"/>
            <a:ext cx="1875644" cy="22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27</a:t>
            </a:r>
          </a:p>
        </p:txBody>
      </p:sp>
    </p:spTree>
    <p:extLst>
      <p:ext uri="{BB962C8B-B14F-4D97-AF65-F5344CB8AC3E}">
        <p14:creationId xmlns:p14="http://schemas.microsoft.com/office/powerpoint/2010/main" val="1992218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Kaizen Burst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662" y="2108257"/>
            <a:ext cx="1886442" cy="18493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220638" y="5141188"/>
            <a:ext cx="397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write text here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3205717" y="2971286"/>
            <a:ext cx="1146661" cy="2169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99" y="5256132"/>
            <a:ext cx="3654688" cy="12485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28</a:t>
            </a:r>
          </a:p>
        </p:txBody>
      </p:sp>
    </p:spTree>
    <p:extLst>
      <p:ext uri="{BB962C8B-B14F-4D97-AF65-F5344CB8AC3E}">
        <p14:creationId xmlns:p14="http://schemas.microsoft.com/office/powerpoint/2010/main" val="2711813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60486" y="2441140"/>
            <a:ext cx="3353673" cy="1652084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Other information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671" y="5437084"/>
            <a:ext cx="310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write text here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2663211" y="3821987"/>
            <a:ext cx="1553540" cy="1615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99" y="5256132"/>
            <a:ext cx="3654688" cy="12485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29</a:t>
            </a:r>
          </a:p>
        </p:txBody>
      </p:sp>
    </p:spTree>
    <p:extLst>
      <p:ext uri="{BB962C8B-B14F-4D97-AF65-F5344CB8AC3E}">
        <p14:creationId xmlns:p14="http://schemas.microsoft.com/office/powerpoint/2010/main" val="106910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380" y="649747"/>
            <a:ext cx="8976628" cy="61787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585106" y="727064"/>
            <a:ext cx="8085243" cy="4331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5106" y="1135425"/>
            <a:ext cx="8011398" cy="5622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367909" y="766093"/>
            <a:ext cx="252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Improvement Steps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3438" y="1317744"/>
            <a:ext cx="7413863" cy="380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Step 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38812" y="1317743"/>
            <a:ext cx="257692" cy="5410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338812" y="1307483"/>
            <a:ext cx="255033" cy="26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13438" y="1850401"/>
            <a:ext cx="7413863" cy="380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Step 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3438" y="2354817"/>
            <a:ext cx="7413863" cy="380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Step 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13438" y="2868498"/>
            <a:ext cx="7413863" cy="380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Step 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13438" y="3396448"/>
            <a:ext cx="7413863" cy="380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Step 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3438" y="3952936"/>
            <a:ext cx="7413863" cy="380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Step 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13438" y="4495155"/>
            <a:ext cx="7413863" cy="380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Step 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3438" y="5094450"/>
            <a:ext cx="7413863" cy="380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Step 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13438" y="5636669"/>
            <a:ext cx="7413863" cy="380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Step 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9528" y="6193157"/>
            <a:ext cx="7413863" cy="380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Step 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" name="Plus 2"/>
          <p:cNvSpPr/>
          <p:nvPr/>
        </p:nvSpPr>
        <p:spPr>
          <a:xfrm>
            <a:off x="8226204" y="723286"/>
            <a:ext cx="410454" cy="369332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28538"/>
            <a:ext cx="9143999" cy="48362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35"/>
            <a:ext cx="553806" cy="4075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965" y="61835"/>
            <a:ext cx="1583585" cy="44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10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 Shipment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42" y="2667068"/>
            <a:ext cx="2268662" cy="16357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30</a:t>
            </a:r>
          </a:p>
        </p:txBody>
      </p:sp>
    </p:spTree>
    <p:extLst>
      <p:ext uri="{BB962C8B-B14F-4D97-AF65-F5344CB8AC3E}">
        <p14:creationId xmlns:p14="http://schemas.microsoft.com/office/powerpoint/2010/main" val="329261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Air Freight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18" y="2559810"/>
            <a:ext cx="2419153" cy="16567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31</a:t>
            </a:r>
          </a:p>
        </p:txBody>
      </p:sp>
    </p:spTree>
    <p:extLst>
      <p:ext uri="{BB962C8B-B14F-4D97-AF65-F5344CB8AC3E}">
        <p14:creationId xmlns:p14="http://schemas.microsoft.com/office/powerpoint/2010/main" val="3826596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Expedited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257" y="2650733"/>
            <a:ext cx="1902946" cy="10069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32</a:t>
            </a:r>
          </a:p>
        </p:txBody>
      </p:sp>
    </p:spTree>
    <p:extLst>
      <p:ext uri="{BB962C8B-B14F-4D97-AF65-F5344CB8AC3E}">
        <p14:creationId xmlns:p14="http://schemas.microsoft.com/office/powerpoint/2010/main" val="3909214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Milk </a:t>
            </a:r>
            <a:r>
              <a:rPr lang="en-US" dirty="0" smtClean="0"/>
              <a:t>Run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506" y="3241394"/>
            <a:ext cx="2341257" cy="171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33</a:t>
            </a:r>
          </a:p>
        </p:txBody>
      </p:sp>
    </p:spTree>
    <p:extLst>
      <p:ext uri="{BB962C8B-B14F-4D97-AF65-F5344CB8AC3E}">
        <p14:creationId xmlns:p14="http://schemas.microsoft.com/office/powerpoint/2010/main" val="3503340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Warehouse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989" y="2373229"/>
            <a:ext cx="2493237" cy="21268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34</a:t>
            </a:r>
          </a:p>
        </p:txBody>
      </p:sp>
    </p:spTree>
    <p:extLst>
      <p:ext uri="{BB962C8B-B14F-4D97-AF65-F5344CB8AC3E}">
        <p14:creationId xmlns:p14="http://schemas.microsoft.com/office/powerpoint/2010/main" val="20999038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</a:t>
            </a:r>
            <a:r>
              <a:rPr lang="en-US" dirty="0" smtClean="0"/>
              <a:t>Dock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69" y="2163530"/>
            <a:ext cx="3000606" cy="24351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35</a:t>
            </a:r>
          </a:p>
        </p:txBody>
      </p:sp>
    </p:spTree>
    <p:extLst>
      <p:ext uri="{BB962C8B-B14F-4D97-AF65-F5344CB8AC3E}">
        <p14:creationId xmlns:p14="http://schemas.microsoft.com/office/powerpoint/2010/main" val="3587690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323" y="2630081"/>
            <a:ext cx="2794496" cy="23138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36</a:t>
            </a:r>
          </a:p>
        </p:txBody>
      </p:sp>
    </p:spTree>
    <p:extLst>
      <p:ext uri="{BB962C8B-B14F-4D97-AF65-F5344CB8AC3E}">
        <p14:creationId xmlns:p14="http://schemas.microsoft.com/office/powerpoint/2010/main" val="28984612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Betched</a:t>
            </a:r>
            <a:r>
              <a:rPr lang="en-US" dirty="0" smtClean="0"/>
              <a:t> </a:t>
            </a:r>
            <a:r>
              <a:rPr lang="en-US" dirty="0" err="1" smtClean="0"/>
              <a:t>Kanban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466" y="2980637"/>
            <a:ext cx="2447198" cy="15564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37</a:t>
            </a:r>
          </a:p>
        </p:txBody>
      </p:sp>
    </p:spTree>
    <p:extLst>
      <p:ext uri="{BB962C8B-B14F-4D97-AF65-F5344CB8AC3E}">
        <p14:creationId xmlns:p14="http://schemas.microsoft.com/office/powerpoint/2010/main" val="34453479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</a:t>
            </a:r>
            <a:r>
              <a:rPr lang="en-US" dirty="0" smtClean="0"/>
              <a:t>Center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64" y="2422337"/>
            <a:ext cx="2412275" cy="2373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38</a:t>
            </a:r>
          </a:p>
        </p:txBody>
      </p:sp>
    </p:spTree>
    <p:extLst>
      <p:ext uri="{BB962C8B-B14F-4D97-AF65-F5344CB8AC3E}">
        <p14:creationId xmlns:p14="http://schemas.microsoft.com/office/powerpoint/2010/main" val="3061952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Safety/Buffer Stock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92025" y="1898664"/>
            <a:ext cx="961715" cy="2811009"/>
            <a:chOff x="3292025" y="1898664"/>
            <a:chExt cx="961715" cy="2811009"/>
          </a:xfrm>
        </p:grpSpPr>
        <p:sp>
          <p:nvSpPr>
            <p:cNvPr id="4" name="Rectangle 3"/>
            <p:cNvSpPr/>
            <p:nvPr/>
          </p:nvSpPr>
          <p:spPr>
            <a:xfrm>
              <a:off x="3292025" y="1898664"/>
              <a:ext cx="961715" cy="937003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92025" y="2835667"/>
              <a:ext cx="961715" cy="937003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92025" y="3772670"/>
              <a:ext cx="961715" cy="937003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39</a:t>
            </a:r>
          </a:p>
        </p:txBody>
      </p:sp>
    </p:spTree>
    <p:extLst>
      <p:ext uri="{BB962C8B-B14F-4D97-AF65-F5344CB8AC3E}">
        <p14:creationId xmlns:p14="http://schemas.microsoft.com/office/powerpoint/2010/main" val="307413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9748"/>
            <a:ext cx="9144001" cy="3061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Current Value 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3711418"/>
            <a:ext cx="9144001" cy="31462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Future Value Stream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869511" y="649748"/>
            <a:ext cx="224797" cy="30616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849354" y="702366"/>
            <a:ext cx="244954" cy="3165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869511" y="3764036"/>
            <a:ext cx="234875" cy="30090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859432" y="3764036"/>
            <a:ext cx="244954" cy="3165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6677855"/>
            <a:ext cx="8849354" cy="1523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90864" y="6671909"/>
            <a:ext cx="2154886" cy="158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0" y="3525220"/>
            <a:ext cx="8869511" cy="1523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33338" y="3525220"/>
            <a:ext cx="2154886" cy="158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28538"/>
            <a:ext cx="9143999" cy="48362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35"/>
            <a:ext cx="553806" cy="4075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965" y="61835"/>
            <a:ext cx="1583585" cy="4475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40480" y="140038"/>
            <a:ext cx="22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322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pic>
        <p:nvPicPr>
          <p:cNvPr id="6" name="Picture 5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113" y="2786335"/>
            <a:ext cx="1736992" cy="17369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40</a:t>
            </a:r>
          </a:p>
        </p:txBody>
      </p:sp>
    </p:spTree>
    <p:extLst>
      <p:ext uri="{BB962C8B-B14F-4D97-AF65-F5344CB8AC3E}">
        <p14:creationId xmlns:p14="http://schemas.microsoft.com/office/powerpoint/2010/main" val="4105242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Truck Symbol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98837" y="1803400"/>
            <a:ext cx="2847763" cy="3251200"/>
            <a:chOff x="2798837" y="1803400"/>
            <a:chExt cx="2847763" cy="3251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798837" y="1803400"/>
              <a:ext cx="2847763" cy="325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909805" y="2700049"/>
              <a:ext cx="1713826" cy="8507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Weekly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0013" y="3594662"/>
            <a:ext cx="1851221" cy="2170158"/>
            <a:chOff x="1320036" y="2230163"/>
            <a:chExt cx="1851221" cy="2170158"/>
          </a:xfrm>
        </p:grpSpPr>
        <p:grpSp>
          <p:nvGrpSpPr>
            <p:cNvPr id="10" name="Group 9"/>
            <p:cNvGrpSpPr/>
            <p:nvPr/>
          </p:nvGrpSpPr>
          <p:grpSpPr>
            <a:xfrm>
              <a:off x="1320036" y="2230163"/>
              <a:ext cx="1800049" cy="2170158"/>
              <a:chOff x="1320036" y="2230163"/>
              <a:chExt cx="1800049" cy="217015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320036" y="2230163"/>
                <a:ext cx="1800049" cy="217015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421209" y="2370173"/>
                <a:ext cx="1598874" cy="1880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421209" y="3010219"/>
                <a:ext cx="1598874" cy="30577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  <a:alpha val="42000"/>
                    </a:schemeClr>
                  </a:gs>
                  <a:gs pos="35000">
                    <a:schemeClr val="accent1">
                      <a:tint val="37000"/>
                      <a:satMod val="300000"/>
                      <a:alpha val="42000"/>
                    </a:schemeClr>
                  </a:gs>
                  <a:gs pos="100000">
                    <a:schemeClr val="accent1">
                      <a:tint val="15000"/>
                      <a:satMod val="350000"/>
                      <a:alpha val="42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421209" y="2691304"/>
              <a:ext cx="17500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Hourly</a:t>
              </a:r>
              <a:endParaRPr lang="en-US" dirty="0"/>
            </a:p>
            <a:p>
              <a:r>
                <a:rPr lang="en-US" dirty="0" smtClean="0"/>
                <a:t>Weekly</a:t>
              </a:r>
            </a:p>
            <a:p>
              <a:r>
                <a:rPr lang="en-US" dirty="0" smtClean="0"/>
                <a:t>Monthly</a:t>
              </a:r>
            </a:p>
            <a:p>
              <a:r>
                <a:rPr lang="en-US" dirty="0" smtClean="0"/>
                <a:t>Other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1450038" y="3291840"/>
            <a:ext cx="1903635" cy="302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99" y="5256132"/>
            <a:ext cx="3654688" cy="1248596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1282287" y="5153517"/>
            <a:ext cx="2996112" cy="726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286" y="443843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41</a:t>
            </a:r>
          </a:p>
        </p:txBody>
      </p:sp>
    </p:spTree>
    <p:extLst>
      <p:ext uri="{BB962C8B-B14F-4D97-AF65-F5344CB8AC3E}">
        <p14:creationId xmlns:p14="http://schemas.microsoft.com/office/powerpoint/2010/main" val="40339072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20772" y="2009625"/>
            <a:ext cx="2922134" cy="118358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5584" y="5806954"/>
            <a:ext cx="6275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drag and drop this text box up on any symbol, and any where in the map are, and write text. User can also change color/font/size of the text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81" y="4006424"/>
            <a:ext cx="3654688" cy="124859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2235225" y="3390472"/>
            <a:ext cx="1229415" cy="615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6532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2727993" y="4871778"/>
            <a:ext cx="1263981" cy="261653"/>
            <a:chOff x="2808004" y="1121092"/>
            <a:chExt cx="848103" cy="145506"/>
          </a:xfrm>
          <a:solidFill>
            <a:srgbClr val="000000"/>
          </a:solidFill>
        </p:grpSpPr>
        <p:sp>
          <p:nvSpPr>
            <p:cNvPr id="111" name="Right Arrow 110"/>
            <p:cNvSpPr/>
            <p:nvPr/>
          </p:nvSpPr>
          <p:spPr>
            <a:xfrm>
              <a:off x="3427910" y="1121092"/>
              <a:ext cx="228197" cy="145506"/>
            </a:xfrm>
            <a:prstGeom prst="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00534" y="1160776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185040" y="1164361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065976" y="1164361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936990" y="1164361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808004" y="1164361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843030" y="4853395"/>
            <a:ext cx="1066355" cy="261653"/>
            <a:chOff x="2808004" y="1121092"/>
            <a:chExt cx="848103" cy="145506"/>
          </a:xfrm>
          <a:solidFill>
            <a:srgbClr val="000000"/>
          </a:solidFill>
        </p:grpSpPr>
        <p:sp>
          <p:nvSpPr>
            <p:cNvPr id="104" name="Right Arrow 103"/>
            <p:cNvSpPr/>
            <p:nvPr/>
          </p:nvSpPr>
          <p:spPr>
            <a:xfrm>
              <a:off x="3427910" y="1121092"/>
              <a:ext cx="228197" cy="145506"/>
            </a:xfrm>
            <a:prstGeom prst="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300534" y="1160776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185040" y="1164361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065976" y="1164361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936990" y="1164361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808004" y="1164361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763941" y="4870574"/>
            <a:ext cx="1054275" cy="261653"/>
            <a:chOff x="2808004" y="1121092"/>
            <a:chExt cx="848103" cy="145506"/>
          </a:xfrm>
          <a:solidFill>
            <a:srgbClr val="000000"/>
          </a:solidFill>
        </p:grpSpPr>
        <p:sp>
          <p:nvSpPr>
            <p:cNvPr id="94" name="Right Arrow 93"/>
            <p:cNvSpPr/>
            <p:nvPr/>
          </p:nvSpPr>
          <p:spPr>
            <a:xfrm>
              <a:off x="3427910" y="1121092"/>
              <a:ext cx="228197" cy="145506"/>
            </a:xfrm>
            <a:prstGeom prst="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300534" y="1160776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185040" y="1164361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65976" y="1164361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936990" y="1164361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808004" y="1164361"/>
              <a:ext cx="82734" cy="6944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70786" y="216665"/>
            <a:ext cx="1185704" cy="801721"/>
            <a:chOff x="4068443" y="607377"/>
            <a:chExt cx="1185704" cy="801721"/>
          </a:xfrm>
        </p:grpSpPr>
        <p:pic>
          <p:nvPicPr>
            <p:cNvPr id="6" name="Picture 5" descr="VSM-Icons_Manufacturing-ProcessTr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5" t="3297" r="4425" b="3297"/>
            <a:stretch>
              <a:fillRect/>
            </a:stretch>
          </p:blipFill>
          <p:spPr bwMode="auto">
            <a:xfrm>
              <a:off x="4100838" y="627219"/>
              <a:ext cx="1120913" cy="78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068443" y="607377"/>
              <a:ext cx="1185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Headquarters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0932" y="1316203"/>
            <a:ext cx="1120913" cy="773044"/>
            <a:chOff x="509216" y="1742806"/>
            <a:chExt cx="1120913" cy="773044"/>
          </a:xfrm>
        </p:grpSpPr>
        <p:pic>
          <p:nvPicPr>
            <p:cNvPr id="8" name="Picture 7" descr="VSM-Icons_Outside-SourcesTr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5" t="4347" r="4425" b="4347"/>
            <a:stretch>
              <a:fillRect/>
            </a:stretch>
          </p:blipFill>
          <p:spPr bwMode="auto">
            <a:xfrm>
              <a:off x="509216" y="1742806"/>
              <a:ext cx="1120913" cy="77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68321" y="2109054"/>
              <a:ext cx="787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Supplier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55919" y="1468603"/>
            <a:ext cx="1120913" cy="773044"/>
            <a:chOff x="7705956" y="1895206"/>
            <a:chExt cx="1120913" cy="773044"/>
          </a:xfrm>
        </p:grpSpPr>
        <p:pic>
          <p:nvPicPr>
            <p:cNvPr id="10" name="Picture 9" descr="VSM-Icons_Outside-SourcesTr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5" t="4347" r="4425" b="4347"/>
            <a:stretch>
              <a:fillRect/>
            </a:stretch>
          </p:blipFill>
          <p:spPr bwMode="auto">
            <a:xfrm>
              <a:off x="7705956" y="1895206"/>
              <a:ext cx="1120913" cy="77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865061" y="226145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Customer</a:t>
              </a:r>
              <a:endParaRPr lang="en-US" sz="1400" dirty="0"/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742"/>
              </p:ext>
            </p:extLst>
          </p:nvPr>
        </p:nvGraphicFramePr>
        <p:xfrm>
          <a:off x="1781219" y="5347394"/>
          <a:ext cx="1043984" cy="685800"/>
        </p:xfrm>
        <a:graphic>
          <a:graphicData uri="http://schemas.openxmlformats.org/drawingml/2006/table">
            <a:tbl>
              <a:tblPr/>
              <a:tblGrid>
                <a:gridCol w="521992"/>
                <a:gridCol w="521992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IPLT  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 smtClean="0">
                          <a:effectLst/>
                          <a:latin typeface="Trebuchet MS"/>
                        </a:rPr>
                        <a:t>P/T </a:t>
                      </a:r>
                      <a:endParaRPr lang="pt-BR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C/O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700" b="0" i="0" u="none" strike="noStrike" dirty="0" smtClean="0">
                          <a:effectLst/>
                          <a:latin typeface="Trebuchet MS"/>
                        </a:rPr>
                        <a:t>Availability</a:t>
                      </a:r>
                      <a:endParaRPr lang="nl-NL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Batch size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15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77867"/>
              </p:ext>
            </p:extLst>
          </p:nvPr>
        </p:nvGraphicFramePr>
        <p:xfrm>
          <a:off x="7877748" y="6228694"/>
          <a:ext cx="1107500" cy="477519"/>
        </p:xfrm>
        <a:graphic>
          <a:graphicData uri="http://schemas.openxmlformats.org/drawingml/2006/table">
            <a:tbl>
              <a:tblPr/>
              <a:tblGrid>
                <a:gridCol w="553750"/>
                <a:gridCol w="553750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LEAD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TIME (s)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42000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VALUE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TIME (s)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4200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317308"/>
              </p:ext>
            </p:extLst>
          </p:nvPr>
        </p:nvGraphicFramePr>
        <p:xfrm>
          <a:off x="3889257" y="5355695"/>
          <a:ext cx="1047972" cy="685800"/>
        </p:xfrm>
        <a:graphic>
          <a:graphicData uri="http://schemas.openxmlformats.org/drawingml/2006/table">
            <a:tbl>
              <a:tblPr/>
              <a:tblGrid>
                <a:gridCol w="523986"/>
                <a:gridCol w="523986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IPLT  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 smtClean="0">
                          <a:effectLst/>
                          <a:latin typeface="Trebuchet MS"/>
                        </a:rPr>
                        <a:t>P/T </a:t>
                      </a:r>
                      <a:endParaRPr lang="pt-BR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C/O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700" b="0" i="0" u="none" strike="noStrike" dirty="0" smtClean="0">
                          <a:effectLst/>
                          <a:latin typeface="Trebuchet MS"/>
                        </a:rPr>
                        <a:t>Availability</a:t>
                      </a:r>
                      <a:endParaRPr lang="nl-NL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Batch size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15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379987"/>
              </p:ext>
            </p:extLst>
          </p:nvPr>
        </p:nvGraphicFramePr>
        <p:xfrm>
          <a:off x="5837481" y="5398742"/>
          <a:ext cx="1034838" cy="685800"/>
        </p:xfrm>
        <a:graphic>
          <a:graphicData uri="http://schemas.openxmlformats.org/drawingml/2006/table">
            <a:tbl>
              <a:tblPr/>
              <a:tblGrid>
                <a:gridCol w="517419"/>
                <a:gridCol w="517419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IPLT  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 smtClean="0">
                          <a:effectLst/>
                          <a:latin typeface="Trebuchet MS"/>
                        </a:rPr>
                        <a:t>P/T </a:t>
                      </a:r>
                      <a:endParaRPr lang="pt-BR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C/O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700" b="0" i="0" u="none" strike="noStrike" dirty="0" smtClean="0">
                          <a:effectLst/>
                          <a:latin typeface="Trebuchet MS"/>
                        </a:rPr>
                        <a:t>Availability</a:t>
                      </a:r>
                      <a:endParaRPr lang="nl-NL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Batch size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15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1854034" y="4563896"/>
            <a:ext cx="854556" cy="791799"/>
            <a:chOff x="2171534" y="4563896"/>
            <a:chExt cx="854556" cy="791799"/>
          </a:xfrm>
        </p:grpSpPr>
        <p:pic>
          <p:nvPicPr>
            <p:cNvPr id="25" name="Picture 24" descr="VSM-Icons_Manufacturing-ProcessTr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5" t="3297" r="4425" b="3297"/>
            <a:stretch>
              <a:fillRect/>
            </a:stretch>
          </p:blipFill>
          <p:spPr bwMode="auto">
            <a:xfrm>
              <a:off x="2171534" y="4573816"/>
              <a:ext cx="854556" cy="78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2171534" y="4563896"/>
              <a:ext cx="642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Step 1</a:t>
              </a:r>
              <a:endParaRPr lang="en-US" sz="1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8554" y="4546428"/>
            <a:ext cx="854556" cy="803621"/>
            <a:chOff x="4196838" y="4546428"/>
            <a:chExt cx="854556" cy="803621"/>
          </a:xfrm>
        </p:grpSpPr>
        <p:pic>
          <p:nvPicPr>
            <p:cNvPr id="29" name="Picture 28" descr="VSM-Icons_Manufacturing-ProcessTr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5" t="3297" r="4425" b="3297"/>
            <a:stretch>
              <a:fillRect/>
            </a:stretch>
          </p:blipFill>
          <p:spPr bwMode="auto">
            <a:xfrm>
              <a:off x="4196838" y="4568170"/>
              <a:ext cx="854556" cy="78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4200971" y="4546428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Step 2</a:t>
              </a:r>
              <a:endParaRPr lang="en-US" sz="1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909385" y="4603963"/>
            <a:ext cx="854556" cy="801776"/>
            <a:chOff x="5936700" y="4542627"/>
            <a:chExt cx="854556" cy="801776"/>
          </a:xfrm>
        </p:grpSpPr>
        <p:pic>
          <p:nvPicPr>
            <p:cNvPr id="31" name="Picture 30" descr="VSM-Icons_Manufacturing-ProcessTr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5" t="3297" r="4425" b="3297"/>
            <a:stretch>
              <a:fillRect/>
            </a:stretch>
          </p:blipFill>
          <p:spPr bwMode="auto">
            <a:xfrm>
              <a:off x="5936700" y="4562524"/>
              <a:ext cx="854556" cy="78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936700" y="4542627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Step 3</a:t>
              </a:r>
              <a:endParaRPr lang="en-US" sz="1400" dirty="0"/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68229"/>
              </p:ext>
            </p:extLst>
          </p:nvPr>
        </p:nvGraphicFramePr>
        <p:xfrm>
          <a:off x="2852208" y="6372251"/>
          <a:ext cx="1037048" cy="358139"/>
        </p:xfrm>
        <a:graphic>
          <a:graphicData uri="http://schemas.openxmlformats.org/drawingml/2006/table">
            <a:tbl>
              <a:tblPr/>
              <a:tblGrid>
                <a:gridCol w="58948"/>
                <a:gridCol w="978100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effectLst/>
                        <a:latin typeface="Trebuchet MS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1 day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58502"/>
              </p:ext>
            </p:extLst>
          </p:nvPr>
        </p:nvGraphicFramePr>
        <p:xfrm>
          <a:off x="4943785" y="6372251"/>
          <a:ext cx="893696" cy="358139"/>
        </p:xfrm>
        <a:graphic>
          <a:graphicData uri="http://schemas.openxmlformats.org/drawingml/2006/table">
            <a:tbl>
              <a:tblPr/>
              <a:tblGrid>
                <a:gridCol w="50800"/>
                <a:gridCol w="842896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effectLst/>
                        <a:latin typeface="Trebuchet MS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2.35 day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0927"/>
              </p:ext>
            </p:extLst>
          </p:nvPr>
        </p:nvGraphicFramePr>
        <p:xfrm>
          <a:off x="3893245" y="6495746"/>
          <a:ext cx="1043984" cy="238759"/>
        </p:xfrm>
        <a:graphic>
          <a:graphicData uri="http://schemas.openxmlformats.org/drawingml/2006/table">
            <a:tbl>
              <a:tblPr/>
              <a:tblGrid>
                <a:gridCol w="50800"/>
                <a:gridCol w="993184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35</a:t>
                      </a:r>
                      <a:r>
                        <a:rPr lang="en-US" sz="700" b="0" i="0" u="none" strike="noStrike" baseline="0" dirty="0" smtClean="0">
                          <a:effectLst/>
                          <a:latin typeface="Trebuchet MS"/>
                        </a:rPr>
                        <a:t> Seconds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40"/>
              </p:ext>
            </p:extLst>
          </p:nvPr>
        </p:nvGraphicFramePr>
        <p:xfrm>
          <a:off x="1810985" y="6496561"/>
          <a:ext cx="1068750" cy="238759"/>
        </p:xfrm>
        <a:graphic>
          <a:graphicData uri="http://schemas.openxmlformats.org/drawingml/2006/table">
            <a:tbl>
              <a:tblPr/>
              <a:tblGrid>
                <a:gridCol w="50800"/>
                <a:gridCol w="50800"/>
                <a:gridCol w="967150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35</a:t>
                      </a:r>
                      <a:r>
                        <a:rPr lang="en-US" sz="700" b="0" i="0" u="none" strike="noStrike" baseline="0" dirty="0" smtClean="0">
                          <a:effectLst/>
                          <a:latin typeface="Trebuchet MS"/>
                        </a:rPr>
                        <a:t> Seconds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312298"/>
              </p:ext>
            </p:extLst>
          </p:nvPr>
        </p:nvGraphicFramePr>
        <p:xfrm>
          <a:off x="5838257" y="6491631"/>
          <a:ext cx="1068750" cy="238759"/>
        </p:xfrm>
        <a:graphic>
          <a:graphicData uri="http://schemas.openxmlformats.org/drawingml/2006/table">
            <a:tbl>
              <a:tblPr/>
              <a:tblGrid>
                <a:gridCol w="50800"/>
                <a:gridCol w="50800"/>
                <a:gridCol w="967150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35</a:t>
                      </a:r>
                      <a:r>
                        <a:rPr lang="en-US" sz="700" b="0" i="0" u="none" strike="noStrike" baseline="0" dirty="0" smtClean="0">
                          <a:effectLst/>
                          <a:latin typeface="Trebuchet MS"/>
                        </a:rPr>
                        <a:t> Seconds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3062406" y="4658386"/>
            <a:ext cx="562113" cy="539638"/>
            <a:chOff x="766948" y="4629285"/>
            <a:chExt cx="562113" cy="539638"/>
          </a:xfrm>
        </p:grpSpPr>
        <p:pic>
          <p:nvPicPr>
            <p:cNvPr id="55" name="Picture 54" descr="VSM-Icons_Inventor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5" t="5746" r="9735" b="3448"/>
            <a:stretch>
              <a:fillRect/>
            </a:stretch>
          </p:blipFill>
          <p:spPr bwMode="auto">
            <a:xfrm>
              <a:off x="766948" y="4629285"/>
              <a:ext cx="562113" cy="416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 55"/>
            <p:cNvSpPr/>
            <p:nvPr/>
          </p:nvSpPr>
          <p:spPr>
            <a:xfrm>
              <a:off x="766948" y="5045624"/>
              <a:ext cx="562113" cy="12329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000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106257" y="4623860"/>
            <a:ext cx="562113" cy="539638"/>
            <a:chOff x="766948" y="4629285"/>
            <a:chExt cx="562113" cy="539638"/>
          </a:xfrm>
        </p:grpSpPr>
        <p:pic>
          <p:nvPicPr>
            <p:cNvPr id="58" name="Picture 57" descr="VSM-Icons_Inventor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5" t="5746" r="9735" b="3448"/>
            <a:stretch>
              <a:fillRect/>
            </a:stretch>
          </p:blipFill>
          <p:spPr bwMode="auto">
            <a:xfrm>
              <a:off x="766948" y="4629285"/>
              <a:ext cx="562113" cy="416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/>
            <p:cNvSpPr/>
            <p:nvPr/>
          </p:nvSpPr>
          <p:spPr>
            <a:xfrm>
              <a:off x="766948" y="5045624"/>
              <a:ext cx="562113" cy="12329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000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121590" y="4659153"/>
            <a:ext cx="562113" cy="539638"/>
            <a:chOff x="766948" y="4629285"/>
            <a:chExt cx="562113" cy="539638"/>
          </a:xfrm>
        </p:grpSpPr>
        <p:pic>
          <p:nvPicPr>
            <p:cNvPr id="61" name="Picture 60" descr="VSM-Icons_Inventor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5" t="5746" r="9735" b="3448"/>
            <a:stretch>
              <a:fillRect/>
            </a:stretch>
          </p:blipFill>
          <p:spPr bwMode="auto">
            <a:xfrm>
              <a:off x="766948" y="4629285"/>
              <a:ext cx="562113" cy="416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ectangle 61"/>
            <p:cNvSpPr/>
            <p:nvPr/>
          </p:nvSpPr>
          <p:spPr>
            <a:xfrm>
              <a:off x="766948" y="5045624"/>
              <a:ext cx="562113" cy="12329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000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818216" y="4545618"/>
            <a:ext cx="854556" cy="801776"/>
            <a:chOff x="5936700" y="4542627"/>
            <a:chExt cx="854556" cy="801776"/>
          </a:xfrm>
        </p:grpSpPr>
        <p:pic>
          <p:nvPicPr>
            <p:cNvPr id="64" name="Picture 63" descr="VSM-Icons_Manufacturing-ProcessTr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5" t="3297" r="4425" b="3297"/>
            <a:stretch>
              <a:fillRect/>
            </a:stretch>
          </p:blipFill>
          <p:spPr bwMode="auto">
            <a:xfrm>
              <a:off x="5936700" y="4562524"/>
              <a:ext cx="854556" cy="78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5936700" y="4542627"/>
              <a:ext cx="811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Shipping</a:t>
              </a:r>
              <a:endParaRPr lang="en-US" sz="1400" dirty="0"/>
            </a:p>
          </p:txBody>
        </p:sp>
      </p:grp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78318"/>
              </p:ext>
            </p:extLst>
          </p:nvPr>
        </p:nvGraphicFramePr>
        <p:xfrm>
          <a:off x="768518" y="6387430"/>
          <a:ext cx="1037048" cy="358139"/>
        </p:xfrm>
        <a:graphic>
          <a:graphicData uri="http://schemas.openxmlformats.org/drawingml/2006/table">
            <a:tbl>
              <a:tblPr/>
              <a:tblGrid>
                <a:gridCol w="50800"/>
                <a:gridCol w="986248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effectLst/>
                        <a:latin typeface="Trebuchet MS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3 days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71" name="Straight Arrow Connector 70"/>
          <p:cNvCxnSpPr>
            <a:stCxn id="6" idx="2"/>
            <a:endCxn id="25" idx="0"/>
          </p:cNvCxnSpPr>
          <p:nvPr/>
        </p:nvCxnSpPr>
        <p:spPr>
          <a:xfrm flipH="1">
            <a:off x="2281312" y="1018386"/>
            <a:ext cx="2082326" cy="35554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" idx="2"/>
            <a:endCxn id="33" idx="0"/>
          </p:cNvCxnSpPr>
          <p:nvPr/>
        </p:nvCxnSpPr>
        <p:spPr>
          <a:xfrm flipH="1">
            <a:off x="4305853" y="1018386"/>
            <a:ext cx="57785" cy="352804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" idx="2"/>
            <a:endCxn id="31" idx="0"/>
          </p:cNvCxnSpPr>
          <p:nvPr/>
        </p:nvCxnSpPr>
        <p:spPr>
          <a:xfrm>
            <a:off x="4363638" y="1018386"/>
            <a:ext cx="1973025" cy="36054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2"/>
            <a:endCxn id="65" idx="0"/>
          </p:cNvCxnSpPr>
          <p:nvPr/>
        </p:nvCxnSpPr>
        <p:spPr>
          <a:xfrm>
            <a:off x="4363638" y="1018386"/>
            <a:ext cx="3860267" cy="35272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Up Arrow 82"/>
          <p:cNvSpPr/>
          <p:nvPr/>
        </p:nvSpPr>
        <p:spPr>
          <a:xfrm>
            <a:off x="8224826" y="2241647"/>
            <a:ext cx="307453" cy="2303971"/>
          </a:xfrm>
          <a:prstGeom prst="upArrow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7877743" y="3020714"/>
            <a:ext cx="1082813" cy="586409"/>
            <a:chOff x="7808243" y="3355279"/>
            <a:chExt cx="1082813" cy="586409"/>
          </a:xfrm>
        </p:grpSpPr>
        <p:pic>
          <p:nvPicPr>
            <p:cNvPr id="66" name="Picture 65" descr="VSM-Icons_Truck-Shipmen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80" t="13792" r="4425" b="12643"/>
            <a:stretch>
              <a:fillRect/>
            </a:stretch>
          </p:blipFill>
          <p:spPr bwMode="auto">
            <a:xfrm>
              <a:off x="7808243" y="3355279"/>
              <a:ext cx="1082813" cy="58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7818875" y="348336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 X Daily</a:t>
              </a:r>
              <a:endParaRPr lang="en-US" sz="1200" dirty="0"/>
            </a:p>
          </p:txBody>
        </p:sp>
      </p:grpSp>
      <p:sp>
        <p:nvSpPr>
          <p:cNvPr id="85" name="Bent Arrow 84"/>
          <p:cNvSpPr/>
          <p:nvPr/>
        </p:nvSpPr>
        <p:spPr>
          <a:xfrm rot="10800000" flipH="1">
            <a:off x="720274" y="2089246"/>
            <a:ext cx="1133761" cy="3157607"/>
          </a:xfrm>
          <a:prstGeom prst="bentArrow">
            <a:avLst>
              <a:gd name="adj1" fmla="val 11873"/>
              <a:gd name="adj2" fmla="val 17158"/>
              <a:gd name="adj3" fmla="val 27381"/>
              <a:gd name="adj4" fmla="val 408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48664" y="4275799"/>
            <a:ext cx="562113" cy="539638"/>
            <a:chOff x="766948" y="4629285"/>
            <a:chExt cx="562113" cy="539638"/>
          </a:xfrm>
        </p:grpSpPr>
        <p:pic>
          <p:nvPicPr>
            <p:cNvPr id="23" name="Picture 22" descr="VSM-Icons_Inventor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5" t="5746" r="9735" b="3448"/>
            <a:stretch>
              <a:fillRect/>
            </a:stretch>
          </p:blipFill>
          <p:spPr bwMode="auto">
            <a:xfrm>
              <a:off x="766948" y="4629285"/>
              <a:ext cx="562113" cy="416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/>
            <p:cNvSpPr/>
            <p:nvPr/>
          </p:nvSpPr>
          <p:spPr>
            <a:xfrm>
              <a:off x="766948" y="5045624"/>
              <a:ext cx="562113" cy="1232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000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63797" y="2787084"/>
            <a:ext cx="1122431" cy="586409"/>
            <a:chOff x="582081" y="2787084"/>
            <a:chExt cx="1122431" cy="586409"/>
          </a:xfrm>
        </p:grpSpPr>
        <p:pic>
          <p:nvPicPr>
            <p:cNvPr id="26" name="Picture 25" descr="VSM-Icons_Truck-Shipmen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80" t="13792" r="4425" b="12643"/>
            <a:stretch>
              <a:fillRect/>
            </a:stretch>
          </p:blipFill>
          <p:spPr bwMode="auto">
            <a:xfrm>
              <a:off x="621699" y="2787084"/>
              <a:ext cx="1082813" cy="58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582081" y="285200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Tue + Thu</a:t>
              </a:r>
              <a:endParaRPr lang="en-US" sz="12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411845" y="524442"/>
            <a:ext cx="2391336" cy="1158009"/>
            <a:chOff x="2202597" y="654796"/>
            <a:chExt cx="1667565" cy="1027655"/>
          </a:xfrm>
        </p:grpSpPr>
        <p:cxnSp>
          <p:nvCxnSpPr>
            <p:cNvPr id="118" name="Straight Connector 117"/>
            <p:cNvCxnSpPr/>
            <p:nvPr/>
          </p:nvCxnSpPr>
          <p:spPr>
            <a:xfrm flipH="1">
              <a:off x="2926874" y="654796"/>
              <a:ext cx="943288" cy="6614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 flipV="1">
              <a:off x="2926874" y="922668"/>
              <a:ext cx="19403" cy="3935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2202597" y="922668"/>
              <a:ext cx="724277" cy="75978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/>
          <p:cNvSpPr/>
          <p:nvPr/>
        </p:nvSpPr>
        <p:spPr>
          <a:xfrm>
            <a:off x="2057815" y="661149"/>
            <a:ext cx="650775" cy="3302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Weekly</a:t>
            </a:r>
            <a:endParaRPr lang="en-US" sz="900" dirty="0">
              <a:solidFill>
                <a:srgbClr val="000000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 flipV="1">
            <a:off x="4924094" y="625028"/>
            <a:ext cx="2831825" cy="1464217"/>
            <a:chOff x="2202597" y="654796"/>
            <a:chExt cx="1667565" cy="1027655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2926874" y="654796"/>
              <a:ext cx="943288" cy="6614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 flipV="1">
              <a:off x="2926874" y="922668"/>
              <a:ext cx="19403" cy="3935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H="1">
              <a:off x="2202597" y="922668"/>
              <a:ext cx="724277" cy="75978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/>
          <p:cNvSpPr/>
          <p:nvPr/>
        </p:nvSpPr>
        <p:spPr>
          <a:xfrm>
            <a:off x="5898476" y="826293"/>
            <a:ext cx="650775" cy="2976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Daily Order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650059" y="3020714"/>
            <a:ext cx="650775" cy="2976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Daily Order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929988" y="3020714"/>
            <a:ext cx="650775" cy="2976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Daily Order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187482" y="2999958"/>
            <a:ext cx="650775" cy="2976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Weekly</a:t>
            </a:r>
          </a:p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Order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407606" y="3000872"/>
            <a:ext cx="650775" cy="2976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Daily Order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117388" y="3308529"/>
            <a:ext cx="90405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Total cycle time = </a:t>
            </a:r>
          </a:p>
          <a:p>
            <a:r>
              <a:rPr lang="en-US" sz="800" dirty="0" smtClean="0"/>
              <a:t>0.522 weeks</a:t>
            </a:r>
            <a:endParaRPr lang="en-US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282446" y="3311494"/>
            <a:ext cx="90405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Total cycle time = </a:t>
            </a:r>
          </a:p>
          <a:p>
            <a:r>
              <a:rPr lang="en-US" sz="800" dirty="0" smtClean="0"/>
              <a:t>0.522 weeks</a:t>
            </a:r>
            <a:endParaRPr lang="en-US" sz="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804596" y="3321415"/>
            <a:ext cx="90405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Total cycle time = </a:t>
            </a:r>
          </a:p>
          <a:p>
            <a:r>
              <a:rPr lang="en-US" sz="800" dirty="0" smtClean="0"/>
              <a:t>0.522 weeks</a:t>
            </a:r>
            <a:endParaRPr lang="en-US" sz="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552768" y="3337919"/>
            <a:ext cx="90405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Total cycle time = </a:t>
            </a:r>
          </a:p>
          <a:p>
            <a:r>
              <a:rPr lang="en-US" sz="800" dirty="0" smtClean="0"/>
              <a:t>0.522 weeks</a:t>
            </a:r>
            <a:endParaRPr lang="en-US" sz="800" dirty="0"/>
          </a:p>
        </p:txBody>
      </p:sp>
      <p:graphicFrame>
        <p:nvGraphicFramePr>
          <p:cNvPr id="147" name="Table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919175"/>
              </p:ext>
            </p:extLst>
          </p:nvPr>
        </p:nvGraphicFramePr>
        <p:xfrm>
          <a:off x="6895555" y="6360760"/>
          <a:ext cx="992820" cy="358139"/>
        </p:xfrm>
        <a:graphic>
          <a:graphicData uri="http://schemas.openxmlformats.org/drawingml/2006/table">
            <a:tbl>
              <a:tblPr/>
              <a:tblGrid>
                <a:gridCol w="56434"/>
                <a:gridCol w="936386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effectLst/>
                        <a:latin typeface="Trebuchet MS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effectLst/>
                          <a:latin typeface="Trebuchet MS"/>
                        </a:rPr>
                        <a:t>1 day</a:t>
                      </a:r>
                      <a:endParaRPr lang="en-US" sz="700" b="0" i="0" u="none" strike="noStrike" dirty="0">
                        <a:effectLst/>
                        <a:latin typeface="Trebuchet MS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0932" y="216665"/>
            <a:ext cx="156310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925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80359"/>
              </p:ext>
            </p:extLst>
          </p:nvPr>
        </p:nvGraphicFramePr>
        <p:xfrm>
          <a:off x="1178769" y="1372342"/>
          <a:ext cx="60960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530"/>
                <a:gridCol w="84347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C/O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 People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Uptime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Quality%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CT</a:t>
                      </a:r>
                      <a:r>
                        <a:rPr lang="en-US" sz="1600" baseline="0" dirty="0" smtClean="0"/>
                        <a:t> / Person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Other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Other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837" y="271238"/>
            <a:ext cx="4660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Reports: </a:t>
            </a:r>
          </a:p>
          <a:p>
            <a:endParaRPr lang="en-US" dirty="0"/>
          </a:p>
          <a:p>
            <a:r>
              <a:rPr lang="en-US" dirty="0" smtClean="0"/>
              <a:t>VSM Data 1 – Data Boxes of all process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0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0705" y="604120"/>
            <a:ext cx="498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VSM Data 2 : </a:t>
            </a:r>
            <a:r>
              <a:rPr lang="en-US" b="1" dirty="0" err="1" smtClean="0"/>
              <a:t>Takt</a:t>
            </a:r>
            <a:r>
              <a:rPr lang="en-US" b="1" dirty="0" smtClean="0"/>
              <a:t> Time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7560" y="1417833"/>
            <a:ext cx="787404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Demand per day = D</a:t>
            </a:r>
          </a:p>
          <a:p>
            <a:r>
              <a:rPr lang="en-US" dirty="0" smtClean="0"/>
              <a:t>Hours per shift = h</a:t>
            </a:r>
          </a:p>
          <a:p>
            <a:r>
              <a:rPr lang="en-US" dirty="0" smtClean="0"/>
              <a:t>Minutes per hour = m</a:t>
            </a:r>
          </a:p>
          <a:p>
            <a:r>
              <a:rPr lang="en-US" dirty="0" smtClean="0"/>
              <a:t>Minutes for breaks (Break Time) = </a:t>
            </a:r>
            <a:r>
              <a:rPr lang="en-US" dirty="0" err="1" smtClean="0"/>
              <a:t>bt</a:t>
            </a:r>
            <a:endParaRPr lang="en-US" dirty="0" smtClean="0"/>
          </a:p>
          <a:p>
            <a:r>
              <a:rPr lang="en-US" dirty="0" smtClean="0"/>
              <a:t>Total available time = T = (h*m) – </a:t>
            </a:r>
            <a:r>
              <a:rPr lang="en-US" dirty="0" err="1" smtClean="0"/>
              <a:t>bt</a:t>
            </a:r>
            <a:endParaRPr lang="en-US" dirty="0" smtClean="0"/>
          </a:p>
          <a:p>
            <a:r>
              <a:rPr lang="en-US" dirty="0" err="1" smtClean="0"/>
              <a:t>Takt</a:t>
            </a:r>
            <a:r>
              <a:rPr lang="en-US" dirty="0" smtClean="0"/>
              <a:t> Time = </a:t>
            </a:r>
            <a:r>
              <a:rPr lang="en-US" dirty="0" err="1" smtClean="0"/>
              <a:t>Tk</a:t>
            </a:r>
            <a:r>
              <a:rPr lang="en-US" dirty="0" smtClean="0"/>
              <a:t>=  T/D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133" y="4167198"/>
            <a:ext cx="51485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Demand per day = </a:t>
            </a:r>
            <a:r>
              <a:rPr lang="en-US" dirty="0" smtClean="0"/>
              <a:t>D = 140</a:t>
            </a:r>
            <a:endParaRPr lang="en-US" dirty="0"/>
          </a:p>
          <a:p>
            <a:r>
              <a:rPr lang="en-US" dirty="0"/>
              <a:t>Hours per shift = </a:t>
            </a:r>
            <a:r>
              <a:rPr lang="en-US" dirty="0" smtClean="0"/>
              <a:t>h = 8</a:t>
            </a:r>
            <a:endParaRPr lang="en-US" dirty="0"/>
          </a:p>
          <a:p>
            <a:r>
              <a:rPr lang="en-US" dirty="0"/>
              <a:t>Minutes per hour = </a:t>
            </a:r>
            <a:r>
              <a:rPr lang="en-US" dirty="0" smtClean="0"/>
              <a:t>m = 60</a:t>
            </a:r>
            <a:endParaRPr lang="en-US" dirty="0"/>
          </a:p>
          <a:p>
            <a:r>
              <a:rPr lang="en-US" dirty="0"/>
              <a:t>Minutes for breaks (Break Time) = </a:t>
            </a:r>
            <a:r>
              <a:rPr lang="en-US" dirty="0" err="1" smtClean="0"/>
              <a:t>bt</a:t>
            </a:r>
            <a:r>
              <a:rPr lang="en-US" dirty="0" smtClean="0"/>
              <a:t> = 60</a:t>
            </a:r>
            <a:endParaRPr lang="en-US" dirty="0"/>
          </a:p>
          <a:p>
            <a:r>
              <a:rPr lang="en-US" dirty="0"/>
              <a:t>Total available time = T = (h*m) – </a:t>
            </a:r>
            <a:r>
              <a:rPr lang="en-US" dirty="0" err="1" smtClean="0"/>
              <a:t>bt</a:t>
            </a:r>
            <a:r>
              <a:rPr lang="en-US" dirty="0" smtClean="0"/>
              <a:t> = (8*60)-60=420</a:t>
            </a:r>
            <a:endParaRPr lang="en-US" dirty="0"/>
          </a:p>
          <a:p>
            <a:r>
              <a:rPr lang="en-US" dirty="0" err="1"/>
              <a:t>Takt</a:t>
            </a:r>
            <a:r>
              <a:rPr lang="en-US" dirty="0"/>
              <a:t> Time = </a:t>
            </a:r>
            <a:r>
              <a:rPr lang="en-US" dirty="0" err="1"/>
              <a:t>Tk</a:t>
            </a:r>
            <a:r>
              <a:rPr lang="en-US" dirty="0"/>
              <a:t>=  T/</a:t>
            </a:r>
            <a:r>
              <a:rPr lang="en-US" dirty="0" smtClean="0"/>
              <a:t>D = 420/140 = 3 Min </a:t>
            </a:r>
            <a:r>
              <a:rPr lang="en-US" dirty="0" err="1" smtClean="0"/>
              <a:t>Takt</a:t>
            </a:r>
            <a:r>
              <a:rPr lang="en-US" dirty="0" smtClean="0"/>
              <a:t> Time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90529" y="3513762"/>
            <a:ext cx="313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084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828"/>
            <a:ext cx="7131262" cy="39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Procurement Lead-Time</a:t>
            </a:r>
          </a:p>
          <a:p>
            <a:r>
              <a:rPr lang="en-US" sz="1200" dirty="0" smtClean="0"/>
              <a:t>Interval of time elapsing between issue of order and goods readiness for production.</a:t>
            </a:r>
          </a:p>
          <a:p>
            <a:r>
              <a:rPr lang="en-US" sz="1200" b="1" dirty="0" smtClean="0"/>
              <a:t>Process Lead-Time (Throughput Time)</a:t>
            </a:r>
          </a:p>
          <a:p>
            <a:r>
              <a:rPr lang="en-US" sz="1200" dirty="0" smtClean="0"/>
              <a:t>Interval of time elapsing between moment of availability of input material/components and movement of availability of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output product (or quasi-product – or sub-assembly…) </a:t>
            </a:r>
          </a:p>
          <a:p>
            <a:r>
              <a:rPr lang="en-US" sz="1200" b="1" dirty="0" smtClean="0"/>
              <a:t>Value-Adding Cycle Time</a:t>
            </a:r>
          </a:p>
          <a:p>
            <a:r>
              <a:rPr lang="en-US" sz="1200" dirty="0" smtClean="0"/>
              <a:t>Referred to repetitive operation: The overall “value-adding” time required to carry out a repetitive processing activity (value-adding time only: excluding all non-value-adding activities) </a:t>
            </a:r>
          </a:p>
          <a:p>
            <a:r>
              <a:rPr lang="en-US" sz="1200" b="1" dirty="0" smtClean="0"/>
              <a:t>Manufacturing Cycle Time</a:t>
            </a:r>
          </a:p>
          <a:p>
            <a:r>
              <a:rPr lang="en-US" sz="1200" dirty="0" smtClean="0"/>
              <a:t>Sum of all Cycle-Times necessary to carry out all operations required to manufacture a product</a:t>
            </a:r>
          </a:p>
          <a:p>
            <a:r>
              <a:rPr lang="en-US" sz="1200" b="1" dirty="0" smtClean="0"/>
              <a:t>Value-Adding Manufacturing Cycle Time</a:t>
            </a:r>
          </a:p>
          <a:p>
            <a:r>
              <a:rPr lang="en-US" sz="1200" dirty="0" smtClean="0"/>
              <a:t>Sum of all Value-Adding Cycle-Times necessary to carry out all operations required to manufacture a product</a:t>
            </a:r>
          </a:p>
          <a:p>
            <a:r>
              <a:rPr lang="en-US" sz="1200" b="1" dirty="0" smtClean="0"/>
              <a:t>Selling Cycle Time (“Pitch Time” – “</a:t>
            </a:r>
            <a:r>
              <a:rPr lang="en-US" sz="1200" b="1" dirty="0" err="1" smtClean="0"/>
              <a:t>Takt</a:t>
            </a:r>
            <a:r>
              <a:rPr lang="en-US" sz="1200" b="1" dirty="0" smtClean="0"/>
              <a:t> Time”)</a:t>
            </a:r>
          </a:p>
          <a:p>
            <a:r>
              <a:rPr lang="en-US" sz="1200" dirty="0" smtClean="0"/>
              <a:t>Referred to a production lot: minutes and seconds that “should take” to process parts, </a:t>
            </a:r>
            <a:r>
              <a:rPr lang="en-US" sz="1200" dirty="0" err="1" smtClean="0"/>
              <a:t>quasiproducts</a:t>
            </a:r>
            <a:r>
              <a:rPr lang="en-US" sz="1200" dirty="0" smtClean="0"/>
              <a:t> or finished products according to amount of D-Time as specified by Customers</a:t>
            </a:r>
          </a:p>
          <a:p>
            <a:endParaRPr lang="en-US" sz="1200" b="1" dirty="0" smtClean="0"/>
          </a:p>
          <a:p>
            <a:r>
              <a:rPr lang="en-US" sz="1200" b="1" dirty="0"/>
              <a:t>	</a:t>
            </a:r>
            <a:r>
              <a:rPr lang="en-US" sz="1200" b="1" dirty="0" smtClean="0"/>
              <a:t>		TAKT Time = Total Daily Operating Time/Total Daily Requirement</a:t>
            </a:r>
          </a:p>
          <a:p>
            <a:endParaRPr lang="en-US" sz="1200" b="1" dirty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96127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5943" y="98637"/>
            <a:ext cx="74242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Current State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User can divide process steps into three </a:t>
            </a:r>
            <a:r>
              <a:rPr lang="en-US" dirty="0" smtClean="0"/>
              <a:t>categories, and differentiate them with different colors: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04860" y="4702216"/>
            <a:ext cx="854075" cy="791210"/>
            <a:chOff x="0" y="0"/>
            <a:chExt cx="854556" cy="791799"/>
          </a:xfrm>
          <a:solidFill>
            <a:srgbClr val="FF0000"/>
          </a:solidFill>
        </p:grpSpPr>
        <p:pic>
          <p:nvPicPr>
            <p:cNvPr id="7" name="Picture 6" descr="VSM-Icons_Manufacturing-ProcessTr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5" t="3297" r="4425" b="3297"/>
            <a:stretch>
              <a:fillRect/>
            </a:stretch>
          </p:blipFill>
          <p:spPr bwMode="auto">
            <a:xfrm>
              <a:off x="0" y="9920"/>
              <a:ext cx="854556" cy="781879"/>
            </a:xfrm>
            <a:prstGeom prst="rect">
              <a:avLst/>
            </a:prstGeom>
            <a:grpFill/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  <p:sp>
          <p:nvSpPr>
            <p:cNvPr id="8" name="Text Box 9"/>
            <p:cNvSpPr txBox="1"/>
            <p:nvPr/>
          </p:nvSpPr>
          <p:spPr>
            <a:xfrm>
              <a:off x="0" y="0"/>
              <a:ext cx="653415" cy="299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Step 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4860" y="3039605"/>
            <a:ext cx="854075" cy="791210"/>
            <a:chOff x="0" y="0"/>
            <a:chExt cx="854556" cy="791799"/>
          </a:xfrm>
        </p:grpSpPr>
        <p:pic>
          <p:nvPicPr>
            <p:cNvPr id="10" name="Picture 9" descr="VSM-Icons_Manufacturing-ProcessTr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5" t="3297" r="4425" b="3297"/>
            <a:stretch>
              <a:fillRect/>
            </a:stretch>
          </p:blipFill>
          <p:spPr bwMode="auto">
            <a:xfrm>
              <a:off x="0" y="9920"/>
              <a:ext cx="854556" cy="781879"/>
            </a:xfrm>
            <a:prstGeom prst="rect">
              <a:avLst/>
            </a:prstGeom>
            <a:solidFill>
              <a:srgbClr val="FFFF00"/>
            </a:solidFill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  <p:sp>
          <p:nvSpPr>
            <p:cNvPr id="11" name="Text Box 18"/>
            <p:cNvSpPr txBox="1"/>
            <p:nvPr/>
          </p:nvSpPr>
          <p:spPr>
            <a:xfrm>
              <a:off x="0" y="0"/>
              <a:ext cx="653415" cy="299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Step 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4860" y="1759424"/>
            <a:ext cx="854075" cy="791210"/>
            <a:chOff x="0" y="0"/>
            <a:chExt cx="854556" cy="791799"/>
          </a:xfrm>
          <a:solidFill>
            <a:srgbClr val="008000"/>
          </a:solidFill>
        </p:grpSpPr>
        <p:pic>
          <p:nvPicPr>
            <p:cNvPr id="13" name="Picture 12" descr="VSM-Icons_Manufacturing-ProcessTr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5" t="3297" r="4425" b="3297"/>
            <a:stretch>
              <a:fillRect/>
            </a:stretch>
          </p:blipFill>
          <p:spPr bwMode="auto">
            <a:xfrm>
              <a:off x="0" y="9920"/>
              <a:ext cx="854556" cy="781879"/>
            </a:xfrm>
            <a:prstGeom prst="rect">
              <a:avLst/>
            </a:prstGeom>
            <a:grpFill/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  <p:sp>
          <p:nvSpPr>
            <p:cNvPr id="14" name="Text Box 15"/>
            <p:cNvSpPr txBox="1"/>
            <p:nvPr/>
          </p:nvSpPr>
          <p:spPr>
            <a:xfrm>
              <a:off x="0" y="0"/>
              <a:ext cx="653415" cy="299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Step 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828800" y="1769337"/>
            <a:ext cx="5486400" cy="978535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u="sng">
                <a:effectLst/>
                <a:ea typeface="ＭＳ 明朝"/>
                <a:cs typeface="Times New Roman"/>
              </a:rPr>
              <a:t>Value Added Activity</a:t>
            </a:r>
            <a:endParaRPr lang="en-US" sz="1200">
              <a:effectLst/>
              <a:ea typeface="ＭＳ 明朝"/>
              <a:cs typeface="Times New Roman"/>
            </a:endParaRPr>
          </a:p>
          <a:p>
            <a:pPr marL="342900" lvl="0" indent="-342900">
              <a:spcAft>
                <a:spcPts val="0"/>
              </a:spcAft>
              <a:buFont typeface="Symbol"/>
              <a:buChar char=""/>
            </a:pPr>
            <a:r>
              <a:rPr lang="en-US" sz="1200">
                <a:effectLst/>
                <a:ea typeface="ＭＳ 明朝"/>
                <a:cs typeface="Times New Roman"/>
              </a:rPr>
              <a:t>Transforms or shapes material or information</a:t>
            </a:r>
          </a:p>
          <a:p>
            <a:pPr marL="342900" lvl="0" indent="-342900">
              <a:spcAft>
                <a:spcPts val="0"/>
              </a:spcAft>
              <a:buFont typeface="Symbol"/>
              <a:buChar char=""/>
            </a:pPr>
            <a:r>
              <a:rPr lang="en-US" sz="1200">
                <a:effectLst/>
                <a:ea typeface="ＭＳ 明朝"/>
                <a:cs typeface="Times New Roman"/>
              </a:rPr>
              <a:t>It’s done right the first time</a:t>
            </a:r>
          </a:p>
          <a:p>
            <a:pPr marL="342900" lvl="0" indent="-342900">
              <a:spcAft>
                <a:spcPts val="0"/>
              </a:spcAft>
              <a:buFont typeface="Symbol"/>
              <a:buChar char=""/>
            </a:pPr>
            <a:r>
              <a:rPr lang="en-US" sz="1200">
                <a:effectLst/>
                <a:ea typeface="ＭＳ 明朝"/>
                <a:cs typeface="Times New Roman"/>
              </a:rPr>
              <a:t>The customer wants it</a:t>
            </a:r>
          </a:p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 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28800" y="3049518"/>
            <a:ext cx="5486400" cy="1028700"/>
          </a:xfrm>
          <a:prstGeom prst="rect">
            <a:avLst/>
          </a:prstGeom>
          <a:solidFill>
            <a:srgbClr val="FFFF00">
              <a:alpha val="80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u="sng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Non-Value Added Activity – Necessary Waste</a:t>
            </a:r>
            <a:endParaRPr lang="en-US" sz="1200">
              <a:effectLst/>
              <a:ea typeface="ＭＳ 明朝"/>
              <a:cs typeface="Times New Roman"/>
            </a:endParaRPr>
          </a:p>
          <a:p>
            <a:pPr marL="342900" lvl="0" indent="-342900">
              <a:spcAft>
                <a:spcPts val="0"/>
              </a:spcAft>
              <a:buFont typeface="Symbol"/>
              <a:buChar char=""/>
            </a:pPr>
            <a:r>
              <a:rPr lang="en-US" sz="1200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No value is created, but cannot be eliminated based on current technology, policy, or thinking</a:t>
            </a:r>
            <a:endParaRPr lang="en-US" sz="1200">
              <a:effectLst/>
              <a:ea typeface="ＭＳ 明朝"/>
              <a:cs typeface="Times New Roman"/>
            </a:endParaRPr>
          </a:p>
          <a:p>
            <a:pPr marL="342900" lvl="0" indent="-342900">
              <a:spcAft>
                <a:spcPts val="0"/>
              </a:spcAft>
              <a:buFont typeface="Symbol"/>
              <a:buChar char=""/>
            </a:pPr>
            <a:r>
              <a:rPr lang="en-US" sz="1200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Examples: project coordination, regulatory, customer mandate, law</a:t>
            </a:r>
            <a:endParaRPr lang="en-US" sz="120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 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28800" y="4742988"/>
            <a:ext cx="5486400" cy="9785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u="sng">
                <a:effectLst/>
                <a:ea typeface="ＭＳ 明朝"/>
                <a:cs typeface="Times New Roman"/>
              </a:rPr>
              <a:t>Non-Value Added Activity – Pure Waste</a:t>
            </a:r>
            <a:endParaRPr lang="en-US" sz="1200">
              <a:effectLst/>
              <a:ea typeface="ＭＳ 明朝"/>
              <a:cs typeface="Times New Roman"/>
            </a:endParaRPr>
          </a:p>
          <a:p>
            <a:pPr marL="342900" lvl="0" indent="-342900">
              <a:spcAft>
                <a:spcPts val="0"/>
              </a:spcAft>
              <a:buFont typeface="Symbol"/>
              <a:buChar char=""/>
            </a:pPr>
            <a:r>
              <a:rPr lang="en-US" sz="1200">
                <a:effectLst/>
                <a:ea typeface="ＭＳ 明朝"/>
                <a:cs typeface="Times New Roman"/>
              </a:rPr>
              <a:t>Consumes resources, but creates no value in the exes of the customer</a:t>
            </a:r>
          </a:p>
          <a:p>
            <a:pPr marL="342900" lvl="0" indent="-342900">
              <a:spcAft>
                <a:spcPts val="0"/>
              </a:spcAft>
              <a:buFont typeface="Symbol"/>
              <a:buChar char=""/>
            </a:pPr>
            <a:r>
              <a:rPr lang="en-US" sz="1200">
                <a:effectLst/>
                <a:ea typeface="ＭＳ 明朝"/>
                <a:cs typeface="Times New Roman"/>
              </a:rPr>
              <a:t>Examples: idle/wait time, inventory, rework, excess checkoffs </a:t>
            </a:r>
          </a:p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1473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9748"/>
            <a:ext cx="9144001" cy="3061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3711418"/>
            <a:ext cx="9144001" cy="31462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869511" y="649747"/>
            <a:ext cx="224797" cy="302778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849354" y="702366"/>
            <a:ext cx="244954" cy="3165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869511" y="3677529"/>
            <a:ext cx="234875" cy="30955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859432" y="3764036"/>
            <a:ext cx="244954" cy="3165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6677855"/>
            <a:ext cx="8849354" cy="1523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90864" y="6671909"/>
            <a:ext cx="2154886" cy="158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0" y="3525220"/>
            <a:ext cx="8869511" cy="1523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33338" y="3525220"/>
            <a:ext cx="2154886" cy="158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28538"/>
            <a:ext cx="9143999" cy="48362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35"/>
            <a:ext cx="553806" cy="4075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965" y="61835"/>
            <a:ext cx="1583585" cy="4475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40480" y="140038"/>
            <a:ext cx="22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2130411"/>
            <a:ext cx="5524500" cy="292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40" y="807720"/>
            <a:ext cx="3860800" cy="71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104" y="649748"/>
            <a:ext cx="36068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8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835"/>
            <a:ext cx="1687354" cy="676663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08666" y="512161"/>
            <a:ext cx="7456647" cy="63163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70"/>
          <p:cNvSpPr txBox="1"/>
          <p:nvPr/>
        </p:nvSpPr>
        <p:spPr>
          <a:xfrm>
            <a:off x="203200" y="3214531"/>
            <a:ext cx="1139631" cy="2133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</a:effectLst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Process 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5" name="Text Box 72"/>
          <p:cNvSpPr txBox="1"/>
          <p:nvPr/>
        </p:nvSpPr>
        <p:spPr>
          <a:xfrm>
            <a:off x="202949" y="5914068"/>
            <a:ext cx="1139631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Material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Text Box 75"/>
          <p:cNvSpPr txBox="1"/>
          <p:nvPr/>
        </p:nvSpPr>
        <p:spPr>
          <a:xfrm>
            <a:off x="202950" y="6142668"/>
            <a:ext cx="1160202" cy="228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Information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Text Box 78"/>
          <p:cNvSpPr txBox="1"/>
          <p:nvPr/>
        </p:nvSpPr>
        <p:spPr>
          <a:xfrm>
            <a:off x="202949" y="6371268"/>
            <a:ext cx="1150123" cy="228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General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8" name="Text Box 79"/>
          <p:cNvSpPr txBox="1"/>
          <p:nvPr/>
        </p:nvSpPr>
        <p:spPr>
          <a:xfrm>
            <a:off x="202950" y="6599868"/>
            <a:ext cx="1160201" cy="228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Extended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1" y="3515018"/>
            <a:ext cx="669619" cy="298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1" y="4251827"/>
            <a:ext cx="669619" cy="45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0" y="3834249"/>
            <a:ext cx="669619" cy="386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3" y="4729116"/>
            <a:ext cx="664517" cy="482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3" y="5279384"/>
            <a:ext cx="664517" cy="38989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 23"/>
          <p:cNvSpPr/>
          <p:nvPr/>
        </p:nvSpPr>
        <p:spPr>
          <a:xfrm>
            <a:off x="1585754" y="594243"/>
            <a:ext cx="101600" cy="3735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28538"/>
            <a:ext cx="9143999" cy="48362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7354" y="61835"/>
            <a:ext cx="553806" cy="4075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9965" y="61835"/>
            <a:ext cx="1583585" cy="44753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86177" y="594243"/>
            <a:ext cx="1338983" cy="403629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Value Stream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0448" y="1080511"/>
            <a:ext cx="1324712" cy="301250"/>
          </a:xfrm>
          <a:prstGeom prst="rect">
            <a:avLst/>
          </a:prstGeom>
          <a:solidFill>
            <a:schemeClr val="accent1">
              <a:alpha val="19000"/>
            </a:schemeClr>
          </a:solidFill>
          <a:effectLst>
            <a:glow rad="139700">
              <a:schemeClr val="tx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Current Value Stream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0449" y="1437844"/>
            <a:ext cx="1324712" cy="280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Future Value Stream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6177" y="1837985"/>
            <a:ext cx="1324712" cy="249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0448" y="2195011"/>
            <a:ext cx="1338983" cy="4036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Improvement Steps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2320" y="2693553"/>
            <a:ext cx="1338983" cy="403629"/>
          </a:xfrm>
          <a:prstGeom prst="rect">
            <a:avLst/>
          </a:prstGeom>
          <a:solidFill>
            <a:schemeClr val="accent1">
              <a:alpha val="19000"/>
            </a:schemeClr>
          </a:solidFill>
          <a:effectLst>
            <a:glow rad="139700">
              <a:schemeClr val="tx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Symbols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1206150" y="3860458"/>
            <a:ext cx="146842" cy="736809"/>
          </a:xfrm>
          <a:prstGeom prst="downArrow">
            <a:avLst>
              <a:gd name="adj1" fmla="val 50000"/>
              <a:gd name="adj2" fmla="val 5037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9645" y="0"/>
            <a:ext cx="39021" cy="6858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5653" y="985521"/>
            <a:ext cx="7308377" cy="53136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8937986">
            <a:off x="1766087" y="841849"/>
            <a:ext cx="2963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Example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04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835"/>
            <a:ext cx="1687354" cy="67666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1206150" y="3860458"/>
            <a:ext cx="146842" cy="736809"/>
          </a:xfrm>
          <a:prstGeom prst="downArrow">
            <a:avLst>
              <a:gd name="adj1" fmla="val 50000"/>
              <a:gd name="adj2" fmla="val 5037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70"/>
          <p:cNvSpPr txBox="1"/>
          <p:nvPr/>
        </p:nvSpPr>
        <p:spPr>
          <a:xfrm>
            <a:off x="203200" y="3214531"/>
            <a:ext cx="1139631" cy="2133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Process 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Text Box 75"/>
          <p:cNvSpPr txBox="1"/>
          <p:nvPr/>
        </p:nvSpPr>
        <p:spPr>
          <a:xfrm>
            <a:off x="192790" y="6112188"/>
            <a:ext cx="1160202" cy="228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Information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Text Box 78"/>
          <p:cNvSpPr txBox="1"/>
          <p:nvPr/>
        </p:nvSpPr>
        <p:spPr>
          <a:xfrm>
            <a:off x="192789" y="6340788"/>
            <a:ext cx="1150123" cy="228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General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8" name="Text Box 79"/>
          <p:cNvSpPr txBox="1"/>
          <p:nvPr/>
        </p:nvSpPr>
        <p:spPr>
          <a:xfrm>
            <a:off x="192790" y="6569388"/>
            <a:ext cx="1160201" cy="228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effectLst/>
                <a:ea typeface="ＭＳ 明朝"/>
                <a:cs typeface="Times New Roman"/>
              </a:rPr>
              <a:t>Extended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1" y="3860458"/>
            <a:ext cx="669619" cy="298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1" y="4597267"/>
            <a:ext cx="669619" cy="45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0" y="4179689"/>
            <a:ext cx="669619" cy="386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3" y="5074556"/>
            <a:ext cx="664517" cy="482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3" y="5624824"/>
            <a:ext cx="664517" cy="38989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/>
        </p:nvSpPr>
        <p:spPr>
          <a:xfrm>
            <a:off x="0" y="28538"/>
            <a:ext cx="9143999" cy="48362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7354" y="61835"/>
            <a:ext cx="553806" cy="4075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9965" y="61835"/>
            <a:ext cx="1583585" cy="44753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86177" y="594243"/>
            <a:ext cx="1338983" cy="403629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Value Stream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0448" y="1080511"/>
            <a:ext cx="1324712" cy="301250"/>
          </a:xfrm>
          <a:prstGeom prst="rect">
            <a:avLst/>
          </a:prstGeom>
          <a:solidFill>
            <a:schemeClr val="accent1">
              <a:alpha val="19000"/>
            </a:schemeClr>
          </a:solidFill>
          <a:effectLst>
            <a:glow rad="139700">
              <a:schemeClr val="tx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Current Value Stream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0449" y="1437844"/>
            <a:ext cx="1324712" cy="280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Future Value Stream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6177" y="1837985"/>
            <a:ext cx="1324712" cy="249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0448" y="2195011"/>
            <a:ext cx="1338983" cy="4036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Improvement Steps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2320" y="2744353"/>
            <a:ext cx="1338983" cy="303647"/>
          </a:xfrm>
          <a:prstGeom prst="rect">
            <a:avLst/>
          </a:prstGeom>
          <a:solidFill>
            <a:schemeClr val="accent1">
              <a:alpha val="19000"/>
            </a:schemeClr>
          </a:solidFill>
          <a:effectLst>
            <a:glow rad="139700">
              <a:schemeClr val="tx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Symbols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 Box 72"/>
          <p:cNvSpPr txBox="1"/>
          <p:nvPr/>
        </p:nvSpPr>
        <p:spPr>
          <a:xfrm>
            <a:off x="193040" y="3458328"/>
            <a:ext cx="1139631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</a:effectLst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spcAft>
                <a:spcPts val="0"/>
              </a:spcAft>
              <a:defRPr sz="1000">
                <a:solidFill>
                  <a:srgbClr val="FFFFFF"/>
                </a:solidFill>
                <a:effectLst/>
                <a:ea typeface="ＭＳ 明朝"/>
                <a:cs typeface="Times New Roman"/>
              </a:defRPr>
            </a:lvl1pPr>
          </a:lstStyle>
          <a:p>
            <a:r>
              <a:rPr lang="en-US" dirty="0"/>
              <a:t>Material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85754" y="594243"/>
            <a:ext cx="101600" cy="3735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9645" y="0"/>
            <a:ext cx="39021" cy="6858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5653" y="985521"/>
            <a:ext cx="7308377" cy="531368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rot="18937986">
            <a:off x="1766087" y="841849"/>
            <a:ext cx="2963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Example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91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Rework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rot="16200000">
            <a:off x="3366051" y="2508935"/>
            <a:ext cx="1917215" cy="2225468"/>
            <a:chOff x="2946794" y="2811009"/>
            <a:chExt cx="2034398" cy="1504137"/>
          </a:xfrm>
          <a:solidFill>
            <a:schemeClr val="tx1"/>
          </a:solidFill>
        </p:grpSpPr>
        <p:sp>
          <p:nvSpPr>
            <p:cNvPr id="4" name="Curved Right Arrow 3"/>
            <p:cNvSpPr/>
            <p:nvPr/>
          </p:nvSpPr>
          <p:spPr>
            <a:xfrm>
              <a:off x="2946794" y="2983615"/>
              <a:ext cx="912396" cy="1331531"/>
            </a:xfrm>
            <a:prstGeom prst="curvedRightArrow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Curved Left Arrow 4"/>
            <p:cNvSpPr/>
            <p:nvPr/>
          </p:nvSpPr>
          <p:spPr>
            <a:xfrm flipV="1">
              <a:off x="3994817" y="2811009"/>
              <a:ext cx="986375" cy="1405505"/>
            </a:xfrm>
            <a:prstGeom prst="curvedLeftArrow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0286" y="640569"/>
            <a:ext cx="15905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Symbol # 1</a:t>
            </a:r>
          </a:p>
        </p:txBody>
      </p:sp>
    </p:spTree>
    <p:extLst>
      <p:ext uri="{BB962C8B-B14F-4D97-AF65-F5344CB8AC3E}">
        <p14:creationId xmlns:p14="http://schemas.microsoft.com/office/powerpoint/2010/main" val="84217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1631</Words>
  <Application>Microsoft Macintosh PowerPoint</Application>
  <PresentationFormat>On-screen Show (4:3)</PresentationFormat>
  <Paragraphs>494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Rework</vt:lpstr>
      <vt:lpstr>Process Box</vt:lpstr>
      <vt:lpstr>PowerPoint Presentation</vt:lpstr>
      <vt:lpstr>PowerPoint Presentation</vt:lpstr>
      <vt:lpstr>PowerPoint Presentation</vt:lpstr>
      <vt:lpstr>PowerPoint Presentation</vt:lpstr>
      <vt:lpstr>Inventory</vt:lpstr>
      <vt:lpstr>Push Symbol</vt:lpstr>
      <vt:lpstr>Pull Symbol</vt:lpstr>
      <vt:lpstr>Production Control Box</vt:lpstr>
      <vt:lpstr>Information Flow 1</vt:lpstr>
      <vt:lpstr>Information Flow 2  (Electronic Information Flow)</vt:lpstr>
      <vt:lpstr>Time Line Symbols 1  (Non Value Added) </vt:lpstr>
      <vt:lpstr>Time Line Symbols 2 (Value added)</vt:lpstr>
      <vt:lpstr>Time Line Symbols 3</vt:lpstr>
      <vt:lpstr>Example</vt:lpstr>
      <vt:lpstr>PowerPoint Presentation</vt:lpstr>
      <vt:lpstr>PowerPoint Presentation</vt:lpstr>
      <vt:lpstr>Work cell</vt:lpstr>
      <vt:lpstr>PowerPoint Presentation</vt:lpstr>
      <vt:lpstr>PowerPoint Presentation</vt:lpstr>
      <vt:lpstr>PowerPoint Presentation</vt:lpstr>
      <vt:lpstr>PowerPoint Presentation</vt:lpstr>
      <vt:lpstr>Signal Kanban </vt:lpstr>
      <vt:lpstr>Kanban Post </vt:lpstr>
      <vt:lpstr>Sequenced Pull </vt:lpstr>
      <vt:lpstr>MRP/ERP </vt:lpstr>
      <vt:lpstr>Go See </vt:lpstr>
      <vt:lpstr>Verbal Information </vt:lpstr>
      <vt:lpstr>Kaizen Burst </vt:lpstr>
      <vt:lpstr>Other Stuff </vt:lpstr>
      <vt:lpstr>Rail Shipment</vt:lpstr>
      <vt:lpstr>Air Freight </vt:lpstr>
      <vt:lpstr>Expedited</vt:lpstr>
      <vt:lpstr>Milk Run</vt:lpstr>
      <vt:lpstr>Warehouse</vt:lpstr>
      <vt:lpstr>Cross-Dock</vt:lpstr>
      <vt:lpstr>Orders</vt:lpstr>
      <vt:lpstr>Betched Kanban</vt:lpstr>
      <vt:lpstr>Control Center</vt:lpstr>
      <vt:lpstr>Safety/Buffer Stock</vt:lpstr>
      <vt:lpstr>Clock</vt:lpstr>
      <vt:lpstr>Truck Symbol</vt:lpstr>
      <vt:lpstr>Text Box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procise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Fateh Ud Din</dc:creator>
  <cp:lastModifiedBy>Fateh Ud Din</cp:lastModifiedBy>
  <cp:revision>278</cp:revision>
  <dcterms:created xsi:type="dcterms:W3CDTF">2013-01-23T15:49:20Z</dcterms:created>
  <dcterms:modified xsi:type="dcterms:W3CDTF">2013-03-06T09:46:35Z</dcterms:modified>
</cp:coreProperties>
</file>